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Calibri" panose="020F0502020204030204" pitchFamily="34" charset="0"/>
      <p:regular r:id="rId23"/>
      <p:bold r:id="rId24"/>
      <p:italic r:id="rId25"/>
      <p:boldItalic r:id="rId26"/>
    </p:embeddedFont>
    <p:embeddedFont>
      <p:font typeface="Fira Sans" panose="020B0604020202020204" charset="0"/>
      <p:regular r:id="rId27"/>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577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43814"/>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Вільне володіння ШІ як базова навичка для бізнесу</a:t>
            </a:r>
            <a:endParaRPr lang="en-US" sz="3900" dirty="0"/>
          </a:p>
        </p:txBody>
      </p:sp>
      <p:sp>
        <p:nvSpPr>
          <p:cNvPr id="4" name="Text 1"/>
          <p:cNvSpPr/>
          <p:nvPr/>
        </p:nvSpPr>
        <p:spPr>
          <a:xfrm>
            <a:off x="6280190" y="4101703"/>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Штучний інтелект перестає бути привілеєм технічних спеціалістів — він стає фундаментальною компетенцією для кожного члена команди. У цій презентації ми розглянемо, чому вільне володіння ШІ є новим стандартом для сучасного бізнесу, як компанії оцінюють цю навичку та яким чином трансформація на основі ШІ відкриває нові можливості для досвідчених фахівців.</a:t>
            </a:r>
            <a:endParaRPr lang="en-US" sz="1550" dirty="0"/>
          </a:p>
        </p:txBody>
      </p:sp>
      <p:sp>
        <p:nvSpPr>
          <p:cNvPr id="5" name="Shape 2"/>
          <p:cNvSpPr/>
          <p:nvPr/>
        </p:nvSpPr>
        <p:spPr>
          <a:xfrm>
            <a:off x="6280190" y="5912644"/>
            <a:ext cx="746046" cy="373142"/>
          </a:xfrm>
          <a:prstGeom prst="roundRect">
            <a:avLst>
              <a:gd name="adj" fmla="val 6383"/>
            </a:avLst>
          </a:prstGeom>
          <a:solidFill>
            <a:srgbClr val="4A022B"/>
          </a:solidFill>
          <a:ln/>
        </p:spPr>
      </p:sp>
      <p:sp>
        <p:nvSpPr>
          <p:cNvPr id="6" name="Text 3"/>
          <p:cNvSpPr/>
          <p:nvPr/>
        </p:nvSpPr>
        <p:spPr>
          <a:xfrm>
            <a:off x="6399252" y="5972175"/>
            <a:ext cx="507921" cy="254079"/>
          </a:xfrm>
          <a:prstGeom prst="rect">
            <a:avLst/>
          </a:prstGeom>
          <a:noFill/>
          <a:ln/>
        </p:spPr>
        <p:txBody>
          <a:bodyPr wrap="none" lIns="0" tIns="0" rIns="0" bIns="0" rtlCol="0" anchor="t"/>
          <a:lstStyle/>
          <a:p>
            <a:pPr marL="0" indent="0" algn="l">
              <a:lnSpc>
                <a:spcPts val="2000"/>
              </a:lnSpc>
              <a:buNone/>
            </a:pPr>
            <a:r>
              <a:rPr lang="en-US" sz="1250" dirty="0">
                <a:solidFill>
                  <a:srgbClr val="DAD1E6"/>
                </a:solidFill>
                <a:latin typeface="Fira Sans" pitchFamily="34" charset="0"/>
                <a:ea typeface="Fira Sans" pitchFamily="34" charset="-122"/>
                <a:cs typeface="Fira Sans" pitchFamily="34" charset="-120"/>
              </a:rPr>
              <a:t>ТЕМА 4</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48784" y="894040"/>
            <a:ext cx="12672893" cy="584954"/>
          </a:xfrm>
          <a:prstGeom prst="rect">
            <a:avLst/>
          </a:prstGeom>
          <a:noFill/>
          <a:ln/>
        </p:spPr>
        <p:txBody>
          <a:bodyPr wrap="none" lIns="0" tIns="0" rIns="0" bIns="0" rtlCol="0" anchor="t"/>
          <a:lstStyle/>
          <a:p>
            <a:pPr marL="0" indent="0" algn="l">
              <a:lnSpc>
                <a:spcPts val="4600"/>
              </a:lnSpc>
              <a:buNone/>
            </a:pPr>
            <a:r>
              <a:rPr lang="en-US" sz="3650" b="1" dirty="0">
                <a:solidFill>
                  <a:srgbClr val="F94CAF"/>
                </a:solidFill>
                <a:latin typeface="Inconsolata Bold" pitchFamily="34" charset="0"/>
                <a:ea typeface="Inconsolata Bold" pitchFamily="34" charset="-122"/>
                <a:cs typeface="Inconsolata Bold" pitchFamily="34" charset="-120"/>
              </a:rPr>
              <a:t>Елементи ефективної корпоративної ШІ-стратегії</a:t>
            </a:r>
            <a:endParaRPr lang="en-US" sz="3650" dirty="0"/>
          </a:p>
        </p:txBody>
      </p:sp>
      <p:sp>
        <p:nvSpPr>
          <p:cNvPr id="3" name="Text 1"/>
          <p:cNvSpPr/>
          <p:nvPr/>
        </p:nvSpPr>
        <p:spPr>
          <a:xfrm>
            <a:off x="748784" y="1832134"/>
            <a:ext cx="13132832" cy="58173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Успішна трансформація неможлива без чіткої стратегії. Компанії, які досягають найкращих результатів від впровадження ШІ, об'єднують кілька ключових елементів у єдину системну програму.</a:t>
            </a:r>
            <a:endParaRPr lang="en-US" sz="1450" dirty="0"/>
          </a:p>
        </p:txBody>
      </p:sp>
      <p:sp>
        <p:nvSpPr>
          <p:cNvPr id="4" name="Shape 2"/>
          <p:cNvSpPr/>
          <p:nvPr/>
        </p:nvSpPr>
        <p:spPr>
          <a:xfrm>
            <a:off x="748784" y="2612469"/>
            <a:ext cx="6478072" cy="1645206"/>
          </a:xfrm>
          <a:prstGeom prst="roundRect">
            <a:avLst>
              <a:gd name="adj" fmla="val 1707"/>
            </a:avLst>
          </a:prstGeom>
          <a:solidFill>
            <a:srgbClr val="433550"/>
          </a:solidFill>
          <a:ln/>
        </p:spPr>
      </p:sp>
      <p:sp>
        <p:nvSpPr>
          <p:cNvPr id="5" name="Text 3"/>
          <p:cNvSpPr/>
          <p:nvPr/>
        </p:nvSpPr>
        <p:spPr>
          <a:xfrm>
            <a:off x="935950" y="2799636"/>
            <a:ext cx="2397323" cy="292418"/>
          </a:xfrm>
          <a:prstGeom prst="rect">
            <a:avLst/>
          </a:prstGeom>
          <a:noFill/>
          <a:ln/>
        </p:spPr>
        <p:txBody>
          <a:bodyPr wrap="none" lIns="0" tIns="0" rIns="0" bIns="0" rtlCol="0" anchor="t"/>
          <a:lstStyle/>
          <a:p>
            <a:pPr marL="0" indent="0" algn="l">
              <a:lnSpc>
                <a:spcPts val="2300"/>
              </a:lnSpc>
              <a:buNone/>
            </a:pPr>
            <a:r>
              <a:rPr lang="en-US" sz="1800" b="1" dirty="0">
                <a:solidFill>
                  <a:srgbClr val="000000"/>
                </a:solidFill>
                <a:latin typeface="Inconsolata Bold" pitchFamily="34" charset="0"/>
                <a:ea typeface="Inconsolata Bold" pitchFamily="34" charset="-122"/>
                <a:cs typeface="Inconsolata Bold" pitchFamily="34" charset="-120"/>
              </a:rPr>
              <a:t>🎯</a:t>
            </a:r>
            <a:r>
              <a:rPr lang="en-US" sz="1800" b="1" dirty="0">
                <a:solidFill>
                  <a:srgbClr val="DAD1E6"/>
                </a:solidFill>
                <a:latin typeface="Inconsolata Bold" pitchFamily="34" charset="0"/>
                <a:ea typeface="Inconsolata Bold" pitchFamily="34" charset="-122"/>
                <a:cs typeface="Inconsolata Bold" pitchFamily="34" charset="-120"/>
              </a:rPr>
              <a:t> Бачення та цілі</a:t>
            </a:r>
            <a:endParaRPr lang="en-US" sz="1800" dirty="0"/>
          </a:p>
        </p:txBody>
      </p:sp>
      <p:sp>
        <p:nvSpPr>
          <p:cNvPr id="6" name="Text 4"/>
          <p:cNvSpPr/>
          <p:nvPr/>
        </p:nvSpPr>
        <p:spPr>
          <a:xfrm>
            <a:off x="935950" y="3197900"/>
            <a:ext cx="6103739" cy="87260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Чітке формулювання того, яку цінність ШІ має принести бізнесу. Конкретні, вимірювані цілі на 1, 3 та 5 років. Узгодження ШІ-стратегії з корпоративною стратегією розвитку.</a:t>
            </a:r>
            <a:endParaRPr lang="en-US" sz="1450" dirty="0"/>
          </a:p>
        </p:txBody>
      </p:sp>
      <p:sp>
        <p:nvSpPr>
          <p:cNvPr id="7" name="Shape 5"/>
          <p:cNvSpPr/>
          <p:nvPr/>
        </p:nvSpPr>
        <p:spPr>
          <a:xfrm>
            <a:off x="7403425" y="2612469"/>
            <a:ext cx="6478191" cy="1645206"/>
          </a:xfrm>
          <a:prstGeom prst="roundRect">
            <a:avLst>
              <a:gd name="adj" fmla="val 1707"/>
            </a:avLst>
          </a:prstGeom>
          <a:solidFill>
            <a:srgbClr val="433550"/>
          </a:solidFill>
          <a:ln/>
        </p:spPr>
      </p:sp>
      <p:sp>
        <p:nvSpPr>
          <p:cNvPr id="8" name="Text 6"/>
          <p:cNvSpPr/>
          <p:nvPr/>
        </p:nvSpPr>
        <p:spPr>
          <a:xfrm>
            <a:off x="7590592" y="2799636"/>
            <a:ext cx="2739390" cy="292418"/>
          </a:xfrm>
          <a:prstGeom prst="rect">
            <a:avLst/>
          </a:prstGeom>
          <a:noFill/>
          <a:ln/>
        </p:spPr>
        <p:txBody>
          <a:bodyPr wrap="none" lIns="0" tIns="0" rIns="0" bIns="0" rtlCol="0" anchor="t"/>
          <a:lstStyle/>
          <a:p>
            <a:pPr marL="0" indent="0" algn="l">
              <a:lnSpc>
                <a:spcPts val="2300"/>
              </a:lnSpc>
              <a:buNone/>
            </a:pPr>
            <a:r>
              <a:rPr lang="en-US" sz="1800" b="1" dirty="0">
                <a:solidFill>
                  <a:srgbClr val="000000"/>
                </a:solidFill>
                <a:latin typeface="Inconsolata Bold" pitchFamily="34" charset="0"/>
                <a:ea typeface="Inconsolata Bold" pitchFamily="34" charset="-122"/>
                <a:cs typeface="Inconsolata Bold" pitchFamily="34" charset="-120"/>
              </a:rPr>
              <a:t>👥</a:t>
            </a:r>
            <a:r>
              <a:rPr lang="en-US" sz="1800" b="1" dirty="0">
                <a:solidFill>
                  <a:srgbClr val="DAD1E6"/>
                </a:solidFill>
                <a:latin typeface="Inconsolata Bold" pitchFamily="34" charset="0"/>
                <a:ea typeface="Inconsolata Bold" pitchFamily="34" charset="-122"/>
                <a:cs typeface="Inconsolata Bold" pitchFamily="34" charset="-120"/>
              </a:rPr>
              <a:t> Люди та культура</a:t>
            </a:r>
            <a:endParaRPr lang="en-US" sz="1800" dirty="0"/>
          </a:p>
        </p:txBody>
      </p:sp>
      <p:sp>
        <p:nvSpPr>
          <p:cNvPr id="9" name="Text 7"/>
          <p:cNvSpPr/>
          <p:nvPr/>
        </p:nvSpPr>
        <p:spPr>
          <a:xfrm>
            <a:off x="7590592" y="3197900"/>
            <a:ext cx="6103858" cy="87260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Програми навчання та розвитку ШІ-навичок. Формування культури, де ШІ сприймається як помічник, а не загроза. Призначення ШІ-амбасадорів у кожному відділі.</a:t>
            </a:r>
            <a:endParaRPr lang="en-US" sz="1450" dirty="0"/>
          </a:p>
        </p:txBody>
      </p:sp>
      <p:sp>
        <p:nvSpPr>
          <p:cNvPr id="10" name="Shape 8"/>
          <p:cNvSpPr/>
          <p:nvPr/>
        </p:nvSpPr>
        <p:spPr>
          <a:xfrm>
            <a:off x="748784" y="4434245"/>
            <a:ext cx="6478072" cy="1645206"/>
          </a:xfrm>
          <a:prstGeom prst="roundRect">
            <a:avLst>
              <a:gd name="adj" fmla="val 1707"/>
            </a:avLst>
          </a:prstGeom>
          <a:solidFill>
            <a:srgbClr val="433550"/>
          </a:solidFill>
          <a:ln/>
        </p:spPr>
      </p:sp>
      <p:sp>
        <p:nvSpPr>
          <p:cNvPr id="11" name="Text 9"/>
          <p:cNvSpPr/>
          <p:nvPr/>
        </p:nvSpPr>
        <p:spPr>
          <a:xfrm>
            <a:off x="935950" y="4621411"/>
            <a:ext cx="4103846" cy="292418"/>
          </a:xfrm>
          <a:prstGeom prst="rect">
            <a:avLst/>
          </a:prstGeom>
          <a:noFill/>
          <a:ln/>
        </p:spPr>
        <p:txBody>
          <a:bodyPr wrap="none" lIns="0" tIns="0" rIns="0" bIns="0" rtlCol="0" anchor="t"/>
          <a:lstStyle/>
          <a:p>
            <a:pPr marL="0" indent="0" algn="l">
              <a:lnSpc>
                <a:spcPts val="2300"/>
              </a:lnSpc>
              <a:buNone/>
            </a:pPr>
            <a:r>
              <a:rPr lang="en-US" sz="1800" b="1" dirty="0">
                <a:solidFill>
                  <a:srgbClr val="000000"/>
                </a:solidFill>
                <a:latin typeface="Inconsolata Bold" pitchFamily="34" charset="0"/>
                <a:ea typeface="Inconsolata Bold" pitchFamily="34" charset="-122"/>
                <a:cs typeface="Inconsolata Bold" pitchFamily="34" charset="-120"/>
              </a:rPr>
              <a:t>🛠️</a:t>
            </a:r>
            <a:r>
              <a:rPr lang="en-US" sz="1800" b="1" dirty="0">
                <a:solidFill>
                  <a:srgbClr val="DAD1E6"/>
                </a:solidFill>
                <a:latin typeface="Inconsolata Bold" pitchFamily="34" charset="0"/>
                <a:ea typeface="Inconsolata Bold" pitchFamily="34" charset="-122"/>
                <a:cs typeface="Inconsolata Bold" pitchFamily="34" charset="-120"/>
              </a:rPr>
              <a:t> Технології та інфраструктура</a:t>
            </a:r>
            <a:endParaRPr lang="en-US" sz="1800" dirty="0"/>
          </a:p>
        </p:txBody>
      </p:sp>
      <p:sp>
        <p:nvSpPr>
          <p:cNvPr id="12" name="Text 10"/>
          <p:cNvSpPr/>
          <p:nvPr/>
        </p:nvSpPr>
        <p:spPr>
          <a:xfrm>
            <a:off x="935950" y="5019675"/>
            <a:ext cx="6103739" cy="87260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Вибір відповідних ШІ-платформ та інструментів. Забезпечення кібербезпеки та захисту даних. Інтеграція ШІ з існуючими IT-системами компанії.</a:t>
            </a:r>
            <a:endParaRPr lang="en-US" sz="1450" dirty="0"/>
          </a:p>
        </p:txBody>
      </p:sp>
      <p:sp>
        <p:nvSpPr>
          <p:cNvPr id="13" name="Shape 11"/>
          <p:cNvSpPr/>
          <p:nvPr/>
        </p:nvSpPr>
        <p:spPr>
          <a:xfrm>
            <a:off x="7403425" y="4434245"/>
            <a:ext cx="6478191" cy="1645206"/>
          </a:xfrm>
          <a:prstGeom prst="roundRect">
            <a:avLst>
              <a:gd name="adj" fmla="val 1707"/>
            </a:avLst>
          </a:prstGeom>
          <a:solidFill>
            <a:srgbClr val="433550"/>
          </a:solidFill>
          <a:ln/>
        </p:spPr>
      </p:sp>
      <p:sp>
        <p:nvSpPr>
          <p:cNvPr id="14" name="Text 12"/>
          <p:cNvSpPr/>
          <p:nvPr/>
        </p:nvSpPr>
        <p:spPr>
          <a:xfrm>
            <a:off x="7590592" y="4621411"/>
            <a:ext cx="4426387" cy="292418"/>
          </a:xfrm>
          <a:prstGeom prst="rect">
            <a:avLst/>
          </a:prstGeom>
          <a:noFill/>
          <a:ln/>
        </p:spPr>
        <p:txBody>
          <a:bodyPr wrap="none" lIns="0" tIns="0" rIns="0" bIns="0" rtlCol="0" anchor="t"/>
          <a:lstStyle/>
          <a:p>
            <a:pPr marL="0" indent="0" algn="l">
              <a:lnSpc>
                <a:spcPts val="2300"/>
              </a:lnSpc>
              <a:buNone/>
            </a:pPr>
            <a:r>
              <a:rPr lang="en-US" sz="1800" b="1" dirty="0">
                <a:solidFill>
                  <a:srgbClr val="000000"/>
                </a:solidFill>
                <a:latin typeface="Inconsolata Bold" pitchFamily="34" charset="0"/>
                <a:ea typeface="Inconsolata Bold" pitchFamily="34" charset="-122"/>
                <a:cs typeface="Inconsolata Bold" pitchFamily="34" charset="-120"/>
              </a:rPr>
              <a:t>📋</a:t>
            </a:r>
            <a:r>
              <a:rPr lang="en-US" sz="1800" b="1" dirty="0">
                <a:solidFill>
                  <a:srgbClr val="DAD1E6"/>
                </a:solidFill>
                <a:latin typeface="Inconsolata Bold" pitchFamily="34" charset="0"/>
                <a:ea typeface="Inconsolata Bold" pitchFamily="34" charset="-122"/>
                <a:cs typeface="Inconsolata Bold" pitchFamily="34" charset="-120"/>
              </a:rPr>
              <a:t> Управління та відповідальність</a:t>
            </a:r>
            <a:endParaRPr lang="en-US" sz="1800" dirty="0"/>
          </a:p>
        </p:txBody>
      </p:sp>
      <p:sp>
        <p:nvSpPr>
          <p:cNvPr id="15" name="Text 13"/>
          <p:cNvSpPr/>
          <p:nvPr/>
        </p:nvSpPr>
        <p:spPr>
          <a:xfrm>
            <a:off x="7590592" y="5019675"/>
            <a:ext cx="6103858" cy="87260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Розробка корпоративних політик використання ШІ. Визначення ролей і відповідальностей. Механізми моніторингу, аудиту та корекції ШІ-систем.</a:t>
            </a:r>
            <a:endParaRPr lang="en-US" sz="1450" dirty="0"/>
          </a:p>
        </p:txBody>
      </p:sp>
      <p:sp>
        <p:nvSpPr>
          <p:cNvPr id="16" name="Shape 14"/>
          <p:cNvSpPr/>
          <p:nvPr/>
        </p:nvSpPr>
        <p:spPr>
          <a:xfrm>
            <a:off x="748784" y="6278047"/>
            <a:ext cx="13132832" cy="1057513"/>
          </a:xfrm>
          <a:prstGeom prst="roundRect">
            <a:avLst>
              <a:gd name="adj" fmla="val 2655"/>
            </a:avLst>
          </a:prstGeom>
          <a:solidFill>
            <a:srgbClr val="4A022B"/>
          </a:solidFill>
          <a:ln/>
        </p:spPr>
      </p:sp>
      <p:pic>
        <p:nvPicPr>
          <p:cNvPr id="17" name="Image 0" descr="preencoded.png"/>
          <p:cNvPicPr>
            <a:picLocks noChangeAspect="1"/>
          </p:cNvPicPr>
          <p:nvPr/>
        </p:nvPicPr>
        <p:blipFill>
          <a:blip r:embed="rId3"/>
          <a:stretch>
            <a:fillRect/>
          </a:stretch>
        </p:blipFill>
        <p:spPr>
          <a:xfrm>
            <a:off x="935950" y="6553914"/>
            <a:ext cx="233958" cy="187166"/>
          </a:xfrm>
          <a:prstGeom prst="rect">
            <a:avLst/>
          </a:prstGeom>
        </p:spPr>
      </p:pic>
      <p:sp>
        <p:nvSpPr>
          <p:cNvPr id="18" name="Text 15"/>
          <p:cNvSpPr/>
          <p:nvPr/>
        </p:nvSpPr>
        <p:spPr>
          <a:xfrm>
            <a:off x="1357074" y="6501408"/>
            <a:ext cx="12337375" cy="581739"/>
          </a:xfrm>
          <a:prstGeom prst="rect">
            <a:avLst/>
          </a:prstGeom>
          <a:noFill/>
          <a:ln/>
        </p:spPr>
        <p:txBody>
          <a:bodyPr wrap="square" lIns="0" tIns="0" rIns="0" bIns="0" rtlCol="0" anchor="t"/>
          <a:lstStyle/>
          <a:p>
            <a:pPr marL="0" indent="0" algn="l">
              <a:lnSpc>
                <a:spcPts val="2250"/>
              </a:lnSpc>
              <a:buNone/>
            </a:pPr>
            <a:r>
              <a:rPr lang="en-US" sz="1450" b="1" dirty="0">
                <a:solidFill>
                  <a:srgbClr val="FFFFFF"/>
                </a:solidFill>
                <a:latin typeface="Fira Sans" pitchFamily="34" charset="0"/>
                <a:ea typeface="Fira Sans" pitchFamily="34" charset="-122"/>
                <a:cs typeface="Fira Sans" pitchFamily="34" charset="-120"/>
              </a:rPr>
              <a:t>Ключовий інсайт:</a:t>
            </a:r>
            <a:r>
              <a:rPr lang="en-US" sz="1450" dirty="0">
                <a:solidFill>
                  <a:srgbClr val="FFFFFF"/>
                </a:solidFill>
                <a:latin typeface="Fira Sans" pitchFamily="34" charset="0"/>
                <a:ea typeface="Fira Sans" pitchFamily="34" charset="-122"/>
                <a:cs typeface="Fira Sans" pitchFamily="34" charset="-120"/>
              </a:rPr>
              <a:t> Дослідження Accenture показує, що компанії з комплексною ШІ-стратегією демонструють на 40% вищий приріст продуктивності порівняно з тими, хто впроваджує ШІ хаотично, без системного підходу.</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1256705" y="459462"/>
            <a:ext cx="10647998" cy="480060"/>
          </a:xfrm>
          <a:prstGeom prst="rect">
            <a:avLst/>
          </a:prstGeom>
          <a:noFill/>
          <a:ln/>
        </p:spPr>
        <p:txBody>
          <a:bodyPr wrap="none" lIns="0" tIns="0" rIns="0" bIns="0" rtlCol="0" anchor="t"/>
          <a:lstStyle/>
          <a:p>
            <a:pPr marL="0" indent="0" algn="l">
              <a:lnSpc>
                <a:spcPts val="3750"/>
              </a:lnSpc>
              <a:buNone/>
            </a:pPr>
            <a:r>
              <a:rPr lang="en-US" sz="3000" b="1" dirty="0">
                <a:solidFill>
                  <a:srgbClr val="F94CAF"/>
                </a:solidFill>
                <a:latin typeface="Inconsolata Bold" pitchFamily="34" charset="0"/>
                <a:ea typeface="Inconsolata Bold" pitchFamily="34" charset="-122"/>
                <a:cs typeface="Inconsolata Bold" pitchFamily="34" charset="-120"/>
              </a:rPr>
              <a:t>Від стратегії до дії: дорожня карта впровадження</a:t>
            </a:r>
            <a:endParaRPr lang="en-US" sz="3000" dirty="0"/>
          </a:p>
        </p:txBody>
      </p:sp>
      <p:sp>
        <p:nvSpPr>
          <p:cNvPr id="3" name="Text 1"/>
          <p:cNvSpPr/>
          <p:nvPr/>
        </p:nvSpPr>
        <p:spPr>
          <a:xfrm>
            <a:off x="1256705" y="1177409"/>
            <a:ext cx="12116991" cy="436245"/>
          </a:xfrm>
          <a:prstGeom prst="rect">
            <a:avLst/>
          </a:prstGeom>
          <a:noFill/>
          <a:ln/>
        </p:spPr>
        <p:txBody>
          <a:bodyPr wrap="square" lIns="0" tIns="0" rIns="0" bIns="0" rtlCol="0" anchor="t"/>
          <a:lstStyle/>
          <a:p>
            <a:pPr marL="0" indent="0" algn="l">
              <a:lnSpc>
                <a:spcPts val="1700"/>
              </a:lnSpc>
              <a:buNone/>
            </a:pPr>
            <a:r>
              <a:rPr lang="en-US" sz="1200" dirty="0">
                <a:solidFill>
                  <a:srgbClr val="DAD1E6"/>
                </a:solidFill>
                <a:latin typeface="Fira Sans" pitchFamily="34" charset="0"/>
                <a:ea typeface="Fira Sans" pitchFamily="34" charset="-122"/>
                <a:cs typeface="Fira Sans" pitchFamily="34" charset="-120"/>
              </a:rPr>
              <a:t>Навіть найдосконаліша стратегія потребує практичного плану виконання. Наступна дорожня карта відображає типовий шлях організації від початкового аналізу до повноцінної ШІ-трансформації.</a:t>
            </a:r>
            <a:endParaRPr lang="en-US" sz="1200" dirty="0"/>
          </a:p>
        </p:txBody>
      </p:sp>
      <p:pic>
        <p:nvPicPr>
          <p:cNvPr id="4" name="Image 0" descr="preencoded.png"/>
          <p:cNvPicPr>
            <a:picLocks noChangeAspect="1"/>
          </p:cNvPicPr>
          <p:nvPr/>
        </p:nvPicPr>
        <p:blipFill>
          <a:blip r:embed="rId3"/>
          <a:stretch>
            <a:fillRect/>
          </a:stretch>
        </p:blipFill>
        <p:spPr>
          <a:xfrm>
            <a:off x="1256705" y="1747480"/>
            <a:ext cx="12116991" cy="5452586"/>
          </a:xfrm>
          <a:prstGeom prst="rect">
            <a:avLst/>
          </a:prstGeom>
        </p:spPr>
      </p:pic>
      <p:sp>
        <p:nvSpPr>
          <p:cNvPr id="5" name="Text 2"/>
          <p:cNvSpPr/>
          <p:nvPr/>
        </p:nvSpPr>
        <p:spPr>
          <a:xfrm>
            <a:off x="3081945" y="2003616"/>
            <a:ext cx="2120450" cy="327680"/>
          </a:xfrm>
          <a:prstGeom prst="rect">
            <a:avLst/>
          </a:prstGeom>
          <a:noFill/>
          <a:ln/>
        </p:spPr>
        <p:txBody>
          <a:bodyPr wrap="none" lIns="0" tIns="0" rIns="0" bIns="0" rtlCol="0" anchor="t"/>
          <a:lstStyle/>
          <a:p>
            <a:pPr marL="0" indent="0" algn="ctr">
              <a:lnSpc>
                <a:spcPts val="2550"/>
              </a:lnSpc>
              <a:buNone/>
            </a:pPr>
            <a:r>
              <a:rPr lang="en-US" sz="2050" b="1" dirty="0">
                <a:solidFill>
                  <a:srgbClr val="DAD1E6"/>
                </a:solidFill>
                <a:latin typeface="Inconsolata Bold" pitchFamily="34" charset="0"/>
                <a:ea typeface="Inconsolata Bold" pitchFamily="34" charset="-122"/>
                <a:cs typeface="Inconsolata Bold" pitchFamily="34" charset="-120"/>
              </a:rPr>
              <a:t>Діагностика</a:t>
            </a:r>
            <a:endParaRPr lang="en-US" sz="2050" dirty="0"/>
          </a:p>
        </p:txBody>
      </p:sp>
      <p:sp>
        <p:nvSpPr>
          <p:cNvPr id="6" name="Text 3"/>
          <p:cNvSpPr/>
          <p:nvPr/>
        </p:nvSpPr>
        <p:spPr>
          <a:xfrm>
            <a:off x="3081945" y="2424502"/>
            <a:ext cx="2120450" cy="464941"/>
          </a:xfrm>
          <a:prstGeom prst="rect">
            <a:avLst/>
          </a:prstGeom>
          <a:noFill/>
          <a:ln/>
        </p:spPr>
        <p:txBody>
          <a:bodyPr wrap="square" lIns="0" tIns="0" rIns="0" bIns="0" rtlCol="0" anchor="t"/>
          <a:lstStyle/>
          <a:p>
            <a:pPr marL="0" indent="0" algn="ctr">
              <a:lnSpc>
                <a:spcPts val="1800"/>
              </a:lnSpc>
              <a:buNone/>
            </a:pPr>
            <a:r>
              <a:rPr lang="en-US" sz="1650" dirty="0">
                <a:solidFill>
                  <a:srgbClr val="DAD1E6"/>
                </a:solidFill>
                <a:latin typeface="Fira Sans" pitchFamily="34" charset="0"/>
                <a:ea typeface="Fira Sans" pitchFamily="34" charset="-122"/>
                <a:cs typeface="Fira Sans" pitchFamily="34" charset="-120"/>
              </a:rPr>
              <a:t>Оцінка рівня та аудит процесів</a:t>
            </a:r>
            <a:endParaRPr lang="en-US" sz="1650" dirty="0"/>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59" y="3459423"/>
            <a:ext cx="469674" cy="469674"/>
          </a:xfrm>
          <a:prstGeom prst="rect">
            <a:avLst/>
          </a:prstGeom>
        </p:spPr>
      </p:pic>
      <p:sp>
        <p:nvSpPr>
          <p:cNvPr id="8" name="Text 4"/>
          <p:cNvSpPr/>
          <p:nvPr/>
        </p:nvSpPr>
        <p:spPr>
          <a:xfrm>
            <a:off x="5179094" y="6093056"/>
            <a:ext cx="2132101" cy="327680"/>
          </a:xfrm>
          <a:prstGeom prst="rect">
            <a:avLst/>
          </a:prstGeom>
          <a:noFill/>
          <a:ln/>
        </p:spPr>
        <p:txBody>
          <a:bodyPr wrap="none" lIns="0" tIns="0" rIns="0" bIns="0" rtlCol="0" anchor="t"/>
          <a:lstStyle/>
          <a:p>
            <a:pPr marL="0" indent="0" algn="ctr">
              <a:lnSpc>
                <a:spcPts val="2550"/>
              </a:lnSpc>
              <a:buNone/>
            </a:pPr>
            <a:r>
              <a:rPr lang="en-US" sz="2050" b="1" dirty="0">
                <a:solidFill>
                  <a:srgbClr val="DAD1E6"/>
                </a:solidFill>
                <a:latin typeface="Inconsolata Bold" pitchFamily="34" charset="0"/>
                <a:ea typeface="Inconsolata Bold" pitchFamily="34" charset="-122"/>
                <a:cs typeface="Inconsolata Bold" pitchFamily="34" charset="-120"/>
              </a:rPr>
              <a:t>Пілот</a:t>
            </a:r>
            <a:endParaRPr lang="en-US" sz="2050" dirty="0"/>
          </a:p>
        </p:txBody>
      </p:sp>
      <p:sp>
        <p:nvSpPr>
          <p:cNvPr id="9" name="Text 5"/>
          <p:cNvSpPr/>
          <p:nvPr/>
        </p:nvSpPr>
        <p:spPr>
          <a:xfrm>
            <a:off x="5179094" y="6513942"/>
            <a:ext cx="2132101" cy="464940"/>
          </a:xfrm>
          <a:prstGeom prst="rect">
            <a:avLst/>
          </a:prstGeom>
          <a:noFill/>
          <a:ln/>
        </p:spPr>
        <p:txBody>
          <a:bodyPr wrap="square" lIns="0" tIns="0" rIns="0" bIns="0" rtlCol="0" anchor="t"/>
          <a:lstStyle/>
          <a:p>
            <a:pPr marL="0" indent="0" algn="ctr">
              <a:lnSpc>
                <a:spcPts val="1800"/>
              </a:lnSpc>
              <a:buNone/>
            </a:pPr>
            <a:r>
              <a:rPr lang="en-US" sz="1650" dirty="0">
                <a:solidFill>
                  <a:srgbClr val="DAD1E6"/>
                </a:solidFill>
                <a:latin typeface="Fira Sans" pitchFamily="34" charset="0"/>
                <a:ea typeface="Fira Sans" pitchFamily="34" charset="-122"/>
                <a:cs typeface="Fira Sans" pitchFamily="34" charset="-120"/>
              </a:rPr>
              <a:t>Тестові проєкти в одному відділі</a:t>
            </a:r>
            <a:endParaRPr lang="en-US" sz="1650" dirty="0"/>
          </a:p>
        </p:txBody>
      </p:sp>
      <p:pic>
        <p:nvPicPr>
          <p:cNvPr id="10" name="Image 2" descr="preencoded.png"/>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6010308" y="5172095"/>
            <a:ext cx="469674" cy="469674"/>
          </a:xfrm>
          <a:prstGeom prst="rect">
            <a:avLst/>
          </a:prstGeom>
        </p:spPr>
      </p:pic>
      <p:sp>
        <p:nvSpPr>
          <p:cNvPr id="11" name="Text 6"/>
          <p:cNvSpPr/>
          <p:nvPr/>
        </p:nvSpPr>
        <p:spPr>
          <a:xfrm>
            <a:off x="7252941" y="1798999"/>
            <a:ext cx="2120450" cy="655359"/>
          </a:xfrm>
          <a:prstGeom prst="rect">
            <a:avLst/>
          </a:prstGeom>
          <a:noFill/>
          <a:ln/>
        </p:spPr>
        <p:txBody>
          <a:bodyPr wrap="square" lIns="0" tIns="0" rIns="0" bIns="0" rtlCol="0" anchor="t"/>
          <a:lstStyle/>
          <a:p>
            <a:pPr marL="0" indent="0" algn="ctr">
              <a:lnSpc>
                <a:spcPts val="2550"/>
              </a:lnSpc>
              <a:buNone/>
            </a:pPr>
            <a:r>
              <a:rPr lang="en-US" sz="2050" b="1" dirty="0">
                <a:solidFill>
                  <a:srgbClr val="DAD1E6"/>
                </a:solidFill>
                <a:latin typeface="Inconsolata Bold" pitchFamily="34" charset="0"/>
                <a:ea typeface="Inconsolata Bold" pitchFamily="34" charset="-122"/>
                <a:cs typeface="Inconsolata Bold" pitchFamily="34" charset="-120"/>
              </a:rPr>
              <a:t>Масштабування</a:t>
            </a:r>
            <a:endParaRPr lang="en-US" sz="2050" dirty="0"/>
          </a:p>
        </p:txBody>
      </p:sp>
      <p:sp>
        <p:nvSpPr>
          <p:cNvPr id="12" name="Text 7"/>
          <p:cNvSpPr/>
          <p:nvPr/>
        </p:nvSpPr>
        <p:spPr>
          <a:xfrm>
            <a:off x="7252941" y="2547564"/>
            <a:ext cx="2120450" cy="464941"/>
          </a:xfrm>
          <a:prstGeom prst="rect">
            <a:avLst/>
          </a:prstGeom>
          <a:noFill/>
          <a:ln/>
        </p:spPr>
        <p:txBody>
          <a:bodyPr wrap="square" lIns="0" tIns="0" rIns="0" bIns="0" rtlCol="0" anchor="t"/>
          <a:lstStyle/>
          <a:p>
            <a:pPr marL="0" indent="0" algn="ctr">
              <a:lnSpc>
                <a:spcPts val="1800"/>
              </a:lnSpc>
              <a:buNone/>
            </a:pPr>
            <a:r>
              <a:rPr lang="en-US" sz="1650" dirty="0">
                <a:solidFill>
                  <a:srgbClr val="DAD1E6"/>
                </a:solidFill>
                <a:latin typeface="Fira Sans" pitchFamily="34" charset="0"/>
                <a:ea typeface="Fira Sans" pitchFamily="34" charset="-122"/>
                <a:cs typeface="Fira Sans" pitchFamily="34" charset="-120"/>
              </a:rPr>
              <a:t>Навчання персоналу та розгортання</a:t>
            </a:r>
            <a:endParaRPr lang="en-US" sz="1650" dirty="0"/>
          </a:p>
        </p:txBody>
      </p:sp>
      <p:pic>
        <p:nvPicPr>
          <p:cNvPr id="13" name="Image 3" descr="preencoded.png"/>
          <p:cNvPicPr>
            <a:picLocks noChangeAspect="1"/>
          </p:cNvPicPr>
          <p:nvPr/>
        </p:nvPicPr>
        <p:blipFill>
          <a:blip r:embed="rId4">
            <a:extLst>
              <a:ext uri="{96DAC541-7B7A-43D3-8B79-37D633B846F1}">
                <asvg:svgBlip xmlns:asvg="http://schemas.microsoft.com/office/drawing/2016/SVG/main" r:embed="rId7"/>
              </a:ext>
            </a:extLst>
          </a:blip>
          <a:stretch>
            <a:fillRect/>
          </a:stretch>
        </p:blipFill>
        <p:spPr>
          <a:xfrm>
            <a:off x="8119106" y="3412820"/>
            <a:ext cx="469675" cy="469674"/>
          </a:xfrm>
          <a:prstGeom prst="rect">
            <a:avLst/>
          </a:prstGeom>
        </p:spPr>
      </p:pic>
      <p:sp>
        <p:nvSpPr>
          <p:cNvPr id="14" name="Text 8"/>
          <p:cNvSpPr/>
          <p:nvPr/>
        </p:nvSpPr>
        <p:spPr>
          <a:xfrm>
            <a:off x="9350090" y="5929216"/>
            <a:ext cx="2120450" cy="655359"/>
          </a:xfrm>
          <a:prstGeom prst="rect">
            <a:avLst/>
          </a:prstGeom>
          <a:noFill/>
          <a:ln/>
        </p:spPr>
        <p:txBody>
          <a:bodyPr wrap="square" lIns="0" tIns="0" rIns="0" bIns="0" rtlCol="0" anchor="t"/>
          <a:lstStyle/>
          <a:p>
            <a:pPr marL="0" indent="0" algn="ctr">
              <a:lnSpc>
                <a:spcPts val="2550"/>
              </a:lnSpc>
              <a:buNone/>
            </a:pPr>
            <a:r>
              <a:rPr lang="en-US" sz="2050" b="1" dirty="0">
                <a:solidFill>
                  <a:srgbClr val="DAD1E6"/>
                </a:solidFill>
                <a:latin typeface="Inconsolata Bold" pitchFamily="34" charset="0"/>
                <a:ea typeface="Inconsolata Bold" pitchFamily="34" charset="-122"/>
                <a:cs typeface="Inconsolata Bold" pitchFamily="34" charset="-120"/>
              </a:rPr>
              <a:t>Трансформація</a:t>
            </a:r>
            <a:endParaRPr lang="en-US" sz="2050" dirty="0"/>
          </a:p>
        </p:txBody>
      </p:sp>
      <p:sp>
        <p:nvSpPr>
          <p:cNvPr id="15" name="Text 9"/>
          <p:cNvSpPr/>
          <p:nvPr/>
        </p:nvSpPr>
        <p:spPr>
          <a:xfrm>
            <a:off x="9350090" y="6677782"/>
            <a:ext cx="2120450" cy="464941"/>
          </a:xfrm>
          <a:prstGeom prst="rect">
            <a:avLst/>
          </a:prstGeom>
          <a:noFill/>
          <a:ln/>
        </p:spPr>
        <p:txBody>
          <a:bodyPr wrap="square" lIns="0" tIns="0" rIns="0" bIns="0" rtlCol="0" anchor="t"/>
          <a:lstStyle/>
          <a:p>
            <a:pPr marL="0" indent="0" algn="ctr">
              <a:lnSpc>
                <a:spcPts val="1800"/>
              </a:lnSpc>
              <a:buNone/>
            </a:pPr>
            <a:r>
              <a:rPr lang="en-US" sz="1650" dirty="0">
                <a:solidFill>
                  <a:srgbClr val="DAD1E6"/>
                </a:solidFill>
                <a:latin typeface="Fira Sans" pitchFamily="34" charset="0"/>
                <a:ea typeface="Fira Sans" pitchFamily="34" charset="-122"/>
                <a:cs typeface="Fira Sans" pitchFamily="34" charset="-120"/>
              </a:rPr>
              <a:t>ШІ в ДНК та нова бізнес-модель</a:t>
            </a:r>
            <a:endParaRPr lang="en-US" sz="1650" dirty="0"/>
          </a:p>
        </p:txBody>
      </p:sp>
      <p:pic>
        <p:nvPicPr>
          <p:cNvPr id="16" name="Image 4" descr="preencoded.png"/>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10181303" y="5172095"/>
            <a:ext cx="469674" cy="469674"/>
          </a:xfrm>
          <a:prstGeom prst="rect">
            <a:avLst/>
          </a:prstGeom>
        </p:spPr>
      </p:pic>
      <p:sp>
        <p:nvSpPr>
          <p:cNvPr id="17" name="Text 10"/>
          <p:cNvSpPr/>
          <p:nvPr/>
        </p:nvSpPr>
        <p:spPr>
          <a:xfrm>
            <a:off x="1256705" y="7333893"/>
            <a:ext cx="12116991" cy="436245"/>
          </a:xfrm>
          <a:prstGeom prst="rect">
            <a:avLst/>
          </a:prstGeom>
          <a:noFill/>
          <a:ln/>
        </p:spPr>
        <p:txBody>
          <a:bodyPr wrap="square" lIns="0" tIns="0" rIns="0" bIns="0" rtlCol="0" anchor="t"/>
          <a:lstStyle/>
          <a:p>
            <a:pPr marL="0" indent="0" algn="l">
              <a:lnSpc>
                <a:spcPts val="1700"/>
              </a:lnSpc>
              <a:buNone/>
            </a:pPr>
            <a:r>
              <a:rPr lang="en-US" sz="1200" dirty="0">
                <a:solidFill>
                  <a:srgbClr val="DAD1E6"/>
                </a:solidFill>
                <a:latin typeface="Fira Sans" pitchFamily="34" charset="0"/>
                <a:ea typeface="Fira Sans" pitchFamily="34" charset="-122"/>
                <a:cs typeface="Fira Sans" pitchFamily="34" charset="-120"/>
              </a:rPr>
              <a:t>Критично важливо проходити фази послідовно, не пропускаючи жодного етапу. Компанії, що намагаються одразу масштабувати ШІ без якісного пілотування, стикаються зі спротивом персоналу, технічними збоями та розчаруванням. Кожна фаза будує фундамент для наступної.</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756642" y="579477"/>
            <a:ext cx="945356" cy="349806"/>
          </a:xfrm>
          <a:prstGeom prst="roundRect">
            <a:avLst>
              <a:gd name="adj" fmla="val 6490"/>
            </a:avLst>
          </a:prstGeom>
          <a:solidFill>
            <a:srgbClr val="4A022B"/>
          </a:solidFill>
          <a:ln/>
        </p:spPr>
      </p:sp>
      <p:sp>
        <p:nvSpPr>
          <p:cNvPr id="3" name="Text 1"/>
          <p:cNvSpPr/>
          <p:nvPr/>
        </p:nvSpPr>
        <p:spPr>
          <a:xfrm>
            <a:off x="870109" y="636151"/>
            <a:ext cx="718423" cy="236458"/>
          </a:xfrm>
          <a:prstGeom prst="rect">
            <a:avLst/>
          </a:prstGeom>
          <a:noFill/>
          <a:ln/>
        </p:spPr>
        <p:txBody>
          <a:bodyPr wrap="none" lIns="0" tIns="0" rIns="0" bIns="0" rtlCol="0" anchor="t"/>
          <a:lstStyle/>
          <a:p>
            <a:pPr marL="0" indent="0" algn="l">
              <a:lnSpc>
                <a:spcPts val="1850"/>
              </a:lnSpc>
              <a:buNone/>
            </a:pPr>
            <a:r>
              <a:rPr lang="en-US" sz="1150" dirty="0">
                <a:solidFill>
                  <a:srgbClr val="DAD1E6"/>
                </a:solidFill>
                <a:latin typeface="Fira Sans" pitchFamily="34" charset="0"/>
                <a:ea typeface="Fira Sans" pitchFamily="34" charset="-122"/>
                <a:cs typeface="Fira Sans" pitchFamily="34" charset="-120"/>
              </a:rPr>
              <a:t>НОВІ РОЛІ</a:t>
            </a:r>
            <a:endParaRPr lang="en-US" sz="1150" dirty="0"/>
          </a:p>
        </p:txBody>
      </p:sp>
      <p:sp>
        <p:nvSpPr>
          <p:cNvPr id="4" name="Text 2"/>
          <p:cNvSpPr/>
          <p:nvPr/>
        </p:nvSpPr>
        <p:spPr>
          <a:xfrm>
            <a:off x="756642" y="1001316"/>
            <a:ext cx="12229624" cy="591145"/>
          </a:xfrm>
          <a:prstGeom prst="rect">
            <a:avLst/>
          </a:prstGeom>
          <a:noFill/>
          <a:ln/>
        </p:spPr>
        <p:txBody>
          <a:bodyPr wrap="none" lIns="0" tIns="0" rIns="0" bIns="0" rtlCol="0" anchor="t"/>
          <a:lstStyle/>
          <a:p>
            <a:pPr marL="0" indent="0" algn="l">
              <a:lnSpc>
                <a:spcPts val="4650"/>
              </a:lnSpc>
              <a:buNone/>
            </a:pPr>
            <a:r>
              <a:rPr lang="en-US" sz="3700" b="1" dirty="0">
                <a:solidFill>
                  <a:srgbClr val="F94CAF"/>
                </a:solidFill>
                <a:latin typeface="Inconsolata Bold" pitchFamily="34" charset="0"/>
                <a:ea typeface="Inconsolata Bold" pitchFamily="34" charset="-122"/>
                <a:cs typeface="Inconsolata Bold" pitchFamily="34" charset="-120"/>
              </a:rPr>
              <a:t>ШІ створює нові посади та ролі в організаціях</a:t>
            </a:r>
            <a:endParaRPr lang="en-US" sz="3700" dirty="0"/>
          </a:p>
        </p:txBody>
      </p:sp>
      <p:sp>
        <p:nvSpPr>
          <p:cNvPr id="5" name="Text 3"/>
          <p:cNvSpPr/>
          <p:nvPr/>
        </p:nvSpPr>
        <p:spPr>
          <a:xfrm>
            <a:off x="756642" y="1862971"/>
            <a:ext cx="13117116" cy="886539"/>
          </a:xfrm>
          <a:prstGeom prst="rect">
            <a:avLst/>
          </a:prstGeom>
          <a:noFill/>
          <a:ln/>
        </p:spPr>
        <p:txBody>
          <a:bodyPr wrap="square" lIns="0" tIns="0" rIns="0" bIns="0" rtlCol="0" anchor="t"/>
          <a:lstStyle/>
          <a:p>
            <a:pPr marL="0" indent="0" algn="l">
              <a:lnSpc>
                <a:spcPts val="2300"/>
              </a:lnSpc>
              <a:buNone/>
            </a:pPr>
            <a:r>
              <a:rPr lang="en-US" sz="1450" dirty="0">
                <a:solidFill>
                  <a:srgbClr val="DAD1E6"/>
                </a:solidFill>
                <a:latin typeface="Fira Sans" pitchFamily="34" charset="0"/>
                <a:ea typeface="Fira Sans" pitchFamily="34" charset="-122"/>
                <a:cs typeface="Fira Sans" pitchFamily="34" charset="-120"/>
              </a:rPr>
              <a:t>Всупереч страхам про масове скорочення робочих місць, штучний інтелект </a:t>
            </a:r>
            <a:r>
              <a:rPr lang="en-US" sz="1450" b="1" dirty="0">
                <a:solidFill>
                  <a:srgbClr val="F94CAF"/>
                </a:solidFill>
                <a:latin typeface="Fira Sans" pitchFamily="34" charset="0"/>
                <a:ea typeface="Fira Sans" pitchFamily="34" charset="-122"/>
                <a:cs typeface="Fira Sans" pitchFamily="34" charset="-120"/>
              </a:rPr>
              <a:t>генерує цілий спектр нових професій</a:t>
            </a:r>
            <a:r>
              <a:rPr lang="en-US" sz="1450" dirty="0">
                <a:solidFill>
                  <a:srgbClr val="DAD1E6"/>
                </a:solidFill>
                <a:latin typeface="Fira Sans" pitchFamily="34" charset="0"/>
                <a:ea typeface="Fira Sans" pitchFamily="34" charset="-122"/>
                <a:cs typeface="Fira Sans" pitchFamily="34" charset="-120"/>
              </a:rPr>
              <a:t>, які ще кілька років тому просто не існували. За прогнозами World Economic Forum, до 2027 року ШІ-трансформація створить 97 млн нових робочих місць — набагато більше, ніж ліквідує.</a:t>
            </a:r>
            <a:endParaRPr lang="en-US" sz="1450" dirty="0"/>
          </a:p>
        </p:txBody>
      </p:sp>
      <p:sp>
        <p:nvSpPr>
          <p:cNvPr id="6" name="Shape 4"/>
          <p:cNvSpPr/>
          <p:nvPr/>
        </p:nvSpPr>
        <p:spPr>
          <a:xfrm>
            <a:off x="756642" y="3236119"/>
            <a:ext cx="6468428" cy="1975009"/>
          </a:xfrm>
          <a:prstGeom prst="roundRect">
            <a:avLst>
              <a:gd name="adj" fmla="val 5556"/>
            </a:avLst>
          </a:prstGeom>
          <a:solidFill>
            <a:srgbClr val="241631"/>
          </a:solidFill>
          <a:ln/>
        </p:spPr>
      </p:sp>
      <p:pic>
        <p:nvPicPr>
          <p:cNvPr id="7" name="Image 0" descr="preencoded.png"/>
          <p:cNvPicPr>
            <a:picLocks noChangeAspect="1"/>
          </p:cNvPicPr>
          <p:nvPr/>
        </p:nvPicPr>
        <p:blipFill>
          <a:blip r:embed="rId3"/>
          <a:stretch>
            <a:fillRect/>
          </a:stretch>
        </p:blipFill>
        <p:spPr>
          <a:xfrm>
            <a:off x="756642" y="3213259"/>
            <a:ext cx="6468428" cy="91440"/>
          </a:xfrm>
          <a:prstGeom prst="rect">
            <a:avLst/>
          </a:prstGeom>
        </p:spPr>
      </p:pic>
      <p:pic>
        <p:nvPicPr>
          <p:cNvPr id="8" name="Image 1" descr="preencoded.png"/>
          <p:cNvPicPr>
            <a:picLocks noChangeAspect="1"/>
          </p:cNvPicPr>
          <p:nvPr/>
        </p:nvPicPr>
        <p:blipFill>
          <a:blip r:embed="rId4"/>
          <a:stretch>
            <a:fillRect/>
          </a:stretch>
        </p:blipFill>
        <p:spPr>
          <a:xfrm>
            <a:off x="3707130" y="2952393"/>
            <a:ext cx="567452" cy="567452"/>
          </a:xfrm>
          <a:prstGeom prst="rect">
            <a:avLst/>
          </a:prstGeom>
        </p:spPr>
      </p:pic>
      <p:pic>
        <p:nvPicPr>
          <p:cNvPr id="9"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7389" y="3122533"/>
            <a:ext cx="226933" cy="226933"/>
          </a:xfrm>
          <a:prstGeom prst="rect">
            <a:avLst/>
          </a:prstGeom>
        </p:spPr>
      </p:pic>
      <p:sp>
        <p:nvSpPr>
          <p:cNvPr id="10" name="Text 5"/>
          <p:cNvSpPr/>
          <p:nvPr/>
        </p:nvSpPr>
        <p:spPr>
          <a:xfrm>
            <a:off x="968573" y="3709035"/>
            <a:ext cx="2364819" cy="295513"/>
          </a:xfrm>
          <a:prstGeom prst="rect">
            <a:avLst/>
          </a:prstGeom>
          <a:noFill/>
          <a:ln/>
        </p:spPr>
        <p:txBody>
          <a:bodyPr wrap="none" lIns="0" tIns="0" rIns="0" bIns="0" rtlCol="0" anchor="t"/>
          <a:lstStyle/>
          <a:p>
            <a:pPr marL="0" indent="0" algn="l">
              <a:lnSpc>
                <a:spcPts val="2300"/>
              </a:lnSpc>
              <a:buNone/>
            </a:pPr>
            <a:r>
              <a:rPr lang="en-US" sz="1850" b="1" dirty="0">
                <a:solidFill>
                  <a:srgbClr val="DAD1E6"/>
                </a:solidFill>
                <a:latin typeface="Inconsolata Bold" pitchFamily="34" charset="0"/>
                <a:ea typeface="Inconsolata Bold" pitchFamily="34" charset="-122"/>
                <a:cs typeface="Inconsolata Bold" pitchFamily="34" charset="-120"/>
              </a:rPr>
              <a:t>Prompt Engineer</a:t>
            </a:r>
            <a:endParaRPr lang="en-US" sz="1850" dirty="0"/>
          </a:p>
        </p:txBody>
      </p:sp>
      <p:sp>
        <p:nvSpPr>
          <p:cNvPr id="11" name="Text 6"/>
          <p:cNvSpPr/>
          <p:nvPr/>
        </p:nvSpPr>
        <p:spPr>
          <a:xfrm>
            <a:off x="968573" y="4112657"/>
            <a:ext cx="6044565" cy="886539"/>
          </a:xfrm>
          <a:prstGeom prst="rect">
            <a:avLst/>
          </a:prstGeom>
          <a:noFill/>
          <a:ln/>
        </p:spPr>
        <p:txBody>
          <a:bodyPr wrap="square" lIns="0" tIns="0" rIns="0" bIns="0" rtlCol="0" anchor="t"/>
          <a:lstStyle/>
          <a:p>
            <a:pPr marL="0" indent="0" algn="l">
              <a:lnSpc>
                <a:spcPts val="2300"/>
              </a:lnSpc>
              <a:buNone/>
            </a:pPr>
            <a:r>
              <a:rPr lang="en-US" sz="1450" dirty="0">
                <a:solidFill>
                  <a:srgbClr val="DAD1E6"/>
                </a:solidFill>
                <a:latin typeface="Fira Sans" pitchFamily="34" charset="0"/>
                <a:ea typeface="Fira Sans" pitchFamily="34" charset="-122"/>
                <a:cs typeface="Fira Sans" pitchFamily="34" charset="-120"/>
              </a:rPr>
              <a:t>Спеціаліст з оптимізації запитів до ШІ-моделей для отримання максимально точних і корисних результатів. Критично важлива роль для маркетингу, юридичного відділу, R&amp;D.</a:t>
            </a:r>
            <a:endParaRPr lang="en-US" sz="1450" dirty="0"/>
          </a:p>
        </p:txBody>
      </p:sp>
      <p:sp>
        <p:nvSpPr>
          <p:cNvPr id="12" name="Shape 7"/>
          <p:cNvSpPr/>
          <p:nvPr/>
        </p:nvSpPr>
        <p:spPr>
          <a:xfrm>
            <a:off x="7405330" y="3236119"/>
            <a:ext cx="6468428" cy="1975009"/>
          </a:xfrm>
          <a:prstGeom prst="roundRect">
            <a:avLst>
              <a:gd name="adj" fmla="val 5556"/>
            </a:avLst>
          </a:prstGeom>
          <a:solidFill>
            <a:srgbClr val="241631"/>
          </a:solidFill>
          <a:ln/>
        </p:spPr>
      </p:sp>
      <p:pic>
        <p:nvPicPr>
          <p:cNvPr id="13" name="Image 3" descr="preencoded.png"/>
          <p:cNvPicPr>
            <a:picLocks noChangeAspect="1"/>
          </p:cNvPicPr>
          <p:nvPr/>
        </p:nvPicPr>
        <p:blipFill>
          <a:blip r:embed="rId3"/>
          <a:stretch>
            <a:fillRect/>
          </a:stretch>
        </p:blipFill>
        <p:spPr>
          <a:xfrm>
            <a:off x="7405330" y="3213259"/>
            <a:ext cx="6468428" cy="91440"/>
          </a:xfrm>
          <a:prstGeom prst="rect">
            <a:avLst/>
          </a:prstGeom>
        </p:spPr>
      </p:pic>
      <p:pic>
        <p:nvPicPr>
          <p:cNvPr id="14" name="Image 4" descr="preencoded.png"/>
          <p:cNvPicPr>
            <a:picLocks noChangeAspect="1"/>
          </p:cNvPicPr>
          <p:nvPr/>
        </p:nvPicPr>
        <p:blipFill>
          <a:blip r:embed="rId4"/>
          <a:stretch>
            <a:fillRect/>
          </a:stretch>
        </p:blipFill>
        <p:spPr>
          <a:xfrm>
            <a:off x="10355818" y="2952393"/>
            <a:ext cx="567452" cy="567452"/>
          </a:xfrm>
          <a:prstGeom prst="rect">
            <a:avLst/>
          </a:prstGeom>
        </p:spPr>
      </p:pic>
      <p:pic>
        <p:nvPicPr>
          <p:cNvPr id="15" name="Image 5" descr="preencoded.png"/>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526077" y="3122533"/>
            <a:ext cx="226933" cy="226933"/>
          </a:xfrm>
          <a:prstGeom prst="rect">
            <a:avLst/>
          </a:prstGeom>
        </p:spPr>
      </p:pic>
      <p:sp>
        <p:nvSpPr>
          <p:cNvPr id="16" name="Text 8"/>
          <p:cNvSpPr/>
          <p:nvPr/>
        </p:nvSpPr>
        <p:spPr>
          <a:xfrm>
            <a:off x="7617262" y="3709035"/>
            <a:ext cx="2364819" cy="295513"/>
          </a:xfrm>
          <a:prstGeom prst="rect">
            <a:avLst/>
          </a:prstGeom>
          <a:noFill/>
          <a:ln/>
        </p:spPr>
        <p:txBody>
          <a:bodyPr wrap="none" lIns="0" tIns="0" rIns="0" bIns="0" rtlCol="0" anchor="t"/>
          <a:lstStyle/>
          <a:p>
            <a:pPr marL="0" indent="0" algn="l">
              <a:lnSpc>
                <a:spcPts val="2300"/>
              </a:lnSpc>
              <a:buNone/>
            </a:pPr>
            <a:r>
              <a:rPr lang="en-US" sz="1850" b="1" dirty="0">
                <a:solidFill>
                  <a:srgbClr val="DAD1E6"/>
                </a:solidFill>
                <a:latin typeface="Inconsolata Bold" pitchFamily="34" charset="0"/>
                <a:ea typeface="Inconsolata Bold" pitchFamily="34" charset="-122"/>
                <a:cs typeface="Inconsolata Bold" pitchFamily="34" charset="-120"/>
              </a:rPr>
              <a:t>AI Champion</a:t>
            </a:r>
            <a:endParaRPr lang="en-US" sz="1850" dirty="0"/>
          </a:p>
        </p:txBody>
      </p:sp>
      <p:sp>
        <p:nvSpPr>
          <p:cNvPr id="17" name="Text 9"/>
          <p:cNvSpPr/>
          <p:nvPr/>
        </p:nvSpPr>
        <p:spPr>
          <a:xfrm>
            <a:off x="7617262" y="4112657"/>
            <a:ext cx="6044565" cy="886539"/>
          </a:xfrm>
          <a:prstGeom prst="rect">
            <a:avLst/>
          </a:prstGeom>
          <a:noFill/>
          <a:ln/>
        </p:spPr>
        <p:txBody>
          <a:bodyPr wrap="square" lIns="0" tIns="0" rIns="0" bIns="0" rtlCol="0" anchor="t"/>
          <a:lstStyle/>
          <a:p>
            <a:pPr marL="0" indent="0" algn="l">
              <a:lnSpc>
                <a:spcPts val="2300"/>
              </a:lnSpc>
              <a:buNone/>
            </a:pPr>
            <a:r>
              <a:rPr lang="en-US" sz="1450" dirty="0">
                <a:solidFill>
                  <a:srgbClr val="DAD1E6"/>
                </a:solidFill>
                <a:latin typeface="Fira Sans" pitchFamily="34" charset="0"/>
                <a:ea typeface="Fira Sans" pitchFamily="34" charset="-122"/>
                <a:cs typeface="Fira Sans" pitchFamily="34" charset="-120"/>
              </a:rPr>
              <a:t>Внутрішній амбасадор ШІ у відділі або підрозділі. Допомагає колегам освоювати нові інструменти, збирає зворотний зв'язок, комунікує з центральною ШІ-командою.</a:t>
            </a:r>
            <a:endParaRPr lang="en-US" sz="1450" dirty="0"/>
          </a:p>
        </p:txBody>
      </p:sp>
      <p:sp>
        <p:nvSpPr>
          <p:cNvPr id="18" name="Shape 10"/>
          <p:cNvSpPr/>
          <p:nvPr/>
        </p:nvSpPr>
        <p:spPr>
          <a:xfrm>
            <a:off x="756642" y="5675114"/>
            <a:ext cx="6468428" cy="1975009"/>
          </a:xfrm>
          <a:prstGeom prst="roundRect">
            <a:avLst>
              <a:gd name="adj" fmla="val 5556"/>
            </a:avLst>
          </a:prstGeom>
          <a:solidFill>
            <a:srgbClr val="241631"/>
          </a:solidFill>
          <a:ln/>
        </p:spPr>
      </p:sp>
      <p:pic>
        <p:nvPicPr>
          <p:cNvPr id="19" name="Image 6" descr="preencoded.png"/>
          <p:cNvPicPr>
            <a:picLocks noChangeAspect="1"/>
          </p:cNvPicPr>
          <p:nvPr/>
        </p:nvPicPr>
        <p:blipFill>
          <a:blip r:embed="rId3"/>
          <a:stretch>
            <a:fillRect/>
          </a:stretch>
        </p:blipFill>
        <p:spPr>
          <a:xfrm>
            <a:off x="756642" y="5652254"/>
            <a:ext cx="6468428" cy="91440"/>
          </a:xfrm>
          <a:prstGeom prst="rect">
            <a:avLst/>
          </a:prstGeom>
        </p:spPr>
      </p:pic>
      <p:pic>
        <p:nvPicPr>
          <p:cNvPr id="20" name="Image 7" descr="preencoded.png"/>
          <p:cNvPicPr>
            <a:picLocks noChangeAspect="1"/>
          </p:cNvPicPr>
          <p:nvPr/>
        </p:nvPicPr>
        <p:blipFill>
          <a:blip r:embed="rId4"/>
          <a:stretch>
            <a:fillRect/>
          </a:stretch>
        </p:blipFill>
        <p:spPr>
          <a:xfrm>
            <a:off x="3707130" y="5391388"/>
            <a:ext cx="567452" cy="567452"/>
          </a:xfrm>
          <a:prstGeom prst="rect">
            <a:avLst/>
          </a:prstGeom>
        </p:spPr>
      </p:pic>
      <p:pic>
        <p:nvPicPr>
          <p:cNvPr id="21" name="Image 8" descr="preencoded.png"/>
          <p:cNvPicPr>
            <a:picLocks noChangeAspect="1"/>
          </p:cNvPicPr>
          <p:nvPr/>
        </p:nvPicPr>
        <p:blipFill>
          <a:blip r:embed="rId5">
            <a:extLst>
              <a:ext uri="{96DAC541-7B7A-43D3-8B79-37D633B846F1}">
                <asvg:svgBlip xmlns:asvg="http://schemas.microsoft.com/office/drawing/2016/SVG/main" r:embed="rId8"/>
              </a:ext>
            </a:extLst>
          </a:blip>
          <a:stretch>
            <a:fillRect/>
          </a:stretch>
        </p:blipFill>
        <p:spPr>
          <a:xfrm>
            <a:off x="3877389" y="5561528"/>
            <a:ext cx="226933" cy="226933"/>
          </a:xfrm>
          <a:prstGeom prst="rect">
            <a:avLst/>
          </a:prstGeom>
        </p:spPr>
      </p:pic>
      <p:sp>
        <p:nvSpPr>
          <p:cNvPr id="22" name="Text 11"/>
          <p:cNvSpPr/>
          <p:nvPr/>
        </p:nvSpPr>
        <p:spPr>
          <a:xfrm>
            <a:off x="968573" y="6148030"/>
            <a:ext cx="2364819" cy="295513"/>
          </a:xfrm>
          <a:prstGeom prst="rect">
            <a:avLst/>
          </a:prstGeom>
          <a:noFill/>
          <a:ln/>
        </p:spPr>
        <p:txBody>
          <a:bodyPr wrap="none" lIns="0" tIns="0" rIns="0" bIns="0" rtlCol="0" anchor="t"/>
          <a:lstStyle/>
          <a:p>
            <a:pPr marL="0" indent="0" algn="l">
              <a:lnSpc>
                <a:spcPts val="2300"/>
              </a:lnSpc>
              <a:buNone/>
            </a:pPr>
            <a:r>
              <a:rPr lang="en-US" sz="1850" b="1" dirty="0">
                <a:solidFill>
                  <a:srgbClr val="DAD1E6"/>
                </a:solidFill>
                <a:latin typeface="Inconsolata Bold" pitchFamily="34" charset="0"/>
                <a:ea typeface="Inconsolata Bold" pitchFamily="34" charset="-122"/>
                <a:cs typeface="Inconsolata Bold" pitchFamily="34" charset="-120"/>
              </a:rPr>
              <a:t>AI Data Steward</a:t>
            </a:r>
            <a:endParaRPr lang="en-US" sz="1850" dirty="0"/>
          </a:p>
        </p:txBody>
      </p:sp>
      <p:sp>
        <p:nvSpPr>
          <p:cNvPr id="23" name="Text 12"/>
          <p:cNvSpPr/>
          <p:nvPr/>
        </p:nvSpPr>
        <p:spPr>
          <a:xfrm>
            <a:off x="968573" y="6551652"/>
            <a:ext cx="6044565" cy="886539"/>
          </a:xfrm>
          <a:prstGeom prst="rect">
            <a:avLst/>
          </a:prstGeom>
          <a:noFill/>
          <a:ln/>
        </p:spPr>
        <p:txBody>
          <a:bodyPr wrap="square" lIns="0" tIns="0" rIns="0" bIns="0" rtlCol="0" anchor="t"/>
          <a:lstStyle/>
          <a:p>
            <a:pPr marL="0" indent="0" algn="l">
              <a:lnSpc>
                <a:spcPts val="2300"/>
              </a:lnSpc>
              <a:buNone/>
            </a:pPr>
            <a:r>
              <a:rPr lang="en-US" sz="1450" dirty="0">
                <a:solidFill>
                  <a:srgbClr val="DAD1E6"/>
                </a:solidFill>
                <a:latin typeface="Fira Sans" pitchFamily="34" charset="0"/>
                <a:ea typeface="Fira Sans" pitchFamily="34" charset="-122"/>
                <a:cs typeface="Fira Sans" pitchFamily="34" charset="-120"/>
              </a:rPr>
              <a:t>Відповідає за якість, актуальність і відповідність даних, що використовуються для навчання та роботи ШІ-систем. Гібридна роль між IT та бізнесом.</a:t>
            </a:r>
            <a:endParaRPr lang="en-US" sz="1450" dirty="0"/>
          </a:p>
        </p:txBody>
      </p:sp>
      <p:sp>
        <p:nvSpPr>
          <p:cNvPr id="24" name="Shape 13"/>
          <p:cNvSpPr/>
          <p:nvPr/>
        </p:nvSpPr>
        <p:spPr>
          <a:xfrm>
            <a:off x="7405330" y="5675114"/>
            <a:ext cx="6468428" cy="1975009"/>
          </a:xfrm>
          <a:prstGeom prst="roundRect">
            <a:avLst>
              <a:gd name="adj" fmla="val 5556"/>
            </a:avLst>
          </a:prstGeom>
          <a:solidFill>
            <a:srgbClr val="241631"/>
          </a:solidFill>
          <a:ln/>
        </p:spPr>
      </p:sp>
      <p:pic>
        <p:nvPicPr>
          <p:cNvPr id="25" name="Image 9" descr="preencoded.png"/>
          <p:cNvPicPr>
            <a:picLocks noChangeAspect="1"/>
          </p:cNvPicPr>
          <p:nvPr/>
        </p:nvPicPr>
        <p:blipFill>
          <a:blip r:embed="rId3"/>
          <a:stretch>
            <a:fillRect/>
          </a:stretch>
        </p:blipFill>
        <p:spPr>
          <a:xfrm>
            <a:off x="7405330" y="5652254"/>
            <a:ext cx="6468428" cy="91440"/>
          </a:xfrm>
          <a:prstGeom prst="rect">
            <a:avLst/>
          </a:prstGeom>
        </p:spPr>
      </p:pic>
      <p:pic>
        <p:nvPicPr>
          <p:cNvPr id="26" name="Image 10" descr="preencoded.png"/>
          <p:cNvPicPr>
            <a:picLocks noChangeAspect="1"/>
          </p:cNvPicPr>
          <p:nvPr/>
        </p:nvPicPr>
        <p:blipFill>
          <a:blip r:embed="rId4"/>
          <a:stretch>
            <a:fillRect/>
          </a:stretch>
        </p:blipFill>
        <p:spPr>
          <a:xfrm>
            <a:off x="10355818" y="5391388"/>
            <a:ext cx="567452" cy="567452"/>
          </a:xfrm>
          <a:prstGeom prst="rect">
            <a:avLst/>
          </a:prstGeom>
        </p:spPr>
      </p:pic>
      <p:pic>
        <p:nvPicPr>
          <p:cNvPr id="27" name="Image 11" descr="preencoded.png"/>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10526077" y="5561528"/>
            <a:ext cx="226933" cy="226933"/>
          </a:xfrm>
          <a:prstGeom prst="rect">
            <a:avLst/>
          </a:prstGeom>
        </p:spPr>
      </p:pic>
      <p:sp>
        <p:nvSpPr>
          <p:cNvPr id="28" name="Text 14"/>
          <p:cNvSpPr/>
          <p:nvPr/>
        </p:nvSpPr>
        <p:spPr>
          <a:xfrm>
            <a:off x="7617262" y="6148030"/>
            <a:ext cx="2364819" cy="295513"/>
          </a:xfrm>
          <a:prstGeom prst="rect">
            <a:avLst/>
          </a:prstGeom>
          <a:noFill/>
          <a:ln/>
        </p:spPr>
        <p:txBody>
          <a:bodyPr wrap="none" lIns="0" tIns="0" rIns="0" bIns="0" rtlCol="0" anchor="t"/>
          <a:lstStyle/>
          <a:p>
            <a:pPr marL="0" indent="0" algn="l">
              <a:lnSpc>
                <a:spcPts val="2300"/>
              </a:lnSpc>
              <a:buNone/>
            </a:pPr>
            <a:r>
              <a:rPr lang="en-US" sz="1850" b="1" dirty="0">
                <a:solidFill>
                  <a:srgbClr val="DAD1E6"/>
                </a:solidFill>
                <a:latin typeface="Inconsolata Bold" pitchFamily="34" charset="0"/>
                <a:ea typeface="Inconsolata Bold" pitchFamily="34" charset="-122"/>
                <a:cs typeface="Inconsolata Bold" pitchFamily="34" charset="-120"/>
              </a:rPr>
              <a:t>AI Ethics Officer</a:t>
            </a:r>
            <a:endParaRPr lang="en-US" sz="1850" dirty="0"/>
          </a:p>
        </p:txBody>
      </p:sp>
      <p:sp>
        <p:nvSpPr>
          <p:cNvPr id="29" name="Text 15"/>
          <p:cNvSpPr/>
          <p:nvPr/>
        </p:nvSpPr>
        <p:spPr>
          <a:xfrm>
            <a:off x="7617262" y="6551652"/>
            <a:ext cx="6044565" cy="886539"/>
          </a:xfrm>
          <a:prstGeom prst="rect">
            <a:avLst/>
          </a:prstGeom>
          <a:noFill/>
          <a:ln/>
        </p:spPr>
        <p:txBody>
          <a:bodyPr wrap="square" lIns="0" tIns="0" rIns="0" bIns="0" rtlCol="0" anchor="t"/>
          <a:lstStyle/>
          <a:p>
            <a:pPr marL="0" indent="0" algn="l">
              <a:lnSpc>
                <a:spcPts val="2300"/>
              </a:lnSpc>
              <a:buNone/>
            </a:pPr>
            <a:r>
              <a:rPr lang="en-US" sz="1450" dirty="0">
                <a:solidFill>
                  <a:srgbClr val="DAD1E6"/>
                </a:solidFill>
                <a:latin typeface="Fira Sans" pitchFamily="34" charset="0"/>
                <a:ea typeface="Fira Sans" pitchFamily="34" charset="-122"/>
                <a:cs typeface="Fira Sans" pitchFamily="34" charset="-120"/>
              </a:rPr>
              <a:t>Забезпечує відповідальне та етичне використання ШІ в організації. Розробляє політики, проводить аудити, взаємодіє з регуляторами та стейкхолдерами.</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1592580" y="399098"/>
            <a:ext cx="7051477" cy="453628"/>
          </a:xfrm>
          <a:prstGeom prst="rect">
            <a:avLst/>
          </a:prstGeom>
          <a:noFill/>
          <a:ln/>
        </p:spPr>
        <p:txBody>
          <a:bodyPr wrap="none" lIns="0" tIns="0" rIns="0" bIns="0" rtlCol="0" anchor="t"/>
          <a:lstStyle/>
          <a:p>
            <a:pPr marL="0" indent="0" algn="l">
              <a:lnSpc>
                <a:spcPts val="3550"/>
              </a:lnSpc>
              <a:buNone/>
            </a:pPr>
            <a:r>
              <a:rPr lang="en-US" sz="2850" b="1" dirty="0">
                <a:solidFill>
                  <a:srgbClr val="F94CAF"/>
                </a:solidFill>
                <a:latin typeface="Inconsolata Bold" pitchFamily="34" charset="0"/>
                <a:ea typeface="Inconsolata Bold" pitchFamily="34" charset="-122"/>
                <a:cs typeface="Inconsolata Bold" pitchFamily="34" charset="-120"/>
              </a:rPr>
              <a:t>Повний ландшафт нових ШІ-ролей</a:t>
            </a:r>
            <a:endParaRPr lang="en-US" sz="2850" dirty="0"/>
          </a:p>
        </p:txBody>
      </p:sp>
      <p:sp>
        <p:nvSpPr>
          <p:cNvPr id="3" name="Text 1"/>
          <p:cNvSpPr/>
          <p:nvPr/>
        </p:nvSpPr>
        <p:spPr>
          <a:xfrm>
            <a:off x="1592580" y="1064895"/>
            <a:ext cx="11445240" cy="401955"/>
          </a:xfrm>
          <a:prstGeom prst="rect">
            <a:avLst/>
          </a:prstGeom>
          <a:noFill/>
          <a:ln/>
        </p:spPr>
        <p:txBody>
          <a:bodyPr wrap="square" lIns="0" tIns="0" rIns="0" bIns="0" rtlCol="0" anchor="t"/>
          <a:lstStyle/>
          <a:p>
            <a:pPr marL="0" indent="0" algn="l">
              <a:lnSpc>
                <a:spcPts val="1550"/>
              </a:lnSpc>
              <a:buNone/>
            </a:pPr>
            <a:r>
              <a:rPr lang="en-US" sz="1100" dirty="0">
                <a:solidFill>
                  <a:srgbClr val="DAD1E6"/>
                </a:solidFill>
                <a:latin typeface="Fira Sans" pitchFamily="34" charset="0"/>
                <a:ea typeface="Fira Sans" pitchFamily="34" charset="-122"/>
                <a:cs typeface="Fira Sans" pitchFamily="34" charset="-120"/>
              </a:rPr>
              <a:t>Нові посади виникають не лише в IT-відділах. ШІ-трансформація породжує нові ролі в кожному підрозділі організації — від маркетингу до фінансів, від HR до операційного менеджменту.</a:t>
            </a:r>
            <a:endParaRPr lang="en-US" sz="1100" dirty="0"/>
          </a:p>
        </p:txBody>
      </p:sp>
      <p:pic>
        <p:nvPicPr>
          <p:cNvPr id="4" name="Image 0" descr="preencoded.png"/>
          <p:cNvPicPr>
            <a:picLocks noChangeAspect="1"/>
          </p:cNvPicPr>
          <p:nvPr/>
        </p:nvPicPr>
        <p:blipFill>
          <a:blip r:embed="rId3"/>
          <a:stretch>
            <a:fillRect/>
          </a:stretch>
        </p:blipFill>
        <p:spPr>
          <a:xfrm>
            <a:off x="1592580" y="1586151"/>
            <a:ext cx="10485120" cy="5852160"/>
          </a:xfrm>
          <a:prstGeom prst="rect">
            <a:avLst/>
          </a:prstGeom>
        </p:spPr>
      </p:pic>
      <p:pic>
        <p:nvPicPr>
          <p:cNvPr id="5" name="Image 1" descr="preencoded.png"/>
          <p:cNvPicPr>
            <a:picLocks noChangeAspect="1"/>
          </p:cNvPicPr>
          <p:nvPr/>
        </p:nvPicPr>
        <p:blipFill>
          <a:blip r:embed="rId4"/>
          <a:stretch>
            <a:fillRect/>
          </a:stretch>
        </p:blipFill>
        <p:spPr>
          <a:xfrm>
            <a:off x="1592580" y="1586151"/>
            <a:ext cx="10485120" cy="5852160"/>
          </a:xfrm>
          <a:prstGeom prst="rect">
            <a:avLst/>
          </a:prstGeom>
        </p:spPr>
      </p:pic>
      <p:sp>
        <p:nvSpPr>
          <p:cNvPr id="6" name="Text 2"/>
          <p:cNvSpPr/>
          <p:nvPr/>
        </p:nvSpPr>
        <p:spPr>
          <a:xfrm>
            <a:off x="1592580" y="7557611"/>
            <a:ext cx="11445240" cy="401955"/>
          </a:xfrm>
          <a:prstGeom prst="rect">
            <a:avLst/>
          </a:prstGeom>
          <a:noFill/>
          <a:ln/>
        </p:spPr>
        <p:txBody>
          <a:bodyPr wrap="square" lIns="0" tIns="0" rIns="0" bIns="0" rtlCol="0" anchor="t"/>
          <a:lstStyle/>
          <a:p>
            <a:pPr marL="0" indent="0" algn="l">
              <a:lnSpc>
                <a:spcPts val="1550"/>
              </a:lnSpc>
              <a:buNone/>
            </a:pPr>
            <a:r>
              <a:rPr lang="en-US" sz="1100" dirty="0">
                <a:solidFill>
                  <a:srgbClr val="DAD1E6"/>
                </a:solidFill>
                <a:latin typeface="Fira Sans" pitchFamily="34" charset="0"/>
                <a:ea typeface="Fira Sans" pitchFamily="34" charset="-122"/>
                <a:cs typeface="Fira Sans" pitchFamily="34" charset="-120"/>
              </a:rPr>
              <a:t>Важливо розуміти: більшість цих ролей не вимагають навичок програмування. Вони поєднують галузеву або функціональну експертизу з розумінням можливостей ШІ — саме та комбінація, яку вже мають досвідчені фахівці вашої організації.</a:t>
            </a:r>
            <a:endParaRPr lang="en-US"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670798" y="1221581"/>
            <a:ext cx="1481614" cy="298490"/>
          </a:xfrm>
          <a:prstGeom prst="roundRect">
            <a:avLst>
              <a:gd name="adj" fmla="val 6743"/>
            </a:avLst>
          </a:prstGeom>
          <a:solidFill>
            <a:srgbClr val="4A022B"/>
          </a:solidFill>
          <a:ln/>
        </p:spPr>
      </p:sp>
      <p:sp>
        <p:nvSpPr>
          <p:cNvPr id="4" name="Text 1"/>
          <p:cNvSpPr/>
          <p:nvPr/>
        </p:nvSpPr>
        <p:spPr>
          <a:xfrm>
            <a:off x="771406" y="1271826"/>
            <a:ext cx="1280398" cy="198001"/>
          </a:xfrm>
          <a:prstGeom prst="rect">
            <a:avLst/>
          </a:prstGeom>
          <a:noFill/>
          <a:ln/>
        </p:spPr>
        <p:txBody>
          <a:bodyPr wrap="none" lIns="0" tIns="0" rIns="0" bIns="0" rtlCol="0" anchor="t"/>
          <a:lstStyle/>
          <a:p>
            <a:pPr marL="0" indent="0" algn="l">
              <a:lnSpc>
                <a:spcPts val="1550"/>
              </a:lnSpc>
              <a:buNone/>
            </a:pPr>
            <a:r>
              <a:rPr lang="en-US" sz="1050" dirty="0">
                <a:solidFill>
                  <a:srgbClr val="DAD1E6"/>
                </a:solidFill>
                <a:latin typeface="Fira Sans" pitchFamily="34" charset="0"/>
                <a:ea typeface="Fira Sans" pitchFamily="34" charset="-122"/>
                <a:cs typeface="Fira Sans" pitchFamily="34" charset="-120"/>
              </a:rPr>
              <a:t>ДОСВІДЧЕНІ ФАХІВЦІ</a:t>
            </a:r>
            <a:endParaRPr lang="en-US" sz="1050" dirty="0"/>
          </a:p>
        </p:txBody>
      </p:sp>
      <p:sp>
        <p:nvSpPr>
          <p:cNvPr id="5" name="Text 2"/>
          <p:cNvSpPr/>
          <p:nvPr/>
        </p:nvSpPr>
        <p:spPr>
          <a:xfrm>
            <a:off x="670798" y="1576745"/>
            <a:ext cx="7802404" cy="1048226"/>
          </a:xfrm>
          <a:prstGeom prst="rect">
            <a:avLst/>
          </a:prstGeom>
          <a:noFill/>
          <a:ln/>
        </p:spPr>
        <p:txBody>
          <a:bodyPr wrap="square" lIns="0" tIns="0" rIns="0" bIns="0" rtlCol="0" anchor="t"/>
          <a:lstStyle/>
          <a:p>
            <a:pPr marL="0" indent="0" algn="l">
              <a:lnSpc>
                <a:spcPts val="4100"/>
              </a:lnSpc>
              <a:buNone/>
            </a:pPr>
            <a:r>
              <a:rPr lang="en-US" sz="3300" b="1" dirty="0">
                <a:solidFill>
                  <a:srgbClr val="F94CAF"/>
                </a:solidFill>
                <a:latin typeface="Inconsolata Bold" pitchFamily="34" charset="0"/>
                <a:ea typeface="Inconsolata Bold" pitchFamily="34" charset="-122"/>
                <a:cs typeface="Inconsolata Bold" pitchFamily="34" charset="-120"/>
              </a:rPr>
              <a:t>Чому досвідчені працівники виграють найбільше</a:t>
            </a:r>
            <a:endParaRPr lang="en-US" sz="3300" dirty="0"/>
          </a:p>
        </p:txBody>
      </p:sp>
      <p:sp>
        <p:nvSpPr>
          <p:cNvPr id="6" name="Text 3"/>
          <p:cNvSpPr/>
          <p:nvPr/>
        </p:nvSpPr>
        <p:spPr>
          <a:xfrm>
            <a:off x="670798" y="2837498"/>
            <a:ext cx="7802404" cy="742593"/>
          </a:xfrm>
          <a:prstGeom prst="rect">
            <a:avLst/>
          </a:prstGeom>
          <a:noFill/>
          <a:ln/>
        </p:spPr>
        <p:txBody>
          <a:bodyPr wrap="square" lIns="0" tIns="0" rIns="0" bIns="0" rtlCol="0" anchor="t"/>
          <a:lstStyle/>
          <a:p>
            <a:pPr marL="0" indent="0" algn="l">
              <a:lnSpc>
                <a:spcPts val="1900"/>
              </a:lnSpc>
              <a:buNone/>
            </a:pPr>
            <a:r>
              <a:rPr lang="en-US" sz="1300" dirty="0">
                <a:solidFill>
                  <a:srgbClr val="DAD1E6"/>
                </a:solidFill>
                <a:latin typeface="Fira Sans" pitchFamily="34" charset="0"/>
                <a:ea typeface="Fira Sans" pitchFamily="34" charset="-122"/>
                <a:cs typeface="Fira Sans" pitchFamily="34" charset="-120"/>
              </a:rPr>
              <a:t>Один із найпоширеніших страхів серед співробітників зі стажем — що ШІ "замінить" їхній досвід молодими фахівцями, що вміють краще поводитися з технологіями. Реальність — </a:t>
            </a:r>
            <a:r>
              <a:rPr lang="en-US" sz="1300" b="1" dirty="0">
                <a:solidFill>
                  <a:srgbClr val="F94CAF"/>
                </a:solidFill>
                <a:latin typeface="Fira Sans" pitchFamily="34" charset="0"/>
                <a:ea typeface="Fira Sans" pitchFamily="34" charset="-122"/>
                <a:cs typeface="Fira Sans" pitchFamily="34" charset="-120"/>
              </a:rPr>
              <a:t>протилежна</a:t>
            </a:r>
            <a:r>
              <a:rPr lang="en-US" sz="1300" dirty="0">
                <a:solidFill>
                  <a:srgbClr val="DAD1E6"/>
                </a:solidFill>
                <a:latin typeface="Fira Sans" pitchFamily="34" charset="0"/>
                <a:ea typeface="Fira Sans" pitchFamily="34" charset="-122"/>
                <a:cs typeface="Fira Sans" pitchFamily="34" charset="-120"/>
              </a:rPr>
              <a:t>. ШІ підсилює цінність накопиченого досвіду, галузевих знань та людської мудрості.</a:t>
            </a:r>
            <a:endParaRPr lang="en-US" sz="1300" dirty="0"/>
          </a:p>
        </p:txBody>
      </p:sp>
      <p:sp>
        <p:nvSpPr>
          <p:cNvPr id="7" name="Shape 4"/>
          <p:cNvSpPr/>
          <p:nvPr/>
        </p:nvSpPr>
        <p:spPr>
          <a:xfrm>
            <a:off x="550069" y="3739515"/>
            <a:ext cx="3938111" cy="3268385"/>
          </a:xfrm>
          <a:prstGeom prst="roundRect">
            <a:avLst>
              <a:gd name="adj" fmla="val 770"/>
            </a:avLst>
          </a:prstGeom>
          <a:solidFill>
            <a:srgbClr val="F94CAF"/>
          </a:solidFill>
          <a:ln/>
        </p:spPr>
      </p:sp>
      <p:sp>
        <p:nvSpPr>
          <p:cNvPr id="8" name="Text 5"/>
          <p:cNvSpPr/>
          <p:nvPr/>
        </p:nvSpPr>
        <p:spPr>
          <a:xfrm>
            <a:off x="717709" y="3881199"/>
            <a:ext cx="2993827" cy="26205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Inconsolata Bold" pitchFamily="34" charset="0"/>
                <a:ea typeface="Inconsolata Bold" pitchFamily="34" charset="-122"/>
                <a:cs typeface="Inconsolata Bold" pitchFamily="34" charset="-120"/>
              </a:rPr>
              <a:t>Що ШІ не може замінити</a:t>
            </a:r>
            <a:endParaRPr lang="en-US" sz="1650" dirty="0"/>
          </a:p>
        </p:txBody>
      </p:sp>
      <p:sp>
        <p:nvSpPr>
          <p:cNvPr id="9" name="Text 6"/>
          <p:cNvSpPr/>
          <p:nvPr/>
        </p:nvSpPr>
        <p:spPr>
          <a:xfrm>
            <a:off x="717709" y="4284940"/>
            <a:ext cx="3602831" cy="2673429"/>
          </a:xfrm>
          <a:prstGeom prst="rect">
            <a:avLst/>
          </a:prstGeom>
          <a:noFill/>
          <a:ln/>
        </p:spPr>
        <p:txBody>
          <a:bodyPr wrap="square" lIns="0" tIns="0" rIns="0" bIns="0" rtlCol="0" anchor="t"/>
          <a:lstStyle/>
          <a:p>
            <a:pPr marL="342900" indent="-342900" algn="l">
              <a:lnSpc>
                <a:spcPts val="1900"/>
              </a:lnSpc>
              <a:buSzPct val="100000"/>
              <a:buChar char="•"/>
            </a:pPr>
            <a:r>
              <a:rPr lang="en-US" sz="1300" dirty="0">
                <a:solidFill>
                  <a:srgbClr val="000000"/>
                </a:solidFill>
                <a:latin typeface="Fira Sans" pitchFamily="34" charset="0"/>
                <a:ea typeface="Fira Sans" pitchFamily="34" charset="-122"/>
                <a:cs typeface="Fira Sans" pitchFamily="34" charset="-120"/>
              </a:rPr>
              <a:t>Роки побудови довірчих стосунків із клієнтами</a:t>
            </a:r>
            <a:endParaRPr lang="en-US" sz="1300" dirty="0"/>
          </a:p>
          <a:p>
            <a:pPr marL="342900" indent="-342900" algn="l">
              <a:lnSpc>
                <a:spcPts val="1900"/>
              </a:lnSpc>
              <a:buSzPct val="100000"/>
              <a:buChar char="•"/>
            </a:pPr>
            <a:r>
              <a:rPr lang="en-US" sz="1300" dirty="0">
                <a:solidFill>
                  <a:srgbClr val="000000"/>
                </a:solidFill>
                <a:latin typeface="Fira Sans" pitchFamily="34" charset="0"/>
                <a:ea typeface="Fira Sans" pitchFamily="34" charset="-122"/>
                <a:cs typeface="Fira Sans" pitchFamily="34" charset="-120"/>
              </a:rPr>
              <a:t>Інтуїцію, засновану на тисячах реальних кейсів</a:t>
            </a:r>
            <a:endParaRPr lang="en-US" sz="1300" dirty="0"/>
          </a:p>
          <a:p>
            <a:pPr marL="342900" indent="-342900" algn="l">
              <a:lnSpc>
                <a:spcPts val="1900"/>
              </a:lnSpc>
              <a:buSzPct val="100000"/>
              <a:buChar char="•"/>
            </a:pPr>
            <a:r>
              <a:rPr lang="en-US" sz="1300" dirty="0">
                <a:solidFill>
                  <a:srgbClr val="000000"/>
                </a:solidFill>
                <a:latin typeface="Fira Sans" pitchFamily="34" charset="0"/>
                <a:ea typeface="Fira Sans" pitchFamily="34" charset="-122"/>
                <a:cs typeface="Fira Sans" pitchFamily="34" charset="-120"/>
              </a:rPr>
              <a:t>Розуміння неформальної культури організації</a:t>
            </a:r>
            <a:endParaRPr lang="en-US" sz="1300" dirty="0"/>
          </a:p>
          <a:p>
            <a:pPr marL="342900" indent="-342900" algn="l">
              <a:lnSpc>
                <a:spcPts val="1900"/>
              </a:lnSpc>
              <a:buSzPct val="100000"/>
              <a:buChar char="•"/>
            </a:pPr>
            <a:r>
              <a:rPr lang="en-US" sz="1300" dirty="0">
                <a:solidFill>
                  <a:srgbClr val="000000"/>
                </a:solidFill>
                <a:latin typeface="Fira Sans" pitchFamily="34" charset="0"/>
                <a:ea typeface="Fira Sans" pitchFamily="34" charset="-122"/>
                <a:cs typeface="Fira Sans" pitchFamily="34" charset="-120"/>
              </a:rPr>
              <a:t>Здатність зчитувати контекст і нюанси ситуації</a:t>
            </a:r>
            <a:endParaRPr lang="en-US" sz="1300" dirty="0"/>
          </a:p>
          <a:p>
            <a:pPr marL="342900" indent="-342900" algn="l">
              <a:lnSpc>
                <a:spcPts val="1900"/>
              </a:lnSpc>
              <a:buSzPct val="100000"/>
              <a:buChar char="•"/>
            </a:pPr>
            <a:r>
              <a:rPr lang="en-US" sz="1300" dirty="0">
                <a:solidFill>
                  <a:srgbClr val="000000"/>
                </a:solidFill>
                <a:latin typeface="Fira Sans" pitchFamily="34" charset="0"/>
                <a:ea typeface="Fira Sans" pitchFamily="34" charset="-122"/>
                <a:cs typeface="Fira Sans" pitchFamily="34" charset="-120"/>
              </a:rPr>
              <a:t>Лідерство в кризових, непередбачуваних ситуаціях</a:t>
            </a:r>
            <a:endParaRPr lang="en-US" sz="1300" dirty="0"/>
          </a:p>
        </p:txBody>
      </p:sp>
      <p:sp>
        <p:nvSpPr>
          <p:cNvPr id="10" name="Text 7"/>
          <p:cNvSpPr/>
          <p:nvPr/>
        </p:nvSpPr>
        <p:spPr>
          <a:xfrm>
            <a:off x="4784169" y="3881199"/>
            <a:ext cx="2617351" cy="262057"/>
          </a:xfrm>
          <a:prstGeom prst="rect">
            <a:avLst/>
          </a:prstGeom>
          <a:noFill/>
          <a:ln/>
        </p:spPr>
        <p:txBody>
          <a:bodyPr wrap="none" lIns="0" tIns="0" rIns="0" bIns="0" rtlCol="0" anchor="t"/>
          <a:lstStyle/>
          <a:p>
            <a:pPr marL="0" indent="0" algn="l">
              <a:lnSpc>
                <a:spcPts val="2050"/>
              </a:lnSpc>
              <a:buNone/>
            </a:pPr>
            <a:r>
              <a:rPr lang="en-US" sz="1650" b="1" dirty="0">
                <a:solidFill>
                  <a:srgbClr val="F94CAF"/>
                </a:solidFill>
                <a:latin typeface="Inconsolata Bold" pitchFamily="34" charset="0"/>
                <a:ea typeface="Inconsolata Bold" pitchFamily="34" charset="-122"/>
                <a:cs typeface="Inconsolata Bold" pitchFamily="34" charset="-120"/>
              </a:rPr>
              <a:t>Як ШІ підсилює досвід</a:t>
            </a:r>
            <a:endParaRPr lang="en-US" sz="1650" dirty="0"/>
          </a:p>
        </p:txBody>
      </p:sp>
      <p:sp>
        <p:nvSpPr>
          <p:cNvPr id="11" name="Text 8"/>
          <p:cNvSpPr/>
          <p:nvPr/>
        </p:nvSpPr>
        <p:spPr>
          <a:xfrm>
            <a:off x="4784169" y="4284940"/>
            <a:ext cx="3696653" cy="2673429"/>
          </a:xfrm>
          <a:prstGeom prst="rect">
            <a:avLst/>
          </a:prstGeom>
          <a:noFill/>
          <a:ln/>
        </p:spPr>
        <p:txBody>
          <a:bodyPr wrap="square" lIns="0" tIns="0" rIns="0" bIns="0" rtlCol="0" anchor="t"/>
          <a:lstStyle/>
          <a:p>
            <a:pPr marL="342900" indent="-342900" algn="l">
              <a:lnSpc>
                <a:spcPts val="1900"/>
              </a:lnSpc>
              <a:buSzPct val="100000"/>
              <a:buChar char="•"/>
            </a:pPr>
            <a:r>
              <a:rPr lang="en-US" sz="1300" dirty="0">
                <a:solidFill>
                  <a:srgbClr val="DAD1E6"/>
                </a:solidFill>
                <a:latin typeface="Fira Sans" pitchFamily="34" charset="0"/>
                <a:ea typeface="Fira Sans" pitchFamily="34" charset="-122"/>
                <a:cs typeface="Fira Sans" pitchFamily="34" charset="-120"/>
              </a:rPr>
              <a:t>Автоматизує рутину, звільняючи час для стратегічних завдань</a:t>
            </a:r>
            <a:endParaRPr lang="en-US" sz="1300" dirty="0"/>
          </a:p>
          <a:p>
            <a:pPr marL="342900" indent="-342900" algn="l">
              <a:lnSpc>
                <a:spcPts val="1900"/>
              </a:lnSpc>
              <a:buSzPct val="100000"/>
              <a:buChar char="•"/>
            </a:pPr>
            <a:r>
              <a:rPr lang="en-US" sz="1300" dirty="0">
                <a:solidFill>
                  <a:srgbClr val="DAD1E6"/>
                </a:solidFill>
                <a:latin typeface="Fira Sans" pitchFamily="34" charset="0"/>
                <a:ea typeface="Fira Sans" pitchFamily="34" charset="-122"/>
                <a:cs typeface="Fira Sans" pitchFamily="34" charset="-120"/>
              </a:rPr>
              <a:t>Дозволяє обробляти більші обсяги інформації за менший час</a:t>
            </a:r>
            <a:endParaRPr lang="en-US" sz="1300" dirty="0"/>
          </a:p>
          <a:p>
            <a:pPr marL="342900" indent="-342900" algn="l">
              <a:lnSpc>
                <a:spcPts val="1900"/>
              </a:lnSpc>
              <a:buSzPct val="100000"/>
              <a:buChar char="•"/>
            </a:pPr>
            <a:r>
              <a:rPr lang="en-US" sz="1300" dirty="0">
                <a:solidFill>
                  <a:srgbClr val="DAD1E6"/>
                </a:solidFill>
                <a:latin typeface="Fira Sans" pitchFamily="34" charset="0"/>
                <a:ea typeface="Fira Sans" pitchFamily="34" charset="-122"/>
                <a:cs typeface="Fira Sans" pitchFamily="34" charset="-120"/>
              </a:rPr>
              <a:t>Підсилює якість рішень завдяки аналітиці даних</a:t>
            </a:r>
            <a:endParaRPr lang="en-US" sz="1300" dirty="0"/>
          </a:p>
          <a:p>
            <a:pPr marL="342900" indent="-342900" algn="l">
              <a:lnSpc>
                <a:spcPts val="1900"/>
              </a:lnSpc>
              <a:buSzPct val="100000"/>
              <a:buChar char="•"/>
            </a:pPr>
            <a:r>
              <a:rPr lang="en-US" sz="1300" dirty="0">
                <a:solidFill>
                  <a:srgbClr val="DAD1E6"/>
                </a:solidFill>
                <a:latin typeface="Fira Sans" pitchFamily="34" charset="0"/>
                <a:ea typeface="Fira Sans" pitchFamily="34" charset="-122"/>
                <a:cs typeface="Fira Sans" pitchFamily="34" charset="-120"/>
              </a:rPr>
              <a:t>Розширює сферу впливу — один фахівець може робити більше</a:t>
            </a:r>
            <a:endParaRPr lang="en-US" sz="1300" dirty="0"/>
          </a:p>
          <a:p>
            <a:pPr marL="342900" indent="-342900" algn="l">
              <a:lnSpc>
                <a:spcPts val="1900"/>
              </a:lnSpc>
              <a:buSzPct val="100000"/>
              <a:buChar char="•"/>
            </a:pPr>
            <a:r>
              <a:rPr lang="en-US" sz="1300" dirty="0">
                <a:solidFill>
                  <a:srgbClr val="DAD1E6"/>
                </a:solidFill>
                <a:latin typeface="Fira Sans" pitchFamily="34" charset="0"/>
                <a:ea typeface="Fira Sans" pitchFamily="34" charset="-122"/>
                <a:cs typeface="Fira Sans" pitchFamily="34" charset="-120"/>
              </a:rPr>
              <a:t>Надає нові інструменти менторства та передачі знань</a:t>
            </a:r>
            <a:endParaRPr lang="en-US"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193006"/>
            <a:ext cx="11908750" cy="620078"/>
          </a:xfrm>
          <a:prstGeom prst="rect">
            <a:avLst/>
          </a:prstGeom>
          <a:noFill/>
          <a:ln/>
        </p:spPr>
        <p:txBody>
          <a:bodyPr wrap="non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Реальні переваги для досвідчених фахівців</a:t>
            </a:r>
            <a:endParaRPr lang="en-US" sz="3900" dirty="0"/>
          </a:p>
        </p:txBody>
      </p:sp>
      <p:sp>
        <p:nvSpPr>
          <p:cNvPr id="3" name="Text 1"/>
          <p:cNvSpPr/>
          <p:nvPr/>
        </p:nvSpPr>
        <p:spPr>
          <a:xfrm>
            <a:off x="793790" y="220991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Досвідчені працівники, які освоюють ШІ-інструменти, отримують </a:t>
            </a:r>
            <a:r>
              <a:rPr lang="en-US" sz="1550" b="1" dirty="0">
                <a:solidFill>
                  <a:srgbClr val="F94CAF"/>
                </a:solidFill>
                <a:latin typeface="Fira Sans" pitchFamily="34" charset="0"/>
                <a:ea typeface="Fira Sans" pitchFamily="34" charset="-122"/>
                <a:cs typeface="Fira Sans" pitchFamily="34" charset="-120"/>
              </a:rPr>
              <a:t>унікальне конкурентне поєднання</a:t>
            </a:r>
            <a:r>
              <a:rPr lang="en-US" sz="1550" dirty="0">
                <a:solidFill>
                  <a:srgbClr val="DAD1E6"/>
                </a:solidFill>
                <a:latin typeface="Fira Sans" pitchFamily="34" charset="0"/>
                <a:ea typeface="Fira Sans" pitchFamily="34" charset="-122"/>
                <a:cs typeface="Fira Sans" pitchFamily="34" charset="-120"/>
              </a:rPr>
              <a:t>: глибока галузева експертиза + сучасні технологічні можливості. Це найцінніший профіль на ринку праці найближчого десятиліття.</a:t>
            </a:r>
            <a:endParaRPr lang="en-US" sz="1550" dirty="0"/>
          </a:p>
        </p:txBody>
      </p:sp>
      <p:sp>
        <p:nvSpPr>
          <p:cNvPr id="4" name="Shape 2"/>
          <p:cNvSpPr/>
          <p:nvPr/>
        </p:nvSpPr>
        <p:spPr>
          <a:xfrm>
            <a:off x="793790" y="3068241"/>
            <a:ext cx="446484" cy="446484"/>
          </a:xfrm>
          <a:prstGeom prst="roundRect">
            <a:avLst>
              <a:gd name="adj" fmla="val 6668"/>
            </a:avLst>
          </a:prstGeom>
          <a:solidFill>
            <a:srgbClr val="433550"/>
          </a:solidFill>
          <a:ln/>
        </p:spPr>
      </p:sp>
      <p:sp>
        <p:nvSpPr>
          <p:cNvPr id="5" name="Text 3"/>
          <p:cNvSpPr/>
          <p:nvPr/>
        </p:nvSpPr>
        <p:spPr>
          <a:xfrm>
            <a:off x="1438632" y="3136463"/>
            <a:ext cx="3537347" cy="1240631"/>
          </a:xfrm>
          <a:prstGeom prst="rect">
            <a:avLst/>
          </a:prstGeom>
          <a:noFill/>
          <a:ln/>
        </p:spPr>
        <p:txBody>
          <a:bodyPr wrap="squar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Зростання продуктивності без збільшення навантаження</a:t>
            </a:r>
            <a:endParaRPr lang="en-US" sz="1950" dirty="0"/>
          </a:p>
        </p:txBody>
      </p:sp>
      <p:sp>
        <p:nvSpPr>
          <p:cNvPr id="6" name="Text 4"/>
          <p:cNvSpPr/>
          <p:nvPr/>
        </p:nvSpPr>
        <p:spPr>
          <a:xfrm>
            <a:off x="1438632" y="4496157"/>
            <a:ext cx="3537347" cy="254031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Дослідження Harvard Business School показує: досвідчені консультанти, що використовують ШІ, виконують на 12,2% більше завдань і демонструють на 40% вищу якість роботи порівняно з тими, хто відмовляється від ШІ. Менше рутини — більше стратегічного мислення.</a:t>
            </a:r>
            <a:endParaRPr lang="en-US" sz="1550" dirty="0"/>
          </a:p>
        </p:txBody>
      </p:sp>
      <p:sp>
        <p:nvSpPr>
          <p:cNvPr id="7" name="Shape 5"/>
          <p:cNvSpPr/>
          <p:nvPr/>
        </p:nvSpPr>
        <p:spPr>
          <a:xfrm>
            <a:off x="5223986" y="3068241"/>
            <a:ext cx="446484" cy="446484"/>
          </a:xfrm>
          <a:prstGeom prst="roundRect">
            <a:avLst>
              <a:gd name="adj" fmla="val 6668"/>
            </a:avLst>
          </a:prstGeom>
          <a:solidFill>
            <a:srgbClr val="433550"/>
          </a:solidFill>
          <a:ln/>
        </p:spPr>
      </p:sp>
      <p:sp>
        <p:nvSpPr>
          <p:cNvPr id="8" name="Text 6"/>
          <p:cNvSpPr/>
          <p:nvPr/>
        </p:nvSpPr>
        <p:spPr>
          <a:xfrm>
            <a:off x="5868829" y="3136463"/>
            <a:ext cx="3537466" cy="620316"/>
          </a:xfrm>
          <a:prstGeom prst="rect">
            <a:avLst/>
          </a:prstGeom>
          <a:noFill/>
          <a:ln/>
        </p:spPr>
        <p:txBody>
          <a:bodyPr wrap="squar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Перехід до більш значущих ролей</a:t>
            </a:r>
            <a:endParaRPr lang="en-US" sz="1950" dirty="0"/>
          </a:p>
        </p:txBody>
      </p:sp>
      <p:sp>
        <p:nvSpPr>
          <p:cNvPr id="9" name="Text 7"/>
          <p:cNvSpPr/>
          <p:nvPr/>
        </p:nvSpPr>
        <p:spPr>
          <a:xfrm>
            <a:off x="5868829" y="3875842"/>
            <a:ext cx="3537466" cy="2857857"/>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Коли ШІ бере на себе адміністративну та аналітичну рутину, досвідчені фахівці отримують можливість зосередитися на тому, що справді важливо: стратегічних рішеннях, розвитку команди, побудові партнерств, інноваціях. Це природний перехід до більш впливових позицій.</a:t>
            </a:r>
            <a:endParaRPr lang="en-US" sz="1550" dirty="0"/>
          </a:p>
        </p:txBody>
      </p:sp>
      <p:sp>
        <p:nvSpPr>
          <p:cNvPr id="10" name="Shape 8"/>
          <p:cNvSpPr/>
          <p:nvPr/>
        </p:nvSpPr>
        <p:spPr>
          <a:xfrm>
            <a:off x="9654302" y="3068241"/>
            <a:ext cx="446484" cy="446484"/>
          </a:xfrm>
          <a:prstGeom prst="roundRect">
            <a:avLst>
              <a:gd name="adj" fmla="val 6668"/>
            </a:avLst>
          </a:prstGeom>
          <a:solidFill>
            <a:srgbClr val="433550"/>
          </a:solidFill>
          <a:ln/>
        </p:spPr>
      </p:sp>
      <p:sp>
        <p:nvSpPr>
          <p:cNvPr id="11" name="Text 9"/>
          <p:cNvSpPr/>
          <p:nvPr/>
        </p:nvSpPr>
        <p:spPr>
          <a:xfrm>
            <a:off x="10299144" y="3136463"/>
            <a:ext cx="3537466" cy="620316"/>
          </a:xfrm>
          <a:prstGeom prst="rect">
            <a:avLst/>
          </a:prstGeom>
          <a:noFill/>
          <a:ln/>
        </p:spPr>
        <p:txBody>
          <a:bodyPr wrap="squar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Роль ментора та лідера змін</a:t>
            </a:r>
            <a:endParaRPr lang="en-US" sz="1950" dirty="0"/>
          </a:p>
        </p:txBody>
      </p:sp>
      <p:sp>
        <p:nvSpPr>
          <p:cNvPr id="12" name="Text 10"/>
          <p:cNvSpPr/>
          <p:nvPr/>
        </p:nvSpPr>
        <p:spPr>
          <a:xfrm>
            <a:off x="10299144" y="3875842"/>
            <a:ext cx="3537466" cy="254031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Досвідчені працівники, які опанували ШІ, стають найбільш затребуваними провідниками трансформації в організації. Вони поєднують розуміння "як раніше" та "як тепер" — це унікальна позиція AI Champion, яку важко заповнити молодими фахівцями без досвіду.</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769620"/>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Статистика: вплив ШІ на продуктивність фахівців</a:t>
            </a:r>
            <a:endParaRPr lang="en-US" sz="3900" dirty="0"/>
          </a:p>
        </p:txBody>
      </p:sp>
      <p:sp>
        <p:nvSpPr>
          <p:cNvPr id="3" name="Text 1"/>
          <p:cNvSpPr/>
          <p:nvPr/>
        </p:nvSpPr>
        <p:spPr>
          <a:xfrm>
            <a:off x="793790" y="240661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Реальні дані досліджень підтверджують: ШІ-трансформація має вимірюваний позитивний вплив на ефективність роботи, і цей вплив особливо відчутний для досвідчених фахівців із глибокою галузевою експертизою.</a:t>
            </a:r>
            <a:endParaRPr lang="en-US" sz="1550" dirty="0"/>
          </a:p>
        </p:txBody>
      </p:sp>
      <p:sp>
        <p:nvSpPr>
          <p:cNvPr id="4" name="Text 2"/>
          <p:cNvSpPr/>
          <p:nvPr/>
        </p:nvSpPr>
        <p:spPr>
          <a:xfrm>
            <a:off x="793790" y="3364111"/>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DAD1E6"/>
                </a:solidFill>
                <a:latin typeface="Inconsolata Bold" pitchFamily="34" charset="0"/>
                <a:ea typeface="Inconsolata Bold" pitchFamily="34" charset="-122"/>
                <a:cs typeface="Inconsolata Bold" pitchFamily="34" charset="-120"/>
              </a:rPr>
              <a:t>40%</a:t>
            </a:r>
            <a:endParaRPr lang="en-US" sz="5150" dirty="0"/>
          </a:p>
        </p:txBody>
      </p:sp>
      <p:sp>
        <p:nvSpPr>
          <p:cNvPr id="5" name="Text 3"/>
          <p:cNvSpPr/>
          <p:nvPr/>
        </p:nvSpPr>
        <p:spPr>
          <a:xfrm>
            <a:off x="793790" y="4267081"/>
            <a:ext cx="3074670" cy="620316"/>
          </a:xfrm>
          <a:prstGeom prst="rect">
            <a:avLst/>
          </a:prstGeom>
          <a:noFill/>
          <a:ln/>
        </p:spPr>
        <p:txBody>
          <a:bodyPr wrap="square" lIns="0" tIns="0" rIns="0" bIns="0" rtlCol="0" anchor="t"/>
          <a:lstStyle/>
          <a:p>
            <a:pPr marL="0" indent="0" algn="ctr">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Приріст продуктивності</a:t>
            </a:r>
            <a:endParaRPr lang="en-US" sz="1950" dirty="0"/>
          </a:p>
        </p:txBody>
      </p:sp>
      <p:sp>
        <p:nvSpPr>
          <p:cNvPr id="6" name="Text 4"/>
          <p:cNvSpPr/>
          <p:nvPr/>
        </p:nvSpPr>
        <p:spPr>
          <a:xfrm>
            <a:off x="793790" y="5006459"/>
            <a:ext cx="3074670" cy="1587698"/>
          </a:xfrm>
          <a:prstGeom prst="rect">
            <a:avLst/>
          </a:prstGeom>
          <a:noFill/>
          <a:ln/>
        </p:spPr>
        <p:txBody>
          <a:bodyPr wrap="square" lIns="0" tIns="0" rIns="0" bIns="0" rtlCol="0" anchor="t"/>
          <a:lstStyle/>
          <a:p>
            <a:pPr marL="0" indent="0" algn="ctr">
              <a:lnSpc>
                <a:spcPts val="2500"/>
              </a:lnSpc>
              <a:buNone/>
            </a:pPr>
            <a:r>
              <a:rPr lang="en-US" sz="1550" dirty="0">
                <a:solidFill>
                  <a:srgbClr val="DAD1E6"/>
                </a:solidFill>
                <a:latin typeface="Fira Sans" pitchFamily="34" charset="0"/>
                <a:ea typeface="Fira Sans" pitchFamily="34" charset="-122"/>
                <a:cs typeface="Fira Sans" pitchFamily="34" charset="-120"/>
              </a:rPr>
              <a:t>Середнє підвищення продуктивності праці при системному використанні ШІ-інструментів серед досвідчених фахівців (McKinsey, 2024)</a:t>
            </a:r>
            <a:endParaRPr lang="en-US" sz="1550" dirty="0"/>
          </a:p>
        </p:txBody>
      </p:sp>
      <p:sp>
        <p:nvSpPr>
          <p:cNvPr id="7" name="Text 5"/>
          <p:cNvSpPr/>
          <p:nvPr/>
        </p:nvSpPr>
        <p:spPr>
          <a:xfrm>
            <a:off x="4116467" y="3364111"/>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DAD1E6"/>
                </a:solidFill>
                <a:latin typeface="Inconsolata Bold" pitchFamily="34" charset="0"/>
                <a:ea typeface="Inconsolata Bold" pitchFamily="34" charset="-122"/>
                <a:cs typeface="Inconsolata Bold" pitchFamily="34" charset="-120"/>
              </a:rPr>
              <a:t>25%</a:t>
            </a:r>
            <a:endParaRPr lang="en-US" sz="5150" dirty="0"/>
          </a:p>
        </p:txBody>
      </p:sp>
      <p:sp>
        <p:nvSpPr>
          <p:cNvPr id="8" name="Text 6"/>
          <p:cNvSpPr/>
          <p:nvPr/>
        </p:nvSpPr>
        <p:spPr>
          <a:xfrm>
            <a:off x="4413290" y="4267081"/>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Економія часу</a:t>
            </a:r>
            <a:endParaRPr lang="en-US" sz="1950" dirty="0"/>
          </a:p>
        </p:txBody>
      </p:sp>
      <p:sp>
        <p:nvSpPr>
          <p:cNvPr id="9" name="Text 7"/>
          <p:cNvSpPr/>
          <p:nvPr/>
        </p:nvSpPr>
        <p:spPr>
          <a:xfrm>
            <a:off x="4116467" y="4696301"/>
            <a:ext cx="3074670" cy="1587698"/>
          </a:xfrm>
          <a:prstGeom prst="rect">
            <a:avLst/>
          </a:prstGeom>
          <a:noFill/>
          <a:ln/>
        </p:spPr>
        <p:txBody>
          <a:bodyPr wrap="square" lIns="0" tIns="0" rIns="0" bIns="0" rtlCol="0" anchor="t"/>
          <a:lstStyle/>
          <a:p>
            <a:pPr marL="0" indent="0" algn="ctr">
              <a:lnSpc>
                <a:spcPts val="2500"/>
              </a:lnSpc>
              <a:buNone/>
            </a:pPr>
            <a:r>
              <a:rPr lang="en-US" sz="1550" dirty="0">
                <a:solidFill>
                  <a:srgbClr val="DAD1E6"/>
                </a:solidFill>
                <a:latin typeface="Fira Sans" pitchFamily="34" charset="0"/>
                <a:ea typeface="Fira Sans" pitchFamily="34" charset="-122"/>
                <a:cs typeface="Fira Sans" pitchFamily="34" charset="-120"/>
              </a:rPr>
              <a:t>Частка робочого часу, що може бути зекономлена завдяки автоматизації рутинних завдань за допомогою ШІ в більшості офісних професій</a:t>
            </a:r>
            <a:endParaRPr lang="en-US" sz="1550" dirty="0"/>
          </a:p>
        </p:txBody>
      </p:sp>
      <p:sp>
        <p:nvSpPr>
          <p:cNvPr id="10" name="Text 8"/>
          <p:cNvSpPr/>
          <p:nvPr/>
        </p:nvSpPr>
        <p:spPr>
          <a:xfrm>
            <a:off x="7439144" y="3364111"/>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DAD1E6"/>
                </a:solidFill>
                <a:latin typeface="Inconsolata Bold" pitchFamily="34" charset="0"/>
                <a:ea typeface="Inconsolata Bold" pitchFamily="34" charset="-122"/>
                <a:cs typeface="Inconsolata Bold" pitchFamily="34" charset="-120"/>
              </a:rPr>
              <a:t>3x</a:t>
            </a:r>
            <a:endParaRPr lang="en-US" sz="5150" dirty="0"/>
          </a:p>
        </p:txBody>
      </p:sp>
      <p:sp>
        <p:nvSpPr>
          <p:cNvPr id="11" name="Text 9"/>
          <p:cNvSpPr/>
          <p:nvPr/>
        </p:nvSpPr>
        <p:spPr>
          <a:xfrm>
            <a:off x="7708702" y="4267081"/>
            <a:ext cx="2535436" cy="310158"/>
          </a:xfrm>
          <a:prstGeom prst="rect">
            <a:avLst/>
          </a:prstGeom>
          <a:noFill/>
          <a:ln/>
        </p:spPr>
        <p:txBody>
          <a:bodyPr wrap="none" lIns="0" tIns="0" rIns="0" bIns="0" rtlCol="0" anchor="t"/>
          <a:lstStyle/>
          <a:p>
            <a:pPr marL="0" indent="0" algn="ctr">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Швидше навчання</a:t>
            </a:r>
            <a:endParaRPr lang="en-US" sz="1950" dirty="0"/>
          </a:p>
        </p:txBody>
      </p:sp>
      <p:sp>
        <p:nvSpPr>
          <p:cNvPr id="12" name="Text 10"/>
          <p:cNvSpPr/>
          <p:nvPr/>
        </p:nvSpPr>
        <p:spPr>
          <a:xfrm>
            <a:off x="7439144" y="4696301"/>
            <a:ext cx="3074670" cy="1905238"/>
          </a:xfrm>
          <a:prstGeom prst="rect">
            <a:avLst/>
          </a:prstGeom>
          <a:noFill/>
          <a:ln/>
        </p:spPr>
        <p:txBody>
          <a:bodyPr wrap="square" lIns="0" tIns="0" rIns="0" bIns="0" rtlCol="0" anchor="t"/>
          <a:lstStyle/>
          <a:p>
            <a:pPr marL="0" indent="0" algn="ctr">
              <a:lnSpc>
                <a:spcPts val="2500"/>
              </a:lnSpc>
              <a:buNone/>
            </a:pPr>
            <a:r>
              <a:rPr lang="en-US" sz="1550" dirty="0">
                <a:solidFill>
                  <a:srgbClr val="DAD1E6"/>
                </a:solidFill>
                <a:latin typeface="Fira Sans" pitchFamily="34" charset="0"/>
                <a:ea typeface="Fira Sans" pitchFamily="34" charset="-122"/>
                <a:cs typeface="Fira Sans" pitchFamily="34" charset="-120"/>
              </a:rPr>
              <a:t>У скільки разів швидше нові співробітники досягають рівня продуктивності досвідченого колеги при наявності ШІ-асистентів та корпоративних баз знань</a:t>
            </a:r>
            <a:endParaRPr lang="en-US" sz="1550" dirty="0"/>
          </a:p>
        </p:txBody>
      </p:sp>
      <p:sp>
        <p:nvSpPr>
          <p:cNvPr id="13" name="Text 11"/>
          <p:cNvSpPr/>
          <p:nvPr/>
        </p:nvSpPr>
        <p:spPr>
          <a:xfrm>
            <a:off x="10761821" y="3364111"/>
            <a:ext cx="3074789" cy="654963"/>
          </a:xfrm>
          <a:prstGeom prst="rect">
            <a:avLst/>
          </a:prstGeom>
          <a:noFill/>
          <a:ln/>
        </p:spPr>
        <p:txBody>
          <a:bodyPr wrap="none" lIns="0" tIns="0" rIns="0" bIns="0" rtlCol="0" anchor="t"/>
          <a:lstStyle/>
          <a:p>
            <a:pPr marL="0" indent="0" algn="ctr">
              <a:lnSpc>
                <a:spcPts val="5150"/>
              </a:lnSpc>
              <a:buNone/>
            </a:pPr>
            <a:r>
              <a:rPr lang="en-US" sz="5150" b="1" dirty="0">
                <a:solidFill>
                  <a:srgbClr val="DAD1E6"/>
                </a:solidFill>
                <a:latin typeface="Inconsolata Bold" pitchFamily="34" charset="0"/>
                <a:ea typeface="Inconsolata Bold" pitchFamily="34" charset="-122"/>
                <a:cs typeface="Inconsolata Bold" pitchFamily="34" charset="-120"/>
              </a:rPr>
              <a:t>97M</a:t>
            </a:r>
            <a:endParaRPr lang="en-US" sz="5150" dirty="0"/>
          </a:p>
        </p:txBody>
      </p:sp>
      <p:sp>
        <p:nvSpPr>
          <p:cNvPr id="14" name="Text 12"/>
          <p:cNvSpPr/>
          <p:nvPr/>
        </p:nvSpPr>
        <p:spPr>
          <a:xfrm>
            <a:off x="10845284" y="4267081"/>
            <a:ext cx="2907744" cy="310158"/>
          </a:xfrm>
          <a:prstGeom prst="rect">
            <a:avLst/>
          </a:prstGeom>
          <a:noFill/>
          <a:ln/>
        </p:spPr>
        <p:txBody>
          <a:bodyPr wrap="none" lIns="0" tIns="0" rIns="0" bIns="0" rtlCol="0" anchor="t"/>
          <a:lstStyle/>
          <a:p>
            <a:pPr marL="0" indent="0" algn="ctr">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Нових робочих місць</a:t>
            </a:r>
            <a:endParaRPr lang="en-US" sz="1950" dirty="0"/>
          </a:p>
        </p:txBody>
      </p:sp>
      <p:sp>
        <p:nvSpPr>
          <p:cNvPr id="15" name="Text 13"/>
          <p:cNvSpPr/>
          <p:nvPr/>
        </p:nvSpPr>
        <p:spPr>
          <a:xfrm>
            <a:off x="10761821" y="4696301"/>
            <a:ext cx="3074789" cy="1587698"/>
          </a:xfrm>
          <a:prstGeom prst="rect">
            <a:avLst/>
          </a:prstGeom>
          <a:noFill/>
          <a:ln/>
        </p:spPr>
        <p:txBody>
          <a:bodyPr wrap="square" lIns="0" tIns="0" rIns="0" bIns="0" rtlCol="0" anchor="t"/>
          <a:lstStyle/>
          <a:p>
            <a:pPr marL="0" indent="0" algn="ctr">
              <a:lnSpc>
                <a:spcPts val="2500"/>
              </a:lnSpc>
              <a:buNone/>
            </a:pPr>
            <a:r>
              <a:rPr lang="en-US" sz="1550" dirty="0">
                <a:solidFill>
                  <a:srgbClr val="DAD1E6"/>
                </a:solidFill>
                <a:latin typeface="Fira Sans" pitchFamily="34" charset="0"/>
                <a:ea typeface="Fira Sans" pitchFamily="34" charset="-122"/>
                <a:cs typeface="Fira Sans" pitchFamily="34" charset="-120"/>
              </a:rPr>
              <a:t>Прогнозована кількість нових посад, що будуть створені завдяки ШІ-трансформації до 2027 року (World Economic Forum)</a:t>
            </a:r>
            <a:endParaRPr lang="en-US" sz="1550" dirty="0"/>
          </a:p>
        </p:txBody>
      </p:sp>
      <p:sp>
        <p:nvSpPr>
          <p:cNvPr id="16" name="Text 14"/>
          <p:cNvSpPr/>
          <p:nvPr/>
        </p:nvSpPr>
        <p:spPr>
          <a:xfrm>
            <a:off x="793790" y="682478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Ці цифри — не абстрактні прогнози. Вони вже зафіксовані в реальних компаніях, що пройшли перші етапи ШІ-трансформації. Питання не в тому, чи відбудеться ця зміна, а в тому, чи буде ваша організація серед лідерів або послідовників.</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84384" y="557093"/>
            <a:ext cx="13061633" cy="1225629"/>
          </a:xfrm>
          <a:prstGeom prst="rect">
            <a:avLst/>
          </a:prstGeom>
          <a:noFill/>
          <a:ln/>
        </p:spPr>
        <p:txBody>
          <a:bodyPr wrap="square" lIns="0" tIns="0" rIns="0" bIns="0" rtlCol="0" anchor="t"/>
          <a:lstStyle/>
          <a:p>
            <a:pPr marL="0" indent="0" algn="l">
              <a:lnSpc>
                <a:spcPts val="4800"/>
              </a:lnSpc>
              <a:buNone/>
            </a:pPr>
            <a:r>
              <a:rPr lang="en-US" sz="3850" b="1" dirty="0">
                <a:solidFill>
                  <a:srgbClr val="F94CAF"/>
                </a:solidFill>
                <a:latin typeface="Inconsolata Bold" pitchFamily="34" charset="0"/>
                <a:ea typeface="Inconsolata Bold" pitchFamily="34" charset="-122"/>
                <a:cs typeface="Inconsolata Bold" pitchFamily="34" charset="-120"/>
              </a:rPr>
              <a:t>Подолання спротиву: найпоширеніші страхи та відповіді на них</a:t>
            </a:r>
            <a:endParaRPr lang="en-US" sz="3850" dirty="0"/>
          </a:p>
        </p:txBody>
      </p:sp>
      <p:sp>
        <p:nvSpPr>
          <p:cNvPr id="3" name="Text 1"/>
          <p:cNvSpPr/>
          <p:nvPr/>
        </p:nvSpPr>
        <p:spPr>
          <a:xfrm>
            <a:off x="784384" y="2170271"/>
            <a:ext cx="13061633" cy="623649"/>
          </a:xfrm>
          <a:prstGeom prst="rect">
            <a:avLst/>
          </a:prstGeom>
          <a:noFill/>
          <a:ln/>
        </p:spPr>
        <p:txBody>
          <a:bodyPr wrap="square" lIns="0" tIns="0" rIns="0" bIns="0" rtlCol="0" anchor="t"/>
          <a:lstStyle/>
          <a:p>
            <a:pPr marL="0" indent="0" algn="l">
              <a:lnSpc>
                <a:spcPts val="2450"/>
              </a:lnSpc>
              <a:buNone/>
            </a:pPr>
            <a:r>
              <a:rPr lang="en-US" sz="1500" dirty="0">
                <a:solidFill>
                  <a:srgbClr val="DAD1E6"/>
                </a:solidFill>
                <a:latin typeface="Fira Sans" pitchFamily="34" charset="0"/>
                <a:ea typeface="Fira Sans" pitchFamily="34" charset="-122"/>
                <a:cs typeface="Fira Sans" pitchFamily="34" charset="-120"/>
              </a:rPr>
              <a:t>HR-менеджери та лідери змін регулярно стикаються з психологічним спротивом при впровадженні ШІ. Розуміння коренів цього спротиву — перший крок до ефективного управління змінами.</a:t>
            </a:r>
            <a:endParaRPr lang="en-US" sz="1500" dirty="0"/>
          </a:p>
        </p:txBody>
      </p:sp>
      <p:sp>
        <p:nvSpPr>
          <p:cNvPr id="4" name="Shape 2"/>
          <p:cNvSpPr/>
          <p:nvPr/>
        </p:nvSpPr>
        <p:spPr>
          <a:xfrm>
            <a:off x="784384" y="3011924"/>
            <a:ext cx="13061633" cy="3303865"/>
          </a:xfrm>
          <a:prstGeom prst="roundRect">
            <a:avLst>
              <a:gd name="adj" fmla="val 890"/>
            </a:avLst>
          </a:prstGeom>
          <a:solidFill>
            <a:srgbClr val="433550"/>
          </a:solidFill>
          <a:ln/>
        </p:spPr>
      </p:sp>
      <p:sp>
        <p:nvSpPr>
          <p:cNvPr id="5" name="Shape 3"/>
          <p:cNvSpPr/>
          <p:nvPr/>
        </p:nvSpPr>
        <p:spPr>
          <a:xfrm>
            <a:off x="784384" y="3011924"/>
            <a:ext cx="4353878" cy="3303865"/>
          </a:xfrm>
          <a:prstGeom prst="roundRect">
            <a:avLst>
              <a:gd name="adj" fmla="val 890"/>
            </a:avLst>
          </a:prstGeom>
          <a:solidFill>
            <a:srgbClr val="433550"/>
          </a:solidFill>
          <a:ln/>
        </p:spPr>
      </p:sp>
      <p:sp>
        <p:nvSpPr>
          <p:cNvPr id="6" name="Text 4"/>
          <p:cNvSpPr/>
          <p:nvPr/>
        </p:nvSpPr>
        <p:spPr>
          <a:xfrm>
            <a:off x="980480" y="3208020"/>
            <a:ext cx="3961686" cy="612696"/>
          </a:xfrm>
          <a:prstGeom prst="rect">
            <a:avLst/>
          </a:prstGeom>
          <a:noFill/>
          <a:ln/>
        </p:spPr>
        <p:txBody>
          <a:bodyPr wrap="square" lIns="0" tIns="0" rIns="0" bIns="0" rtlCol="0" anchor="t"/>
          <a:lstStyle/>
          <a:p>
            <a:pPr marL="0" indent="0" algn="l">
              <a:lnSpc>
                <a:spcPts val="2400"/>
              </a:lnSpc>
              <a:buNone/>
            </a:pPr>
            <a:r>
              <a:rPr lang="en-US" sz="1900" b="1" dirty="0">
                <a:solidFill>
                  <a:srgbClr val="000000"/>
                </a:solidFill>
                <a:latin typeface="Inconsolata Bold" pitchFamily="34" charset="0"/>
                <a:ea typeface="Inconsolata Bold" pitchFamily="34" charset="-122"/>
                <a:cs typeface="Inconsolata Bold" pitchFamily="34" charset="-120"/>
              </a:rPr>
              <a:t>😰</a:t>
            </a:r>
            <a:r>
              <a:rPr lang="en-US" sz="1900" b="1" dirty="0">
                <a:solidFill>
                  <a:srgbClr val="DAD1E6"/>
                </a:solidFill>
                <a:latin typeface="Inconsolata Bold" pitchFamily="34" charset="0"/>
                <a:ea typeface="Inconsolata Bold" pitchFamily="34" charset="-122"/>
                <a:cs typeface="Inconsolata Bold" pitchFamily="34" charset="-120"/>
              </a:rPr>
              <a:t> "ШІ замінить мою роботу"</a:t>
            </a:r>
            <a:endParaRPr lang="en-US" sz="1900" dirty="0"/>
          </a:p>
        </p:txBody>
      </p:sp>
      <p:sp>
        <p:nvSpPr>
          <p:cNvPr id="7" name="Text 5"/>
          <p:cNvSpPr/>
          <p:nvPr/>
        </p:nvSpPr>
        <p:spPr>
          <a:xfrm>
            <a:off x="980480" y="3936921"/>
            <a:ext cx="3961686" cy="1870948"/>
          </a:xfrm>
          <a:prstGeom prst="rect">
            <a:avLst/>
          </a:prstGeom>
          <a:noFill/>
          <a:ln/>
        </p:spPr>
        <p:txBody>
          <a:bodyPr wrap="square" lIns="0" tIns="0" rIns="0" bIns="0" rtlCol="0" anchor="t"/>
          <a:lstStyle/>
          <a:p>
            <a:pPr marL="0" indent="0" algn="l">
              <a:lnSpc>
                <a:spcPts val="2450"/>
              </a:lnSpc>
              <a:buNone/>
            </a:pPr>
            <a:r>
              <a:rPr lang="en-US" sz="1500" b="1" dirty="0">
                <a:solidFill>
                  <a:srgbClr val="DAD1E6"/>
                </a:solidFill>
                <a:latin typeface="Fira Sans" pitchFamily="34" charset="0"/>
                <a:ea typeface="Fira Sans" pitchFamily="34" charset="-122"/>
                <a:cs typeface="Fira Sans" pitchFamily="34" charset="-120"/>
              </a:rPr>
              <a:t>Реальність:</a:t>
            </a:r>
            <a:r>
              <a:rPr lang="en-US" sz="1500" dirty="0">
                <a:solidFill>
                  <a:srgbClr val="DAD1E6"/>
                </a:solidFill>
                <a:latin typeface="Fira Sans" pitchFamily="34" charset="0"/>
                <a:ea typeface="Fira Sans" pitchFamily="34" charset="-122"/>
                <a:cs typeface="Fira Sans" pitchFamily="34" charset="-120"/>
              </a:rPr>
              <a:t> ШІ автоматизує задачі, а не посади. Дослідження показують, що 85% посад трансформуються, але не зникають — змінюється набір виконуваних функцій. Фахівці, що освоїли ШІ, стають ціннішими, а не зайвими.</a:t>
            </a:r>
            <a:endParaRPr lang="en-US" sz="1500" dirty="0"/>
          </a:p>
        </p:txBody>
      </p:sp>
      <p:sp>
        <p:nvSpPr>
          <p:cNvPr id="8" name="Shape 6"/>
          <p:cNvSpPr/>
          <p:nvPr/>
        </p:nvSpPr>
        <p:spPr>
          <a:xfrm>
            <a:off x="5138261" y="3011924"/>
            <a:ext cx="4353878" cy="3303865"/>
          </a:xfrm>
          <a:prstGeom prst="rect">
            <a:avLst/>
          </a:prstGeom>
          <a:solidFill>
            <a:srgbClr val="433550"/>
          </a:solidFill>
          <a:ln/>
        </p:spPr>
      </p:sp>
      <p:sp>
        <p:nvSpPr>
          <p:cNvPr id="9" name="Shape 7"/>
          <p:cNvSpPr/>
          <p:nvPr/>
        </p:nvSpPr>
        <p:spPr>
          <a:xfrm>
            <a:off x="5138261" y="3011924"/>
            <a:ext cx="22860" cy="3303865"/>
          </a:xfrm>
          <a:prstGeom prst="roundRect">
            <a:avLst>
              <a:gd name="adj" fmla="val 128684"/>
            </a:avLst>
          </a:prstGeom>
          <a:solidFill>
            <a:srgbClr val="5C4E69"/>
          </a:solidFill>
          <a:ln/>
        </p:spPr>
      </p:sp>
      <p:sp>
        <p:nvSpPr>
          <p:cNvPr id="10" name="Text 8"/>
          <p:cNvSpPr/>
          <p:nvPr/>
        </p:nvSpPr>
        <p:spPr>
          <a:xfrm>
            <a:off x="5334357" y="3208020"/>
            <a:ext cx="3961686" cy="612696"/>
          </a:xfrm>
          <a:prstGeom prst="rect">
            <a:avLst/>
          </a:prstGeom>
          <a:noFill/>
          <a:ln/>
        </p:spPr>
        <p:txBody>
          <a:bodyPr wrap="square" lIns="0" tIns="0" rIns="0" bIns="0" rtlCol="0" anchor="t"/>
          <a:lstStyle/>
          <a:p>
            <a:pPr marL="0" indent="0" algn="l">
              <a:lnSpc>
                <a:spcPts val="2400"/>
              </a:lnSpc>
              <a:buNone/>
            </a:pPr>
            <a:r>
              <a:rPr lang="en-US" sz="1900" b="1" dirty="0">
                <a:solidFill>
                  <a:srgbClr val="000000"/>
                </a:solidFill>
                <a:latin typeface="Inconsolata Bold" pitchFamily="34" charset="0"/>
                <a:ea typeface="Inconsolata Bold" pitchFamily="34" charset="-122"/>
                <a:cs typeface="Inconsolata Bold" pitchFamily="34" charset="-120"/>
              </a:rPr>
              <a:t>😕</a:t>
            </a:r>
            <a:r>
              <a:rPr lang="en-US" sz="1900" b="1" dirty="0">
                <a:solidFill>
                  <a:srgbClr val="DAD1E6"/>
                </a:solidFill>
                <a:latin typeface="Inconsolata Bold" pitchFamily="34" charset="0"/>
                <a:ea typeface="Inconsolata Bold" pitchFamily="34" charset="-122"/>
                <a:cs typeface="Inconsolata Bold" pitchFamily="34" charset="-120"/>
              </a:rPr>
              <a:t> "Я занадто старий для цього"</a:t>
            </a:r>
            <a:endParaRPr lang="en-US" sz="1900" dirty="0"/>
          </a:p>
        </p:txBody>
      </p:sp>
      <p:sp>
        <p:nvSpPr>
          <p:cNvPr id="11" name="Text 9"/>
          <p:cNvSpPr/>
          <p:nvPr/>
        </p:nvSpPr>
        <p:spPr>
          <a:xfrm>
            <a:off x="5334357" y="3936921"/>
            <a:ext cx="3961686" cy="2182773"/>
          </a:xfrm>
          <a:prstGeom prst="rect">
            <a:avLst/>
          </a:prstGeom>
          <a:noFill/>
          <a:ln/>
        </p:spPr>
        <p:txBody>
          <a:bodyPr wrap="square" lIns="0" tIns="0" rIns="0" bIns="0" rtlCol="0" anchor="t"/>
          <a:lstStyle/>
          <a:p>
            <a:pPr marL="0" indent="0" algn="l">
              <a:lnSpc>
                <a:spcPts val="2450"/>
              </a:lnSpc>
              <a:buNone/>
            </a:pPr>
            <a:r>
              <a:rPr lang="en-US" sz="1500" b="1" dirty="0">
                <a:solidFill>
                  <a:srgbClr val="DAD1E6"/>
                </a:solidFill>
                <a:latin typeface="Fira Sans" pitchFamily="34" charset="0"/>
                <a:ea typeface="Fira Sans" pitchFamily="34" charset="-122"/>
                <a:cs typeface="Fira Sans" pitchFamily="34" charset="-120"/>
              </a:rPr>
              <a:t>Реальність:</a:t>
            </a:r>
            <a:r>
              <a:rPr lang="en-US" sz="1500" dirty="0">
                <a:solidFill>
                  <a:srgbClr val="DAD1E6"/>
                </a:solidFill>
                <a:latin typeface="Fira Sans" pitchFamily="34" charset="0"/>
                <a:ea typeface="Fira Sans" pitchFamily="34" charset="-122"/>
                <a:cs typeface="Fira Sans" pitchFamily="34" charset="-120"/>
              </a:rPr>
              <a:t> Сучасні ШІ-інструменти розроблені для звичайних користувачів. ChatGPT або Copilot не складніші за Google. Навчання базовим навичкам займає години, а не місяці. Вік — не перешкода, відсутність бажання — перешкода.</a:t>
            </a:r>
            <a:endParaRPr lang="en-US" sz="1500" dirty="0"/>
          </a:p>
        </p:txBody>
      </p:sp>
      <p:sp>
        <p:nvSpPr>
          <p:cNvPr id="12" name="Shape 10"/>
          <p:cNvSpPr/>
          <p:nvPr/>
        </p:nvSpPr>
        <p:spPr>
          <a:xfrm>
            <a:off x="9492139" y="3011924"/>
            <a:ext cx="4353878" cy="3303865"/>
          </a:xfrm>
          <a:prstGeom prst="rect">
            <a:avLst/>
          </a:prstGeom>
          <a:solidFill>
            <a:srgbClr val="433550"/>
          </a:solidFill>
          <a:ln/>
        </p:spPr>
      </p:sp>
      <p:sp>
        <p:nvSpPr>
          <p:cNvPr id="13" name="Shape 11"/>
          <p:cNvSpPr/>
          <p:nvPr/>
        </p:nvSpPr>
        <p:spPr>
          <a:xfrm>
            <a:off x="9492139" y="3011924"/>
            <a:ext cx="22860" cy="3303865"/>
          </a:xfrm>
          <a:prstGeom prst="roundRect">
            <a:avLst>
              <a:gd name="adj" fmla="val 128684"/>
            </a:avLst>
          </a:prstGeom>
          <a:solidFill>
            <a:srgbClr val="5C4E69"/>
          </a:solidFill>
          <a:ln/>
        </p:spPr>
      </p:sp>
      <p:sp>
        <p:nvSpPr>
          <p:cNvPr id="14" name="Text 12"/>
          <p:cNvSpPr/>
          <p:nvPr/>
        </p:nvSpPr>
        <p:spPr>
          <a:xfrm>
            <a:off x="9688235" y="3208020"/>
            <a:ext cx="3961686" cy="612696"/>
          </a:xfrm>
          <a:prstGeom prst="rect">
            <a:avLst/>
          </a:prstGeom>
          <a:noFill/>
          <a:ln/>
        </p:spPr>
        <p:txBody>
          <a:bodyPr wrap="square" lIns="0" tIns="0" rIns="0" bIns="0" rtlCol="0" anchor="t"/>
          <a:lstStyle/>
          <a:p>
            <a:pPr marL="0" indent="0" algn="l">
              <a:lnSpc>
                <a:spcPts val="2400"/>
              </a:lnSpc>
              <a:buNone/>
            </a:pPr>
            <a:r>
              <a:rPr lang="en-US" sz="1900" b="1" dirty="0">
                <a:solidFill>
                  <a:srgbClr val="000000"/>
                </a:solidFill>
                <a:latin typeface="Inconsolata Bold" pitchFamily="34" charset="0"/>
                <a:ea typeface="Inconsolata Bold" pitchFamily="34" charset="-122"/>
                <a:cs typeface="Inconsolata Bold" pitchFamily="34" charset="-120"/>
              </a:rPr>
              <a:t>🤔</a:t>
            </a:r>
            <a:r>
              <a:rPr lang="en-US" sz="1900" b="1" dirty="0">
                <a:solidFill>
                  <a:srgbClr val="DAD1E6"/>
                </a:solidFill>
                <a:latin typeface="Inconsolata Bold" pitchFamily="34" charset="0"/>
                <a:ea typeface="Inconsolata Bold" pitchFamily="34" charset="-122"/>
                <a:cs typeface="Inconsolata Bold" pitchFamily="34" charset="-120"/>
              </a:rPr>
              <a:t> "ШІ помиляється, йому не можна довіряти"</a:t>
            </a:r>
            <a:endParaRPr lang="en-US" sz="1900" dirty="0"/>
          </a:p>
        </p:txBody>
      </p:sp>
      <p:sp>
        <p:nvSpPr>
          <p:cNvPr id="15" name="Text 13"/>
          <p:cNvSpPr/>
          <p:nvPr/>
        </p:nvSpPr>
        <p:spPr>
          <a:xfrm>
            <a:off x="9688235" y="3936921"/>
            <a:ext cx="3961686" cy="1870948"/>
          </a:xfrm>
          <a:prstGeom prst="rect">
            <a:avLst/>
          </a:prstGeom>
          <a:noFill/>
          <a:ln/>
        </p:spPr>
        <p:txBody>
          <a:bodyPr wrap="square" lIns="0" tIns="0" rIns="0" bIns="0" rtlCol="0" anchor="t"/>
          <a:lstStyle/>
          <a:p>
            <a:pPr marL="0" indent="0" algn="l">
              <a:lnSpc>
                <a:spcPts val="2450"/>
              </a:lnSpc>
              <a:buNone/>
            </a:pPr>
            <a:r>
              <a:rPr lang="en-US" sz="1500" b="1" dirty="0">
                <a:solidFill>
                  <a:srgbClr val="DAD1E6"/>
                </a:solidFill>
                <a:latin typeface="Fira Sans" pitchFamily="34" charset="0"/>
                <a:ea typeface="Fira Sans" pitchFamily="34" charset="-122"/>
                <a:cs typeface="Fira Sans" pitchFamily="34" charset="-120"/>
              </a:rPr>
              <a:t>Реальність:</a:t>
            </a:r>
            <a:r>
              <a:rPr lang="en-US" sz="1500" dirty="0">
                <a:solidFill>
                  <a:srgbClr val="DAD1E6"/>
                </a:solidFill>
                <a:latin typeface="Fira Sans" pitchFamily="34" charset="0"/>
                <a:ea typeface="Fira Sans" pitchFamily="34" charset="-122"/>
                <a:cs typeface="Fira Sans" pitchFamily="34" charset="-120"/>
              </a:rPr>
              <a:t> ШІ — це інструмент-помічник, а не автономний вирішувач. Людський контроль і критичне мислення залишаються ключовими. Навичка перевіряти та валідувати результати ШІ — частина ШІ-грамотності.</a:t>
            </a:r>
            <a:endParaRPr lang="en-US" sz="1500" dirty="0"/>
          </a:p>
        </p:txBody>
      </p:sp>
      <p:sp>
        <p:nvSpPr>
          <p:cNvPr id="16" name="Shape 14"/>
          <p:cNvSpPr/>
          <p:nvPr/>
        </p:nvSpPr>
        <p:spPr>
          <a:xfrm>
            <a:off x="784384" y="6533793"/>
            <a:ext cx="13061633" cy="1138595"/>
          </a:xfrm>
          <a:prstGeom prst="roundRect">
            <a:avLst>
              <a:gd name="adj" fmla="val 2584"/>
            </a:avLst>
          </a:prstGeom>
          <a:solidFill>
            <a:srgbClr val="4A022B"/>
          </a:solidFill>
          <a:ln/>
        </p:spPr>
      </p:sp>
      <p:pic>
        <p:nvPicPr>
          <p:cNvPr id="17" name="Image 0" descr="preencoded.png"/>
          <p:cNvPicPr>
            <a:picLocks noChangeAspect="1"/>
          </p:cNvPicPr>
          <p:nvPr/>
        </p:nvPicPr>
        <p:blipFill>
          <a:blip r:embed="rId3"/>
          <a:stretch>
            <a:fillRect/>
          </a:stretch>
        </p:blipFill>
        <p:spPr>
          <a:xfrm>
            <a:off x="980480" y="6820495"/>
            <a:ext cx="245031" cy="196096"/>
          </a:xfrm>
          <a:prstGeom prst="rect">
            <a:avLst/>
          </a:prstGeom>
        </p:spPr>
      </p:pic>
      <p:sp>
        <p:nvSpPr>
          <p:cNvPr id="18" name="Text 15"/>
          <p:cNvSpPr/>
          <p:nvPr/>
        </p:nvSpPr>
        <p:spPr>
          <a:xfrm>
            <a:off x="1421606" y="6776442"/>
            <a:ext cx="12228314" cy="623649"/>
          </a:xfrm>
          <a:prstGeom prst="rect">
            <a:avLst/>
          </a:prstGeom>
          <a:noFill/>
          <a:ln/>
        </p:spPr>
        <p:txBody>
          <a:bodyPr wrap="square" lIns="0" tIns="0" rIns="0" bIns="0" rtlCol="0" anchor="t"/>
          <a:lstStyle/>
          <a:p>
            <a:pPr marL="0" indent="0" algn="l">
              <a:lnSpc>
                <a:spcPts val="2450"/>
              </a:lnSpc>
              <a:buNone/>
            </a:pPr>
            <a:r>
              <a:rPr lang="en-US" sz="1500" b="1" dirty="0">
                <a:solidFill>
                  <a:srgbClr val="FFFFFF"/>
                </a:solidFill>
                <a:latin typeface="Fira Sans" pitchFamily="34" charset="0"/>
                <a:ea typeface="Fira Sans" pitchFamily="34" charset="-122"/>
                <a:cs typeface="Fira Sans" pitchFamily="34" charset="-120"/>
              </a:rPr>
              <a:t>Порада для HR:</a:t>
            </a:r>
            <a:r>
              <a:rPr lang="en-US" sz="1500" dirty="0">
                <a:solidFill>
                  <a:srgbClr val="FFFFFF"/>
                </a:solidFill>
                <a:latin typeface="Fira Sans" pitchFamily="34" charset="0"/>
                <a:ea typeface="Fira Sans" pitchFamily="34" charset="-122"/>
                <a:cs typeface="Fira Sans" pitchFamily="34" charset="-120"/>
              </a:rPr>
              <a:t> Найефективніший спосіб подолати страхи — показати конкретні приклади того, як ШІ полегшив роботу реальних колег у схожих ролях. Внутрішні успішні кейси переконують набагато краще, ніж будь-яка статистика.</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743545" y="740093"/>
            <a:ext cx="1492448" cy="341828"/>
          </a:xfrm>
          <a:prstGeom prst="roundRect">
            <a:avLst>
              <a:gd name="adj" fmla="val 6526"/>
            </a:avLst>
          </a:prstGeom>
          <a:solidFill>
            <a:srgbClr val="4A022B"/>
          </a:solidFill>
          <a:ln/>
        </p:spPr>
      </p:sp>
      <p:sp>
        <p:nvSpPr>
          <p:cNvPr id="3" name="Text 1"/>
          <p:cNvSpPr/>
          <p:nvPr/>
        </p:nvSpPr>
        <p:spPr>
          <a:xfrm>
            <a:off x="854988" y="795814"/>
            <a:ext cx="1269563" cy="230386"/>
          </a:xfrm>
          <a:prstGeom prst="rect">
            <a:avLst/>
          </a:prstGeom>
          <a:noFill/>
          <a:ln/>
        </p:spPr>
        <p:txBody>
          <a:bodyPr wrap="none" lIns="0" tIns="0" rIns="0" bIns="0" rtlCol="0" anchor="t"/>
          <a:lstStyle/>
          <a:p>
            <a:pPr marL="0" indent="0" algn="l">
              <a:lnSpc>
                <a:spcPts val="1800"/>
              </a:lnSpc>
              <a:buNone/>
            </a:pPr>
            <a:r>
              <a:rPr lang="en-US" sz="1150" dirty="0">
                <a:solidFill>
                  <a:srgbClr val="DAD1E6"/>
                </a:solidFill>
                <a:latin typeface="Fira Sans" pitchFamily="34" charset="0"/>
                <a:ea typeface="Fira Sans" pitchFamily="34" charset="-122"/>
                <a:cs typeface="Fira Sans" pitchFamily="34" charset="-120"/>
              </a:rPr>
              <a:t>ПРАКТИЧНІ КРОКИ</a:t>
            </a:r>
            <a:endParaRPr lang="en-US" sz="1150" dirty="0"/>
          </a:p>
        </p:txBody>
      </p:sp>
      <p:sp>
        <p:nvSpPr>
          <p:cNvPr id="4" name="Text 2"/>
          <p:cNvSpPr/>
          <p:nvPr/>
        </p:nvSpPr>
        <p:spPr>
          <a:xfrm>
            <a:off x="743545" y="1151573"/>
            <a:ext cx="12161758" cy="581025"/>
          </a:xfrm>
          <a:prstGeom prst="rect">
            <a:avLst/>
          </a:prstGeom>
          <a:noFill/>
          <a:ln/>
        </p:spPr>
        <p:txBody>
          <a:bodyPr wrap="none" lIns="0" tIns="0" rIns="0" bIns="0" rtlCol="0" anchor="t"/>
          <a:lstStyle/>
          <a:p>
            <a:pPr marL="0" indent="0" algn="l">
              <a:lnSpc>
                <a:spcPts val="4550"/>
              </a:lnSpc>
              <a:buNone/>
            </a:pPr>
            <a:r>
              <a:rPr lang="en-US" sz="3650" b="1" dirty="0">
                <a:solidFill>
                  <a:srgbClr val="F94CAF"/>
                </a:solidFill>
                <a:latin typeface="Inconsolata Bold" pitchFamily="34" charset="0"/>
                <a:ea typeface="Inconsolata Bold" pitchFamily="34" charset="-122"/>
                <a:cs typeface="Inconsolata Bold" pitchFamily="34" charset="-120"/>
              </a:rPr>
              <a:t>Як розпочати: практичні кроки для організації</a:t>
            </a:r>
            <a:endParaRPr lang="en-US" sz="3650" dirty="0"/>
          </a:p>
        </p:txBody>
      </p:sp>
      <p:sp>
        <p:nvSpPr>
          <p:cNvPr id="5" name="Text 3"/>
          <p:cNvSpPr/>
          <p:nvPr/>
        </p:nvSpPr>
        <p:spPr>
          <a:xfrm>
            <a:off x="743545" y="1993702"/>
            <a:ext cx="13143309" cy="575786"/>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Знання про важливість ШІ-грамотності — це лише початок. Ключове питання: </a:t>
            </a:r>
            <a:r>
              <a:rPr lang="en-US" sz="1450" b="1" dirty="0">
                <a:solidFill>
                  <a:srgbClr val="F94CAF"/>
                </a:solidFill>
                <a:latin typeface="Fira Sans" pitchFamily="34" charset="0"/>
                <a:ea typeface="Fira Sans" pitchFamily="34" charset="-122"/>
                <a:cs typeface="Fira Sans" pitchFamily="34" charset="-120"/>
              </a:rPr>
              <a:t>з чого почати прямо зараз?</a:t>
            </a:r>
            <a:r>
              <a:rPr lang="en-US" sz="1450" dirty="0">
                <a:solidFill>
                  <a:srgbClr val="DAD1E6"/>
                </a:solidFill>
                <a:latin typeface="Fira Sans" pitchFamily="34" charset="0"/>
                <a:ea typeface="Fira Sans" pitchFamily="34" charset="-122"/>
                <a:cs typeface="Fira Sans" pitchFamily="34" charset="-120"/>
              </a:rPr>
              <a:t> Ось конкретний план дій для HR-менеджерів та бізнес-лідерів, що готуються до впровадження.</a:t>
            </a:r>
            <a:endParaRPr lang="en-US" sz="1450" dirty="0"/>
          </a:p>
        </p:txBody>
      </p:sp>
      <p:pic>
        <p:nvPicPr>
          <p:cNvPr id="6" name="Image 0" descr="preencoded.png"/>
          <p:cNvPicPr>
            <a:picLocks noChangeAspect="1"/>
          </p:cNvPicPr>
          <p:nvPr/>
        </p:nvPicPr>
        <p:blipFill>
          <a:blip r:embed="rId3"/>
          <a:stretch>
            <a:fillRect/>
          </a:stretch>
        </p:blipFill>
        <p:spPr>
          <a:xfrm>
            <a:off x="743545" y="2765346"/>
            <a:ext cx="6571655" cy="743545"/>
          </a:xfrm>
          <a:prstGeom prst="rect">
            <a:avLst/>
          </a:prstGeom>
        </p:spPr>
      </p:pic>
      <p:sp>
        <p:nvSpPr>
          <p:cNvPr id="7" name="Text 4"/>
          <p:cNvSpPr/>
          <p:nvPr/>
        </p:nvSpPr>
        <p:spPr>
          <a:xfrm>
            <a:off x="929402" y="3682960"/>
            <a:ext cx="2552105" cy="290513"/>
          </a:xfrm>
          <a:prstGeom prst="rect">
            <a:avLst/>
          </a:prstGeom>
          <a:noFill/>
          <a:ln/>
        </p:spPr>
        <p:txBody>
          <a:bodyPr wrap="none" lIns="0" tIns="0" rIns="0" bIns="0" rtlCol="0" anchor="t"/>
          <a:lstStyle/>
          <a:p>
            <a:pPr marL="0" indent="0" algn="l">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Крок 1: Діагностика</a:t>
            </a:r>
            <a:endParaRPr lang="en-US" sz="1800" dirty="0"/>
          </a:p>
        </p:txBody>
      </p:sp>
      <p:sp>
        <p:nvSpPr>
          <p:cNvPr id="8" name="Text 5"/>
          <p:cNvSpPr/>
          <p:nvPr/>
        </p:nvSpPr>
        <p:spPr>
          <a:xfrm>
            <a:off x="929402" y="4077891"/>
            <a:ext cx="6199942" cy="86367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Проведіть оцінку поточного рівня ШІ-грамотності команди. Використовуйте готові фреймворки (Microsoft, IBM) або розробіть власний опитувальник. Визначте "піонерів", "середніх" та "скептиків".</a:t>
            </a:r>
            <a:endParaRPr lang="en-US" sz="1450" dirty="0"/>
          </a:p>
        </p:txBody>
      </p:sp>
      <p:pic>
        <p:nvPicPr>
          <p:cNvPr id="9" name="Image 1" descr="preencoded.png"/>
          <p:cNvPicPr>
            <a:picLocks noChangeAspect="1"/>
          </p:cNvPicPr>
          <p:nvPr/>
        </p:nvPicPr>
        <p:blipFill>
          <a:blip r:embed="rId4"/>
          <a:stretch>
            <a:fillRect/>
          </a:stretch>
        </p:blipFill>
        <p:spPr>
          <a:xfrm>
            <a:off x="7315200" y="2765346"/>
            <a:ext cx="6571655" cy="743545"/>
          </a:xfrm>
          <a:prstGeom prst="rect">
            <a:avLst/>
          </a:prstGeom>
        </p:spPr>
      </p:pic>
      <p:sp>
        <p:nvSpPr>
          <p:cNvPr id="10" name="Text 6"/>
          <p:cNvSpPr/>
          <p:nvPr/>
        </p:nvSpPr>
        <p:spPr>
          <a:xfrm>
            <a:off x="7501057" y="3682960"/>
            <a:ext cx="2323743" cy="290513"/>
          </a:xfrm>
          <a:prstGeom prst="rect">
            <a:avLst/>
          </a:prstGeom>
          <a:noFill/>
          <a:ln/>
        </p:spPr>
        <p:txBody>
          <a:bodyPr wrap="none" lIns="0" tIns="0" rIns="0" bIns="0" rtlCol="0" anchor="t"/>
          <a:lstStyle/>
          <a:p>
            <a:pPr marL="0" indent="0" algn="l">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Крок 2: Навчання</a:t>
            </a:r>
            <a:endParaRPr lang="en-US" sz="1800" dirty="0"/>
          </a:p>
        </p:txBody>
      </p:sp>
      <p:sp>
        <p:nvSpPr>
          <p:cNvPr id="11" name="Text 7"/>
          <p:cNvSpPr/>
          <p:nvPr/>
        </p:nvSpPr>
        <p:spPr>
          <a:xfrm>
            <a:off x="7501057" y="4077891"/>
            <a:ext cx="6199942" cy="86367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Розробіть диференційовані програми навчання для різних рівнів та ролей. Поєднуйте онлайн-курси (Coursera, LinkedIn Learning) з практичними воркшопами та внутрішніми сесіями обміну досвідом.</a:t>
            </a:r>
            <a:endParaRPr lang="en-US" sz="1450" dirty="0"/>
          </a:p>
        </p:txBody>
      </p:sp>
      <p:pic>
        <p:nvPicPr>
          <p:cNvPr id="12" name="Image 2" descr="preencoded.png"/>
          <p:cNvPicPr>
            <a:picLocks noChangeAspect="1"/>
          </p:cNvPicPr>
          <p:nvPr/>
        </p:nvPicPr>
        <p:blipFill>
          <a:blip r:embed="rId5"/>
          <a:stretch>
            <a:fillRect/>
          </a:stretch>
        </p:blipFill>
        <p:spPr>
          <a:xfrm>
            <a:off x="743545" y="5127427"/>
            <a:ext cx="6571655" cy="743545"/>
          </a:xfrm>
          <a:prstGeom prst="rect">
            <a:avLst/>
          </a:prstGeom>
        </p:spPr>
      </p:pic>
      <p:sp>
        <p:nvSpPr>
          <p:cNvPr id="13" name="Text 8"/>
          <p:cNvSpPr/>
          <p:nvPr/>
        </p:nvSpPr>
        <p:spPr>
          <a:xfrm>
            <a:off x="929402" y="6045041"/>
            <a:ext cx="2323743" cy="290513"/>
          </a:xfrm>
          <a:prstGeom prst="rect">
            <a:avLst/>
          </a:prstGeom>
          <a:noFill/>
          <a:ln/>
        </p:spPr>
        <p:txBody>
          <a:bodyPr wrap="none" lIns="0" tIns="0" rIns="0" bIns="0" rtlCol="0" anchor="t"/>
          <a:lstStyle/>
          <a:p>
            <a:pPr marL="0" indent="0" algn="l">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Крок 3: Пілот</a:t>
            </a:r>
            <a:endParaRPr lang="en-US" sz="1800" dirty="0"/>
          </a:p>
        </p:txBody>
      </p:sp>
      <p:sp>
        <p:nvSpPr>
          <p:cNvPr id="14" name="Text 9"/>
          <p:cNvSpPr/>
          <p:nvPr/>
        </p:nvSpPr>
        <p:spPr>
          <a:xfrm>
            <a:off x="929402" y="6439972"/>
            <a:ext cx="6199942" cy="86367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Запустіть пілотні проєкти в одному-двох відділах. Виберіть конкретні задачі, де ШІ може дати швидкий видимий результат. Задокументуйте результати і поширте успішні кейси.</a:t>
            </a:r>
            <a:endParaRPr lang="en-US" sz="1450" dirty="0"/>
          </a:p>
        </p:txBody>
      </p:sp>
      <p:pic>
        <p:nvPicPr>
          <p:cNvPr id="15" name="Image 3" descr="preencoded.png"/>
          <p:cNvPicPr>
            <a:picLocks noChangeAspect="1"/>
          </p:cNvPicPr>
          <p:nvPr/>
        </p:nvPicPr>
        <p:blipFill>
          <a:blip r:embed="rId6"/>
          <a:stretch>
            <a:fillRect/>
          </a:stretch>
        </p:blipFill>
        <p:spPr>
          <a:xfrm>
            <a:off x="7315200" y="5127427"/>
            <a:ext cx="6571655" cy="743545"/>
          </a:xfrm>
          <a:prstGeom prst="rect">
            <a:avLst/>
          </a:prstGeom>
        </p:spPr>
      </p:pic>
      <p:sp>
        <p:nvSpPr>
          <p:cNvPr id="16" name="Text 10"/>
          <p:cNvSpPr/>
          <p:nvPr/>
        </p:nvSpPr>
        <p:spPr>
          <a:xfrm>
            <a:off x="7501057" y="6045041"/>
            <a:ext cx="3036451" cy="290513"/>
          </a:xfrm>
          <a:prstGeom prst="rect">
            <a:avLst/>
          </a:prstGeom>
          <a:noFill/>
          <a:ln/>
        </p:spPr>
        <p:txBody>
          <a:bodyPr wrap="none" lIns="0" tIns="0" rIns="0" bIns="0" rtlCol="0" anchor="t"/>
          <a:lstStyle/>
          <a:p>
            <a:pPr marL="0" indent="0" algn="l">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Крок 4: Масштабування</a:t>
            </a:r>
            <a:endParaRPr lang="en-US" sz="1800" dirty="0"/>
          </a:p>
        </p:txBody>
      </p:sp>
      <p:sp>
        <p:nvSpPr>
          <p:cNvPr id="17" name="Text 11"/>
          <p:cNvSpPr/>
          <p:nvPr/>
        </p:nvSpPr>
        <p:spPr>
          <a:xfrm>
            <a:off x="7501057" y="6439972"/>
            <a:ext cx="6199942" cy="863679"/>
          </a:xfrm>
          <a:prstGeom prst="rect">
            <a:avLst/>
          </a:prstGeom>
          <a:noFill/>
          <a:ln/>
        </p:spPr>
        <p:txBody>
          <a:bodyPr wrap="square" lIns="0" tIns="0" rIns="0" bIns="0" rtlCol="0" anchor="t"/>
          <a:lstStyle/>
          <a:p>
            <a:pPr marL="0" indent="0" algn="l">
              <a:lnSpc>
                <a:spcPts val="2250"/>
              </a:lnSpc>
              <a:buNone/>
            </a:pPr>
            <a:r>
              <a:rPr lang="en-US" sz="1450" dirty="0">
                <a:solidFill>
                  <a:srgbClr val="DAD1E6"/>
                </a:solidFill>
                <a:latin typeface="Fira Sans" pitchFamily="34" charset="0"/>
                <a:ea typeface="Fira Sans" pitchFamily="34" charset="-122"/>
                <a:cs typeface="Fira Sans" pitchFamily="34" charset="-120"/>
              </a:rPr>
              <a:t>На основі успішних пілотів розгорніть ШІ-ініціативи на всю організацію. Оновіть посадові інструкції, включіть ШІ-навички в KPI, запровадьте регулярну переоцінку компетентностей.</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30329" y="746046"/>
            <a:ext cx="10935653" cy="570548"/>
          </a:xfrm>
          <a:prstGeom prst="rect">
            <a:avLst/>
          </a:prstGeom>
          <a:noFill/>
          <a:ln/>
        </p:spPr>
        <p:txBody>
          <a:bodyPr wrap="none" lIns="0" tIns="0" rIns="0" bIns="0" rtlCol="0" anchor="t"/>
          <a:lstStyle/>
          <a:p>
            <a:pPr marL="0" indent="0" algn="l">
              <a:lnSpc>
                <a:spcPts val="4450"/>
              </a:lnSpc>
              <a:buNone/>
            </a:pPr>
            <a:r>
              <a:rPr lang="en-US" sz="3550" b="1" dirty="0">
                <a:solidFill>
                  <a:srgbClr val="F94CAF"/>
                </a:solidFill>
                <a:latin typeface="Inconsolata Bold" pitchFamily="34" charset="0"/>
                <a:ea typeface="Inconsolata Bold" pitchFamily="34" charset="-122"/>
                <a:cs typeface="Inconsolata Bold" pitchFamily="34" charset="-120"/>
              </a:rPr>
              <a:t>Ключові висновки: що важливо пам'ятати</a:t>
            </a:r>
            <a:endParaRPr lang="en-US" sz="3550" dirty="0"/>
          </a:p>
        </p:txBody>
      </p:sp>
      <p:sp>
        <p:nvSpPr>
          <p:cNvPr id="3" name="Text 1"/>
          <p:cNvSpPr/>
          <p:nvPr/>
        </p:nvSpPr>
        <p:spPr>
          <a:xfrm>
            <a:off x="730329" y="1652468"/>
            <a:ext cx="13169741" cy="561023"/>
          </a:xfrm>
          <a:prstGeom prst="rect">
            <a:avLst/>
          </a:prstGeom>
          <a:noFill/>
          <a:ln/>
        </p:spPr>
        <p:txBody>
          <a:bodyPr wrap="square" lIns="0" tIns="0" rIns="0" bIns="0" rtlCol="0" anchor="t"/>
          <a:lstStyle/>
          <a:p>
            <a:pPr marL="0" indent="0" algn="l">
              <a:lnSpc>
                <a:spcPts val="2200"/>
              </a:lnSpc>
              <a:buNone/>
            </a:pPr>
            <a:r>
              <a:rPr lang="en-US" sz="1400" dirty="0">
                <a:solidFill>
                  <a:srgbClr val="DAD1E6"/>
                </a:solidFill>
                <a:latin typeface="Fira Sans" pitchFamily="34" charset="0"/>
                <a:ea typeface="Fira Sans" pitchFamily="34" charset="-122"/>
                <a:cs typeface="Fira Sans" pitchFamily="34" charset="-120"/>
              </a:rPr>
              <a:t>Підсумовуємо головні ідеї теми 4. Ці тези — не просто теоретичні концепції, а </a:t>
            </a:r>
            <a:r>
              <a:rPr lang="en-US" sz="1400" b="1" dirty="0">
                <a:solidFill>
                  <a:srgbClr val="F94CAF"/>
                </a:solidFill>
                <a:latin typeface="Fira Sans" pitchFamily="34" charset="0"/>
                <a:ea typeface="Fira Sans" pitchFamily="34" charset="-122"/>
                <a:cs typeface="Fira Sans" pitchFamily="34" charset="-120"/>
              </a:rPr>
              <a:t>практичні орієнтири</a:t>
            </a:r>
            <a:r>
              <a:rPr lang="en-US" sz="1400" dirty="0">
                <a:solidFill>
                  <a:srgbClr val="DAD1E6"/>
                </a:solidFill>
                <a:latin typeface="Fira Sans" pitchFamily="34" charset="0"/>
                <a:ea typeface="Fira Sans" pitchFamily="34" charset="-122"/>
                <a:cs typeface="Fira Sans" pitchFamily="34" charset="-120"/>
              </a:rPr>
              <a:t> для кожного, хто приймає рішення про майбутнє своєї організації або кар'єри.</a:t>
            </a:r>
            <a:endParaRPr lang="en-US" sz="1400" dirty="0"/>
          </a:p>
        </p:txBody>
      </p:sp>
      <p:sp>
        <p:nvSpPr>
          <p:cNvPr id="4" name="Shape 2"/>
          <p:cNvSpPr/>
          <p:nvPr/>
        </p:nvSpPr>
        <p:spPr>
          <a:xfrm>
            <a:off x="730329" y="2402443"/>
            <a:ext cx="6500932" cy="2456617"/>
          </a:xfrm>
          <a:prstGeom prst="roundRect">
            <a:avLst>
              <a:gd name="adj" fmla="val 1115"/>
            </a:avLst>
          </a:prstGeom>
          <a:solidFill>
            <a:srgbClr val="241631"/>
          </a:solidFill>
          <a:ln w="22860">
            <a:solidFill>
              <a:srgbClr val="5C4E69"/>
            </a:solidFill>
            <a:prstDash val="solid"/>
          </a:ln>
        </p:spPr>
      </p:sp>
      <p:sp>
        <p:nvSpPr>
          <p:cNvPr id="5" name="Shape 3"/>
          <p:cNvSpPr/>
          <p:nvPr/>
        </p:nvSpPr>
        <p:spPr>
          <a:xfrm>
            <a:off x="753189" y="2425303"/>
            <a:ext cx="6455212" cy="547688"/>
          </a:xfrm>
          <a:prstGeom prst="rect">
            <a:avLst/>
          </a:prstGeom>
          <a:solidFill>
            <a:srgbClr val="433550"/>
          </a:solidFill>
          <a:ln/>
        </p:spPr>
      </p:sp>
      <p:sp>
        <p:nvSpPr>
          <p:cNvPr id="6" name="Text 4"/>
          <p:cNvSpPr/>
          <p:nvPr/>
        </p:nvSpPr>
        <p:spPr>
          <a:xfrm>
            <a:off x="3843814" y="2527935"/>
            <a:ext cx="273844" cy="342305"/>
          </a:xfrm>
          <a:prstGeom prst="rect">
            <a:avLst/>
          </a:prstGeom>
          <a:noFill/>
          <a:ln/>
        </p:spPr>
        <p:txBody>
          <a:bodyPr wrap="none" lIns="0" tIns="0" rIns="0" bIns="0" rtlCol="0" anchor="t"/>
          <a:lstStyle/>
          <a:p>
            <a:pPr marL="0" indent="0" algn="l">
              <a:lnSpc>
                <a:spcPts val="2150"/>
              </a:lnSpc>
              <a:buNone/>
            </a:pPr>
            <a:r>
              <a:rPr lang="en-US" sz="2150" b="1" dirty="0">
                <a:solidFill>
                  <a:srgbClr val="DAD1E6"/>
                </a:solidFill>
                <a:latin typeface="Inconsolata Bold" pitchFamily="34" charset="0"/>
                <a:ea typeface="Inconsolata Bold" pitchFamily="34" charset="-122"/>
                <a:cs typeface="Inconsolata Bold" pitchFamily="34" charset="-120"/>
              </a:rPr>
              <a:t>1</a:t>
            </a:r>
            <a:endParaRPr lang="en-US" sz="2150" dirty="0"/>
          </a:p>
        </p:txBody>
      </p:sp>
      <p:sp>
        <p:nvSpPr>
          <p:cNvPr id="7" name="Text 5"/>
          <p:cNvSpPr/>
          <p:nvPr/>
        </p:nvSpPr>
        <p:spPr>
          <a:xfrm>
            <a:off x="935712" y="3140869"/>
            <a:ext cx="6090166" cy="570548"/>
          </a:xfrm>
          <a:prstGeom prst="rect">
            <a:avLst/>
          </a:prstGeom>
          <a:noFill/>
          <a:ln/>
        </p:spPr>
        <p:txBody>
          <a:bodyPr wrap="square" lIns="0" tIns="0" rIns="0" bIns="0" rtlCol="0" anchor="t"/>
          <a:lstStyle/>
          <a:p>
            <a:pPr marL="0" indent="0" algn="l">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ШІ-грамотність — це базова навичка, а не опція</a:t>
            </a:r>
            <a:endParaRPr lang="en-US" sz="1750" dirty="0"/>
          </a:p>
        </p:txBody>
      </p:sp>
      <p:sp>
        <p:nvSpPr>
          <p:cNvPr id="8" name="Text 6"/>
          <p:cNvSpPr/>
          <p:nvPr/>
        </p:nvSpPr>
        <p:spPr>
          <a:xfrm>
            <a:off x="935712" y="3812143"/>
            <a:ext cx="6090166" cy="841534"/>
          </a:xfrm>
          <a:prstGeom prst="rect">
            <a:avLst/>
          </a:prstGeom>
          <a:noFill/>
          <a:ln/>
        </p:spPr>
        <p:txBody>
          <a:bodyPr wrap="square" lIns="0" tIns="0" rIns="0" bIns="0" rtlCol="0" anchor="t"/>
          <a:lstStyle/>
          <a:p>
            <a:pPr marL="0" indent="0" algn="l">
              <a:lnSpc>
                <a:spcPts val="2200"/>
              </a:lnSpc>
              <a:buNone/>
            </a:pPr>
            <a:r>
              <a:rPr lang="en-US" sz="1400" dirty="0">
                <a:solidFill>
                  <a:srgbClr val="DAD1E6"/>
                </a:solidFill>
                <a:latin typeface="Fira Sans" pitchFamily="34" charset="0"/>
                <a:ea typeface="Fira Sans" pitchFamily="34" charset="-122"/>
                <a:cs typeface="Fira Sans" pitchFamily="34" charset="-120"/>
              </a:rPr>
              <a:t>Так само, як комп'ютерна грамотність стала обов'язковою у 1990-х, ШІ-грамотність стає обов'язковим стандартом у 2020-х. Компанії, що зволікають, ризикують відстати назавжди.</a:t>
            </a:r>
            <a:endParaRPr lang="en-US" sz="1400" dirty="0"/>
          </a:p>
        </p:txBody>
      </p:sp>
      <p:sp>
        <p:nvSpPr>
          <p:cNvPr id="9" name="Shape 7"/>
          <p:cNvSpPr/>
          <p:nvPr/>
        </p:nvSpPr>
        <p:spPr>
          <a:xfrm>
            <a:off x="7399139" y="2402443"/>
            <a:ext cx="6500932" cy="2456617"/>
          </a:xfrm>
          <a:prstGeom prst="roundRect">
            <a:avLst>
              <a:gd name="adj" fmla="val 1115"/>
            </a:avLst>
          </a:prstGeom>
          <a:solidFill>
            <a:srgbClr val="241631"/>
          </a:solidFill>
          <a:ln w="22860">
            <a:solidFill>
              <a:srgbClr val="5C4E69"/>
            </a:solidFill>
            <a:prstDash val="solid"/>
          </a:ln>
        </p:spPr>
      </p:sp>
      <p:sp>
        <p:nvSpPr>
          <p:cNvPr id="10" name="Shape 8"/>
          <p:cNvSpPr/>
          <p:nvPr/>
        </p:nvSpPr>
        <p:spPr>
          <a:xfrm>
            <a:off x="7421999" y="2425303"/>
            <a:ext cx="6455212" cy="547688"/>
          </a:xfrm>
          <a:prstGeom prst="rect">
            <a:avLst/>
          </a:prstGeom>
          <a:solidFill>
            <a:srgbClr val="433550"/>
          </a:solidFill>
          <a:ln/>
        </p:spPr>
      </p:sp>
      <p:sp>
        <p:nvSpPr>
          <p:cNvPr id="11" name="Text 9"/>
          <p:cNvSpPr/>
          <p:nvPr/>
        </p:nvSpPr>
        <p:spPr>
          <a:xfrm>
            <a:off x="10512623" y="2527935"/>
            <a:ext cx="273844" cy="342305"/>
          </a:xfrm>
          <a:prstGeom prst="rect">
            <a:avLst/>
          </a:prstGeom>
          <a:noFill/>
          <a:ln/>
        </p:spPr>
        <p:txBody>
          <a:bodyPr wrap="none" lIns="0" tIns="0" rIns="0" bIns="0" rtlCol="0" anchor="t"/>
          <a:lstStyle/>
          <a:p>
            <a:pPr marL="0" indent="0" algn="l">
              <a:lnSpc>
                <a:spcPts val="2150"/>
              </a:lnSpc>
              <a:buNone/>
            </a:pPr>
            <a:r>
              <a:rPr lang="en-US" sz="2150" b="1" dirty="0">
                <a:solidFill>
                  <a:srgbClr val="DAD1E6"/>
                </a:solidFill>
                <a:latin typeface="Inconsolata Bold" pitchFamily="34" charset="0"/>
                <a:ea typeface="Inconsolata Bold" pitchFamily="34" charset="-122"/>
                <a:cs typeface="Inconsolata Bold" pitchFamily="34" charset="-120"/>
              </a:rPr>
              <a:t>2</a:t>
            </a:r>
            <a:endParaRPr lang="en-US" sz="2150" dirty="0"/>
          </a:p>
        </p:txBody>
      </p:sp>
      <p:sp>
        <p:nvSpPr>
          <p:cNvPr id="12" name="Text 10"/>
          <p:cNvSpPr/>
          <p:nvPr/>
        </p:nvSpPr>
        <p:spPr>
          <a:xfrm>
            <a:off x="7604522" y="3140869"/>
            <a:ext cx="5960745" cy="285274"/>
          </a:xfrm>
          <a:prstGeom prst="rect">
            <a:avLst/>
          </a:prstGeom>
          <a:noFill/>
          <a:ln/>
        </p:spPr>
        <p:txBody>
          <a:bodyPr wrap="none" lIns="0" tIns="0" rIns="0" bIns="0" rtlCol="0" anchor="t"/>
          <a:lstStyle/>
          <a:p>
            <a:pPr marL="0" indent="0" algn="l">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Оцінювання та вимірювання — основа прогресу</a:t>
            </a:r>
            <a:endParaRPr lang="en-US" sz="1750" dirty="0"/>
          </a:p>
        </p:txBody>
      </p:sp>
      <p:sp>
        <p:nvSpPr>
          <p:cNvPr id="13" name="Text 11"/>
          <p:cNvSpPr/>
          <p:nvPr/>
        </p:nvSpPr>
        <p:spPr>
          <a:xfrm>
            <a:off x="7604522" y="3526869"/>
            <a:ext cx="6090166" cy="841534"/>
          </a:xfrm>
          <a:prstGeom prst="rect">
            <a:avLst/>
          </a:prstGeom>
          <a:noFill/>
          <a:ln/>
        </p:spPr>
        <p:txBody>
          <a:bodyPr wrap="square" lIns="0" tIns="0" rIns="0" bIns="0" rtlCol="0" anchor="t"/>
          <a:lstStyle/>
          <a:p>
            <a:pPr marL="0" indent="0" algn="l">
              <a:lnSpc>
                <a:spcPts val="2200"/>
              </a:lnSpc>
              <a:buNone/>
            </a:pPr>
            <a:r>
              <a:rPr lang="en-US" sz="1400" dirty="0">
                <a:solidFill>
                  <a:srgbClr val="DAD1E6"/>
                </a:solidFill>
                <a:latin typeface="Fira Sans" pitchFamily="34" charset="0"/>
                <a:ea typeface="Fira Sans" pitchFamily="34" charset="-122"/>
                <a:cs typeface="Fira Sans" pitchFamily="34" charset="-120"/>
              </a:rPr>
              <a:t>Без систематичного вимірювання рівня ШІ-компетентності команди неможливо будувати ефективні програми розвитку. Впроваджуйте фреймворки оцінювання вже сьогодні.</a:t>
            </a:r>
            <a:endParaRPr lang="en-US" sz="1400" dirty="0"/>
          </a:p>
        </p:txBody>
      </p:sp>
      <p:sp>
        <p:nvSpPr>
          <p:cNvPr id="14" name="Shape 12"/>
          <p:cNvSpPr/>
          <p:nvPr/>
        </p:nvSpPr>
        <p:spPr>
          <a:xfrm>
            <a:off x="730329" y="5026938"/>
            <a:ext cx="6500932" cy="2456617"/>
          </a:xfrm>
          <a:prstGeom prst="roundRect">
            <a:avLst>
              <a:gd name="adj" fmla="val 1115"/>
            </a:avLst>
          </a:prstGeom>
          <a:solidFill>
            <a:srgbClr val="241631"/>
          </a:solidFill>
          <a:ln w="22860">
            <a:solidFill>
              <a:srgbClr val="5C4E69"/>
            </a:solidFill>
            <a:prstDash val="solid"/>
          </a:ln>
        </p:spPr>
      </p:sp>
      <p:sp>
        <p:nvSpPr>
          <p:cNvPr id="15" name="Shape 13"/>
          <p:cNvSpPr/>
          <p:nvPr/>
        </p:nvSpPr>
        <p:spPr>
          <a:xfrm>
            <a:off x="753189" y="5049798"/>
            <a:ext cx="6455212" cy="547688"/>
          </a:xfrm>
          <a:prstGeom prst="rect">
            <a:avLst/>
          </a:prstGeom>
          <a:solidFill>
            <a:srgbClr val="433550"/>
          </a:solidFill>
          <a:ln/>
        </p:spPr>
      </p:sp>
      <p:sp>
        <p:nvSpPr>
          <p:cNvPr id="16" name="Text 14"/>
          <p:cNvSpPr/>
          <p:nvPr/>
        </p:nvSpPr>
        <p:spPr>
          <a:xfrm>
            <a:off x="3843814" y="5152430"/>
            <a:ext cx="273844" cy="342305"/>
          </a:xfrm>
          <a:prstGeom prst="rect">
            <a:avLst/>
          </a:prstGeom>
          <a:noFill/>
          <a:ln/>
        </p:spPr>
        <p:txBody>
          <a:bodyPr wrap="none" lIns="0" tIns="0" rIns="0" bIns="0" rtlCol="0" anchor="t"/>
          <a:lstStyle/>
          <a:p>
            <a:pPr marL="0" indent="0" algn="l">
              <a:lnSpc>
                <a:spcPts val="2150"/>
              </a:lnSpc>
              <a:buNone/>
            </a:pPr>
            <a:r>
              <a:rPr lang="en-US" sz="2150" b="1" dirty="0">
                <a:solidFill>
                  <a:srgbClr val="DAD1E6"/>
                </a:solidFill>
                <a:latin typeface="Inconsolata Bold" pitchFamily="34" charset="0"/>
                <a:ea typeface="Inconsolata Bold" pitchFamily="34" charset="-122"/>
                <a:cs typeface="Inconsolata Bold" pitchFamily="34" charset="-120"/>
              </a:rPr>
              <a:t>3</a:t>
            </a:r>
            <a:endParaRPr lang="en-US" sz="2150" dirty="0"/>
          </a:p>
        </p:txBody>
      </p:sp>
      <p:sp>
        <p:nvSpPr>
          <p:cNvPr id="17" name="Text 15"/>
          <p:cNvSpPr/>
          <p:nvPr/>
        </p:nvSpPr>
        <p:spPr>
          <a:xfrm>
            <a:off x="935712" y="5765363"/>
            <a:ext cx="4606290" cy="285274"/>
          </a:xfrm>
          <a:prstGeom prst="rect">
            <a:avLst/>
          </a:prstGeom>
          <a:noFill/>
          <a:ln/>
        </p:spPr>
        <p:txBody>
          <a:bodyPr wrap="none" lIns="0" tIns="0" rIns="0" bIns="0" rtlCol="0" anchor="t"/>
          <a:lstStyle/>
          <a:p>
            <a:pPr marL="0" indent="0" algn="l">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Стратегія важливіша за інструменти</a:t>
            </a:r>
            <a:endParaRPr lang="en-US" sz="1750" dirty="0"/>
          </a:p>
        </p:txBody>
      </p:sp>
      <p:sp>
        <p:nvSpPr>
          <p:cNvPr id="18" name="Text 16"/>
          <p:cNvSpPr/>
          <p:nvPr/>
        </p:nvSpPr>
        <p:spPr>
          <a:xfrm>
            <a:off x="935712" y="6151364"/>
            <a:ext cx="6090166" cy="841534"/>
          </a:xfrm>
          <a:prstGeom prst="rect">
            <a:avLst/>
          </a:prstGeom>
          <a:noFill/>
          <a:ln/>
        </p:spPr>
        <p:txBody>
          <a:bodyPr wrap="square" lIns="0" tIns="0" rIns="0" bIns="0" rtlCol="0" anchor="t"/>
          <a:lstStyle/>
          <a:p>
            <a:pPr marL="0" indent="0" algn="l">
              <a:lnSpc>
                <a:spcPts val="2200"/>
              </a:lnSpc>
              <a:buNone/>
            </a:pPr>
            <a:r>
              <a:rPr lang="en-US" sz="1400" dirty="0">
                <a:solidFill>
                  <a:srgbClr val="DAD1E6"/>
                </a:solidFill>
                <a:latin typeface="Fira Sans" pitchFamily="34" charset="0"/>
                <a:ea typeface="Fira Sans" pitchFamily="34" charset="-122"/>
                <a:cs typeface="Fira Sans" pitchFamily="34" charset="-120"/>
              </a:rPr>
              <a:t>Успішна ШІ-трансформація починається не з вибору технологій, а з чіткого бачення: навіщо, для кого та яким чином ШІ має змінити вашу організацію.</a:t>
            </a:r>
            <a:endParaRPr lang="en-US" sz="1400" dirty="0"/>
          </a:p>
        </p:txBody>
      </p:sp>
      <p:sp>
        <p:nvSpPr>
          <p:cNvPr id="19" name="Shape 17"/>
          <p:cNvSpPr/>
          <p:nvPr/>
        </p:nvSpPr>
        <p:spPr>
          <a:xfrm>
            <a:off x="7399139" y="5026938"/>
            <a:ext cx="6500932" cy="2456617"/>
          </a:xfrm>
          <a:prstGeom prst="roundRect">
            <a:avLst>
              <a:gd name="adj" fmla="val 1115"/>
            </a:avLst>
          </a:prstGeom>
          <a:solidFill>
            <a:srgbClr val="241631"/>
          </a:solidFill>
          <a:ln w="22860">
            <a:solidFill>
              <a:srgbClr val="5C4E69"/>
            </a:solidFill>
            <a:prstDash val="solid"/>
          </a:ln>
        </p:spPr>
      </p:sp>
      <p:sp>
        <p:nvSpPr>
          <p:cNvPr id="20" name="Shape 18"/>
          <p:cNvSpPr/>
          <p:nvPr/>
        </p:nvSpPr>
        <p:spPr>
          <a:xfrm>
            <a:off x="7421999" y="5049798"/>
            <a:ext cx="6455212" cy="547688"/>
          </a:xfrm>
          <a:prstGeom prst="rect">
            <a:avLst/>
          </a:prstGeom>
          <a:solidFill>
            <a:srgbClr val="433550"/>
          </a:solidFill>
          <a:ln/>
        </p:spPr>
      </p:sp>
      <p:sp>
        <p:nvSpPr>
          <p:cNvPr id="21" name="Text 19"/>
          <p:cNvSpPr/>
          <p:nvPr/>
        </p:nvSpPr>
        <p:spPr>
          <a:xfrm>
            <a:off x="10512623" y="5152430"/>
            <a:ext cx="273844" cy="342305"/>
          </a:xfrm>
          <a:prstGeom prst="rect">
            <a:avLst/>
          </a:prstGeom>
          <a:noFill/>
          <a:ln/>
        </p:spPr>
        <p:txBody>
          <a:bodyPr wrap="none" lIns="0" tIns="0" rIns="0" bIns="0" rtlCol="0" anchor="t"/>
          <a:lstStyle/>
          <a:p>
            <a:pPr marL="0" indent="0" algn="l">
              <a:lnSpc>
                <a:spcPts val="2150"/>
              </a:lnSpc>
              <a:buNone/>
            </a:pPr>
            <a:r>
              <a:rPr lang="en-US" sz="2150" b="1" dirty="0">
                <a:solidFill>
                  <a:srgbClr val="DAD1E6"/>
                </a:solidFill>
                <a:latin typeface="Inconsolata Bold" pitchFamily="34" charset="0"/>
                <a:ea typeface="Inconsolata Bold" pitchFamily="34" charset="-122"/>
                <a:cs typeface="Inconsolata Bold" pitchFamily="34" charset="-120"/>
              </a:rPr>
              <a:t>4</a:t>
            </a:r>
            <a:endParaRPr lang="en-US" sz="2150" dirty="0"/>
          </a:p>
        </p:txBody>
      </p:sp>
      <p:sp>
        <p:nvSpPr>
          <p:cNvPr id="22" name="Text 20"/>
          <p:cNvSpPr/>
          <p:nvPr/>
        </p:nvSpPr>
        <p:spPr>
          <a:xfrm>
            <a:off x="7604522" y="5765363"/>
            <a:ext cx="6090166" cy="570548"/>
          </a:xfrm>
          <a:prstGeom prst="rect">
            <a:avLst/>
          </a:prstGeom>
          <a:noFill/>
          <a:ln/>
        </p:spPr>
        <p:txBody>
          <a:bodyPr wrap="square" lIns="0" tIns="0" rIns="0" bIns="0" rtlCol="0" anchor="t"/>
          <a:lstStyle/>
          <a:p>
            <a:pPr marL="0" indent="0" algn="l">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Досвідчені фахівці — головний актив трансформації</a:t>
            </a:r>
            <a:endParaRPr lang="en-US" sz="1750" dirty="0"/>
          </a:p>
        </p:txBody>
      </p:sp>
      <p:sp>
        <p:nvSpPr>
          <p:cNvPr id="23" name="Text 21"/>
          <p:cNvSpPr/>
          <p:nvPr/>
        </p:nvSpPr>
        <p:spPr>
          <a:xfrm>
            <a:off x="7604522" y="6436638"/>
            <a:ext cx="6090166" cy="841534"/>
          </a:xfrm>
          <a:prstGeom prst="rect">
            <a:avLst/>
          </a:prstGeom>
          <a:noFill/>
          <a:ln/>
        </p:spPr>
        <p:txBody>
          <a:bodyPr wrap="square" lIns="0" tIns="0" rIns="0" bIns="0" rtlCol="0" anchor="t"/>
          <a:lstStyle/>
          <a:p>
            <a:pPr marL="0" indent="0" algn="l">
              <a:lnSpc>
                <a:spcPts val="2200"/>
              </a:lnSpc>
              <a:buNone/>
            </a:pPr>
            <a:r>
              <a:rPr lang="en-US" sz="1400" dirty="0">
                <a:solidFill>
                  <a:srgbClr val="DAD1E6"/>
                </a:solidFill>
                <a:latin typeface="Fira Sans" pitchFamily="34" charset="0"/>
                <a:ea typeface="Fira Sans" pitchFamily="34" charset="-122"/>
                <a:cs typeface="Fira Sans" pitchFamily="34" charset="-120"/>
              </a:rPr>
              <a:t>Не бійтеся ШІ за досвідчених колег — вони здобудуть найбільше. Поєднання багаторічного досвіду та ШІ-інструментів — це найпотужніша комбінація на ринку праці наступного десятиліття.</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46547"/>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Зміст презентації</a:t>
            </a:r>
            <a:endParaRPr lang="en-US" sz="3900" dirty="0"/>
          </a:p>
        </p:txBody>
      </p:sp>
      <p:sp>
        <p:nvSpPr>
          <p:cNvPr id="3" name="Text 1"/>
          <p:cNvSpPr/>
          <p:nvPr/>
        </p:nvSpPr>
        <p:spPr>
          <a:xfrm>
            <a:off x="793790" y="196346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Ця тема охоплює ключові аспекти інтеграції штучного інтелекту в організаційну культуру та операційні процеси. Ми послідовно розглянемо шість головних напрямків, що формують нову реальність бізнесу в епоху ШІ.</a:t>
            </a:r>
            <a:endParaRPr lang="en-US" sz="1550" dirty="0"/>
          </a:p>
        </p:txBody>
      </p:sp>
      <p:sp>
        <p:nvSpPr>
          <p:cNvPr id="4" name="Text 2"/>
          <p:cNvSpPr/>
          <p:nvPr/>
        </p:nvSpPr>
        <p:spPr>
          <a:xfrm>
            <a:off x="793790" y="282178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Inconsolata Light" pitchFamily="34" charset="0"/>
                <a:ea typeface="Inconsolata Light" pitchFamily="34" charset="-122"/>
                <a:cs typeface="Inconsolata Light" pitchFamily="34" charset="-120"/>
              </a:rPr>
              <a:t>01</a:t>
            </a:r>
            <a:endParaRPr lang="en-US" sz="1550" dirty="0"/>
          </a:p>
        </p:txBody>
      </p:sp>
      <p:pic>
        <p:nvPicPr>
          <p:cNvPr id="5" name="Image 0" descr="preencoded.png"/>
          <p:cNvPicPr>
            <a:picLocks noChangeAspect="1"/>
          </p:cNvPicPr>
          <p:nvPr/>
        </p:nvPicPr>
        <p:blipFill>
          <a:blip r:embed="rId3"/>
          <a:stretch>
            <a:fillRect/>
          </a:stretch>
        </p:blipFill>
        <p:spPr>
          <a:xfrm>
            <a:off x="793790" y="3136106"/>
            <a:ext cx="6422231" cy="22860"/>
          </a:xfrm>
          <a:prstGeom prst="rect">
            <a:avLst/>
          </a:prstGeom>
        </p:spPr>
      </p:pic>
      <p:sp>
        <p:nvSpPr>
          <p:cNvPr id="6" name="Text 3"/>
          <p:cNvSpPr/>
          <p:nvPr/>
        </p:nvSpPr>
        <p:spPr>
          <a:xfrm>
            <a:off x="793790" y="3281005"/>
            <a:ext cx="4817864"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Вільне володіння ШІ як очікування</a:t>
            </a:r>
            <a:endParaRPr lang="en-US" sz="1950" dirty="0"/>
          </a:p>
        </p:txBody>
      </p:sp>
      <p:sp>
        <p:nvSpPr>
          <p:cNvPr id="7" name="Text 4"/>
          <p:cNvSpPr/>
          <p:nvPr/>
        </p:nvSpPr>
        <p:spPr>
          <a:xfrm>
            <a:off x="793790" y="3710226"/>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Новий стандарт для всіх працівників організації</a:t>
            </a:r>
            <a:endParaRPr lang="en-US" sz="1550" dirty="0"/>
          </a:p>
        </p:txBody>
      </p:sp>
      <p:sp>
        <p:nvSpPr>
          <p:cNvPr id="8" name="Text 5"/>
          <p:cNvSpPr/>
          <p:nvPr/>
        </p:nvSpPr>
        <p:spPr>
          <a:xfrm>
            <a:off x="7414379" y="282178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Inconsolata Light" pitchFamily="34" charset="0"/>
                <a:ea typeface="Inconsolata Light" pitchFamily="34" charset="-122"/>
                <a:cs typeface="Inconsolata Light" pitchFamily="34" charset="-120"/>
              </a:rPr>
              <a:t>02</a:t>
            </a:r>
            <a:endParaRPr lang="en-US" sz="1550" dirty="0"/>
          </a:p>
        </p:txBody>
      </p:sp>
      <p:pic>
        <p:nvPicPr>
          <p:cNvPr id="9" name="Image 1" descr="preencoded.png"/>
          <p:cNvPicPr>
            <a:picLocks noChangeAspect="1"/>
          </p:cNvPicPr>
          <p:nvPr/>
        </p:nvPicPr>
        <p:blipFill>
          <a:blip r:embed="rId3"/>
          <a:stretch>
            <a:fillRect/>
          </a:stretch>
        </p:blipFill>
        <p:spPr>
          <a:xfrm>
            <a:off x="7414379" y="3136106"/>
            <a:ext cx="6422231" cy="22860"/>
          </a:xfrm>
          <a:prstGeom prst="rect">
            <a:avLst/>
          </a:prstGeom>
        </p:spPr>
      </p:pic>
      <p:sp>
        <p:nvSpPr>
          <p:cNvPr id="10" name="Text 6"/>
          <p:cNvSpPr/>
          <p:nvPr/>
        </p:nvSpPr>
        <p:spPr>
          <a:xfrm>
            <a:off x="7414379" y="3281005"/>
            <a:ext cx="2977158"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Оцінювання компаній</a:t>
            </a:r>
            <a:endParaRPr lang="en-US" sz="1950" dirty="0"/>
          </a:p>
        </p:txBody>
      </p:sp>
      <p:sp>
        <p:nvSpPr>
          <p:cNvPr id="11" name="Text 7"/>
          <p:cNvSpPr/>
          <p:nvPr/>
        </p:nvSpPr>
        <p:spPr>
          <a:xfrm>
            <a:off x="7414379" y="3710226"/>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Як бізнес вимірює рівень ШІ-компетентності</a:t>
            </a:r>
            <a:endParaRPr lang="en-US" sz="1550" dirty="0"/>
          </a:p>
        </p:txBody>
      </p:sp>
      <p:sp>
        <p:nvSpPr>
          <p:cNvPr id="12" name="Text 8"/>
          <p:cNvSpPr/>
          <p:nvPr/>
        </p:nvSpPr>
        <p:spPr>
          <a:xfrm>
            <a:off x="793790" y="437495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Inconsolata Light" pitchFamily="34" charset="0"/>
                <a:ea typeface="Inconsolata Light" pitchFamily="34" charset="-122"/>
                <a:cs typeface="Inconsolata Light" pitchFamily="34" charset="-120"/>
              </a:rPr>
              <a:t>03</a:t>
            </a:r>
            <a:endParaRPr lang="en-US" sz="1550" dirty="0"/>
          </a:p>
        </p:txBody>
      </p:sp>
      <p:pic>
        <p:nvPicPr>
          <p:cNvPr id="13" name="Image 2" descr="preencoded.png"/>
          <p:cNvPicPr>
            <a:picLocks noChangeAspect="1"/>
          </p:cNvPicPr>
          <p:nvPr/>
        </p:nvPicPr>
        <p:blipFill>
          <a:blip r:embed="rId3"/>
          <a:stretch>
            <a:fillRect/>
          </a:stretch>
        </p:blipFill>
        <p:spPr>
          <a:xfrm>
            <a:off x="793790" y="4669512"/>
            <a:ext cx="6422231" cy="22860"/>
          </a:xfrm>
          <a:prstGeom prst="rect">
            <a:avLst/>
          </a:prstGeom>
        </p:spPr>
      </p:pic>
      <p:sp>
        <p:nvSpPr>
          <p:cNvPr id="14" name="Text 9"/>
          <p:cNvSpPr/>
          <p:nvPr/>
        </p:nvSpPr>
        <p:spPr>
          <a:xfrm>
            <a:off x="793790" y="4834176"/>
            <a:ext cx="3775591"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ШІ як обов'язкова навичка</a:t>
            </a:r>
            <a:endParaRPr lang="en-US" sz="1950" dirty="0"/>
          </a:p>
        </p:txBody>
      </p:sp>
      <p:sp>
        <p:nvSpPr>
          <p:cNvPr id="15" name="Text 10"/>
          <p:cNvSpPr/>
          <p:nvPr/>
        </p:nvSpPr>
        <p:spPr>
          <a:xfrm>
            <a:off x="793790" y="5263396"/>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Вимоги до нових членів команди</a:t>
            </a:r>
            <a:endParaRPr lang="en-US" sz="1550" dirty="0"/>
          </a:p>
        </p:txBody>
      </p:sp>
      <p:sp>
        <p:nvSpPr>
          <p:cNvPr id="16" name="Text 11"/>
          <p:cNvSpPr/>
          <p:nvPr/>
        </p:nvSpPr>
        <p:spPr>
          <a:xfrm>
            <a:off x="7414379" y="437495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Inconsolata Light" pitchFamily="34" charset="0"/>
                <a:ea typeface="Inconsolata Light" pitchFamily="34" charset="-122"/>
                <a:cs typeface="Inconsolata Light" pitchFamily="34" charset="-120"/>
              </a:rPr>
              <a:t>04</a:t>
            </a:r>
            <a:endParaRPr lang="en-US" sz="1550" dirty="0"/>
          </a:p>
        </p:txBody>
      </p:sp>
      <p:pic>
        <p:nvPicPr>
          <p:cNvPr id="17" name="Image 3" descr="preencoded.png"/>
          <p:cNvPicPr>
            <a:picLocks noChangeAspect="1"/>
          </p:cNvPicPr>
          <p:nvPr/>
        </p:nvPicPr>
        <p:blipFill>
          <a:blip r:embed="rId3"/>
          <a:stretch>
            <a:fillRect/>
          </a:stretch>
        </p:blipFill>
        <p:spPr>
          <a:xfrm>
            <a:off x="7414379" y="4669512"/>
            <a:ext cx="6422231" cy="22860"/>
          </a:xfrm>
          <a:prstGeom prst="rect">
            <a:avLst/>
          </a:prstGeom>
        </p:spPr>
      </p:pic>
      <p:sp>
        <p:nvSpPr>
          <p:cNvPr id="18" name="Text 12"/>
          <p:cNvSpPr/>
          <p:nvPr/>
        </p:nvSpPr>
        <p:spPr>
          <a:xfrm>
            <a:off x="7414379" y="4834176"/>
            <a:ext cx="3678912"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Корпоративна стратегія ШІ</a:t>
            </a:r>
            <a:endParaRPr lang="en-US" sz="1950" dirty="0"/>
          </a:p>
        </p:txBody>
      </p:sp>
      <p:sp>
        <p:nvSpPr>
          <p:cNvPr id="19" name="Text 13"/>
          <p:cNvSpPr/>
          <p:nvPr/>
        </p:nvSpPr>
        <p:spPr>
          <a:xfrm>
            <a:off x="7414379" y="5263396"/>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Від впровадження до повної трансформації</a:t>
            </a:r>
            <a:endParaRPr lang="en-US" sz="1550" dirty="0"/>
          </a:p>
        </p:txBody>
      </p:sp>
      <p:sp>
        <p:nvSpPr>
          <p:cNvPr id="20" name="Text 14"/>
          <p:cNvSpPr/>
          <p:nvPr/>
        </p:nvSpPr>
        <p:spPr>
          <a:xfrm>
            <a:off x="793790" y="592812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Inconsolata Light" pitchFamily="34" charset="0"/>
                <a:ea typeface="Inconsolata Light" pitchFamily="34" charset="-122"/>
                <a:cs typeface="Inconsolata Light" pitchFamily="34" charset="-120"/>
              </a:rPr>
              <a:t>05</a:t>
            </a:r>
            <a:endParaRPr lang="en-US" sz="1550" dirty="0"/>
          </a:p>
        </p:txBody>
      </p:sp>
      <p:pic>
        <p:nvPicPr>
          <p:cNvPr id="21" name="Image 4" descr="preencoded.png"/>
          <p:cNvPicPr>
            <a:picLocks noChangeAspect="1"/>
          </p:cNvPicPr>
          <p:nvPr/>
        </p:nvPicPr>
        <p:blipFill>
          <a:blip r:embed="rId3"/>
          <a:stretch>
            <a:fillRect/>
          </a:stretch>
        </p:blipFill>
        <p:spPr>
          <a:xfrm>
            <a:off x="793790" y="6202799"/>
            <a:ext cx="6422231" cy="22860"/>
          </a:xfrm>
          <a:prstGeom prst="rect">
            <a:avLst/>
          </a:prstGeom>
        </p:spPr>
      </p:pic>
      <p:sp>
        <p:nvSpPr>
          <p:cNvPr id="22" name="Text 15"/>
          <p:cNvSpPr/>
          <p:nvPr/>
        </p:nvSpPr>
        <p:spPr>
          <a:xfrm>
            <a:off x="793790" y="6387346"/>
            <a:ext cx="2716054"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Нові ролі та посади</a:t>
            </a:r>
            <a:endParaRPr lang="en-US" sz="1950" dirty="0"/>
          </a:p>
        </p:txBody>
      </p:sp>
      <p:sp>
        <p:nvSpPr>
          <p:cNvPr id="23" name="Text 16"/>
          <p:cNvSpPr/>
          <p:nvPr/>
        </p:nvSpPr>
        <p:spPr>
          <a:xfrm>
            <a:off x="793790" y="6816566"/>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Як ШІ створює нові можливості зайнятості</a:t>
            </a:r>
            <a:endParaRPr lang="en-US" sz="1550" dirty="0"/>
          </a:p>
        </p:txBody>
      </p:sp>
      <p:sp>
        <p:nvSpPr>
          <p:cNvPr id="24" name="Text 17"/>
          <p:cNvSpPr/>
          <p:nvPr/>
        </p:nvSpPr>
        <p:spPr>
          <a:xfrm>
            <a:off x="7414379" y="592812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Inconsolata Light" pitchFamily="34" charset="0"/>
                <a:ea typeface="Inconsolata Light" pitchFamily="34" charset="-122"/>
                <a:cs typeface="Inconsolata Light" pitchFamily="34" charset="-120"/>
              </a:rPr>
              <a:t>06</a:t>
            </a:r>
            <a:endParaRPr lang="en-US" sz="1550" dirty="0"/>
          </a:p>
        </p:txBody>
      </p:sp>
      <p:pic>
        <p:nvPicPr>
          <p:cNvPr id="25" name="Image 5" descr="preencoded.png"/>
          <p:cNvPicPr>
            <a:picLocks noChangeAspect="1"/>
          </p:cNvPicPr>
          <p:nvPr/>
        </p:nvPicPr>
        <p:blipFill>
          <a:blip r:embed="rId3"/>
          <a:stretch>
            <a:fillRect/>
          </a:stretch>
        </p:blipFill>
        <p:spPr>
          <a:xfrm>
            <a:off x="7414379" y="6202799"/>
            <a:ext cx="6422231" cy="22860"/>
          </a:xfrm>
          <a:prstGeom prst="rect">
            <a:avLst/>
          </a:prstGeom>
        </p:spPr>
      </p:pic>
      <p:sp>
        <p:nvSpPr>
          <p:cNvPr id="26" name="Text 18"/>
          <p:cNvSpPr/>
          <p:nvPr/>
        </p:nvSpPr>
        <p:spPr>
          <a:xfrm>
            <a:off x="7414379" y="6387346"/>
            <a:ext cx="4847987"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Переваги для досвідчених фахівців</a:t>
            </a:r>
            <a:endParaRPr lang="en-US" sz="1950" dirty="0"/>
          </a:p>
        </p:txBody>
      </p:sp>
      <p:sp>
        <p:nvSpPr>
          <p:cNvPr id="27" name="Text 19"/>
          <p:cNvSpPr/>
          <p:nvPr/>
        </p:nvSpPr>
        <p:spPr>
          <a:xfrm>
            <a:off x="7414379" y="6816566"/>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Чому досвід стає ще ціннішим в епоху ШІ</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047512"/>
            <a:ext cx="8624768" cy="620078"/>
          </a:xfrm>
          <a:prstGeom prst="rect">
            <a:avLst/>
          </a:prstGeom>
          <a:noFill/>
          <a:ln/>
        </p:spPr>
        <p:txBody>
          <a:bodyPr wrap="non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Майбутнє починається сьогодні</a:t>
            </a:r>
            <a:endParaRPr lang="en-US" sz="3900" dirty="0"/>
          </a:p>
        </p:txBody>
      </p:sp>
      <p:sp>
        <p:nvSpPr>
          <p:cNvPr id="3" name="Text 1"/>
          <p:cNvSpPr/>
          <p:nvPr/>
        </p:nvSpPr>
        <p:spPr>
          <a:xfrm>
            <a:off x="793790" y="206442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Вільне володіння штучним інтелектом — це не завдання для IT-відділу і не привілей технічних спеціалістів. Це </a:t>
            </a:r>
            <a:r>
              <a:rPr lang="en-US" sz="1550" b="1" dirty="0">
                <a:solidFill>
                  <a:srgbClr val="F94CAF"/>
                </a:solidFill>
                <a:latin typeface="Fira Sans" pitchFamily="34" charset="0"/>
                <a:ea typeface="Fira Sans" pitchFamily="34" charset="-122"/>
                <a:cs typeface="Fira Sans" pitchFamily="34" charset="-120"/>
              </a:rPr>
              <a:t>колективна відповідальність і колективна можливість</a:t>
            </a:r>
            <a:r>
              <a:rPr lang="en-US" sz="1550" dirty="0">
                <a:solidFill>
                  <a:srgbClr val="DAD1E6"/>
                </a:solidFill>
                <a:latin typeface="Fira Sans" pitchFamily="34" charset="0"/>
                <a:ea typeface="Fira Sans" pitchFamily="34" charset="-122"/>
                <a:cs typeface="Fira Sans" pitchFamily="34" charset="-120"/>
              </a:rPr>
              <a:t> кожної організації, кожного лідера та кожного співробітника.</a:t>
            </a:r>
            <a:endParaRPr lang="en-US" sz="1550" dirty="0"/>
          </a:p>
        </p:txBody>
      </p:sp>
      <p:sp>
        <p:nvSpPr>
          <p:cNvPr id="4" name="Text 2"/>
          <p:cNvSpPr/>
          <p:nvPr/>
        </p:nvSpPr>
        <p:spPr>
          <a:xfrm>
            <a:off x="1091446" y="3145988"/>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"Ми не конкуруємо з ШІ. Ми конкуруємо з людьми, що вміють використовувати ШІ краще за нас."</a:t>
            </a:r>
            <a:endParaRPr lang="en-US" sz="1550" dirty="0"/>
          </a:p>
        </p:txBody>
      </p:sp>
      <p:sp>
        <p:nvSpPr>
          <p:cNvPr id="5" name="Shape 3"/>
          <p:cNvSpPr/>
          <p:nvPr/>
        </p:nvSpPr>
        <p:spPr>
          <a:xfrm>
            <a:off x="793790" y="2922746"/>
            <a:ext cx="22860" cy="764024"/>
          </a:xfrm>
          <a:prstGeom prst="rect">
            <a:avLst/>
          </a:prstGeom>
          <a:solidFill>
            <a:srgbClr val="F94CAF"/>
          </a:solidFill>
          <a:ln/>
        </p:spPr>
      </p:sp>
      <p:sp>
        <p:nvSpPr>
          <p:cNvPr id="6" name="Shape 4"/>
          <p:cNvSpPr/>
          <p:nvPr/>
        </p:nvSpPr>
        <p:spPr>
          <a:xfrm>
            <a:off x="793790" y="3910013"/>
            <a:ext cx="4215289" cy="2413635"/>
          </a:xfrm>
          <a:prstGeom prst="roundRect">
            <a:avLst>
              <a:gd name="adj" fmla="val 1233"/>
            </a:avLst>
          </a:prstGeom>
          <a:solidFill>
            <a:srgbClr val="433550"/>
          </a:solidFill>
          <a:ln/>
        </p:spPr>
      </p:sp>
      <p:sp>
        <p:nvSpPr>
          <p:cNvPr id="7" name="Text 5"/>
          <p:cNvSpPr/>
          <p:nvPr/>
        </p:nvSpPr>
        <p:spPr>
          <a:xfrm>
            <a:off x="992148" y="410837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Для лідерів</a:t>
            </a:r>
            <a:endParaRPr lang="en-US" sz="1950" dirty="0"/>
          </a:p>
        </p:txBody>
      </p:sp>
      <p:sp>
        <p:nvSpPr>
          <p:cNvPr id="8" name="Text 6"/>
          <p:cNvSpPr/>
          <p:nvPr/>
        </p:nvSpPr>
        <p:spPr>
          <a:xfrm>
            <a:off x="992148" y="4537591"/>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Зробіть ШІ-грамотність стратегічним пріоритетом. Інвестуйте в навчання, вимірюйте прогрес, будуйте культуру, де ШІ — помічник, а не загроза.</a:t>
            </a:r>
            <a:endParaRPr lang="en-US" sz="1550" dirty="0"/>
          </a:p>
        </p:txBody>
      </p:sp>
      <p:sp>
        <p:nvSpPr>
          <p:cNvPr id="9" name="Shape 7"/>
          <p:cNvSpPr/>
          <p:nvPr/>
        </p:nvSpPr>
        <p:spPr>
          <a:xfrm>
            <a:off x="5207437" y="3910013"/>
            <a:ext cx="4215408" cy="2413635"/>
          </a:xfrm>
          <a:prstGeom prst="roundRect">
            <a:avLst>
              <a:gd name="adj" fmla="val 1233"/>
            </a:avLst>
          </a:prstGeom>
          <a:solidFill>
            <a:srgbClr val="433550"/>
          </a:solidFill>
          <a:ln/>
        </p:spPr>
      </p:sp>
      <p:sp>
        <p:nvSpPr>
          <p:cNvPr id="10" name="Text 8"/>
          <p:cNvSpPr/>
          <p:nvPr/>
        </p:nvSpPr>
        <p:spPr>
          <a:xfrm>
            <a:off x="5405795" y="410837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Для HR</a:t>
            </a:r>
            <a:endParaRPr lang="en-US" sz="1950" dirty="0"/>
          </a:p>
        </p:txBody>
      </p:sp>
      <p:sp>
        <p:nvSpPr>
          <p:cNvPr id="11" name="Text 9"/>
          <p:cNvSpPr/>
          <p:nvPr/>
        </p:nvSpPr>
        <p:spPr>
          <a:xfrm>
            <a:off x="5405795" y="4537591"/>
            <a:ext cx="3818692" cy="127015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Оновіть профілі посад, програми онбордингу та системи оцінювання. ШІ-навички мають бути видимими у кожному HR-процесі організації.</a:t>
            </a:r>
            <a:endParaRPr lang="en-US" sz="1550" dirty="0"/>
          </a:p>
        </p:txBody>
      </p:sp>
      <p:sp>
        <p:nvSpPr>
          <p:cNvPr id="12" name="Shape 10"/>
          <p:cNvSpPr/>
          <p:nvPr/>
        </p:nvSpPr>
        <p:spPr>
          <a:xfrm>
            <a:off x="9621203" y="3910013"/>
            <a:ext cx="4215289" cy="2413635"/>
          </a:xfrm>
          <a:prstGeom prst="roundRect">
            <a:avLst>
              <a:gd name="adj" fmla="val 1233"/>
            </a:avLst>
          </a:prstGeom>
          <a:solidFill>
            <a:srgbClr val="433550"/>
          </a:solidFill>
          <a:ln/>
        </p:spPr>
      </p:sp>
      <p:sp>
        <p:nvSpPr>
          <p:cNvPr id="13" name="Text 11"/>
          <p:cNvSpPr/>
          <p:nvPr/>
        </p:nvSpPr>
        <p:spPr>
          <a:xfrm>
            <a:off x="9819561" y="4108371"/>
            <a:ext cx="3374946"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Для кожного працівника</a:t>
            </a:r>
            <a:endParaRPr lang="en-US" sz="1950" dirty="0"/>
          </a:p>
        </p:txBody>
      </p:sp>
      <p:sp>
        <p:nvSpPr>
          <p:cNvPr id="14" name="Text 12"/>
          <p:cNvSpPr/>
          <p:nvPr/>
        </p:nvSpPr>
        <p:spPr>
          <a:xfrm>
            <a:off x="9819561" y="4537591"/>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Почніть прямо зараз: зареєструйтеся в ChatGPT або Copilot, пройдіть один безкоштовний курс цього тижня. Кожен маленький крок — це інвестиція у ваше майбутнє.</a:t>
            </a:r>
            <a:endParaRPr lang="en-US" sz="1550" dirty="0"/>
          </a:p>
        </p:txBody>
      </p:sp>
      <p:sp>
        <p:nvSpPr>
          <p:cNvPr id="15" name="Text 13"/>
          <p:cNvSpPr/>
          <p:nvPr/>
        </p:nvSpPr>
        <p:spPr>
          <a:xfrm>
            <a:off x="793790" y="654689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Штучний інтелект — це не шторм, що руйнує, а вітер, що наповнює вітрила тих, хто навчився ним керувати. Ваша організація готова вирушати в плавання.</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958334"/>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Вільне володіння ШІ — нове очікування для всіх</a:t>
            </a:r>
            <a:endParaRPr lang="en-US" sz="3900" dirty="0"/>
          </a:p>
        </p:txBody>
      </p:sp>
      <p:sp>
        <p:nvSpPr>
          <p:cNvPr id="3" name="Text 1"/>
          <p:cNvSpPr/>
          <p:nvPr/>
        </p:nvSpPr>
        <p:spPr>
          <a:xfrm>
            <a:off x="793790" y="259532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Ще кілька років тому знання штучного інтелекту вважалися перевагою для вузьких технічних спеціалістів. Сьогодні ситуація кардинально змінилася: провідні компанії світу встановлюють </a:t>
            </a:r>
            <a:r>
              <a:rPr lang="en-US" sz="1550" b="1" dirty="0">
                <a:solidFill>
                  <a:srgbClr val="F94CAF"/>
                </a:solidFill>
                <a:latin typeface="Fira Sans" pitchFamily="34" charset="0"/>
                <a:ea typeface="Fira Sans" pitchFamily="34" charset="-122"/>
                <a:cs typeface="Fira Sans" pitchFamily="34" charset="-120"/>
              </a:rPr>
              <a:t>базовий рівень ШІ-грамотності як обов'язкову вимогу</a:t>
            </a:r>
            <a:r>
              <a:rPr lang="en-US" sz="1550" dirty="0">
                <a:solidFill>
                  <a:srgbClr val="DAD1E6"/>
                </a:solidFill>
                <a:latin typeface="Fira Sans" pitchFamily="34" charset="0"/>
                <a:ea typeface="Fira Sans" pitchFamily="34" charset="-122"/>
                <a:cs typeface="Fira Sans" pitchFamily="34" charset="-120"/>
              </a:rPr>
              <a:t> для кожного співробітника — незалежно від посади, відділу чи стажу роботи.</a:t>
            </a:r>
            <a:endParaRPr lang="en-US" sz="1550" dirty="0"/>
          </a:p>
        </p:txBody>
      </p:sp>
      <p:sp>
        <p:nvSpPr>
          <p:cNvPr id="4" name="Shape 2"/>
          <p:cNvSpPr/>
          <p:nvPr/>
        </p:nvSpPr>
        <p:spPr>
          <a:xfrm>
            <a:off x="650915" y="3771186"/>
            <a:ext cx="6565106" cy="2641640"/>
          </a:xfrm>
          <a:prstGeom prst="roundRect">
            <a:avLst>
              <a:gd name="adj" fmla="val 1127"/>
            </a:avLst>
          </a:prstGeom>
          <a:solidFill>
            <a:srgbClr val="F94CAF"/>
          </a:solidFill>
          <a:ln/>
        </p:spPr>
      </p:sp>
      <p:sp>
        <p:nvSpPr>
          <p:cNvPr id="5" name="Text 3"/>
          <p:cNvSpPr/>
          <p:nvPr/>
        </p:nvSpPr>
        <p:spPr>
          <a:xfrm>
            <a:off x="849273" y="3969544"/>
            <a:ext cx="392108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consolata Bold" pitchFamily="34" charset="0"/>
                <a:ea typeface="Inconsolata Bold" pitchFamily="34" charset="-122"/>
                <a:cs typeface="Inconsolata Bold" pitchFamily="34" charset="-120"/>
              </a:rPr>
              <a:t>Чому це відбувається зараз?</a:t>
            </a:r>
            <a:endParaRPr lang="en-US" sz="1950" dirty="0"/>
          </a:p>
        </p:txBody>
      </p:sp>
      <p:sp>
        <p:nvSpPr>
          <p:cNvPr id="6" name="Text 4"/>
          <p:cNvSpPr/>
          <p:nvPr/>
        </p:nvSpPr>
        <p:spPr>
          <a:xfrm>
            <a:off x="849273" y="4478060"/>
            <a:ext cx="6168390" cy="158769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Fira Sans" pitchFamily="34" charset="0"/>
                <a:ea typeface="Fira Sans" pitchFamily="34" charset="-122"/>
                <a:cs typeface="Fira Sans" pitchFamily="34" charset="-120"/>
              </a:rPr>
              <a:t>Інструменти ШІ стали доступними, інтуїтивними та інтегрованими в повсякденні робочі процеси — від електронної пошти до аналітики. Компанії, що ігнорують цей тренд, ризикують втратити конкурентоспроможність уже в найближчі 2–3 роки.</a:t>
            </a:r>
            <a:endParaRPr lang="en-US" sz="1550" dirty="0"/>
          </a:p>
        </p:txBody>
      </p:sp>
      <p:sp>
        <p:nvSpPr>
          <p:cNvPr id="7" name="Text 5"/>
          <p:cNvSpPr/>
          <p:nvPr/>
        </p:nvSpPr>
        <p:spPr>
          <a:xfrm>
            <a:off x="7564874" y="3969544"/>
            <a:ext cx="5253871" cy="310158"/>
          </a:xfrm>
          <a:prstGeom prst="rect">
            <a:avLst/>
          </a:prstGeom>
          <a:noFill/>
          <a:ln/>
        </p:spPr>
        <p:txBody>
          <a:bodyPr wrap="none" lIns="0" tIns="0" rIns="0" bIns="0" rtlCol="0" anchor="t"/>
          <a:lstStyle/>
          <a:p>
            <a:pPr marL="0" indent="0" algn="l">
              <a:lnSpc>
                <a:spcPts val="2400"/>
              </a:lnSpc>
              <a:buNone/>
            </a:pPr>
            <a:r>
              <a:rPr lang="en-US" sz="1950" b="1" dirty="0">
                <a:solidFill>
                  <a:srgbClr val="F94CAF"/>
                </a:solidFill>
                <a:latin typeface="Inconsolata Bold" pitchFamily="34" charset="0"/>
                <a:ea typeface="Inconsolata Bold" pitchFamily="34" charset="-122"/>
                <a:cs typeface="Inconsolata Bold" pitchFamily="34" charset="-120"/>
              </a:rPr>
              <a:t>Що саме включає "вільне володіння"?</a:t>
            </a:r>
            <a:endParaRPr lang="en-US" sz="1950" dirty="0"/>
          </a:p>
        </p:txBody>
      </p:sp>
      <p:sp>
        <p:nvSpPr>
          <p:cNvPr id="8" name="Text 6"/>
          <p:cNvSpPr/>
          <p:nvPr/>
        </p:nvSpPr>
        <p:spPr>
          <a:xfrm>
            <a:off x="7564874" y="4478060"/>
            <a:ext cx="6279356" cy="1865352"/>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Розуміння базових принципів роботи ШІ-інструментів</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Вміння формулювати ефективні запити (промпти)</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Критична оцінка результатів, згенерованих ШІ</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Інтеграція ШІ у щоденні робочі завдання</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Дотримання етичних норм при використанні ШІ</a:t>
            </a:r>
            <a:endParaRPr lang="en-US" sz="1550" dirty="0"/>
          </a:p>
        </p:txBody>
      </p:sp>
      <p:sp>
        <p:nvSpPr>
          <p:cNvPr id="9" name="Text 7"/>
          <p:cNvSpPr/>
          <p:nvPr/>
        </p:nvSpPr>
        <p:spPr>
          <a:xfrm>
            <a:off x="793790" y="663606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Провідні дослідження McKinsey та World Economic Forum підтверджують: до 2026 року понад 70% роботодавців включать ШІ-грамотність до переліку базових вимог при наймі на будь-яку посаду. Це не майбутнє — це вже теперішнє.</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075" y="547926"/>
            <a:ext cx="13044249" cy="1239441"/>
          </a:xfrm>
          <a:prstGeom prst="rect">
            <a:avLst/>
          </a:prstGeom>
          <a:noFill/>
          <a:ln/>
        </p:spPr>
        <p:txBody>
          <a:bodyPr wrap="squar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Що означає "вільне володіння ШІ" на практиці?</a:t>
            </a:r>
            <a:endParaRPr lang="en-US" sz="3900" dirty="0"/>
          </a:p>
        </p:txBody>
      </p:sp>
      <p:sp>
        <p:nvSpPr>
          <p:cNvPr id="3" name="Text 1"/>
          <p:cNvSpPr/>
          <p:nvPr/>
        </p:nvSpPr>
        <p:spPr>
          <a:xfrm>
            <a:off x="793075" y="2183487"/>
            <a:ext cx="13044249" cy="633889"/>
          </a:xfrm>
          <a:prstGeom prst="rect">
            <a:avLst/>
          </a:prstGeom>
          <a:noFill/>
          <a:ln/>
        </p:spPr>
        <p:txBody>
          <a:bodyPr wrap="square" lIns="0" tIns="0" rIns="0" bIns="0" rtlCol="0" anchor="t"/>
          <a:lstStyle/>
          <a:p>
            <a:pPr marL="0" indent="0" algn="l">
              <a:lnSpc>
                <a:spcPts val="2450"/>
              </a:lnSpc>
              <a:buNone/>
            </a:pPr>
            <a:r>
              <a:rPr lang="en-US" sz="1550" dirty="0">
                <a:solidFill>
                  <a:srgbClr val="DAD1E6"/>
                </a:solidFill>
                <a:latin typeface="Fira Sans" pitchFamily="34" charset="0"/>
                <a:ea typeface="Fira Sans" pitchFamily="34" charset="-122"/>
                <a:cs typeface="Fira Sans" pitchFamily="34" charset="-120"/>
              </a:rPr>
              <a:t>Вільне володіння штучним інтелектом — це не знання математики за алгоритмами або програмування нейронних мереж. Це </a:t>
            </a:r>
            <a:r>
              <a:rPr lang="en-US" sz="1550" b="1" dirty="0">
                <a:solidFill>
                  <a:srgbClr val="F94CAF"/>
                </a:solidFill>
                <a:latin typeface="Fira Sans" pitchFamily="34" charset="0"/>
                <a:ea typeface="Fira Sans" pitchFamily="34" charset="-122"/>
                <a:cs typeface="Fira Sans" pitchFamily="34" charset="-120"/>
              </a:rPr>
              <a:t>практична здатність</a:t>
            </a:r>
            <a:r>
              <a:rPr lang="en-US" sz="1550" dirty="0">
                <a:solidFill>
                  <a:srgbClr val="DAD1E6"/>
                </a:solidFill>
                <a:latin typeface="Fira Sans" pitchFamily="34" charset="0"/>
                <a:ea typeface="Fira Sans" pitchFamily="34" charset="-122"/>
                <a:cs typeface="Fira Sans" pitchFamily="34" charset="-120"/>
              </a:rPr>
              <a:t> застосовувати ШІ-інструменти для вирішення реальних робочих завдань з упевненістю та критичним мисленням.</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075" y="3040142"/>
            <a:ext cx="495657" cy="495657"/>
          </a:xfrm>
          <a:prstGeom prst="rect">
            <a:avLst/>
          </a:prstGeom>
        </p:spPr>
      </p:pic>
      <p:sp>
        <p:nvSpPr>
          <p:cNvPr id="5" name="Text 2"/>
          <p:cNvSpPr/>
          <p:nvPr/>
        </p:nvSpPr>
        <p:spPr>
          <a:xfrm>
            <a:off x="793075" y="3783330"/>
            <a:ext cx="3876318" cy="309801"/>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Ефективна комунікація з ШІ</a:t>
            </a:r>
            <a:endParaRPr lang="en-US" sz="1950" dirty="0"/>
          </a:p>
        </p:txBody>
      </p:sp>
      <p:sp>
        <p:nvSpPr>
          <p:cNvPr id="6" name="Text 3"/>
          <p:cNvSpPr/>
          <p:nvPr/>
        </p:nvSpPr>
        <p:spPr>
          <a:xfrm>
            <a:off x="793075" y="4211955"/>
            <a:ext cx="6398300" cy="950833"/>
          </a:xfrm>
          <a:prstGeom prst="rect">
            <a:avLst/>
          </a:prstGeom>
          <a:noFill/>
          <a:ln/>
        </p:spPr>
        <p:txBody>
          <a:bodyPr wrap="square" lIns="0" tIns="0" rIns="0" bIns="0" rtlCol="0" anchor="t"/>
          <a:lstStyle/>
          <a:p>
            <a:pPr marL="0" indent="0" algn="l">
              <a:lnSpc>
                <a:spcPts val="2450"/>
              </a:lnSpc>
              <a:buNone/>
            </a:pPr>
            <a:r>
              <a:rPr lang="en-US" sz="1550" dirty="0">
                <a:solidFill>
                  <a:srgbClr val="DAD1E6"/>
                </a:solidFill>
                <a:latin typeface="Fira Sans" pitchFamily="34" charset="0"/>
                <a:ea typeface="Fira Sans" pitchFamily="34" charset="-122"/>
                <a:cs typeface="Fira Sans" pitchFamily="34" charset="-120"/>
              </a:rPr>
              <a:t>Вміння складати точні, контекстуальні запити, що дають якісні результати. Розуміння, як формулювати завдання для різних моделей — ChatGPT, Copilot, Gemini тощо.</a:t>
            </a:r>
            <a:endParaRPr lang="en-US" sz="1550" dirty="0"/>
          </a:p>
        </p:txBody>
      </p:sp>
      <p:pic>
        <p:nvPicPr>
          <p:cNvPr id="7"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7438906" y="3040142"/>
            <a:ext cx="495657" cy="495657"/>
          </a:xfrm>
          <a:prstGeom prst="rect">
            <a:avLst/>
          </a:prstGeom>
        </p:spPr>
      </p:pic>
      <p:sp>
        <p:nvSpPr>
          <p:cNvPr id="8" name="Text 4"/>
          <p:cNvSpPr/>
          <p:nvPr/>
        </p:nvSpPr>
        <p:spPr>
          <a:xfrm>
            <a:off x="7438906" y="3783330"/>
            <a:ext cx="3956566" cy="309801"/>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Критична оцінка результатів</a:t>
            </a:r>
            <a:endParaRPr lang="en-US" sz="1950" dirty="0"/>
          </a:p>
        </p:txBody>
      </p:sp>
      <p:sp>
        <p:nvSpPr>
          <p:cNvPr id="9" name="Text 5"/>
          <p:cNvSpPr/>
          <p:nvPr/>
        </p:nvSpPr>
        <p:spPr>
          <a:xfrm>
            <a:off x="7438906" y="4211955"/>
            <a:ext cx="6398419" cy="950833"/>
          </a:xfrm>
          <a:prstGeom prst="rect">
            <a:avLst/>
          </a:prstGeom>
          <a:noFill/>
          <a:ln/>
        </p:spPr>
        <p:txBody>
          <a:bodyPr wrap="square" lIns="0" tIns="0" rIns="0" bIns="0" rtlCol="0" anchor="t"/>
          <a:lstStyle/>
          <a:p>
            <a:pPr marL="0" indent="0" algn="l">
              <a:lnSpc>
                <a:spcPts val="2450"/>
              </a:lnSpc>
              <a:buNone/>
            </a:pPr>
            <a:r>
              <a:rPr lang="en-US" sz="1550" dirty="0">
                <a:solidFill>
                  <a:srgbClr val="DAD1E6"/>
                </a:solidFill>
                <a:latin typeface="Fira Sans" pitchFamily="34" charset="0"/>
                <a:ea typeface="Fira Sans" pitchFamily="34" charset="-122"/>
                <a:cs typeface="Fira Sans" pitchFamily="34" charset="-120"/>
              </a:rPr>
              <a:t>Здатність перевіряти точність, упередженість і доречність відповідей ШІ. Розуміння обмежень моделей та ситуацій, коли людський суд необхідний.</a:t>
            </a:r>
            <a:endParaRPr lang="en-US" sz="1550" dirty="0"/>
          </a:p>
        </p:txBody>
      </p:sp>
      <p:pic>
        <p:nvPicPr>
          <p:cNvPr id="10"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793075" y="5558909"/>
            <a:ext cx="495657" cy="495657"/>
          </a:xfrm>
          <a:prstGeom prst="rect">
            <a:avLst/>
          </a:prstGeom>
        </p:spPr>
      </p:pic>
      <p:sp>
        <p:nvSpPr>
          <p:cNvPr id="11" name="Text 6"/>
          <p:cNvSpPr/>
          <p:nvPr/>
        </p:nvSpPr>
        <p:spPr>
          <a:xfrm>
            <a:off x="793075" y="6302097"/>
            <a:ext cx="3051453" cy="309801"/>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Автоматизація рутини</a:t>
            </a:r>
            <a:endParaRPr lang="en-US" sz="1950" dirty="0"/>
          </a:p>
        </p:txBody>
      </p:sp>
      <p:sp>
        <p:nvSpPr>
          <p:cNvPr id="12" name="Text 7"/>
          <p:cNvSpPr/>
          <p:nvPr/>
        </p:nvSpPr>
        <p:spPr>
          <a:xfrm>
            <a:off x="793075" y="6730722"/>
            <a:ext cx="6398300" cy="950833"/>
          </a:xfrm>
          <a:prstGeom prst="rect">
            <a:avLst/>
          </a:prstGeom>
          <a:noFill/>
          <a:ln/>
        </p:spPr>
        <p:txBody>
          <a:bodyPr wrap="square" lIns="0" tIns="0" rIns="0" bIns="0" rtlCol="0" anchor="t"/>
          <a:lstStyle/>
          <a:p>
            <a:pPr marL="0" indent="0" algn="l">
              <a:lnSpc>
                <a:spcPts val="2450"/>
              </a:lnSpc>
              <a:buNone/>
            </a:pPr>
            <a:r>
              <a:rPr lang="en-US" sz="1550" dirty="0">
                <a:solidFill>
                  <a:srgbClr val="DAD1E6"/>
                </a:solidFill>
                <a:latin typeface="Fira Sans" pitchFamily="34" charset="0"/>
                <a:ea typeface="Fira Sans" pitchFamily="34" charset="-122"/>
                <a:cs typeface="Fira Sans" pitchFamily="34" charset="-120"/>
              </a:rPr>
              <a:t>Інтеграція ШІ в повторювані завдання: звіти, резюме документів, аналіз даних, написання листів, планування — щоб звільнити час для стратегічних завдань.</a:t>
            </a:r>
            <a:endParaRPr lang="en-US" sz="1550" dirty="0"/>
          </a:p>
        </p:txBody>
      </p:sp>
      <p:pic>
        <p:nvPicPr>
          <p:cNvPr id="13"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438906" y="5558909"/>
            <a:ext cx="495657" cy="495657"/>
          </a:xfrm>
          <a:prstGeom prst="rect">
            <a:avLst/>
          </a:prstGeom>
        </p:spPr>
      </p:pic>
      <p:sp>
        <p:nvSpPr>
          <p:cNvPr id="14" name="Text 8"/>
          <p:cNvSpPr/>
          <p:nvPr/>
        </p:nvSpPr>
        <p:spPr>
          <a:xfrm>
            <a:off x="7438906" y="6302097"/>
            <a:ext cx="3878818" cy="309801"/>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Відповідальне використання</a:t>
            </a:r>
            <a:endParaRPr lang="en-US" sz="1950" dirty="0"/>
          </a:p>
        </p:txBody>
      </p:sp>
      <p:sp>
        <p:nvSpPr>
          <p:cNvPr id="15" name="Text 9"/>
          <p:cNvSpPr/>
          <p:nvPr/>
        </p:nvSpPr>
        <p:spPr>
          <a:xfrm>
            <a:off x="7438906" y="6730722"/>
            <a:ext cx="6398419" cy="950833"/>
          </a:xfrm>
          <a:prstGeom prst="rect">
            <a:avLst/>
          </a:prstGeom>
          <a:noFill/>
          <a:ln/>
        </p:spPr>
        <p:txBody>
          <a:bodyPr wrap="square" lIns="0" tIns="0" rIns="0" bIns="0" rtlCol="0" anchor="t"/>
          <a:lstStyle/>
          <a:p>
            <a:pPr marL="0" indent="0" algn="l">
              <a:lnSpc>
                <a:spcPts val="2450"/>
              </a:lnSpc>
              <a:buNone/>
            </a:pPr>
            <a:r>
              <a:rPr lang="en-US" sz="1550" dirty="0">
                <a:solidFill>
                  <a:srgbClr val="DAD1E6"/>
                </a:solidFill>
                <a:latin typeface="Fira Sans" pitchFamily="34" charset="0"/>
                <a:ea typeface="Fira Sans" pitchFamily="34" charset="-122"/>
                <a:cs typeface="Fira Sans" pitchFamily="34" charset="-120"/>
              </a:rPr>
              <a:t>Знання корпоративних політик щодо ШІ, захист конфіденційних даних, дотримання законодавства та етичних стандартів при роботі з ШІ-системами.</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600789"/>
            <a:ext cx="1249680" cy="373142"/>
          </a:xfrm>
          <a:prstGeom prst="roundRect">
            <a:avLst>
              <a:gd name="adj" fmla="val 6383"/>
            </a:avLst>
          </a:prstGeom>
          <a:solidFill>
            <a:srgbClr val="4A022B"/>
          </a:solidFill>
          <a:ln/>
        </p:spPr>
      </p:sp>
      <p:sp>
        <p:nvSpPr>
          <p:cNvPr id="3" name="Text 1"/>
          <p:cNvSpPr/>
          <p:nvPr/>
        </p:nvSpPr>
        <p:spPr>
          <a:xfrm>
            <a:off x="912852" y="660321"/>
            <a:ext cx="1011555" cy="254079"/>
          </a:xfrm>
          <a:prstGeom prst="rect">
            <a:avLst/>
          </a:prstGeom>
          <a:noFill/>
          <a:ln/>
        </p:spPr>
        <p:txBody>
          <a:bodyPr wrap="none" lIns="0" tIns="0" rIns="0" bIns="0" rtlCol="0" anchor="t"/>
          <a:lstStyle/>
          <a:p>
            <a:pPr marL="0" indent="0" algn="l">
              <a:lnSpc>
                <a:spcPts val="2000"/>
              </a:lnSpc>
              <a:buNone/>
            </a:pPr>
            <a:r>
              <a:rPr lang="en-US" sz="1250" dirty="0">
                <a:solidFill>
                  <a:srgbClr val="DAD1E6"/>
                </a:solidFill>
                <a:latin typeface="Fira Sans" pitchFamily="34" charset="0"/>
                <a:ea typeface="Fira Sans" pitchFamily="34" charset="-122"/>
                <a:cs typeface="Fira Sans" pitchFamily="34" charset="-120"/>
              </a:rPr>
              <a:t>ОЦІНЮВАННЯ</a:t>
            </a:r>
            <a:endParaRPr lang="en-US" sz="1250" dirty="0"/>
          </a:p>
        </p:txBody>
      </p:sp>
      <p:sp>
        <p:nvSpPr>
          <p:cNvPr id="4" name="Text 2"/>
          <p:cNvSpPr/>
          <p:nvPr/>
        </p:nvSpPr>
        <p:spPr>
          <a:xfrm>
            <a:off x="793790" y="1053227"/>
            <a:ext cx="12313325" cy="620078"/>
          </a:xfrm>
          <a:prstGeom prst="rect">
            <a:avLst/>
          </a:prstGeom>
          <a:noFill/>
          <a:ln/>
        </p:spPr>
        <p:txBody>
          <a:bodyPr wrap="non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Як компанії оцінюють рівень ШІ-грамотності</a:t>
            </a:r>
            <a:endParaRPr lang="en-US" sz="3900" dirty="0"/>
          </a:p>
        </p:txBody>
      </p:sp>
      <p:sp>
        <p:nvSpPr>
          <p:cNvPr id="5" name="Text 3"/>
          <p:cNvSpPr/>
          <p:nvPr/>
        </p:nvSpPr>
        <p:spPr>
          <a:xfrm>
            <a:off x="793790" y="19709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Провідні організації вже розробляють і впроваджують системи оцінювання ШІ-компетентності своїх співробітників. Це не просто тестування — це </a:t>
            </a:r>
            <a:r>
              <a:rPr lang="en-US" sz="1550" b="1" dirty="0">
                <a:solidFill>
                  <a:srgbClr val="F94CAF"/>
                </a:solidFill>
                <a:latin typeface="Fira Sans" pitchFamily="34" charset="0"/>
                <a:ea typeface="Fira Sans" pitchFamily="34" charset="-122"/>
                <a:cs typeface="Fira Sans" pitchFamily="34" charset="-120"/>
              </a:rPr>
              <a:t>стратегічний інструмент управління талантами</a:t>
            </a:r>
            <a:r>
              <a:rPr lang="en-US" sz="1550" dirty="0">
                <a:solidFill>
                  <a:srgbClr val="DAD1E6"/>
                </a:solidFill>
                <a:latin typeface="Fira Sans" pitchFamily="34" charset="0"/>
                <a:ea typeface="Fira Sans" pitchFamily="34" charset="-122"/>
                <a:cs typeface="Fira Sans" pitchFamily="34" charset="-120"/>
              </a:rPr>
              <a:t> та конкурентоспроможністю бізнесу.</a:t>
            </a:r>
            <a:endParaRPr lang="en-US" sz="1550" dirty="0"/>
          </a:p>
        </p:txBody>
      </p:sp>
      <p:sp>
        <p:nvSpPr>
          <p:cNvPr id="6" name="Shape 4"/>
          <p:cNvSpPr/>
          <p:nvPr/>
        </p:nvSpPr>
        <p:spPr>
          <a:xfrm>
            <a:off x="793790" y="2829282"/>
            <a:ext cx="6422231" cy="2459355"/>
          </a:xfrm>
          <a:prstGeom prst="roundRect">
            <a:avLst>
              <a:gd name="adj" fmla="val 4462"/>
            </a:avLst>
          </a:prstGeom>
          <a:solidFill>
            <a:srgbClr val="241631"/>
          </a:solidFill>
          <a:ln w="22860">
            <a:solidFill>
              <a:srgbClr val="5C4E69"/>
            </a:solidFill>
            <a:prstDash val="solid"/>
          </a:ln>
        </p:spPr>
      </p:sp>
      <p:pic>
        <p:nvPicPr>
          <p:cNvPr id="7" name="Image 0" descr="preencoded.png"/>
          <p:cNvPicPr>
            <a:picLocks noChangeAspect="1"/>
          </p:cNvPicPr>
          <p:nvPr/>
        </p:nvPicPr>
        <p:blipFill>
          <a:blip r:embed="rId3"/>
          <a:stretch>
            <a:fillRect/>
          </a:stretch>
        </p:blipFill>
        <p:spPr>
          <a:xfrm>
            <a:off x="770930" y="2829282"/>
            <a:ext cx="91440" cy="2459355"/>
          </a:xfrm>
          <a:prstGeom prst="rect">
            <a:avLst/>
          </a:prstGeom>
        </p:spPr>
      </p:pic>
      <p:sp>
        <p:nvSpPr>
          <p:cNvPr id="8" name="Text 5"/>
          <p:cNvSpPr/>
          <p:nvPr/>
        </p:nvSpPr>
        <p:spPr>
          <a:xfrm>
            <a:off x="1083588" y="3050500"/>
            <a:ext cx="4588431"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consolata Bold" pitchFamily="34" charset="0"/>
                <a:ea typeface="Inconsolata Bold" pitchFamily="34" charset="-122"/>
                <a:cs typeface="Inconsolata Bold" pitchFamily="34" charset="-120"/>
              </a:rPr>
              <a:t>🎯</a:t>
            </a:r>
            <a:r>
              <a:rPr lang="en-US" sz="1950" b="1" dirty="0">
                <a:solidFill>
                  <a:srgbClr val="DAD1E6"/>
                </a:solidFill>
                <a:latin typeface="Inconsolata Bold" pitchFamily="34" charset="0"/>
                <a:ea typeface="Inconsolata Bold" pitchFamily="34" charset="-122"/>
                <a:cs typeface="Inconsolata Bold" pitchFamily="34" charset="-120"/>
              </a:rPr>
              <a:t> Рівневі моделі компетентності</a:t>
            </a:r>
            <a:endParaRPr lang="en-US" sz="1950" dirty="0"/>
          </a:p>
        </p:txBody>
      </p:sp>
      <p:sp>
        <p:nvSpPr>
          <p:cNvPr id="9" name="Text 6"/>
          <p:cNvSpPr/>
          <p:nvPr/>
        </p:nvSpPr>
        <p:spPr>
          <a:xfrm>
            <a:off x="1083588" y="3479721"/>
            <a:ext cx="5911215" cy="158769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Компанії впроваджують багаторівневі фреймворки ШІ-грамотності: від базового (awareness) — розуміння можливостей ШІ, до просунутого (practitioner) — самостійна розробка ШІ-рішень. Кожен рівень має чіткі дескриптори та критерії оцінювання.</a:t>
            </a:r>
            <a:endParaRPr lang="en-US" sz="1550" dirty="0"/>
          </a:p>
        </p:txBody>
      </p:sp>
      <p:sp>
        <p:nvSpPr>
          <p:cNvPr id="10" name="Shape 7"/>
          <p:cNvSpPr/>
          <p:nvPr/>
        </p:nvSpPr>
        <p:spPr>
          <a:xfrm>
            <a:off x="7414379" y="2829282"/>
            <a:ext cx="6422231" cy="2459355"/>
          </a:xfrm>
          <a:prstGeom prst="roundRect">
            <a:avLst>
              <a:gd name="adj" fmla="val 4462"/>
            </a:avLst>
          </a:prstGeom>
          <a:solidFill>
            <a:srgbClr val="241631"/>
          </a:solidFill>
          <a:ln w="22860">
            <a:solidFill>
              <a:srgbClr val="5C4E69"/>
            </a:solidFill>
            <a:prstDash val="solid"/>
          </a:ln>
        </p:spPr>
      </p:sp>
      <p:pic>
        <p:nvPicPr>
          <p:cNvPr id="11" name="Image 1" descr="preencoded.png"/>
          <p:cNvPicPr>
            <a:picLocks noChangeAspect="1"/>
          </p:cNvPicPr>
          <p:nvPr/>
        </p:nvPicPr>
        <p:blipFill>
          <a:blip r:embed="rId3"/>
          <a:stretch>
            <a:fillRect/>
          </a:stretch>
        </p:blipFill>
        <p:spPr>
          <a:xfrm>
            <a:off x="7391519" y="2829282"/>
            <a:ext cx="91440" cy="2459355"/>
          </a:xfrm>
          <a:prstGeom prst="rect">
            <a:avLst/>
          </a:prstGeom>
        </p:spPr>
      </p:pic>
      <p:sp>
        <p:nvSpPr>
          <p:cNvPr id="12" name="Text 8"/>
          <p:cNvSpPr/>
          <p:nvPr/>
        </p:nvSpPr>
        <p:spPr>
          <a:xfrm>
            <a:off x="7704177" y="3050500"/>
            <a:ext cx="4525804"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consolata Bold" pitchFamily="34" charset="0"/>
                <a:ea typeface="Inconsolata Bold" pitchFamily="34" charset="-122"/>
                <a:cs typeface="Inconsolata Bold" pitchFamily="34" charset="-120"/>
              </a:rPr>
              <a:t>📊</a:t>
            </a:r>
            <a:r>
              <a:rPr lang="en-US" sz="1950" b="1" dirty="0">
                <a:solidFill>
                  <a:srgbClr val="DAD1E6"/>
                </a:solidFill>
                <a:latin typeface="Inconsolata Bold" pitchFamily="34" charset="0"/>
                <a:ea typeface="Inconsolata Bold" pitchFamily="34" charset="-122"/>
                <a:cs typeface="Inconsolata Bold" pitchFamily="34" charset="-120"/>
              </a:rPr>
              <a:t> Практичні симуляції та кейси</a:t>
            </a:r>
            <a:endParaRPr lang="en-US" sz="1950" dirty="0"/>
          </a:p>
        </p:txBody>
      </p:sp>
      <p:sp>
        <p:nvSpPr>
          <p:cNvPr id="13" name="Text 9"/>
          <p:cNvSpPr/>
          <p:nvPr/>
        </p:nvSpPr>
        <p:spPr>
          <a:xfrm>
            <a:off x="7704177" y="3479721"/>
            <a:ext cx="5911215" cy="158769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Замість теоретичних тестів — реальні сценарії: вирішення бізнес-завдань за допомогою ШІ, оцінка якості промптів, аналіз ризиків використання ШІ у конкретному контексті. Це дозволяє виявити реальний, а не декларативний рівень навичок.</a:t>
            </a:r>
            <a:endParaRPr lang="en-US" sz="1550" dirty="0"/>
          </a:p>
        </p:txBody>
      </p:sp>
      <p:sp>
        <p:nvSpPr>
          <p:cNvPr id="14" name="Shape 10"/>
          <p:cNvSpPr/>
          <p:nvPr/>
        </p:nvSpPr>
        <p:spPr>
          <a:xfrm>
            <a:off x="793790" y="5486995"/>
            <a:ext cx="6422231" cy="2141815"/>
          </a:xfrm>
          <a:prstGeom prst="roundRect">
            <a:avLst>
              <a:gd name="adj" fmla="val 5123"/>
            </a:avLst>
          </a:prstGeom>
          <a:solidFill>
            <a:srgbClr val="241631"/>
          </a:solidFill>
          <a:ln w="22860">
            <a:solidFill>
              <a:srgbClr val="5C4E69"/>
            </a:solidFill>
            <a:prstDash val="solid"/>
          </a:ln>
        </p:spPr>
      </p:sp>
      <p:pic>
        <p:nvPicPr>
          <p:cNvPr id="15" name="Image 2" descr="preencoded.png"/>
          <p:cNvPicPr>
            <a:picLocks noChangeAspect="1"/>
          </p:cNvPicPr>
          <p:nvPr/>
        </p:nvPicPr>
        <p:blipFill>
          <a:blip r:embed="rId4"/>
          <a:stretch>
            <a:fillRect/>
          </a:stretch>
        </p:blipFill>
        <p:spPr>
          <a:xfrm>
            <a:off x="770930" y="5486995"/>
            <a:ext cx="91440" cy="2141815"/>
          </a:xfrm>
          <a:prstGeom prst="rect">
            <a:avLst/>
          </a:prstGeom>
        </p:spPr>
      </p:pic>
      <p:sp>
        <p:nvSpPr>
          <p:cNvPr id="16" name="Text 11"/>
          <p:cNvSpPr/>
          <p:nvPr/>
        </p:nvSpPr>
        <p:spPr>
          <a:xfrm>
            <a:off x="1083588" y="5708213"/>
            <a:ext cx="5631894"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consolata Bold" pitchFamily="34" charset="0"/>
                <a:ea typeface="Inconsolata Bold" pitchFamily="34" charset="-122"/>
                <a:cs typeface="Inconsolata Bold" pitchFamily="34" charset="-120"/>
              </a:rPr>
              <a:t>🔄</a:t>
            </a:r>
            <a:r>
              <a:rPr lang="en-US" sz="1950" b="1" dirty="0">
                <a:solidFill>
                  <a:srgbClr val="DAD1E6"/>
                </a:solidFill>
                <a:latin typeface="Inconsolata Bold" pitchFamily="34" charset="0"/>
                <a:ea typeface="Inconsolata Bold" pitchFamily="34" charset="-122"/>
                <a:cs typeface="Inconsolata Bold" pitchFamily="34" charset="-120"/>
              </a:rPr>
              <a:t> Регулярна переоцінка та сертифікація</a:t>
            </a:r>
            <a:endParaRPr lang="en-US" sz="1950" dirty="0"/>
          </a:p>
        </p:txBody>
      </p:sp>
      <p:sp>
        <p:nvSpPr>
          <p:cNvPr id="17" name="Text 12"/>
          <p:cNvSpPr/>
          <p:nvPr/>
        </p:nvSpPr>
        <p:spPr>
          <a:xfrm>
            <a:off x="1083588" y="6137434"/>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Оскільки ШІ-технології розвиваються надзвичайно швидко, компанії впроваджують системи щорічної або піврічної переоцінки. Сертифікати ШІ-грамотності (від Microsoft, Google, IBM) стають частиною кар'єрного профілю.</a:t>
            </a:r>
            <a:endParaRPr lang="en-US" sz="1550" dirty="0"/>
          </a:p>
        </p:txBody>
      </p:sp>
      <p:sp>
        <p:nvSpPr>
          <p:cNvPr id="18" name="Shape 13"/>
          <p:cNvSpPr/>
          <p:nvPr/>
        </p:nvSpPr>
        <p:spPr>
          <a:xfrm>
            <a:off x="7414379" y="5486995"/>
            <a:ext cx="6422231" cy="2141815"/>
          </a:xfrm>
          <a:prstGeom prst="roundRect">
            <a:avLst>
              <a:gd name="adj" fmla="val 5123"/>
            </a:avLst>
          </a:prstGeom>
          <a:solidFill>
            <a:srgbClr val="241631"/>
          </a:solidFill>
          <a:ln w="22860">
            <a:solidFill>
              <a:srgbClr val="5C4E69"/>
            </a:solidFill>
            <a:prstDash val="solid"/>
          </a:ln>
        </p:spPr>
      </p:sp>
      <p:pic>
        <p:nvPicPr>
          <p:cNvPr id="19" name="Image 3" descr="preencoded.png"/>
          <p:cNvPicPr>
            <a:picLocks noChangeAspect="1"/>
          </p:cNvPicPr>
          <p:nvPr/>
        </p:nvPicPr>
        <p:blipFill>
          <a:blip r:embed="rId4"/>
          <a:stretch>
            <a:fillRect/>
          </a:stretch>
        </p:blipFill>
        <p:spPr>
          <a:xfrm>
            <a:off x="7391519" y="5486995"/>
            <a:ext cx="91440" cy="2141815"/>
          </a:xfrm>
          <a:prstGeom prst="rect">
            <a:avLst/>
          </a:prstGeom>
        </p:spPr>
      </p:pic>
      <p:sp>
        <p:nvSpPr>
          <p:cNvPr id="20" name="Text 14"/>
          <p:cNvSpPr/>
          <p:nvPr/>
        </p:nvSpPr>
        <p:spPr>
          <a:xfrm>
            <a:off x="7704177" y="5708213"/>
            <a:ext cx="3749397"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consolata Bold" pitchFamily="34" charset="0"/>
                <a:ea typeface="Inconsolata Bold" pitchFamily="34" charset="-122"/>
                <a:cs typeface="Inconsolata Bold" pitchFamily="34" charset="-120"/>
              </a:rPr>
              <a:t>📈</a:t>
            </a:r>
            <a:r>
              <a:rPr lang="en-US" sz="1950" b="1" dirty="0">
                <a:solidFill>
                  <a:srgbClr val="DAD1E6"/>
                </a:solidFill>
                <a:latin typeface="Inconsolata Bold" pitchFamily="34" charset="0"/>
                <a:ea typeface="Inconsolata Bold" pitchFamily="34" charset="-122"/>
                <a:cs typeface="Inconsolata Bold" pitchFamily="34" charset="-120"/>
              </a:rPr>
              <a:t> Інтеграція в систему KPI</a:t>
            </a:r>
            <a:endParaRPr lang="en-US" sz="1950" dirty="0"/>
          </a:p>
        </p:txBody>
      </p:sp>
      <p:sp>
        <p:nvSpPr>
          <p:cNvPr id="21" name="Text 15"/>
          <p:cNvSpPr/>
          <p:nvPr/>
        </p:nvSpPr>
        <p:spPr>
          <a:xfrm>
            <a:off x="7704177" y="6137434"/>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Прогресивні компанії включають показники використання ШІ в систему оцінки ефективності (KPI): частота використання ШІ-інструментів, досягнутий приріст продуктивності, впроваджені ШІ-ініціативи у своєму відділі.</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23605"/>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Глобальні стандарти оцінювання ШІ-грамотності</a:t>
            </a:r>
            <a:endParaRPr lang="en-US" sz="3900" dirty="0"/>
          </a:p>
        </p:txBody>
      </p:sp>
      <p:sp>
        <p:nvSpPr>
          <p:cNvPr id="3" name="Text 1"/>
          <p:cNvSpPr/>
          <p:nvPr/>
        </p:nvSpPr>
        <p:spPr>
          <a:xfrm>
            <a:off x="793790" y="286059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На міжнародному рівні вже сформувалася екосистема сертифікацій та фреймворків, які компанії використовують для вимірювання та розвитку ШІ-компетентностей своїх команд.</a:t>
            </a:r>
            <a:endParaRPr lang="en-US" sz="1550" dirty="0"/>
          </a:p>
        </p:txBody>
      </p:sp>
      <p:pic>
        <p:nvPicPr>
          <p:cNvPr id="4" name="Image 0" descr="preencoded.png"/>
          <p:cNvPicPr>
            <a:picLocks noChangeAspect="1"/>
          </p:cNvPicPr>
          <p:nvPr/>
        </p:nvPicPr>
        <p:blipFill>
          <a:blip r:embed="rId3"/>
          <a:stretch>
            <a:fillRect/>
          </a:stretch>
        </p:blipFill>
        <p:spPr>
          <a:xfrm>
            <a:off x="793790" y="3718917"/>
            <a:ext cx="919996" cy="919996"/>
          </a:xfrm>
          <a:prstGeom prst="rect">
            <a:avLst/>
          </a:prstGeom>
        </p:spPr>
      </p:pic>
      <p:sp>
        <p:nvSpPr>
          <p:cNvPr id="5" name="Text 2"/>
          <p:cNvSpPr/>
          <p:nvPr/>
        </p:nvSpPr>
        <p:spPr>
          <a:xfrm>
            <a:off x="1961793" y="3718917"/>
            <a:ext cx="3014186" cy="620316"/>
          </a:xfrm>
          <a:prstGeom prst="rect">
            <a:avLst/>
          </a:prstGeom>
          <a:noFill/>
          <a:ln/>
        </p:spPr>
        <p:txBody>
          <a:bodyPr wrap="squar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Microsoft AI Skills Initiative</a:t>
            </a:r>
            <a:endParaRPr lang="en-US" sz="1950" dirty="0"/>
          </a:p>
        </p:txBody>
      </p:sp>
      <p:sp>
        <p:nvSpPr>
          <p:cNvPr id="6" name="Text 3"/>
          <p:cNvSpPr/>
          <p:nvPr/>
        </p:nvSpPr>
        <p:spPr>
          <a:xfrm>
            <a:off x="1961793" y="4458295"/>
            <a:ext cx="3014186" cy="2540318"/>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Microsoft запустив глобальну ініціативу з навчання 2,5 млн осіб ШІ-навичкам. Сертифікація AI-900 (Azure AI Fundamentals) стала базовим стандартом для нетехнічних спеціалістів у тисячах компаній-партнерів по всьому світу.</a:t>
            </a:r>
            <a:endParaRPr lang="en-US" sz="1550" dirty="0"/>
          </a:p>
        </p:txBody>
      </p:sp>
      <p:pic>
        <p:nvPicPr>
          <p:cNvPr id="7" name="Image 1" descr="preencoded.png"/>
          <p:cNvPicPr>
            <a:picLocks noChangeAspect="1"/>
          </p:cNvPicPr>
          <p:nvPr/>
        </p:nvPicPr>
        <p:blipFill>
          <a:blip r:embed="rId4"/>
          <a:stretch>
            <a:fillRect/>
          </a:stretch>
        </p:blipFill>
        <p:spPr>
          <a:xfrm>
            <a:off x="5223986" y="3718917"/>
            <a:ext cx="919996" cy="919996"/>
          </a:xfrm>
          <a:prstGeom prst="rect">
            <a:avLst/>
          </a:prstGeom>
        </p:spPr>
      </p:pic>
      <p:sp>
        <p:nvSpPr>
          <p:cNvPr id="8" name="Text 4"/>
          <p:cNvSpPr/>
          <p:nvPr/>
        </p:nvSpPr>
        <p:spPr>
          <a:xfrm>
            <a:off x="6391989" y="371891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Google AI Essentials</a:t>
            </a:r>
            <a:endParaRPr lang="en-US" sz="1950" dirty="0"/>
          </a:p>
        </p:txBody>
      </p:sp>
      <p:sp>
        <p:nvSpPr>
          <p:cNvPr id="9" name="Text 5"/>
          <p:cNvSpPr/>
          <p:nvPr/>
        </p:nvSpPr>
        <p:spPr>
          <a:xfrm>
            <a:off x="6391989" y="4148138"/>
            <a:ext cx="3014305" cy="2857857"/>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Безкоштовний курс від Google, розроблений спеціально для бізнес-користувачів без технічного бекграунду. Охоплює практичне використання Gemini, принципи відповідального ШІ та автоматизацію робочих процесів.</a:t>
            </a:r>
            <a:endParaRPr lang="en-US" sz="1550" dirty="0"/>
          </a:p>
        </p:txBody>
      </p:sp>
      <p:pic>
        <p:nvPicPr>
          <p:cNvPr id="10" name="Image 2" descr="preencoded.png"/>
          <p:cNvPicPr>
            <a:picLocks noChangeAspect="1"/>
          </p:cNvPicPr>
          <p:nvPr/>
        </p:nvPicPr>
        <p:blipFill>
          <a:blip r:embed="rId5"/>
          <a:stretch>
            <a:fillRect/>
          </a:stretch>
        </p:blipFill>
        <p:spPr>
          <a:xfrm>
            <a:off x="9654302" y="3718917"/>
            <a:ext cx="919996" cy="919996"/>
          </a:xfrm>
          <a:prstGeom prst="rect">
            <a:avLst/>
          </a:prstGeom>
        </p:spPr>
      </p:pic>
      <p:sp>
        <p:nvSpPr>
          <p:cNvPr id="11" name="Text 6"/>
          <p:cNvSpPr/>
          <p:nvPr/>
        </p:nvSpPr>
        <p:spPr>
          <a:xfrm>
            <a:off x="10822305" y="3718917"/>
            <a:ext cx="2728079" cy="310158"/>
          </a:xfrm>
          <a:prstGeom prst="rect">
            <a:avLst/>
          </a:prstGeom>
          <a:noFill/>
          <a:ln/>
        </p:spPr>
        <p:txBody>
          <a:bodyPr wrap="none" lIns="0" tIns="0" rIns="0" bIns="0" rtlCol="0" anchor="t"/>
          <a:lstStyle/>
          <a:p>
            <a:pPr marL="0" indent="0" algn="l">
              <a:lnSpc>
                <a:spcPts val="2400"/>
              </a:lnSpc>
              <a:buNone/>
            </a:pPr>
            <a:r>
              <a:rPr lang="en-US" sz="1950" b="1" dirty="0">
                <a:solidFill>
                  <a:srgbClr val="DAD1E6"/>
                </a:solidFill>
                <a:latin typeface="Inconsolata Bold" pitchFamily="34" charset="0"/>
                <a:ea typeface="Inconsolata Bold" pitchFamily="34" charset="-122"/>
                <a:cs typeface="Inconsolata Bold" pitchFamily="34" charset="-120"/>
              </a:rPr>
              <a:t>IBM SkillsBuild for AI</a:t>
            </a:r>
            <a:endParaRPr lang="en-US" sz="1950" dirty="0"/>
          </a:p>
        </p:txBody>
      </p:sp>
      <p:sp>
        <p:nvSpPr>
          <p:cNvPr id="12" name="Text 7"/>
          <p:cNvSpPr/>
          <p:nvPr/>
        </p:nvSpPr>
        <p:spPr>
          <a:xfrm>
            <a:off x="10822305" y="4148138"/>
            <a:ext cx="3014305" cy="2857857"/>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IBM пропонує корпоративні програми оцінювання та навчання, що дозволяють організаціям провести діагностику поточного рівня ШІ-грамотності команди та побудувати індивідуальні навчальні траєкторії для кожного відділу.</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793790" y="1052155"/>
            <a:ext cx="1071920" cy="373142"/>
          </a:xfrm>
          <a:prstGeom prst="roundRect">
            <a:avLst>
              <a:gd name="adj" fmla="val 6383"/>
            </a:avLst>
          </a:prstGeom>
          <a:solidFill>
            <a:srgbClr val="4A022B"/>
          </a:solidFill>
          <a:ln/>
        </p:spPr>
      </p:sp>
      <p:sp>
        <p:nvSpPr>
          <p:cNvPr id="3" name="Text 1"/>
          <p:cNvSpPr/>
          <p:nvPr/>
        </p:nvSpPr>
        <p:spPr>
          <a:xfrm>
            <a:off x="912852" y="1111687"/>
            <a:ext cx="833795" cy="254079"/>
          </a:xfrm>
          <a:prstGeom prst="rect">
            <a:avLst/>
          </a:prstGeom>
          <a:noFill/>
          <a:ln/>
        </p:spPr>
        <p:txBody>
          <a:bodyPr wrap="none" lIns="0" tIns="0" rIns="0" bIns="0" rtlCol="0" anchor="t"/>
          <a:lstStyle/>
          <a:p>
            <a:pPr marL="0" indent="0" algn="l">
              <a:lnSpc>
                <a:spcPts val="2000"/>
              </a:lnSpc>
              <a:buNone/>
            </a:pPr>
            <a:r>
              <a:rPr lang="en-US" sz="1250" dirty="0">
                <a:solidFill>
                  <a:srgbClr val="DAD1E6"/>
                </a:solidFill>
                <a:latin typeface="Fira Sans" pitchFamily="34" charset="0"/>
                <a:ea typeface="Fira Sans" pitchFamily="34" charset="-122"/>
                <a:cs typeface="Fira Sans" pitchFamily="34" charset="-120"/>
              </a:rPr>
              <a:t>НАЙМАННЯ</a:t>
            </a:r>
            <a:endParaRPr lang="en-US" sz="1250" dirty="0"/>
          </a:p>
        </p:txBody>
      </p:sp>
      <p:sp>
        <p:nvSpPr>
          <p:cNvPr id="4" name="Text 2"/>
          <p:cNvSpPr/>
          <p:nvPr/>
        </p:nvSpPr>
        <p:spPr>
          <a:xfrm>
            <a:off x="793790" y="1504593"/>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F94CAF"/>
                </a:solidFill>
                <a:latin typeface="Inconsolata Bold" pitchFamily="34" charset="0"/>
                <a:ea typeface="Inconsolata Bold" pitchFamily="34" charset="-122"/>
                <a:cs typeface="Inconsolata Bold" pitchFamily="34" charset="-120"/>
              </a:rPr>
              <a:t>ШІ-грамотність як обов'язкова вимога при наймі</a:t>
            </a:r>
            <a:endParaRPr lang="en-US" sz="3900" dirty="0"/>
          </a:p>
        </p:txBody>
      </p:sp>
      <p:sp>
        <p:nvSpPr>
          <p:cNvPr id="5" name="Text 3"/>
          <p:cNvSpPr/>
          <p:nvPr/>
        </p:nvSpPr>
        <p:spPr>
          <a:xfrm>
            <a:off x="793790" y="304240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DAD1E6"/>
                </a:solidFill>
                <a:latin typeface="Fira Sans" pitchFamily="34" charset="0"/>
                <a:ea typeface="Fira Sans" pitchFamily="34" charset="-122"/>
                <a:cs typeface="Fira Sans" pitchFamily="34" charset="-120"/>
              </a:rPr>
              <a:t>Ринок праці трансформується стрімко. Якщо ще 2022 року рядок "досвід роботи з ШІ-інструментами" у вакансії був приємним бонусом, то вже у 2024–2025 роках це </a:t>
            </a:r>
            <a:r>
              <a:rPr lang="en-US" sz="1550" b="1" dirty="0">
                <a:solidFill>
                  <a:srgbClr val="F94CAF"/>
                </a:solidFill>
                <a:latin typeface="Fira Sans" pitchFamily="34" charset="0"/>
                <a:ea typeface="Fira Sans" pitchFamily="34" charset="-122"/>
                <a:cs typeface="Fira Sans" pitchFamily="34" charset="-120"/>
              </a:rPr>
              <a:t>обов'язкова вимога</a:t>
            </a:r>
            <a:r>
              <a:rPr lang="en-US" sz="1550" dirty="0">
                <a:solidFill>
                  <a:srgbClr val="DAD1E6"/>
                </a:solidFill>
                <a:latin typeface="Fira Sans" pitchFamily="34" charset="0"/>
                <a:ea typeface="Fira Sans" pitchFamily="34" charset="-122"/>
                <a:cs typeface="Fira Sans" pitchFamily="34" charset="-120"/>
              </a:rPr>
              <a:t> для більшості посад у прогресивних компаніях — від маркетолога до юриста, від фінансового аналітика до менеджера з продажу.</a:t>
            </a:r>
            <a:endParaRPr lang="en-US" sz="1550" dirty="0"/>
          </a:p>
        </p:txBody>
      </p:sp>
      <p:sp>
        <p:nvSpPr>
          <p:cNvPr id="6" name="Text 4"/>
          <p:cNvSpPr/>
          <p:nvPr/>
        </p:nvSpPr>
        <p:spPr>
          <a:xfrm>
            <a:off x="793790" y="4416623"/>
            <a:ext cx="3619381" cy="310158"/>
          </a:xfrm>
          <a:prstGeom prst="rect">
            <a:avLst/>
          </a:prstGeom>
          <a:noFill/>
          <a:ln/>
        </p:spPr>
        <p:txBody>
          <a:bodyPr wrap="none" lIns="0" tIns="0" rIns="0" bIns="0" rtlCol="0" anchor="t"/>
          <a:lstStyle/>
          <a:p>
            <a:pPr marL="0" indent="0" algn="l">
              <a:lnSpc>
                <a:spcPts val="2400"/>
              </a:lnSpc>
              <a:buNone/>
            </a:pPr>
            <a:r>
              <a:rPr lang="en-US" sz="1950" b="1" dirty="0">
                <a:solidFill>
                  <a:srgbClr val="F94CAF"/>
                </a:solidFill>
                <a:latin typeface="Inconsolata Bold" pitchFamily="34" charset="0"/>
                <a:ea typeface="Inconsolata Bold" pitchFamily="34" charset="-122"/>
                <a:cs typeface="Inconsolata Bold" pitchFamily="34" charset="-120"/>
              </a:rPr>
              <a:t>Що шукають роботодавці?</a:t>
            </a:r>
            <a:endParaRPr lang="en-US" sz="1950" dirty="0"/>
          </a:p>
        </p:txBody>
      </p:sp>
      <p:sp>
        <p:nvSpPr>
          <p:cNvPr id="7" name="Text 5"/>
          <p:cNvSpPr/>
          <p:nvPr/>
        </p:nvSpPr>
        <p:spPr>
          <a:xfrm>
            <a:off x="793790" y="4925139"/>
            <a:ext cx="6279356" cy="2182892"/>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Практичний досвід використання ChatGPT, Copilot або аналогів у роботі</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Вміння автоматизувати типові завдання за допомогою ШІ</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Розуміння можливостей і обмежень ШІ-систем</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Досвід з ШІ-інструментами, специфічними для галузі</a:t>
            </a:r>
            <a:endParaRPr lang="en-US" sz="1550" dirty="0"/>
          </a:p>
          <a:p>
            <a:pPr marL="342900" indent="-342900" algn="l">
              <a:lnSpc>
                <a:spcPts val="2500"/>
              </a:lnSpc>
              <a:buSzPct val="100000"/>
              <a:buChar char="•"/>
            </a:pPr>
            <a:r>
              <a:rPr lang="en-US" sz="1550" dirty="0">
                <a:solidFill>
                  <a:srgbClr val="DAD1E6"/>
                </a:solidFill>
                <a:latin typeface="Fira Sans" pitchFamily="34" charset="0"/>
                <a:ea typeface="Fira Sans" pitchFamily="34" charset="-122"/>
                <a:cs typeface="Fira Sans" pitchFamily="34" charset="-120"/>
              </a:rPr>
              <a:t>Готовність до постійного навчання нових ШІ-технологій</a:t>
            </a:r>
            <a:endParaRPr lang="en-US" sz="1550" dirty="0"/>
          </a:p>
        </p:txBody>
      </p:sp>
      <p:sp>
        <p:nvSpPr>
          <p:cNvPr id="8" name="Shape 6"/>
          <p:cNvSpPr/>
          <p:nvPr/>
        </p:nvSpPr>
        <p:spPr>
          <a:xfrm>
            <a:off x="7421999" y="4218265"/>
            <a:ext cx="6565106" cy="2959179"/>
          </a:xfrm>
          <a:prstGeom prst="roundRect">
            <a:avLst>
              <a:gd name="adj" fmla="val 1006"/>
            </a:avLst>
          </a:prstGeom>
          <a:solidFill>
            <a:srgbClr val="F94CAF"/>
          </a:solidFill>
          <a:ln/>
        </p:spPr>
      </p:sp>
      <p:sp>
        <p:nvSpPr>
          <p:cNvPr id="9" name="Text 7"/>
          <p:cNvSpPr/>
          <p:nvPr/>
        </p:nvSpPr>
        <p:spPr>
          <a:xfrm>
            <a:off x="7620357" y="4416623"/>
            <a:ext cx="2601039"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consolata Bold" pitchFamily="34" charset="0"/>
                <a:ea typeface="Inconsolata Bold" pitchFamily="34" charset="-122"/>
                <a:cs typeface="Inconsolata Bold" pitchFamily="34" charset="-120"/>
              </a:rPr>
              <a:t>Реальні дані ринку</a:t>
            </a:r>
            <a:endParaRPr lang="en-US" sz="1950" dirty="0"/>
          </a:p>
        </p:txBody>
      </p:sp>
      <p:sp>
        <p:nvSpPr>
          <p:cNvPr id="10" name="Text 8"/>
          <p:cNvSpPr/>
          <p:nvPr/>
        </p:nvSpPr>
        <p:spPr>
          <a:xfrm>
            <a:off x="7620357" y="4925139"/>
            <a:ext cx="6168390" cy="127015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Fira Sans" pitchFamily="34" charset="0"/>
                <a:ea typeface="Fira Sans" pitchFamily="34" charset="-122"/>
                <a:cs typeface="Fira Sans" pitchFamily="34" charset="-120"/>
              </a:rPr>
              <a:t>За даними LinkedIn (2024), кількість вакансій, що вимагають ШІ-навичок, зросла на </a:t>
            </a:r>
            <a:r>
              <a:rPr lang="en-US" sz="1550" b="1" dirty="0">
                <a:solidFill>
                  <a:srgbClr val="000000"/>
                </a:solidFill>
                <a:latin typeface="Fira Sans" pitchFamily="34" charset="0"/>
                <a:ea typeface="Fira Sans" pitchFamily="34" charset="-122"/>
                <a:cs typeface="Fira Sans" pitchFamily="34" charset="-120"/>
              </a:rPr>
              <a:t>300%</a:t>
            </a:r>
            <a:r>
              <a:rPr lang="en-US" sz="1550" dirty="0">
                <a:solidFill>
                  <a:srgbClr val="000000"/>
                </a:solidFill>
                <a:latin typeface="Fira Sans" pitchFamily="34" charset="0"/>
                <a:ea typeface="Fira Sans" pitchFamily="34" charset="-122"/>
                <a:cs typeface="Fira Sans" pitchFamily="34" charset="-120"/>
              </a:rPr>
              <a:t> за два роки. Водночас кандидати з підтвердженими ШІ-компетенціями отримують пропозиції на </a:t>
            </a:r>
            <a:r>
              <a:rPr lang="en-US" sz="1550" b="1" dirty="0">
                <a:solidFill>
                  <a:srgbClr val="000000"/>
                </a:solidFill>
                <a:latin typeface="Fira Sans" pitchFamily="34" charset="0"/>
                <a:ea typeface="Fira Sans" pitchFamily="34" charset="-122"/>
                <a:cs typeface="Fira Sans" pitchFamily="34" charset="-120"/>
              </a:rPr>
              <a:t>15–25% вище</a:t>
            </a:r>
            <a:r>
              <a:rPr lang="en-US" sz="1550" dirty="0">
                <a:solidFill>
                  <a:srgbClr val="000000"/>
                </a:solidFill>
                <a:latin typeface="Fira Sans" pitchFamily="34" charset="0"/>
                <a:ea typeface="Fira Sans" pitchFamily="34" charset="-122"/>
                <a:cs typeface="Fira Sans" pitchFamily="34" charset="-120"/>
              </a:rPr>
              <a:t> від ринкового рівня заробітної плати.</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592580" y="399098"/>
            <a:ext cx="8667393" cy="453628"/>
          </a:xfrm>
          <a:prstGeom prst="rect">
            <a:avLst/>
          </a:prstGeom>
          <a:noFill/>
          <a:ln/>
        </p:spPr>
        <p:txBody>
          <a:bodyPr wrap="none" lIns="0" tIns="0" rIns="0" bIns="0" rtlCol="0" anchor="t"/>
          <a:lstStyle/>
          <a:p>
            <a:pPr marL="0" indent="0" algn="l">
              <a:lnSpc>
                <a:spcPts val="3550"/>
              </a:lnSpc>
              <a:buNone/>
            </a:pPr>
            <a:r>
              <a:rPr lang="en-US" sz="2850" b="1" dirty="0">
                <a:solidFill>
                  <a:srgbClr val="F94CAF"/>
                </a:solidFill>
                <a:latin typeface="Inconsolata Bold" pitchFamily="34" charset="0"/>
                <a:ea typeface="Inconsolata Bold" pitchFamily="34" charset="-122"/>
                <a:cs typeface="Inconsolata Bold" pitchFamily="34" charset="-120"/>
              </a:rPr>
              <a:t>Портрет нового члена команди в епоху ШІ</a:t>
            </a:r>
            <a:endParaRPr lang="en-US" sz="2850" dirty="0"/>
          </a:p>
        </p:txBody>
      </p:sp>
      <p:sp>
        <p:nvSpPr>
          <p:cNvPr id="3" name="Text 1"/>
          <p:cNvSpPr/>
          <p:nvPr/>
        </p:nvSpPr>
        <p:spPr>
          <a:xfrm>
            <a:off x="1592580" y="1064895"/>
            <a:ext cx="11445240" cy="401955"/>
          </a:xfrm>
          <a:prstGeom prst="rect">
            <a:avLst/>
          </a:prstGeom>
          <a:noFill/>
          <a:ln/>
        </p:spPr>
        <p:txBody>
          <a:bodyPr wrap="square" lIns="0" tIns="0" rIns="0" bIns="0" rtlCol="0" anchor="t"/>
          <a:lstStyle/>
          <a:p>
            <a:pPr marL="0" indent="0" algn="l">
              <a:lnSpc>
                <a:spcPts val="1550"/>
              </a:lnSpc>
              <a:buNone/>
            </a:pPr>
            <a:r>
              <a:rPr lang="en-US" sz="1100" dirty="0">
                <a:solidFill>
                  <a:srgbClr val="DAD1E6"/>
                </a:solidFill>
                <a:latin typeface="Fira Sans" pitchFamily="34" charset="0"/>
                <a:ea typeface="Fira Sans" pitchFamily="34" charset="-122"/>
                <a:cs typeface="Fira Sans" pitchFamily="34" charset="-120"/>
              </a:rPr>
              <a:t>Компанії переосмислюють профіль ідеального кандидата. Поряд із традиційними hard skills та soft skills з'являється третій вимір — </a:t>
            </a:r>
            <a:r>
              <a:rPr lang="en-US" sz="1100" b="1" dirty="0">
                <a:solidFill>
                  <a:srgbClr val="F94CAF"/>
                </a:solidFill>
                <a:latin typeface="Fira Sans" pitchFamily="34" charset="0"/>
                <a:ea typeface="Fira Sans" pitchFamily="34" charset="-122"/>
                <a:cs typeface="Fira Sans" pitchFamily="34" charset="-120"/>
              </a:rPr>
              <a:t>AI skills</a:t>
            </a:r>
            <a:r>
              <a:rPr lang="en-US" sz="1100" dirty="0">
                <a:solidFill>
                  <a:srgbClr val="DAD1E6"/>
                </a:solidFill>
                <a:latin typeface="Fira Sans" pitchFamily="34" charset="0"/>
                <a:ea typeface="Fira Sans" pitchFamily="34" charset="-122"/>
                <a:cs typeface="Fira Sans" pitchFamily="34" charset="-120"/>
              </a:rPr>
              <a:t>. Ось як виглядає сучасний профіль компетентностей нового співробітника.</a:t>
            </a:r>
            <a:endParaRPr lang="en-US" sz="1100" dirty="0"/>
          </a:p>
        </p:txBody>
      </p:sp>
      <p:pic>
        <p:nvPicPr>
          <p:cNvPr id="4" name="Image 0" descr="preencoded.png"/>
          <p:cNvPicPr>
            <a:picLocks noChangeAspect="1"/>
          </p:cNvPicPr>
          <p:nvPr/>
        </p:nvPicPr>
        <p:blipFill>
          <a:blip r:embed="rId3"/>
          <a:stretch>
            <a:fillRect/>
          </a:stretch>
        </p:blipFill>
        <p:spPr>
          <a:xfrm>
            <a:off x="1592580" y="1586151"/>
            <a:ext cx="10485120" cy="5852160"/>
          </a:xfrm>
          <a:prstGeom prst="rect">
            <a:avLst/>
          </a:prstGeom>
        </p:spPr>
      </p:pic>
      <p:pic>
        <p:nvPicPr>
          <p:cNvPr id="5" name="Image 1" descr="preencoded.png"/>
          <p:cNvPicPr>
            <a:picLocks noChangeAspect="1"/>
          </p:cNvPicPr>
          <p:nvPr/>
        </p:nvPicPr>
        <p:blipFill>
          <a:blip r:embed="rId4"/>
          <a:stretch>
            <a:fillRect/>
          </a:stretch>
        </p:blipFill>
        <p:spPr>
          <a:xfrm>
            <a:off x="1592580" y="1586151"/>
            <a:ext cx="10485120" cy="5852160"/>
          </a:xfrm>
          <a:prstGeom prst="rect">
            <a:avLst/>
          </a:prstGeom>
        </p:spPr>
      </p:pic>
      <p:sp>
        <p:nvSpPr>
          <p:cNvPr id="6" name="Text 2"/>
          <p:cNvSpPr/>
          <p:nvPr/>
        </p:nvSpPr>
        <p:spPr>
          <a:xfrm>
            <a:off x="1592580" y="7557611"/>
            <a:ext cx="11445240" cy="401955"/>
          </a:xfrm>
          <a:prstGeom prst="rect">
            <a:avLst/>
          </a:prstGeom>
          <a:noFill/>
          <a:ln/>
        </p:spPr>
        <p:txBody>
          <a:bodyPr wrap="square" lIns="0" tIns="0" rIns="0" bIns="0" rtlCol="0" anchor="t"/>
          <a:lstStyle/>
          <a:p>
            <a:pPr marL="0" indent="0" algn="l">
              <a:lnSpc>
                <a:spcPts val="1550"/>
              </a:lnSpc>
              <a:buNone/>
            </a:pPr>
            <a:r>
              <a:rPr lang="en-US" sz="1100" dirty="0">
                <a:solidFill>
                  <a:srgbClr val="DAD1E6"/>
                </a:solidFill>
                <a:latin typeface="Fira Sans" pitchFamily="34" charset="0"/>
                <a:ea typeface="Fira Sans" pitchFamily="34" charset="-122"/>
                <a:cs typeface="Fira Sans" pitchFamily="34" charset="-120"/>
              </a:rPr>
              <a:t>Переможці на ринку праці найближчих років — це фахівці, що поєднують глибоку галузеву експертизу з розвиненими міжособистісними навичками та впевненим володінням ШІ-інструментами. Жоден із цих вимірів не замінює інші — вони підсилюють один одного.</a:t>
            </a:r>
            <a:endParaRPr lang="en-US"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951071" y="917853"/>
            <a:ext cx="783788" cy="283964"/>
          </a:xfrm>
          <a:prstGeom prst="roundRect">
            <a:avLst>
              <a:gd name="adj" fmla="val 6821"/>
            </a:avLst>
          </a:prstGeom>
          <a:solidFill>
            <a:srgbClr val="4A022B"/>
          </a:solidFill>
          <a:ln/>
        </p:spPr>
      </p:sp>
      <p:sp>
        <p:nvSpPr>
          <p:cNvPr id="3" name="Text 1"/>
          <p:cNvSpPr/>
          <p:nvPr/>
        </p:nvSpPr>
        <p:spPr>
          <a:xfrm>
            <a:off x="1047869" y="966192"/>
            <a:ext cx="590193" cy="187285"/>
          </a:xfrm>
          <a:prstGeom prst="rect">
            <a:avLst/>
          </a:prstGeom>
          <a:noFill/>
          <a:ln/>
        </p:spPr>
        <p:txBody>
          <a:bodyPr wrap="none" lIns="0" tIns="0" rIns="0" bIns="0" rtlCol="0" anchor="t"/>
          <a:lstStyle/>
          <a:p>
            <a:pPr marL="0" indent="0" algn="l">
              <a:lnSpc>
                <a:spcPts val="1450"/>
              </a:lnSpc>
              <a:buNone/>
            </a:pPr>
            <a:r>
              <a:rPr lang="en-US" sz="1000" dirty="0">
                <a:solidFill>
                  <a:srgbClr val="DAD1E6"/>
                </a:solidFill>
                <a:latin typeface="Fira Sans" pitchFamily="34" charset="0"/>
                <a:ea typeface="Fira Sans" pitchFamily="34" charset="-122"/>
                <a:cs typeface="Fira Sans" pitchFamily="34" charset="-120"/>
              </a:rPr>
              <a:t>СТРАТЕГІЯ</a:t>
            </a:r>
            <a:endParaRPr lang="en-US" sz="1000" dirty="0"/>
          </a:p>
        </p:txBody>
      </p:sp>
      <p:sp>
        <p:nvSpPr>
          <p:cNvPr id="4" name="Text 2"/>
          <p:cNvSpPr/>
          <p:nvPr/>
        </p:nvSpPr>
        <p:spPr>
          <a:xfrm>
            <a:off x="951071" y="1254323"/>
            <a:ext cx="12728258" cy="1008698"/>
          </a:xfrm>
          <a:prstGeom prst="rect">
            <a:avLst/>
          </a:prstGeom>
          <a:noFill/>
          <a:ln/>
        </p:spPr>
        <p:txBody>
          <a:bodyPr wrap="square" lIns="0" tIns="0" rIns="0" bIns="0" rtlCol="0" anchor="t"/>
          <a:lstStyle/>
          <a:p>
            <a:pPr marL="0" indent="0" algn="l">
              <a:lnSpc>
                <a:spcPts val="3950"/>
              </a:lnSpc>
              <a:buNone/>
            </a:pPr>
            <a:r>
              <a:rPr lang="en-US" sz="3150" b="1" dirty="0">
                <a:solidFill>
                  <a:srgbClr val="F94CAF"/>
                </a:solidFill>
                <a:latin typeface="Inconsolata Bold" pitchFamily="34" charset="0"/>
                <a:ea typeface="Inconsolata Bold" pitchFamily="34" charset="-122"/>
                <a:cs typeface="Inconsolata Bold" pitchFamily="34" charset="-120"/>
              </a:rPr>
              <a:t>Корпоративна стратегія ШІ: від впровадження до трансформації</a:t>
            </a:r>
            <a:endParaRPr lang="en-US" sz="3150" dirty="0"/>
          </a:p>
        </p:txBody>
      </p:sp>
      <p:sp>
        <p:nvSpPr>
          <p:cNvPr id="5" name="Text 3"/>
          <p:cNvSpPr/>
          <p:nvPr/>
        </p:nvSpPr>
        <p:spPr>
          <a:xfrm>
            <a:off x="951071" y="2459831"/>
            <a:ext cx="12728258" cy="468392"/>
          </a:xfrm>
          <a:prstGeom prst="rect">
            <a:avLst/>
          </a:prstGeom>
          <a:noFill/>
          <a:ln/>
        </p:spPr>
        <p:txBody>
          <a:bodyPr wrap="square" lIns="0" tIns="0" rIns="0" bIns="0" rtlCol="0" anchor="t"/>
          <a:lstStyle/>
          <a:p>
            <a:pPr marL="0" indent="0" algn="l">
              <a:lnSpc>
                <a:spcPts val="1800"/>
              </a:lnSpc>
              <a:buNone/>
            </a:pPr>
            <a:r>
              <a:rPr lang="en-US" sz="1250" dirty="0">
                <a:solidFill>
                  <a:srgbClr val="DAD1E6"/>
                </a:solidFill>
                <a:latin typeface="Fira Sans" pitchFamily="34" charset="0"/>
                <a:ea typeface="Fira Sans" pitchFamily="34" charset="-122"/>
                <a:cs typeface="Fira Sans" pitchFamily="34" charset="-120"/>
              </a:rPr>
              <a:t>Організації проходять чіткий еволюційний шлях у відносинах зі штучним інтелектом. Розуміння цього шляху допомагає бізнес-лідерам правильно позиціонувати свою компанію та визначати наступні кроки розвитку.</a:t>
            </a:r>
            <a:endParaRPr lang="en-US" sz="1250" dirty="0"/>
          </a:p>
        </p:txBody>
      </p:sp>
      <p:sp>
        <p:nvSpPr>
          <p:cNvPr id="6" name="Shape 4"/>
          <p:cNvSpPr/>
          <p:nvPr/>
        </p:nvSpPr>
        <p:spPr>
          <a:xfrm>
            <a:off x="1193125" y="3479363"/>
            <a:ext cx="6056352" cy="161330"/>
          </a:xfrm>
          <a:prstGeom prst="roundRect">
            <a:avLst>
              <a:gd name="adj" fmla="val 15007"/>
            </a:avLst>
          </a:prstGeom>
          <a:solidFill>
            <a:srgbClr val="433550"/>
          </a:solidFill>
          <a:ln/>
        </p:spPr>
      </p:sp>
      <p:sp>
        <p:nvSpPr>
          <p:cNvPr id="7" name="Shape 5"/>
          <p:cNvSpPr/>
          <p:nvPr/>
        </p:nvSpPr>
        <p:spPr>
          <a:xfrm>
            <a:off x="951071" y="3317855"/>
            <a:ext cx="484227" cy="484227"/>
          </a:xfrm>
          <a:prstGeom prst="roundRect">
            <a:avLst>
              <a:gd name="adj" fmla="val 94419"/>
            </a:avLst>
          </a:prstGeom>
          <a:solidFill>
            <a:srgbClr val="433550"/>
          </a:solidFill>
          <a:ln/>
        </p:spPr>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158" y="3438942"/>
            <a:ext cx="242054" cy="242054"/>
          </a:xfrm>
          <a:prstGeom prst="rect">
            <a:avLst/>
          </a:prstGeom>
        </p:spPr>
      </p:pic>
      <p:sp>
        <p:nvSpPr>
          <p:cNvPr id="9" name="Text 6"/>
          <p:cNvSpPr/>
          <p:nvPr/>
        </p:nvSpPr>
        <p:spPr>
          <a:xfrm>
            <a:off x="1112401" y="3933349"/>
            <a:ext cx="2585799" cy="252174"/>
          </a:xfrm>
          <a:prstGeom prst="rect">
            <a:avLst/>
          </a:prstGeom>
          <a:noFill/>
          <a:ln/>
        </p:spPr>
        <p:txBody>
          <a:bodyPr wrap="none" lIns="0" tIns="0" rIns="0" bIns="0" rtlCol="0" anchor="t"/>
          <a:lstStyle/>
          <a:p>
            <a:pPr marL="0" indent="0" algn="l">
              <a:lnSpc>
                <a:spcPts val="1950"/>
              </a:lnSpc>
              <a:buNone/>
            </a:pPr>
            <a:r>
              <a:rPr lang="en-US" sz="1550" b="1" dirty="0">
                <a:solidFill>
                  <a:srgbClr val="DAD1E6"/>
                </a:solidFill>
                <a:latin typeface="Inconsolata Bold" pitchFamily="34" charset="0"/>
                <a:ea typeface="Inconsolata Bold" pitchFamily="34" charset="-122"/>
                <a:cs typeface="Inconsolata Bold" pitchFamily="34" charset="-120"/>
              </a:rPr>
              <a:t>Рівень 1: Усвідомлення</a:t>
            </a:r>
            <a:endParaRPr lang="en-US" sz="1550" dirty="0"/>
          </a:p>
        </p:txBody>
      </p:sp>
      <p:sp>
        <p:nvSpPr>
          <p:cNvPr id="10" name="Text 7"/>
          <p:cNvSpPr/>
          <p:nvPr/>
        </p:nvSpPr>
        <p:spPr>
          <a:xfrm>
            <a:off x="1112401" y="4264223"/>
            <a:ext cx="5975866" cy="702588"/>
          </a:xfrm>
          <a:prstGeom prst="rect">
            <a:avLst/>
          </a:prstGeom>
          <a:noFill/>
          <a:ln/>
        </p:spPr>
        <p:txBody>
          <a:bodyPr wrap="square" lIns="0" tIns="0" rIns="0" bIns="0" rtlCol="0" anchor="t"/>
          <a:lstStyle/>
          <a:p>
            <a:pPr marL="0" indent="0" algn="l">
              <a:lnSpc>
                <a:spcPts val="1800"/>
              </a:lnSpc>
              <a:buNone/>
            </a:pPr>
            <a:r>
              <a:rPr lang="en-US" sz="1250" dirty="0">
                <a:solidFill>
                  <a:srgbClr val="DAD1E6"/>
                </a:solidFill>
                <a:latin typeface="Fira Sans" pitchFamily="34" charset="0"/>
                <a:ea typeface="Fira Sans" pitchFamily="34" charset="-122"/>
                <a:cs typeface="Fira Sans" pitchFamily="34" charset="-120"/>
              </a:rPr>
              <a:t>Перші експерименти з ШІ-інструментами на рівні окремих ентузіастів. Відсутність системного підходу, хаотичне використання ChatGPT чи інших інструментів без корпоративних стандартів.</a:t>
            </a:r>
            <a:endParaRPr lang="en-US" sz="1250" dirty="0"/>
          </a:p>
        </p:txBody>
      </p:sp>
      <p:sp>
        <p:nvSpPr>
          <p:cNvPr id="11" name="Shape 8"/>
          <p:cNvSpPr/>
          <p:nvPr/>
        </p:nvSpPr>
        <p:spPr>
          <a:xfrm>
            <a:off x="7622858" y="3237309"/>
            <a:ext cx="6056352" cy="161330"/>
          </a:xfrm>
          <a:prstGeom prst="roundRect">
            <a:avLst>
              <a:gd name="adj" fmla="val 15007"/>
            </a:avLst>
          </a:prstGeom>
          <a:solidFill>
            <a:srgbClr val="433550"/>
          </a:solidFill>
          <a:ln/>
        </p:spPr>
      </p:sp>
      <p:sp>
        <p:nvSpPr>
          <p:cNvPr id="12" name="Shape 9"/>
          <p:cNvSpPr/>
          <p:nvPr/>
        </p:nvSpPr>
        <p:spPr>
          <a:xfrm>
            <a:off x="7380803" y="3075801"/>
            <a:ext cx="484227" cy="484227"/>
          </a:xfrm>
          <a:prstGeom prst="roundRect">
            <a:avLst>
              <a:gd name="adj" fmla="val 94419"/>
            </a:avLst>
          </a:prstGeom>
          <a:solidFill>
            <a:srgbClr val="433550"/>
          </a:solidFill>
          <a:ln/>
        </p:spPr>
      </p:sp>
      <p:pic>
        <p:nvPicPr>
          <p:cNvPr id="13" name="Image 1" descr="preencoded.png"/>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7501890" y="3196888"/>
            <a:ext cx="242054" cy="242054"/>
          </a:xfrm>
          <a:prstGeom prst="rect">
            <a:avLst/>
          </a:prstGeom>
        </p:spPr>
      </p:pic>
      <p:sp>
        <p:nvSpPr>
          <p:cNvPr id="14" name="Text 10"/>
          <p:cNvSpPr/>
          <p:nvPr/>
        </p:nvSpPr>
        <p:spPr>
          <a:xfrm>
            <a:off x="7542133" y="3691295"/>
            <a:ext cx="2679025" cy="252174"/>
          </a:xfrm>
          <a:prstGeom prst="rect">
            <a:avLst/>
          </a:prstGeom>
          <a:noFill/>
          <a:ln/>
        </p:spPr>
        <p:txBody>
          <a:bodyPr wrap="none" lIns="0" tIns="0" rIns="0" bIns="0" rtlCol="0" anchor="t"/>
          <a:lstStyle/>
          <a:p>
            <a:pPr marL="0" indent="0" algn="l">
              <a:lnSpc>
                <a:spcPts val="1950"/>
              </a:lnSpc>
              <a:buNone/>
            </a:pPr>
            <a:r>
              <a:rPr lang="en-US" sz="1550" b="1" dirty="0">
                <a:solidFill>
                  <a:srgbClr val="DAD1E6"/>
                </a:solidFill>
                <a:latin typeface="Inconsolata Bold" pitchFamily="34" charset="0"/>
                <a:ea typeface="Inconsolata Bold" pitchFamily="34" charset="-122"/>
                <a:cs typeface="Inconsolata Bold" pitchFamily="34" charset="-120"/>
              </a:rPr>
              <a:t>Рівень 2: Впровадження</a:t>
            </a:r>
            <a:endParaRPr lang="en-US" sz="1550" dirty="0"/>
          </a:p>
        </p:txBody>
      </p:sp>
      <p:sp>
        <p:nvSpPr>
          <p:cNvPr id="15" name="Text 11"/>
          <p:cNvSpPr/>
          <p:nvPr/>
        </p:nvSpPr>
        <p:spPr>
          <a:xfrm>
            <a:off x="7542133" y="4022169"/>
            <a:ext cx="5975866" cy="702588"/>
          </a:xfrm>
          <a:prstGeom prst="rect">
            <a:avLst/>
          </a:prstGeom>
          <a:noFill/>
          <a:ln/>
        </p:spPr>
        <p:txBody>
          <a:bodyPr wrap="square" lIns="0" tIns="0" rIns="0" bIns="0" rtlCol="0" anchor="t"/>
          <a:lstStyle/>
          <a:p>
            <a:pPr marL="0" indent="0" algn="l">
              <a:lnSpc>
                <a:spcPts val="1800"/>
              </a:lnSpc>
              <a:buNone/>
            </a:pPr>
            <a:r>
              <a:rPr lang="en-US" sz="1250" dirty="0">
                <a:solidFill>
                  <a:srgbClr val="DAD1E6"/>
                </a:solidFill>
                <a:latin typeface="Fira Sans" pitchFamily="34" charset="0"/>
                <a:ea typeface="Fira Sans" pitchFamily="34" charset="-122"/>
                <a:cs typeface="Fira Sans" pitchFamily="34" charset="-120"/>
              </a:rPr>
              <a:t>Системне розгортання ШІ-інструментів у конкретних відділах. Розробка корпоративних політик використання ШІ. Перші програми навчання співробітників. Вимірювання ефективності.</a:t>
            </a:r>
            <a:endParaRPr lang="en-US" sz="1250" dirty="0"/>
          </a:p>
        </p:txBody>
      </p:sp>
      <p:sp>
        <p:nvSpPr>
          <p:cNvPr id="16" name="Shape 12"/>
          <p:cNvSpPr/>
          <p:nvPr/>
        </p:nvSpPr>
        <p:spPr>
          <a:xfrm>
            <a:off x="1193125" y="5662851"/>
            <a:ext cx="6056352" cy="161330"/>
          </a:xfrm>
          <a:prstGeom prst="roundRect">
            <a:avLst>
              <a:gd name="adj" fmla="val 15007"/>
            </a:avLst>
          </a:prstGeom>
          <a:solidFill>
            <a:srgbClr val="433550"/>
          </a:solidFill>
          <a:ln/>
        </p:spPr>
      </p:sp>
      <p:sp>
        <p:nvSpPr>
          <p:cNvPr id="17" name="Shape 13"/>
          <p:cNvSpPr/>
          <p:nvPr/>
        </p:nvSpPr>
        <p:spPr>
          <a:xfrm>
            <a:off x="951071" y="5501342"/>
            <a:ext cx="484227" cy="484227"/>
          </a:xfrm>
          <a:prstGeom prst="roundRect">
            <a:avLst>
              <a:gd name="adj" fmla="val 94419"/>
            </a:avLst>
          </a:prstGeom>
          <a:solidFill>
            <a:srgbClr val="433550"/>
          </a:solidFill>
          <a:ln/>
        </p:spPr>
      </p:sp>
      <p:pic>
        <p:nvPicPr>
          <p:cNvPr id="18" name="Image 2"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1072158" y="5622429"/>
            <a:ext cx="242054" cy="242054"/>
          </a:xfrm>
          <a:prstGeom prst="rect">
            <a:avLst/>
          </a:prstGeom>
        </p:spPr>
      </p:pic>
      <p:sp>
        <p:nvSpPr>
          <p:cNvPr id="19" name="Text 14"/>
          <p:cNvSpPr/>
          <p:nvPr/>
        </p:nvSpPr>
        <p:spPr>
          <a:xfrm>
            <a:off x="1112401" y="6116836"/>
            <a:ext cx="2815114" cy="252174"/>
          </a:xfrm>
          <a:prstGeom prst="rect">
            <a:avLst/>
          </a:prstGeom>
          <a:noFill/>
          <a:ln/>
        </p:spPr>
        <p:txBody>
          <a:bodyPr wrap="none" lIns="0" tIns="0" rIns="0" bIns="0" rtlCol="0" anchor="t"/>
          <a:lstStyle/>
          <a:p>
            <a:pPr marL="0" indent="0" algn="l">
              <a:lnSpc>
                <a:spcPts val="1950"/>
              </a:lnSpc>
              <a:buNone/>
            </a:pPr>
            <a:r>
              <a:rPr lang="en-US" sz="1550" b="1" dirty="0">
                <a:solidFill>
                  <a:srgbClr val="DAD1E6"/>
                </a:solidFill>
                <a:latin typeface="Inconsolata Bold" pitchFamily="34" charset="0"/>
                <a:ea typeface="Inconsolata Bold" pitchFamily="34" charset="-122"/>
                <a:cs typeface="Inconsolata Bold" pitchFamily="34" charset="-120"/>
              </a:rPr>
              <a:t>Рівень 3: Масштабування</a:t>
            </a:r>
            <a:endParaRPr lang="en-US" sz="1550" dirty="0"/>
          </a:p>
        </p:txBody>
      </p:sp>
      <p:sp>
        <p:nvSpPr>
          <p:cNvPr id="20" name="Text 15"/>
          <p:cNvSpPr/>
          <p:nvPr/>
        </p:nvSpPr>
        <p:spPr>
          <a:xfrm>
            <a:off x="1112401" y="6447711"/>
            <a:ext cx="5975866" cy="702588"/>
          </a:xfrm>
          <a:prstGeom prst="rect">
            <a:avLst/>
          </a:prstGeom>
          <a:noFill/>
          <a:ln/>
        </p:spPr>
        <p:txBody>
          <a:bodyPr wrap="square" lIns="0" tIns="0" rIns="0" bIns="0" rtlCol="0" anchor="t"/>
          <a:lstStyle/>
          <a:p>
            <a:pPr marL="0" indent="0" algn="l">
              <a:lnSpc>
                <a:spcPts val="1800"/>
              </a:lnSpc>
              <a:buNone/>
            </a:pPr>
            <a:r>
              <a:rPr lang="en-US" sz="1250" dirty="0">
                <a:solidFill>
                  <a:srgbClr val="DAD1E6"/>
                </a:solidFill>
                <a:latin typeface="Fira Sans" pitchFamily="34" charset="0"/>
                <a:ea typeface="Fira Sans" pitchFamily="34" charset="-122"/>
                <a:cs typeface="Fira Sans" pitchFamily="34" charset="-120"/>
              </a:rPr>
              <a:t>ШІ інтегрований у більшість бізнес-процесів. ШІ-грамотність стає обов'язковою для всіх працівників. З'являються спеціалізовані ролі (AI Champion, Prompt Engineer). Формується ШІ-культура організації.</a:t>
            </a:r>
            <a:endParaRPr lang="en-US" sz="1250" dirty="0"/>
          </a:p>
        </p:txBody>
      </p:sp>
      <p:sp>
        <p:nvSpPr>
          <p:cNvPr id="21" name="Shape 16"/>
          <p:cNvSpPr/>
          <p:nvPr/>
        </p:nvSpPr>
        <p:spPr>
          <a:xfrm>
            <a:off x="7622858" y="5420797"/>
            <a:ext cx="6056352" cy="161330"/>
          </a:xfrm>
          <a:prstGeom prst="roundRect">
            <a:avLst>
              <a:gd name="adj" fmla="val 15007"/>
            </a:avLst>
          </a:prstGeom>
          <a:solidFill>
            <a:srgbClr val="433550"/>
          </a:solidFill>
          <a:ln/>
        </p:spPr>
      </p:sp>
      <p:sp>
        <p:nvSpPr>
          <p:cNvPr id="22" name="Shape 17"/>
          <p:cNvSpPr/>
          <p:nvPr/>
        </p:nvSpPr>
        <p:spPr>
          <a:xfrm>
            <a:off x="7380803" y="5259288"/>
            <a:ext cx="484227" cy="484227"/>
          </a:xfrm>
          <a:prstGeom prst="roundRect">
            <a:avLst>
              <a:gd name="adj" fmla="val 94419"/>
            </a:avLst>
          </a:prstGeom>
          <a:solidFill>
            <a:srgbClr val="433550"/>
          </a:solidFill>
          <a:ln/>
        </p:spPr>
      </p:sp>
      <p:pic>
        <p:nvPicPr>
          <p:cNvPr id="23" name="Image 3" descr="preencoded.png"/>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501890" y="5380375"/>
            <a:ext cx="242054" cy="242054"/>
          </a:xfrm>
          <a:prstGeom prst="rect">
            <a:avLst/>
          </a:prstGeom>
        </p:spPr>
      </p:pic>
      <p:sp>
        <p:nvSpPr>
          <p:cNvPr id="24" name="Text 18"/>
          <p:cNvSpPr/>
          <p:nvPr/>
        </p:nvSpPr>
        <p:spPr>
          <a:xfrm>
            <a:off x="7542133" y="5874782"/>
            <a:ext cx="2727127" cy="252174"/>
          </a:xfrm>
          <a:prstGeom prst="rect">
            <a:avLst/>
          </a:prstGeom>
          <a:noFill/>
          <a:ln/>
        </p:spPr>
        <p:txBody>
          <a:bodyPr wrap="none" lIns="0" tIns="0" rIns="0" bIns="0" rtlCol="0" anchor="t"/>
          <a:lstStyle/>
          <a:p>
            <a:pPr marL="0" indent="0" algn="l">
              <a:lnSpc>
                <a:spcPts val="1950"/>
              </a:lnSpc>
              <a:buNone/>
            </a:pPr>
            <a:r>
              <a:rPr lang="en-US" sz="1550" b="1" dirty="0">
                <a:solidFill>
                  <a:srgbClr val="DAD1E6"/>
                </a:solidFill>
                <a:latin typeface="Inconsolata Bold" pitchFamily="34" charset="0"/>
                <a:ea typeface="Inconsolata Bold" pitchFamily="34" charset="-122"/>
                <a:cs typeface="Inconsolata Bold" pitchFamily="34" charset="-120"/>
              </a:rPr>
              <a:t>Рівень 4: Трансформація</a:t>
            </a:r>
            <a:endParaRPr lang="en-US" sz="1550" dirty="0"/>
          </a:p>
        </p:txBody>
      </p:sp>
      <p:sp>
        <p:nvSpPr>
          <p:cNvPr id="25" name="Text 19"/>
          <p:cNvSpPr/>
          <p:nvPr/>
        </p:nvSpPr>
        <p:spPr>
          <a:xfrm>
            <a:off x="7542133" y="6205657"/>
            <a:ext cx="5975866" cy="702588"/>
          </a:xfrm>
          <a:prstGeom prst="rect">
            <a:avLst/>
          </a:prstGeom>
          <a:noFill/>
          <a:ln/>
        </p:spPr>
        <p:txBody>
          <a:bodyPr wrap="square" lIns="0" tIns="0" rIns="0" bIns="0" rtlCol="0" anchor="t"/>
          <a:lstStyle/>
          <a:p>
            <a:pPr marL="0" indent="0" algn="l">
              <a:lnSpc>
                <a:spcPts val="1800"/>
              </a:lnSpc>
              <a:buNone/>
            </a:pPr>
            <a:r>
              <a:rPr lang="en-US" sz="1250" dirty="0">
                <a:solidFill>
                  <a:srgbClr val="DAD1E6"/>
                </a:solidFill>
                <a:latin typeface="Fira Sans" pitchFamily="34" charset="0"/>
                <a:ea typeface="Fira Sans" pitchFamily="34" charset="-122"/>
                <a:cs typeface="Fira Sans" pitchFamily="34" charset="-120"/>
              </a:rPr>
              <a:t>ШІ переосмислює бізнес-модель, продукти та послуги компанії. Конкурентна перевага будується на унікальних ШІ-можливостях. Організація стає "AI-native" — ШІ вбудований у ДНК бізнесу.</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2794</Words>
  <Application>Microsoft Office PowerPoint</Application>
  <PresentationFormat>Довільний</PresentationFormat>
  <Paragraphs>226</Paragraphs>
  <Slides>20</Slides>
  <Notes>20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20</vt:i4>
      </vt:variant>
    </vt:vector>
  </HeadingPairs>
  <TitlesOfParts>
    <vt:vector size="26" baseType="lpstr">
      <vt:lpstr>Fira Sans</vt:lpstr>
      <vt:lpstr>Inconsolata Light</vt:lpstr>
      <vt:lpstr>Inconsolata Bold</vt:lpstr>
      <vt:lpstr>Arial</vt:lpstr>
      <vt:lpstr>Calibri</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subject/>
  <dc:creator>Микола Стороженко</dc:creator>
  <cp:lastModifiedBy>Микола Стороженко</cp:lastModifiedBy>
  <cp:revision>1</cp:revision>
  <dcterms:created xsi:type="dcterms:W3CDTF">2026-03-28T13:20:51Z</dcterms:created>
  <dcterms:modified xsi:type="dcterms:W3CDTF">2026-03-28T13:10:58Z</dcterms:modified>
</cp:coreProperties>
</file>