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Override3.xml" ContentType="application/vnd.openxmlformats-officedocument.themeOverride+xml"/>
  <Override PartName="/ppt/theme/themeOverride4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5" r:id="rId1"/>
  </p:sldMasterIdLst>
  <p:sldIdLst>
    <p:sldId id="256" r:id="rId2"/>
    <p:sldId id="257" r:id="rId3"/>
    <p:sldId id="260" r:id="rId4"/>
    <p:sldId id="258" r:id="rId5"/>
    <p:sldId id="275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5268" autoAdjust="0"/>
  </p:normalViewPr>
  <p:slideViewPr>
    <p:cSldViewPr snapToGrid="0">
      <p:cViewPr varScale="1">
        <p:scale>
          <a:sx n="82" d="100"/>
          <a:sy n="82" d="100"/>
        </p:scale>
        <p:origin x="691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3D9A0-0FC3-4495-BDBD-5507D6DCBB3C}" type="datetimeFigureOut">
              <a:rPr lang="ru-RU" smtClean="0"/>
              <a:t>29.11.2023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1BF1679A-3F4C-46F9-8047-F057EE76CA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178168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3D9A0-0FC3-4495-BDBD-5507D6DCBB3C}" type="datetimeFigureOut">
              <a:rPr lang="ru-RU" smtClean="0"/>
              <a:t>29.11.2023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1BF1679A-3F4C-46F9-8047-F057EE76CA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374423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3D9A0-0FC3-4495-BDBD-5507D6DCBB3C}" type="datetimeFigureOut">
              <a:rPr lang="ru-RU" smtClean="0"/>
              <a:t>29.11.2023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1BF1679A-3F4C-46F9-8047-F057EE76CAA5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79139573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3D9A0-0FC3-4495-BDBD-5507D6DCBB3C}" type="datetimeFigureOut">
              <a:rPr lang="ru-RU" smtClean="0"/>
              <a:t>29.11.2023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1BF1679A-3F4C-46F9-8047-F057EE76CA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8538440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3D9A0-0FC3-4495-BDBD-5507D6DCBB3C}" type="datetimeFigureOut">
              <a:rPr lang="ru-RU" smtClean="0"/>
              <a:t>29.11.2023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1BF1679A-3F4C-46F9-8047-F057EE76CAA5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54404683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3D9A0-0FC3-4495-BDBD-5507D6DCBB3C}" type="datetimeFigureOut">
              <a:rPr lang="ru-RU" smtClean="0"/>
              <a:t>29.11.2023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1BF1679A-3F4C-46F9-8047-F057EE76CA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8411018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3D9A0-0FC3-4495-BDBD-5507D6DCBB3C}" type="datetimeFigureOut">
              <a:rPr lang="ru-RU" smtClean="0"/>
              <a:t>29.11.2023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F1679A-3F4C-46F9-8047-F057EE76CA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8088267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3D9A0-0FC3-4495-BDBD-5507D6DCBB3C}" type="datetimeFigureOut">
              <a:rPr lang="ru-RU" smtClean="0"/>
              <a:t>29.11.2023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F1679A-3F4C-46F9-8047-F057EE76CA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761064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3D9A0-0FC3-4495-BDBD-5507D6DCBB3C}" type="datetimeFigureOut">
              <a:rPr lang="ru-RU" smtClean="0"/>
              <a:t>29.11.2023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F1679A-3F4C-46F9-8047-F057EE76CA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420619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3D9A0-0FC3-4495-BDBD-5507D6DCBB3C}" type="datetimeFigureOut">
              <a:rPr lang="ru-RU" smtClean="0"/>
              <a:t>29.11.2023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1BF1679A-3F4C-46F9-8047-F057EE76CA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217826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3D9A0-0FC3-4495-BDBD-5507D6DCBB3C}" type="datetimeFigureOut">
              <a:rPr lang="ru-RU" smtClean="0"/>
              <a:t>29.11.2023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1BF1679A-3F4C-46F9-8047-F057EE76CA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893319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3D9A0-0FC3-4495-BDBD-5507D6DCBB3C}" type="datetimeFigureOut">
              <a:rPr lang="ru-RU" smtClean="0"/>
              <a:t>29.11.2023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1BF1679A-3F4C-46F9-8047-F057EE76CA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595837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3D9A0-0FC3-4495-BDBD-5507D6DCBB3C}" type="datetimeFigureOut">
              <a:rPr lang="ru-RU" smtClean="0"/>
              <a:t>29.11.2023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F1679A-3F4C-46F9-8047-F057EE76CA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958487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3D9A0-0FC3-4495-BDBD-5507D6DCBB3C}" type="datetimeFigureOut">
              <a:rPr lang="ru-RU" smtClean="0"/>
              <a:t>29.11.2023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F1679A-3F4C-46F9-8047-F057EE76CA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691705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3D9A0-0FC3-4495-BDBD-5507D6DCBB3C}" type="datetimeFigureOut">
              <a:rPr lang="ru-RU" smtClean="0"/>
              <a:t>29.11.2023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F1679A-3F4C-46F9-8047-F057EE76CA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208599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3D9A0-0FC3-4495-BDBD-5507D6DCBB3C}" type="datetimeFigureOut">
              <a:rPr lang="ru-RU" smtClean="0"/>
              <a:t>29.11.2023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1BF1679A-3F4C-46F9-8047-F057EE76CA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117629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33D9A0-0FC3-4495-BDBD-5507D6DCBB3C}" type="datetimeFigureOut">
              <a:rPr lang="ru-RU" smtClean="0"/>
              <a:t>29.11.2023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1BF1679A-3F4C-46F9-8047-F057EE76CA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507847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6" r:id="rId1"/>
    <p:sldLayoutId id="2147483737" r:id="rId2"/>
    <p:sldLayoutId id="2147483738" r:id="rId3"/>
    <p:sldLayoutId id="2147483739" r:id="rId4"/>
    <p:sldLayoutId id="2147483740" r:id="rId5"/>
    <p:sldLayoutId id="2147483741" r:id="rId6"/>
    <p:sldLayoutId id="2147483742" r:id="rId7"/>
    <p:sldLayoutId id="2147483743" r:id="rId8"/>
    <p:sldLayoutId id="2147483744" r:id="rId9"/>
    <p:sldLayoutId id="2147483745" r:id="rId10"/>
    <p:sldLayoutId id="2147483746" r:id="rId11"/>
    <p:sldLayoutId id="2147483747" r:id="rId12"/>
    <p:sldLayoutId id="2147483748" r:id="rId13"/>
    <p:sldLayoutId id="2147483749" r:id="rId14"/>
    <p:sldLayoutId id="2147483750" r:id="rId15"/>
    <p:sldLayoutId id="2147483751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themeOverride" Target="../theme/themeOverride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themeOverride" Target="../theme/themeOverride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themeOverride" Target="../theme/themeOverride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themeOverride" Target="../theme/themeOverrid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4E03F2A-FCC3-4CF2-80C0-FEA06EFDE10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89213" y="755375"/>
            <a:ext cx="8915399" cy="1510748"/>
          </a:xfrm>
        </p:spPr>
        <p:txBody>
          <a:bodyPr/>
          <a:lstStyle/>
          <a:p>
            <a:pPr algn="ctr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КОМУНІКАЦІЇ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0E620043-5B45-4221-8F16-DA7CA122EF1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589213" y="2485225"/>
            <a:ext cx="9145587" cy="3754920"/>
          </a:xfrm>
        </p:spPr>
        <p:txBody>
          <a:bodyPr>
            <a:noAutofit/>
          </a:bodyPr>
          <a:lstStyle/>
          <a:p>
            <a:pPr algn="ctr"/>
            <a:r>
              <a:rPr lang="uk-UA" sz="5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СИСТЕМІ НАДАННЯ СОЦІАЛЬНИХ ПОСЛУГ</a:t>
            </a:r>
          </a:p>
        </p:txBody>
      </p:sp>
    </p:spTree>
    <p:extLst>
      <p:ext uri="{BB962C8B-B14F-4D97-AF65-F5344CB8AC3E}">
        <p14:creationId xmlns:p14="http://schemas.microsoft.com/office/powerpoint/2010/main" val="24867602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A38A249-7F10-48B7-BF14-EB6A2968F0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95120" y="365125"/>
            <a:ext cx="10434320" cy="6106795"/>
          </a:xfrm>
        </p:spPr>
        <p:txBody>
          <a:bodyPr>
            <a:normAutofit fontScale="90000"/>
          </a:bodyPr>
          <a:lstStyle/>
          <a:p>
            <a:pPr algn="just"/>
            <a:r>
              <a:rPr lang="uk-UA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Актуальність комунікацій в системі надання соціальних послуг обумовлена постійністю взаємодії між надавачем послуг та клієнтом соціальної роботи. Окрім клієнтів, окремим напрямом виступають зв’язки з громадою, засобами масової інформації та презентація власної діяльності в інформаційному середовищі.</a:t>
            </a:r>
            <a:br>
              <a:rPr lang="uk-UA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uk-UA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Налагоджена система комунікацій дозволяє сформувати комфортне середовище, сформувати стійкі позитивні зв’язки, підвищити продуктивність праці, а також знати та ефективно застосовувати </a:t>
            </a:r>
            <a:r>
              <a:rPr lang="uk-UA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медіаторні</a:t>
            </a:r>
            <a:r>
              <a:rPr lang="uk-UA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технології та елементи кризової комунікації за потреби.</a:t>
            </a:r>
            <a:br>
              <a:rPr lang="uk-UA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sz="3400" dirty="0"/>
            </a:br>
            <a:br>
              <a:rPr lang="ru-RU" dirty="0"/>
            </a:b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034752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A2B0DD8-DAF9-4F43-8BF6-39693533E0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73200" y="365125"/>
            <a:ext cx="10647680" cy="5354956"/>
          </a:xfrm>
        </p:spPr>
        <p:txBody>
          <a:bodyPr>
            <a:normAutofit/>
          </a:bodyPr>
          <a:lstStyle/>
          <a:p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Розвиток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фахових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компетентностей,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яких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набудуть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слухачі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курсу</a:t>
            </a:r>
            <a:b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ЗК 3.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Здатність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спілкуватися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державною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мовою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як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усно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так і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письмово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b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ЗК 5.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Здатність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застосовувати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знання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у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практичних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ситуаціях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b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ЗК 8.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Здатність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діяти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соціально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відповідально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та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свідомо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b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ЗК 9.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Здатність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до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налагодження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міжособистісної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взаємодії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b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b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СК 2.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Здатність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використовувати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на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практиці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знання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нормативно-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правових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актів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соціальної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роботи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і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соціального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забезпечення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b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СК 8.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Здатність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надавати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допомогу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і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підтримку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спеціальним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групам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клієнтів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b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СК 10.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Здатність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до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соціальної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взаємодії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у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професійній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сфері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b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СК 12.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Здатність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дотримуватися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етики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професійного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спілкування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і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стандартів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соціальної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роботи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b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СК 13.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Здатність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врегульовувати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конфліктні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ситуації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шляхом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надання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комплексу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соціально-психологічних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послуг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b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224138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98FA8ED-525A-4729-91B4-D814C5C03C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9104" y="365124"/>
            <a:ext cx="9574696" cy="6072998"/>
          </a:xfrm>
        </p:spPr>
        <p:txBody>
          <a:bodyPr>
            <a:noAutofit/>
          </a:bodyPr>
          <a:lstStyle/>
          <a:p>
            <a:b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A0F0A71-CA6C-4D5E-9FBC-8AF3965EB7E6}"/>
              </a:ext>
            </a:extLst>
          </p:cNvPr>
          <p:cNvSpPr txBox="1"/>
          <p:nvPr/>
        </p:nvSpPr>
        <p:spPr>
          <a:xfrm>
            <a:off x="1203649" y="495617"/>
            <a:ext cx="10608906" cy="473020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06000"/>
              </a:lnSpc>
              <a:spcAft>
                <a:spcPts val="800"/>
              </a:spcAft>
            </a:pPr>
            <a:r>
              <a:rPr lang="uk-UA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Перелік тем курсу</a:t>
            </a:r>
          </a:p>
          <a:p>
            <a:pPr algn="just">
              <a:lnSpc>
                <a:spcPct val="106000"/>
              </a:lnSpc>
              <a:spcAft>
                <a:spcPts val="800"/>
              </a:spcAft>
            </a:pPr>
            <a:endParaRPr lang="uk-UA" b="1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6000"/>
              </a:lnSpc>
              <a:spcAft>
                <a:spcPts val="800"/>
              </a:spcAft>
            </a:pP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1. Комунікацій в системі надання соціальних послуг.</a:t>
            </a:r>
          </a:p>
          <a:p>
            <a:pPr algn="just">
              <a:lnSpc>
                <a:spcPct val="106000"/>
              </a:lnSpc>
              <a:spcAft>
                <a:spcPts val="800"/>
              </a:spcAft>
            </a:pP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2. Система комунікаційних </a:t>
            </a:r>
            <a:r>
              <a:rPr lang="uk-UA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зв’язків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всередині організації.</a:t>
            </a:r>
          </a:p>
          <a:p>
            <a:pPr algn="just">
              <a:lnSpc>
                <a:spcPct val="106000"/>
              </a:lnSpc>
              <a:spcAft>
                <a:spcPts val="800"/>
              </a:spcAft>
            </a:pP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3. Зовнішня комунікація в системі соціальних послуг.</a:t>
            </a:r>
          </a:p>
          <a:p>
            <a:pPr algn="just">
              <a:lnSpc>
                <a:spcPct val="106000"/>
              </a:lnSpc>
              <a:spcAft>
                <a:spcPts val="800"/>
              </a:spcAft>
            </a:pP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4. Кризова комунікацій в системі соціальних послуг.</a:t>
            </a:r>
          </a:p>
          <a:p>
            <a:pPr algn="just">
              <a:lnSpc>
                <a:spcPct val="106000"/>
              </a:lnSpc>
              <a:spcAft>
                <a:spcPts val="800"/>
              </a:spcAft>
            </a:pP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5. Ефективна публічна комунікація.</a:t>
            </a:r>
          </a:p>
          <a:p>
            <a:pPr algn="just">
              <a:lnSpc>
                <a:spcPct val="106000"/>
              </a:lnSpc>
              <a:spcAft>
                <a:spcPts val="800"/>
              </a:spcAft>
            </a:pP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6. Робота з аудиторією та презентація діяльності в інформаційному просторі.</a:t>
            </a:r>
          </a:p>
          <a:p>
            <a:pPr algn="just">
              <a:lnSpc>
                <a:spcPct val="106000"/>
              </a:lnSpc>
              <a:spcAft>
                <a:spcPts val="800"/>
              </a:spcAft>
            </a:pP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7. 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Публічні конфлікти в сфері соціальних послуг.</a:t>
            </a:r>
            <a:endParaRPr lang="uk-UA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6000"/>
              </a:lnSpc>
              <a:spcAft>
                <a:spcPts val="800"/>
              </a:spcAft>
            </a:pP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8. Технології розв’язання конфліктів в сфері соціальних послуг.</a:t>
            </a:r>
          </a:p>
          <a:p>
            <a:pPr algn="just">
              <a:lnSpc>
                <a:spcPct val="106000"/>
              </a:lnSpc>
              <a:spcAft>
                <a:spcPts val="800"/>
              </a:spcAft>
            </a:pP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9. Комунікативна стратегія та її складові.</a:t>
            </a:r>
          </a:p>
          <a:p>
            <a:pPr algn="just">
              <a:lnSpc>
                <a:spcPct val="106000"/>
              </a:lnSpc>
              <a:spcAft>
                <a:spcPts val="800"/>
              </a:spcAft>
            </a:pP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10. 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Оцінка ефективності комунікації в сфері соціальних послуг.</a:t>
            </a:r>
            <a:endParaRPr lang="ru-RU" sz="1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960793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98FA8ED-525A-4729-91B4-D814C5C03C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9104" y="365124"/>
            <a:ext cx="9574696" cy="6072998"/>
          </a:xfrm>
        </p:spPr>
        <p:txBody>
          <a:bodyPr>
            <a:noAutofit/>
          </a:bodyPr>
          <a:lstStyle/>
          <a:p>
            <a:b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C64B7AB-B32A-4D1D-B6D3-81CBFA815E07}"/>
              </a:ext>
            </a:extLst>
          </p:cNvPr>
          <p:cNvSpPr txBox="1"/>
          <p:nvPr/>
        </p:nvSpPr>
        <p:spPr>
          <a:xfrm>
            <a:off x="1492897" y="495617"/>
            <a:ext cx="10049069" cy="462960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>
              <a:lnSpc>
                <a:spcPct val="150000"/>
              </a:lnSpc>
            </a:pPr>
            <a:r>
              <a:rPr lang="uk-UA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Рекомендована література</a:t>
            </a:r>
          </a:p>
          <a:p>
            <a:pPr marL="342900" lvl="0" indent="-342900" algn="just">
              <a:lnSpc>
                <a:spcPct val="150000"/>
              </a:lnSpc>
              <a:buFont typeface="+mj-lt"/>
              <a:buAutoNum type="arabicPeriod"/>
            </a:pPr>
            <a:endParaRPr lang="uk-UA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buFont typeface="+mj-lt"/>
              <a:buAutoNum type="arabicPeriod"/>
            </a:pPr>
            <a:r>
              <a:rPr lang="uk-UA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Горпинич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О.В., Архипова А.О. Соціологія масових комунікацій та </a:t>
            </a:r>
            <a:r>
              <a:rPr lang="uk-UA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медіапланування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навчальний посібник. Київ: Державний університет телекомунікацій, 2018. 255 с.</a:t>
            </a:r>
            <a:endParaRPr lang="ru-RU" sz="1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buFont typeface="+mj-lt"/>
              <a:buAutoNum type="arabicPeriod"/>
            </a:pPr>
            <a:r>
              <a:rPr lang="uk-UA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Житарюк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М. Г. Теорії та моделі масової інформації (</a:t>
            </a:r>
            <a:r>
              <a:rPr lang="uk-UA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Масова комунікація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): </a:t>
            </a:r>
            <a:r>
              <a:rPr lang="uk-UA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навч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.-метод. посібник. Львів: ЛНУ імені Івана Франка, 2018. 244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с.</a:t>
            </a:r>
            <a:endParaRPr lang="ru-RU" sz="1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buFont typeface="+mj-lt"/>
              <a:buAutoNum type="arabicPeriod"/>
            </a:pP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Комунікація у громадах: практичні кроки до ефективного діалогу з мешканцями. Практичний посібник. Київ. «</a:t>
            </a:r>
            <a:r>
              <a:rPr lang="uk-UA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УкрСіч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». 2019. 40 с.</a:t>
            </a:r>
            <a:endParaRPr lang="ru-RU" sz="1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Лукашевич М.П. Соціологія масової комунікації : підручник / М.П. Лукашевич, Ф.Ф. Шандор. Київ: Знання, 2015. 367 с.</a:t>
            </a:r>
            <a:endParaRPr lang="ru-RU" sz="1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6000"/>
              </a:lnSpc>
              <a:spcAft>
                <a:spcPts val="800"/>
              </a:spcAft>
            </a:pPr>
            <a:r>
              <a:rPr lang="uk-UA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sz="1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878875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Легкий дым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Override1.xml><?xml version="1.0" encoding="utf-8"?>
<a:themeOverride xmlns:a="http://schemas.openxmlformats.org/drawingml/2006/main">
  <a:clrScheme name="Легкий дым">
    <a:dk1>
      <a:sysClr val="windowText" lastClr="000000"/>
    </a:dk1>
    <a:lt1>
      <a:sysClr val="window" lastClr="FFFFFF"/>
    </a:lt1>
    <a:dk2>
      <a:srgbClr val="766F54"/>
    </a:dk2>
    <a:lt2>
      <a:srgbClr val="E3EACF"/>
    </a:lt2>
    <a:accent1>
      <a:srgbClr val="A53010"/>
    </a:accent1>
    <a:accent2>
      <a:srgbClr val="DE7E18"/>
    </a:accent2>
    <a:accent3>
      <a:srgbClr val="9F8351"/>
    </a:accent3>
    <a:accent4>
      <a:srgbClr val="728653"/>
    </a:accent4>
    <a:accent5>
      <a:srgbClr val="92AA4C"/>
    </a:accent5>
    <a:accent6>
      <a:srgbClr val="6AAC91"/>
    </a:accent6>
    <a:hlink>
      <a:srgbClr val="FB4A18"/>
    </a:hlink>
    <a:folHlink>
      <a:srgbClr val="FB9318"/>
    </a:folHlink>
  </a:clrScheme>
</a:themeOverride>
</file>

<file path=ppt/theme/themeOverride2.xml><?xml version="1.0" encoding="utf-8"?>
<a:themeOverride xmlns:a="http://schemas.openxmlformats.org/drawingml/2006/main">
  <a:clrScheme name="Легкий дым">
    <a:dk1>
      <a:sysClr val="windowText" lastClr="000000"/>
    </a:dk1>
    <a:lt1>
      <a:sysClr val="window" lastClr="FFFFFF"/>
    </a:lt1>
    <a:dk2>
      <a:srgbClr val="766F54"/>
    </a:dk2>
    <a:lt2>
      <a:srgbClr val="E3EACF"/>
    </a:lt2>
    <a:accent1>
      <a:srgbClr val="A53010"/>
    </a:accent1>
    <a:accent2>
      <a:srgbClr val="DE7E18"/>
    </a:accent2>
    <a:accent3>
      <a:srgbClr val="9F8351"/>
    </a:accent3>
    <a:accent4>
      <a:srgbClr val="728653"/>
    </a:accent4>
    <a:accent5>
      <a:srgbClr val="92AA4C"/>
    </a:accent5>
    <a:accent6>
      <a:srgbClr val="6AAC91"/>
    </a:accent6>
    <a:hlink>
      <a:srgbClr val="FB4A18"/>
    </a:hlink>
    <a:folHlink>
      <a:srgbClr val="FB9318"/>
    </a:folHlink>
  </a:clrScheme>
</a:themeOverride>
</file>

<file path=ppt/theme/themeOverride3.xml><?xml version="1.0" encoding="utf-8"?>
<a:themeOverride xmlns:a="http://schemas.openxmlformats.org/drawingml/2006/main">
  <a:clrScheme name="Легкий дым">
    <a:dk1>
      <a:sysClr val="windowText" lastClr="000000"/>
    </a:dk1>
    <a:lt1>
      <a:sysClr val="window" lastClr="FFFFFF"/>
    </a:lt1>
    <a:dk2>
      <a:srgbClr val="766F54"/>
    </a:dk2>
    <a:lt2>
      <a:srgbClr val="E3EACF"/>
    </a:lt2>
    <a:accent1>
      <a:srgbClr val="A53010"/>
    </a:accent1>
    <a:accent2>
      <a:srgbClr val="DE7E18"/>
    </a:accent2>
    <a:accent3>
      <a:srgbClr val="9F8351"/>
    </a:accent3>
    <a:accent4>
      <a:srgbClr val="728653"/>
    </a:accent4>
    <a:accent5>
      <a:srgbClr val="92AA4C"/>
    </a:accent5>
    <a:accent6>
      <a:srgbClr val="6AAC91"/>
    </a:accent6>
    <a:hlink>
      <a:srgbClr val="FB4A18"/>
    </a:hlink>
    <a:folHlink>
      <a:srgbClr val="FB9318"/>
    </a:folHlink>
  </a:clrScheme>
</a:themeOverride>
</file>

<file path=ppt/theme/themeOverride4.xml><?xml version="1.0" encoding="utf-8"?>
<a:themeOverride xmlns:a="http://schemas.openxmlformats.org/drawingml/2006/main">
  <a:clrScheme name="Легкий дым">
    <a:dk1>
      <a:sysClr val="windowText" lastClr="000000"/>
    </a:dk1>
    <a:lt1>
      <a:sysClr val="window" lastClr="FFFFFF"/>
    </a:lt1>
    <a:dk2>
      <a:srgbClr val="766F54"/>
    </a:dk2>
    <a:lt2>
      <a:srgbClr val="E3EACF"/>
    </a:lt2>
    <a:accent1>
      <a:srgbClr val="A53010"/>
    </a:accent1>
    <a:accent2>
      <a:srgbClr val="DE7E18"/>
    </a:accent2>
    <a:accent3>
      <a:srgbClr val="9F8351"/>
    </a:accent3>
    <a:accent4>
      <a:srgbClr val="728653"/>
    </a:accent4>
    <a:accent5>
      <a:srgbClr val="92AA4C"/>
    </a:accent5>
    <a:accent6>
      <a:srgbClr val="6AAC91"/>
    </a:accent6>
    <a:hlink>
      <a:srgbClr val="FB4A18"/>
    </a:hlink>
    <a:folHlink>
      <a:srgbClr val="FB9318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126</TotalTime>
  <Words>432</Words>
  <Application>Microsoft Office PowerPoint</Application>
  <PresentationFormat>Широкоэкранный</PresentationFormat>
  <Paragraphs>25</Paragraphs>
  <Slides>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11" baseType="lpstr">
      <vt:lpstr>Arial</vt:lpstr>
      <vt:lpstr>Calibri</vt:lpstr>
      <vt:lpstr>Century Gothic</vt:lpstr>
      <vt:lpstr>Times New Roman</vt:lpstr>
      <vt:lpstr>Wingdings 3</vt:lpstr>
      <vt:lpstr>Легкий дым</vt:lpstr>
      <vt:lpstr>КОМУНІКАЦІЇ</vt:lpstr>
      <vt:lpstr>Актуальність комунікацій в системі надання соціальних послуг обумовлена постійністю взаємодії між надавачем послуг та клієнтом соціальної роботи. Окрім клієнтів, окремим напрямом виступають зв’язки з громадою, засобами масової інформації та презентація власної діяльності в інформаційному середовищі.  Налагоджена система комунікацій дозволяє сформувати комфортне середовище, сформувати стійкі позитивні зв’язки, підвищити продуктивність праці, а також знати та ефективно застосовувати медіаторні технології та елементи кризової комунікації за потреби.    </vt:lpstr>
      <vt:lpstr>Розвиток фахових компетентностей, яких набудуть слухачі курсу  ЗК 3. Здатність спілкуватися державною мовою як усно, так і письмово. ЗК 5. Здатність застосовувати знання у практичних ситуаціях. ЗК 8. Здатність діяти соціально відповідально та свідомо. ЗК 9. Здатність до налагодження міжособистісної взаємодії.   СК 2. Здатність використовувати на практиці знання нормативно-правових актів соціальної роботи і соціального забезпечення. СК 8. Здатність надавати допомогу і підтримку спеціальним групам клієнтів. СК 10. Здатність до соціальної взаємодії у професійній сфері. СК 12. Здатність дотримуватися етики професійного спілкування і стандартів соціальної роботи. СК 13. Здатність врегульовувати конфліктні ситуації шляхом надання комплексу соціально-психологічних послуг.  </vt:lpstr>
      <vt:lpstr> </vt:lpstr>
      <vt:lpstr> 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СОЦІАЛІЗАЦІЯ</dc:title>
  <dc:creator>user</dc:creator>
  <cp:lastModifiedBy>Олександра</cp:lastModifiedBy>
  <cp:revision>13</cp:revision>
  <dcterms:created xsi:type="dcterms:W3CDTF">2020-09-04T19:13:21Z</dcterms:created>
  <dcterms:modified xsi:type="dcterms:W3CDTF">2023-11-29T18:17:07Z</dcterms:modified>
</cp:coreProperties>
</file>