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96" r:id="rId3"/>
    <p:sldId id="261" r:id="rId4"/>
    <p:sldId id="264" r:id="rId5"/>
    <p:sldId id="282" r:id="rId6"/>
    <p:sldId id="260" r:id="rId7"/>
    <p:sldId id="289" r:id="rId8"/>
    <p:sldId id="291" r:id="rId9"/>
    <p:sldId id="279" r:id="rId10"/>
    <p:sldId id="292" r:id="rId11"/>
    <p:sldId id="280" r:id="rId12"/>
    <p:sldId id="284" r:id="rId13"/>
    <p:sldId id="290" r:id="rId14"/>
    <p:sldId id="285" r:id="rId15"/>
    <p:sldId id="266" r:id="rId16"/>
    <p:sldId id="262" r:id="rId17"/>
    <p:sldId id="265" r:id="rId18"/>
    <p:sldId id="259" r:id="rId19"/>
    <p:sldId id="293" r:id="rId20"/>
    <p:sldId id="297" r:id="rId21"/>
    <p:sldId id="286" r:id="rId22"/>
    <p:sldId id="283" r:id="rId23"/>
    <p:sldId id="298" r:id="rId24"/>
    <p:sldId id="299" r:id="rId25"/>
    <p:sldId id="300" r:id="rId26"/>
    <p:sldId id="287" r:id="rId27"/>
    <p:sldId id="301" r:id="rId28"/>
    <p:sldId id="302" r:id="rId29"/>
    <p:sldId id="303" r:id="rId30"/>
    <p:sldId id="268" r:id="rId31"/>
    <p:sldId id="271" r:id="rId32"/>
    <p:sldId id="278" r:id="rId33"/>
    <p:sldId id="273" r:id="rId34"/>
    <p:sldId id="270" r:id="rId35"/>
    <p:sldId id="269" r:id="rId36"/>
    <p:sldId id="274" r:id="rId37"/>
    <p:sldId id="275" r:id="rId38"/>
    <p:sldId id="276" r:id="rId39"/>
    <p:sldId id="277" r:id="rId40"/>
    <p:sldId id="304" r:id="rId41"/>
  </p:sldIdLst>
  <p:sldSz cx="9144000" cy="6858000" type="screen4x3"/>
  <p:notesSz cx="6858000" cy="9945688"/>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96C89"/>
    <a:srgbClr val="E6CED4"/>
    <a:srgbClr val="C22EA4"/>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484" autoAdjust="0"/>
    <p:restoredTop sz="89655" autoAdjust="0"/>
  </p:normalViewPr>
  <p:slideViewPr>
    <p:cSldViewPr>
      <p:cViewPr>
        <p:scale>
          <a:sx n="66" d="100"/>
          <a:sy n="66" d="100"/>
        </p:scale>
        <p:origin x="-1452" y="126"/>
      </p:cViewPr>
      <p:guideLst>
        <p:guide orient="horz" pos="2160"/>
        <p:guide pos="2880"/>
      </p:guideLst>
    </p:cSldViewPr>
  </p:slideViewPr>
  <p:notesTextViewPr>
    <p:cViewPr>
      <p:scale>
        <a:sx n="100" d="100"/>
        <a:sy n="100" d="100"/>
      </p:scale>
      <p:origin x="0" y="0"/>
    </p:cViewPr>
  </p:notesTextViewPr>
  <p:sorterViewPr>
    <p:cViewPr>
      <p:scale>
        <a:sx n="182" d="100"/>
        <a:sy n="182"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5" name="Овал 8"/>
          <p:cNvSpPr/>
          <p:nvPr/>
        </p:nvSpPr>
        <p:spPr>
          <a:xfrm>
            <a:off x="1157288" y="1344613"/>
            <a:ext cx="63500" cy="65087"/>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lang="ru-RU" smtClean="0"/>
              <a:t>Образец заголовка</a:t>
            </a:r>
            <a:endParaRPr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ru-RU" smtClean="0"/>
              <a:t>Образец подзаголовка</a:t>
            </a:r>
            <a:endParaRPr lang="en-US"/>
          </a:p>
        </p:txBody>
      </p:sp>
      <p:sp>
        <p:nvSpPr>
          <p:cNvPr id="6" name="Дата 6"/>
          <p:cNvSpPr>
            <a:spLocks noGrp="1"/>
          </p:cNvSpPr>
          <p:nvPr>
            <p:ph type="dt" sz="half" idx="10"/>
          </p:nvPr>
        </p:nvSpPr>
        <p:spPr/>
        <p:txBody>
          <a:bodyPr/>
          <a:lstStyle>
            <a:lvl1pPr>
              <a:defRPr/>
            </a:lvl1pPr>
            <a:extLst/>
          </a:lstStyle>
          <a:p>
            <a:pPr>
              <a:defRPr/>
            </a:pPr>
            <a:fld id="{D6460996-1B06-43A8-92E7-35700D6AFA6E}" type="datetimeFigureOut">
              <a:rPr lang="en-US"/>
              <a:pPr>
                <a:defRPr/>
              </a:pPr>
              <a:t>12/28/2022</a:t>
            </a:fld>
            <a:endParaRPr lang="en-US"/>
          </a:p>
        </p:txBody>
      </p:sp>
      <p:sp>
        <p:nvSpPr>
          <p:cNvPr id="7" name="Нижний колонтитул 19"/>
          <p:cNvSpPr>
            <a:spLocks noGrp="1"/>
          </p:cNvSpPr>
          <p:nvPr>
            <p:ph type="ftr" sz="quarter" idx="11"/>
          </p:nvPr>
        </p:nvSpPr>
        <p:spPr/>
        <p:txBody>
          <a:bodyPr/>
          <a:lstStyle>
            <a:lvl1pPr>
              <a:defRPr/>
            </a:lvl1pPr>
            <a:extLst/>
          </a:lstStyle>
          <a:p>
            <a:pPr>
              <a:defRPr/>
            </a:pPr>
            <a:endParaRPr lang="en-US"/>
          </a:p>
        </p:txBody>
      </p:sp>
      <p:sp>
        <p:nvSpPr>
          <p:cNvPr id="8" name="Номер слайда 9"/>
          <p:cNvSpPr>
            <a:spLocks noGrp="1"/>
          </p:cNvSpPr>
          <p:nvPr>
            <p:ph type="sldNum" sz="quarter" idx="12"/>
          </p:nvPr>
        </p:nvSpPr>
        <p:spPr/>
        <p:txBody>
          <a:bodyPr/>
          <a:lstStyle>
            <a:lvl1pPr>
              <a:defRPr/>
            </a:lvl1pPr>
            <a:extLst/>
          </a:lstStyle>
          <a:p>
            <a:pPr>
              <a:defRPr/>
            </a:pPr>
            <a:fld id="{1D2CE72D-62AF-4974-A42F-A4770B9B9E76}"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A99E060F-AE8E-45C1-955E-D5F7D1AE9E3F}" type="datetimeFigureOut">
              <a:rPr lang="en-US"/>
              <a:pPr>
                <a:defRPr/>
              </a:pPr>
              <a:t>12/28/2022</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44779332-5312-41AF-8FA5-2646353F17B5}"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lang="ru-RU" smtClean="0"/>
              <a:t>Образец заголовка</a:t>
            </a:r>
            <a:endParaRPr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E6927CD8-71A9-43F3-B278-6EDE36B9C155}" type="datetimeFigureOut">
              <a:rPr lang="en-US"/>
              <a:pPr>
                <a:defRPr/>
              </a:pPr>
              <a:t>12/28/2022</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3F06E405-77D7-4DCA-9B41-5DC9164456C8}"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lang="ru-RU" smtClean="0"/>
              <a:t>Образец заголовка</a:t>
            </a:r>
            <a:endParaRPr lang="en-US"/>
          </a:p>
        </p:txBody>
      </p:sp>
      <p:sp>
        <p:nvSpPr>
          <p:cNvPr id="3" name="Содержимое 2"/>
          <p:cNvSpPr>
            <a:spLocks noGrp="1"/>
          </p:cNvSpPr>
          <p:nvPr>
            <p:ph idx="1"/>
          </p:nvPr>
        </p:nvSpPr>
        <p:spPr/>
        <p:txBody>
          <a:bodyPr/>
          <a:lstStyle>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Дата 23"/>
          <p:cNvSpPr>
            <a:spLocks noGrp="1"/>
          </p:cNvSpPr>
          <p:nvPr>
            <p:ph type="dt" sz="half" idx="10"/>
          </p:nvPr>
        </p:nvSpPr>
        <p:spPr/>
        <p:txBody>
          <a:bodyPr/>
          <a:lstStyle>
            <a:lvl1pPr>
              <a:defRPr/>
            </a:lvl1pPr>
          </a:lstStyle>
          <a:p>
            <a:pPr>
              <a:defRPr/>
            </a:pPr>
            <a:fld id="{6BAE43D1-A4A5-4854-A638-2B13AD0DF618}" type="datetimeFigureOut">
              <a:rPr lang="en-US"/>
              <a:pPr>
                <a:defRPr/>
              </a:pPr>
              <a:t>12/28/2022</a:t>
            </a:fld>
            <a:endParaRPr lang="en-US"/>
          </a:p>
        </p:txBody>
      </p:sp>
      <p:sp>
        <p:nvSpPr>
          <p:cNvPr id="5" name="Нижний колонтитул 9"/>
          <p:cNvSpPr>
            <a:spLocks noGrp="1"/>
          </p:cNvSpPr>
          <p:nvPr>
            <p:ph type="ftr" sz="quarter" idx="11"/>
          </p:nvPr>
        </p:nvSpPr>
        <p:spPr/>
        <p:txBody>
          <a:bodyPr/>
          <a:lstStyle>
            <a:lvl1pPr>
              <a:defRPr/>
            </a:lvl1pPr>
          </a:lstStyle>
          <a:p>
            <a:pPr>
              <a:defRPr/>
            </a:pPr>
            <a:endParaRPr lang="en-US"/>
          </a:p>
        </p:txBody>
      </p:sp>
      <p:sp>
        <p:nvSpPr>
          <p:cNvPr id="6" name="Номер слайда 21"/>
          <p:cNvSpPr>
            <a:spLocks noGrp="1"/>
          </p:cNvSpPr>
          <p:nvPr>
            <p:ph type="sldNum" sz="quarter" idx="12"/>
          </p:nvPr>
        </p:nvSpPr>
        <p:spPr/>
        <p:txBody>
          <a:bodyPr/>
          <a:lstStyle>
            <a:lvl1pPr>
              <a:defRPr/>
            </a:lvl1pPr>
          </a:lstStyle>
          <a:p>
            <a:pPr>
              <a:defRPr/>
            </a:pPr>
            <a:fld id="{C0AAC297-144E-406C-BCF9-66872A95D81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4" name="Прямоугольник 6"/>
          <p:cNvSpPr/>
          <p:nvPr/>
        </p:nvSpPr>
        <p:spPr>
          <a:xfrm>
            <a:off x="2282825" y="0"/>
            <a:ext cx="6858000"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Прямоугольник 9"/>
          <p:cNvSpPr/>
          <p:nvPr/>
        </p:nvSpPr>
        <p:spPr bwMode="invGray">
          <a:xfrm>
            <a:off x="2286000" y="0"/>
            <a:ext cx="76200"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6"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7" name="Овал 8"/>
          <p:cNvSpPr/>
          <p:nvPr/>
        </p:nvSpPr>
        <p:spPr>
          <a:xfrm>
            <a:off x="2408238" y="2746375"/>
            <a:ext cx="63500" cy="63500"/>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fontAlgn="auto">
              <a:spcBef>
                <a:spcPts val="0"/>
              </a:spcBef>
              <a:spcAft>
                <a:spcPts val="0"/>
              </a:spcAft>
              <a:defRPr/>
            </a:pPr>
            <a:endParaRPr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lang="ru-RU" smtClean="0"/>
              <a:t>Образец заголовка</a:t>
            </a:r>
            <a:endParaRPr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ru-RU" smtClean="0"/>
              <a:t>Образец текста</a:t>
            </a:r>
          </a:p>
        </p:txBody>
      </p:sp>
      <p:sp>
        <p:nvSpPr>
          <p:cNvPr id="8" name="Дата 3"/>
          <p:cNvSpPr>
            <a:spLocks noGrp="1"/>
          </p:cNvSpPr>
          <p:nvPr>
            <p:ph type="dt" sz="half" idx="10"/>
          </p:nvPr>
        </p:nvSpPr>
        <p:spPr/>
        <p:txBody>
          <a:bodyPr/>
          <a:lstStyle>
            <a:lvl1pPr>
              <a:defRPr/>
            </a:lvl1pPr>
            <a:extLst/>
          </a:lstStyle>
          <a:p>
            <a:pPr>
              <a:defRPr/>
            </a:pPr>
            <a:fld id="{05C1546C-8EA7-4912-B0D6-A83DB0AA44AB}" type="datetimeFigureOut">
              <a:rPr lang="en-US"/>
              <a:pPr>
                <a:defRPr/>
              </a:pPr>
              <a:t>12/28/2022</a:t>
            </a:fld>
            <a:endParaRPr lang="en-US"/>
          </a:p>
        </p:txBody>
      </p:sp>
      <p:sp>
        <p:nvSpPr>
          <p:cNvPr id="9" name="Нижний колонтитул 4"/>
          <p:cNvSpPr>
            <a:spLocks noGrp="1"/>
          </p:cNvSpPr>
          <p:nvPr>
            <p:ph type="ftr" sz="quarter" idx="11"/>
          </p:nvPr>
        </p:nvSpPr>
        <p:spPr/>
        <p:txBody>
          <a:bodyPr/>
          <a:lstStyle>
            <a:lvl1pPr>
              <a:defRPr/>
            </a:lvl1pPr>
            <a:extLst/>
          </a:lstStyle>
          <a:p>
            <a:pPr>
              <a:defRPr/>
            </a:pPr>
            <a:endParaRPr lang="en-US"/>
          </a:p>
        </p:txBody>
      </p:sp>
      <p:sp>
        <p:nvSpPr>
          <p:cNvPr id="10" name="Номер слайда 5"/>
          <p:cNvSpPr>
            <a:spLocks noGrp="1"/>
          </p:cNvSpPr>
          <p:nvPr>
            <p:ph type="sldNum" sz="quarter" idx="12"/>
          </p:nvPr>
        </p:nvSpPr>
        <p:spPr/>
        <p:txBody>
          <a:bodyPr/>
          <a:lstStyle>
            <a:lvl1pPr>
              <a:defRPr/>
            </a:lvl1pPr>
            <a:extLst/>
          </a:lstStyle>
          <a:p>
            <a:pPr>
              <a:defRPr/>
            </a:pPr>
            <a:fld id="{7369A36B-B6AB-4FC3-9789-BCBACDF0A8D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23"/>
          <p:cNvSpPr>
            <a:spLocks noGrp="1"/>
          </p:cNvSpPr>
          <p:nvPr>
            <p:ph type="dt" sz="half" idx="10"/>
          </p:nvPr>
        </p:nvSpPr>
        <p:spPr/>
        <p:txBody>
          <a:bodyPr/>
          <a:lstStyle>
            <a:lvl1pPr>
              <a:defRPr/>
            </a:lvl1pPr>
          </a:lstStyle>
          <a:p>
            <a:pPr>
              <a:defRPr/>
            </a:pPr>
            <a:fld id="{87A1B4D7-BC8F-4410-8CED-0B647BE0B5FC}" type="datetimeFigureOut">
              <a:rPr lang="en-US"/>
              <a:pPr>
                <a:defRPr/>
              </a:pPr>
              <a:t>12/28/2022</a:t>
            </a:fld>
            <a:endParaRPr lang="en-US"/>
          </a:p>
        </p:txBody>
      </p:sp>
      <p:sp>
        <p:nvSpPr>
          <p:cNvPr id="6" name="Нижний колонтитул 9"/>
          <p:cNvSpPr>
            <a:spLocks noGrp="1"/>
          </p:cNvSpPr>
          <p:nvPr>
            <p:ph type="ftr" sz="quarter" idx="11"/>
          </p:nvPr>
        </p:nvSpPr>
        <p:spPr/>
        <p:txBody>
          <a:bodyPr/>
          <a:lstStyle>
            <a:lvl1pPr>
              <a:defRPr/>
            </a:lvl1pPr>
          </a:lstStyle>
          <a:p>
            <a:pPr>
              <a:defRPr/>
            </a:pPr>
            <a:endParaRPr lang="en-US"/>
          </a:p>
        </p:txBody>
      </p:sp>
      <p:sp>
        <p:nvSpPr>
          <p:cNvPr id="7" name="Номер слайда 21"/>
          <p:cNvSpPr>
            <a:spLocks noGrp="1"/>
          </p:cNvSpPr>
          <p:nvPr>
            <p:ph type="sldNum" sz="quarter" idx="12"/>
          </p:nvPr>
        </p:nvSpPr>
        <p:spPr/>
        <p:txBody>
          <a:bodyPr/>
          <a:lstStyle>
            <a:lvl1pPr>
              <a:defRPr/>
            </a:lvl1pPr>
          </a:lstStyle>
          <a:p>
            <a:pPr>
              <a:defRPr/>
            </a:pPr>
            <a:fld id="{28127E16-C38C-4206-8A01-73FACD7EF2D3}"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lstStyle>
            <a:lvl1pPr algn="ctr">
              <a:defRPr sz="4500" b="1" cap="none" baseline="0"/>
            </a:lvl1pPr>
            <a:extLst/>
          </a:lstStyle>
          <a:p>
            <a:r>
              <a:rPr lang="ru-RU" smtClean="0"/>
              <a:t>Образец заголовка</a:t>
            </a:r>
            <a:endParaRPr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a:r>
              <a:rPr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7" name="Дата 6"/>
          <p:cNvSpPr>
            <a:spLocks noGrp="1"/>
          </p:cNvSpPr>
          <p:nvPr>
            <p:ph type="dt" sz="half" idx="10"/>
          </p:nvPr>
        </p:nvSpPr>
        <p:spPr/>
        <p:txBody>
          <a:bodyPr/>
          <a:lstStyle>
            <a:lvl1pPr>
              <a:defRPr/>
            </a:lvl1pPr>
            <a:extLst/>
          </a:lstStyle>
          <a:p>
            <a:pPr>
              <a:defRPr/>
            </a:pPr>
            <a:fld id="{6E007339-CB8A-41DB-8A8C-FE2367F2DB52}" type="datetimeFigureOut">
              <a:rPr lang="en-US"/>
              <a:pPr>
                <a:defRPr/>
              </a:pPr>
              <a:t>12/28/2022</a:t>
            </a:fld>
            <a:endParaRPr lang="en-US"/>
          </a:p>
        </p:txBody>
      </p:sp>
      <p:sp>
        <p:nvSpPr>
          <p:cNvPr id="8" name="Нижний колонтитул 7"/>
          <p:cNvSpPr>
            <a:spLocks noGrp="1"/>
          </p:cNvSpPr>
          <p:nvPr>
            <p:ph type="ftr" sz="quarter" idx="11"/>
          </p:nvPr>
        </p:nvSpPr>
        <p:spPr/>
        <p:txBody>
          <a:bodyPr/>
          <a:lstStyle>
            <a:lvl1pPr>
              <a:defRPr/>
            </a:lvl1pPr>
            <a:extLst/>
          </a:lstStyle>
          <a:p>
            <a:pPr>
              <a:defRPr/>
            </a:pPr>
            <a:endParaRPr lang="en-US"/>
          </a:p>
        </p:txBody>
      </p:sp>
      <p:sp>
        <p:nvSpPr>
          <p:cNvPr id="9" name="Номер слайда 8"/>
          <p:cNvSpPr>
            <a:spLocks noGrp="1"/>
          </p:cNvSpPr>
          <p:nvPr>
            <p:ph type="sldNum" sz="quarter" idx="12"/>
          </p:nvPr>
        </p:nvSpPr>
        <p:spPr/>
        <p:txBody>
          <a:bodyPr/>
          <a:lstStyle>
            <a:lvl1pPr>
              <a:defRPr/>
            </a:lvl1pPr>
            <a:extLst/>
          </a:lstStyle>
          <a:p>
            <a:pPr>
              <a:defRPr/>
            </a:pPr>
            <a:fld id="{25E58034-E800-4FEF-BA8F-28EFD74997EF}"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lang="ru-RU" smtClean="0"/>
              <a:t>Образец заголовка</a:t>
            </a:r>
            <a:endParaRPr lang="en-US"/>
          </a:p>
        </p:txBody>
      </p:sp>
      <p:sp>
        <p:nvSpPr>
          <p:cNvPr id="3" name="Дата 23"/>
          <p:cNvSpPr>
            <a:spLocks noGrp="1"/>
          </p:cNvSpPr>
          <p:nvPr>
            <p:ph type="dt" sz="half" idx="10"/>
          </p:nvPr>
        </p:nvSpPr>
        <p:spPr/>
        <p:txBody>
          <a:bodyPr/>
          <a:lstStyle>
            <a:lvl1pPr>
              <a:defRPr/>
            </a:lvl1pPr>
          </a:lstStyle>
          <a:p>
            <a:pPr>
              <a:defRPr/>
            </a:pPr>
            <a:fld id="{EC5A48F2-368A-4AB0-8A93-06B3DD956C26}" type="datetimeFigureOut">
              <a:rPr lang="en-US"/>
              <a:pPr>
                <a:defRPr/>
              </a:pPr>
              <a:t>12/28/2022</a:t>
            </a:fld>
            <a:endParaRPr lang="en-US"/>
          </a:p>
        </p:txBody>
      </p:sp>
      <p:sp>
        <p:nvSpPr>
          <p:cNvPr id="4" name="Нижний колонтитул 9"/>
          <p:cNvSpPr>
            <a:spLocks noGrp="1"/>
          </p:cNvSpPr>
          <p:nvPr>
            <p:ph type="ftr" sz="quarter" idx="11"/>
          </p:nvPr>
        </p:nvSpPr>
        <p:spPr/>
        <p:txBody>
          <a:bodyPr/>
          <a:lstStyle>
            <a:lvl1pPr>
              <a:defRPr/>
            </a:lvl1pPr>
          </a:lstStyle>
          <a:p>
            <a:pPr>
              <a:defRPr/>
            </a:pPr>
            <a:endParaRPr lang="en-US"/>
          </a:p>
        </p:txBody>
      </p:sp>
      <p:sp>
        <p:nvSpPr>
          <p:cNvPr id="5" name="Номер слайда 21"/>
          <p:cNvSpPr>
            <a:spLocks noGrp="1"/>
          </p:cNvSpPr>
          <p:nvPr>
            <p:ph type="sldNum" sz="quarter" idx="12"/>
          </p:nvPr>
        </p:nvSpPr>
        <p:spPr/>
        <p:txBody>
          <a:bodyPr/>
          <a:lstStyle>
            <a:lvl1pPr>
              <a:defRPr/>
            </a:lvl1pPr>
          </a:lstStyle>
          <a:p>
            <a:pPr>
              <a:defRPr/>
            </a:pPr>
            <a:fld id="{DA154A63-C628-4A22-A209-79EE8E8F183F}"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Прямоугольник 4"/>
          <p:cNvSpPr/>
          <p:nvPr/>
        </p:nvSpPr>
        <p:spPr>
          <a:xfrm>
            <a:off x="1014413" y="0"/>
            <a:ext cx="8129587"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3" name="Прямоугольник 5"/>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4" name="Дата 1"/>
          <p:cNvSpPr>
            <a:spLocks noGrp="1"/>
          </p:cNvSpPr>
          <p:nvPr>
            <p:ph type="dt" sz="half" idx="10"/>
          </p:nvPr>
        </p:nvSpPr>
        <p:spPr/>
        <p:txBody>
          <a:bodyPr/>
          <a:lstStyle>
            <a:lvl1pPr>
              <a:defRPr/>
            </a:lvl1pPr>
            <a:extLst/>
          </a:lstStyle>
          <a:p>
            <a:pPr>
              <a:defRPr/>
            </a:pPr>
            <a:fld id="{418EBE56-5D24-43EC-92AA-3EB32C1C2369}" type="datetimeFigureOut">
              <a:rPr lang="en-US"/>
              <a:pPr>
                <a:defRPr/>
              </a:pPr>
              <a:t>12/28/2022</a:t>
            </a:fld>
            <a:endParaRPr lang="en-US"/>
          </a:p>
        </p:txBody>
      </p:sp>
      <p:sp>
        <p:nvSpPr>
          <p:cNvPr id="5" name="Нижний колонтитул 2"/>
          <p:cNvSpPr>
            <a:spLocks noGrp="1"/>
          </p:cNvSpPr>
          <p:nvPr>
            <p:ph type="ftr" sz="quarter" idx="11"/>
          </p:nvPr>
        </p:nvSpPr>
        <p:spPr/>
        <p:txBody>
          <a:bodyPr/>
          <a:lstStyle>
            <a:lvl1pPr>
              <a:defRPr/>
            </a:lvl1pPr>
            <a:extLst/>
          </a:lstStyle>
          <a:p>
            <a:pPr>
              <a:defRPr/>
            </a:pPr>
            <a:endParaRPr lang="en-US"/>
          </a:p>
        </p:txBody>
      </p:sp>
      <p:sp>
        <p:nvSpPr>
          <p:cNvPr id="6" name="Номер слайда 3"/>
          <p:cNvSpPr>
            <a:spLocks noGrp="1"/>
          </p:cNvSpPr>
          <p:nvPr>
            <p:ph type="sldNum" sz="quarter" idx="12"/>
          </p:nvPr>
        </p:nvSpPr>
        <p:spPr/>
        <p:txBody>
          <a:bodyPr/>
          <a:lstStyle>
            <a:lvl1pPr>
              <a:defRPr/>
            </a:lvl1pPr>
            <a:extLst/>
          </a:lstStyle>
          <a:p>
            <a:pPr>
              <a:defRPr/>
            </a:pPr>
            <a:fld id="{B42833DA-3218-4A58-96BB-BB78878D1BD2}"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lang="ru-RU" smtClean="0"/>
              <a:t>Образец заголовка</a:t>
            </a:r>
            <a:endParaRPr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a:r>
              <a:rPr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Дата 4"/>
          <p:cNvSpPr>
            <a:spLocks noGrp="1"/>
          </p:cNvSpPr>
          <p:nvPr>
            <p:ph type="dt" sz="half" idx="10"/>
          </p:nvPr>
        </p:nvSpPr>
        <p:spPr/>
        <p:txBody>
          <a:bodyPr/>
          <a:lstStyle>
            <a:lvl1pPr>
              <a:defRPr/>
            </a:lvl1pPr>
            <a:extLst/>
          </a:lstStyle>
          <a:p>
            <a:pPr>
              <a:defRPr/>
            </a:pPr>
            <a:fld id="{A660951E-1BCE-41BD-9E6E-6A1B319E1304}" type="datetimeFigureOut">
              <a:rPr lang="en-US"/>
              <a:pPr>
                <a:defRPr/>
              </a:pPr>
              <a:t>12/28/2022</a:t>
            </a:fld>
            <a:endParaRPr lang="en-US"/>
          </a:p>
        </p:txBody>
      </p:sp>
      <p:sp>
        <p:nvSpPr>
          <p:cNvPr id="6" name="Нижний колонтитул 5"/>
          <p:cNvSpPr>
            <a:spLocks noGrp="1"/>
          </p:cNvSpPr>
          <p:nvPr>
            <p:ph type="ftr" sz="quarter" idx="11"/>
          </p:nvPr>
        </p:nvSpPr>
        <p:spPr/>
        <p:txBody>
          <a:bodyPr/>
          <a:lstStyle>
            <a:lvl1pPr>
              <a:defRPr/>
            </a:lvl1pPr>
            <a:extLst/>
          </a:lstStyle>
          <a:p>
            <a:pPr>
              <a:defRPr/>
            </a:pPr>
            <a:endParaRPr lang="en-US"/>
          </a:p>
        </p:txBody>
      </p:sp>
      <p:sp>
        <p:nvSpPr>
          <p:cNvPr id="7" name="Номер слайда 6"/>
          <p:cNvSpPr>
            <a:spLocks noGrp="1"/>
          </p:cNvSpPr>
          <p:nvPr>
            <p:ph type="sldNum" sz="quarter" idx="12"/>
          </p:nvPr>
        </p:nvSpPr>
        <p:spPr/>
        <p:txBody>
          <a:bodyPr/>
          <a:lstStyle>
            <a:lvl1pPr>
              <a:defRPr/>
            </a:lvl1pPr>
            <a:extLst/>
          </a:lstStyle>
          <a:p>
            <a:pPr>
              <a:defRPr/>
            </a:pPr>
            <a:fld id="{4541F092-B8E2-4ACF-B22C-8F451F0FCC56}"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tIns="274320">
            <a:normAutofit/>
          </a:bodyPr>
          <a:lstStyle>
            <a:extLst/>
          </a:lstStyle>
          <a:p>
            <a:pPr indent="-283464" fontAlgn="auto">
              <a:lnSpc>
                <a:spcPts val="3000"/>
              </a:lnSpc>
              <a:spcBef>
                <a:spcPts val="600"/>
              </a:spcBef>
              <a:spcAft>
                <a:spcPts val="0"/>
              </a:spcAft>
              <a:buClr>
                <a:schemeClr val="accent1"/>
              </a:buClr>
              <a:buSzPct val="80000"/>
              <a:buFont typeface="Wingdings 2"/>
              <a:buNone/>
              <a:defRPr/>
            </a:pPr>
            <a:endParaRPr lang="en-US" sz="3200">
              <a:latin typeface="+mn-lt"/>
              <a:cs typeface="+mn-cs"/>
            </a:endParaRPr>
          </a:p>
        </p:txBody>
      </p:sp>
      <p:sp>
        <p:nvSpPr>
          <p:cNvPr id="6" name="Блок-схема: процесс 8"/>
          <p:cNvSpPr/>
          <p:nvPr/>
        </p:nvSpPr>
        <p:spPr>
          <a:xfrm rot="19468671">
            <a:off x="396875" y="954088"/>
            <a:ext cx="685800" cy="204787"/>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7" name="Блок-схема: процесс 9"/>
          <p:cNvSpPr/>
          <p:nvPr/>
        </p:nvSpPr>
        <p:spPr>
          <a:xfrm rot="2103354" flipH="1">
            <a:off x="5003800" y="936625"/>
            <a:ext cx="649288" cy="204788"/>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dirty="0"/>
          </a:p>
        </p:txBody>
      </p:sp>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lang="ru-RU" smtClean="0"/>
              <a:t>Образец заголовка</a:t>
            </a:r>
            <a:endParaRPr lang="en-US"/>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tIns="274320">
            <a:normAutofit/>
          </a:bodyPr>
          <a:lstStyle>
            <a:lvl1pPr indent="0">
              <a:buNone/>
              <a:defRPr sz="3200"/>
            </a:lvl1pPr>
            <a:extLst/>
          </a:lstStyle>
          <a:p>
            <a:pPr lvl="0"/>
            <a:r>
              <a:rPr lang="ru-RU" noProof="0" smtClean="0"/>
              <a:t>Вставка рисунка</a:t>
            </a:r>
            <a:endParaRPr lang="en-US" noProof="0"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a:r>
              <a:rPr lang="ru-RU" smtClean="0"/>
              <a:t>Образец текста</a:t>
            </a:r>
          </a:p>
        </p:txBody>
      </p:sp>
      <p:sp>
        <p:nvSpPr>
          <p:cNvPr id="8" name="Дата 4"/>
          <p:cNvSpPr>
            <a:spLocks noGrp="1"/>
          </p:cNvSpPr>
          <p:nvPr>
            <p:ph type="dt" sz="half" idx="10"/>
          </p:nvPr>
        </p:nvSpPr>
        <p:spPr/>
        <p:txBody>
          <a:bodyPr/>
          <a:lstStyle>
            <a:lvl1pPr>
              <a:defRPr/>
            </a:lvl1pPr>
            <a:extLst/>
          </a:lstStyle>
          <a:p>
            <a:pPr>
              <a:defRPr/>
            </a:pPr>
            <a:fld id="{53F36721-1619-429F-AE52-1AD14D5E33AD}" type="datetimeFigureOut">
              <a:rPr lang="en-US"/>
              <a:pPr>
                <a:defRPr/>
              </a:pPr>
              <a:t>12/28/2022</a:t>
            </a:fld>
            <a:endParaRPr lang="en-US"/>
          </a:p>
        </p:txBody>
      </p:sp>
      <p:sp>
        <p:nvSpPr>
          <p:cNvPr id="9" name="Нижний колонтитул 5"/>
          <p:cNvSpPr>
            <a:spLocks noGrp="1"/>
          </p:cNvSpPr>
          <p:nvPr>
            <p:ph type="ftr" sz="quarter" idx="11"/>
          </p:nvPr>
        </p:nvSpPr>
        <p:spPr/>
        <p:txBody>
          <a:bodyPr/>
          <a:lstStyle>
            <a:lvl1pPr>
              <a:defRPr/>
            </a:lvl1pPr>
            <a:extLst/>
          </a:lstStyle>
          <a:p>
            <a:pPr>
              <a:defRPr/>
            </a:pPr>
            <a:endParaRPr lang="en-US"/>
          </a:p>
        </p:txBody>
      </p:sp>
      <p:sp>
        <p:nvSpPr>
          <p:cNvPr id="10" name="Номер слайда 6"/>
          <p:cNvSpPr>
            <a:spLocks noGrp="1"/>
          </p:cNvSpPr>
          <p:nvPr>
            <p:ph type="sldNum" sz="quarter" idx="12"/>
          </p:nvPr>
        </p:nvSpPr>
        <p:spPr/>
        <p:txBody>
          <a:bodyPr/>
          <a:lstStyle>
            <a:lvl1pPr>
              <a:defRPr/>
            </a:lvl1pPr>
            <a:extLst/>
          </a:lstStyle>
          <a:p>
            <a:pPr>
              <a:defRPr/>
            </a:pPr>
            <a:fld id="{36BE7E69-7B0A-4391-BDAD-66ED3C9A55C2}"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7" name="Пирог 6"/>
          <p:cNvSpPr/>
          <p:nvPr/>
        </p:nvSpPr>
        <p:spPr>
          <a:xfrm>
            <a:off x="-815975" y="-815975"/>
            <a:ext cx="1638300" cy="1638300"/>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8" name="Овал 7"/>
          <p:cNvSpPr/>
          <p:nvPr/>
        </p:nvSpPr>
        <p:spPr>
          <a:xfrm>
            <a:off x="168275" y="20638"/>
            <a:ext cx="1703388" cy="1703387"/>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12" name="Прямоугольник 11"/>
          <p:cNvSpPr/>
          <p:nvPr/>
        </p:nvSpPr>
        <p:spPr>
          <a:xfrm>
            <a:off x="1012825" y="0"/>
            <a:ext cx="8131175"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
        <p:nvSpPr>
          <p:cNvPr id="5" name="Заголовок 4"/>
          <p:cNvSpPr>
            <a:spLocks noGrp="1"/>
          </p:cNvSpPr>
          <p:nvPr>
            <p:ph type="title"/>
          </p:nvPr>
        </p:nvSpPr>
        <p:spPr>
          <a:xfrm>
            <a:off x="1435100" y="274638"/>
            <a:ext cx="7499350" cy="1143000"/>
          </a:xfrm>
          <a:prstGeom prst="rect">
            <a:avLst/>
          </a:prstGeom>
        </p:spPr>
        <p:txBody>
          <a:bodyPr anchor="ctr">
            <a:normAutofit/>
          </a:bodyPr>
          <a:lstStyle>
            <a:extLst/>
          </a:lstStyle>
          <a:p>
            <a:r>
              <a:rPr lang="ru-RU" smtClean="0"/>
              <a:t>Образец заголовка</a:t>
            </a:r>
            <a:endParaRPr lang="en-US"/>
          </a:p>
        </p:txBody>
      </p:sp>
      <p:sp>
        <p:nvSpPr>
          <p:cNvPr id="1033" name="Текст 8"/>
          <p:cNvSpPr>
            <a:spLocks noGrp="1"/>
          </p:cNvSpPr>
          <p:nvPr>
            <p:ph type="body" idx="1"/>
          </p:nvPr>
        </p:nvSpPr>
        <p:spPr bwMode="auto">
          <a:xfrm>
            <a:off x="1435100" y="1447800"/>
            <a:ext cx="7499350" cy="4800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fontAlgn="auto" latinLnBrk="0" hangingPunct="1">
              <a:spcBef>
                <a:spcPts val="0"/>
              </a:spcBef>
              <a:spcAft>
                <a:spcPts val="0"/>
              </a:spcAft>
              <a:defRPr kumimoji="0" sz="1200" smtClean="0">
                <a:solidFill>
                  <a:schemeClr val="bg2">
                    <a:shade val="50000"/>
                    <a:satMod val="200000"/>
                  </a:schemeClr>
                </a:solidFill>
                <a:latin typeface="+mn-lt"/>
                <a:cs typeface="+mn-cs"/>
              </a:defRPr>
            </a:lvl1pPr>
            <a:extLst/>
          </a:lstStyle>
          <a:p>
            <a:pPr>
              <a:defRPr/>
            </a:pPr>
            <a:fld id="{9C231813-0073-442D-B1AC-A13798B233FE}" type="datetimeFigureOut">
              <a:rPr lang="en-US"/>
              <a:pPr>
                <a:defRPr/>
              </a:pPr>
              <a:t>12/28/2022</a:t>
            </a:fld>
            <a:endParaRPr lang="en-US"/>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fontAlgn="auto" latinLnBrk="0" hangingPunct="1">
              <a:spcBef>
                <a:spcPts val="0"/>
              </a:spcBef>
              <a:spcAft>
                <a:spcPts val="0"/>
              </a:spcAft>
              <a:defRPr kumimoji="0" sz="1200">
                <a:solidFill>
                  <a:schemeClr val="bg2">
                    <a:shade val="50000"/>
                    <a:satMod val="200000"/>
                  </a:schemeClr>
                </a:solidFill>
                <a:effectLst/>
                <a:latin typeface="+mn-lt"/>
                <a:cs typeface="+mn-cs"/>
              </a:defRPr>
            </a:lvl1pPr>
            <a:extLst/>
          </a:lstStyle>
          <a:p>
            <a:pPr>
              <a:defRPr/>
            </a:pPr>
            <a:endParaRPr lang="en-US"/>
          </a:p>
        </p:txBody>
      </p:sp>
      <p:sp>
        <p:nvSpPr>
          <p:cNvPr id="22" name="Номер слайда 21"/>
          <p:cNvSpPr>
            <a:spLocks noGrp="1"/>
          </p:cNvSpPr>
          <p:nvPr>
            <p:ph type="sldNum" sz="quarter" idx="4"/>
          </p:nvPr>
        </p:nvSpPr>
        <p:spPr>
          <a:xfrm>
            <a:off x="8613775" y="6305550"/>
            <a:ext cx="457200" cy="476250"/>
          </a:xfrm>
          <a:prstGeom prst="rect">
            <a:avLst/>
          </a:prstGeom>
        </p:spPr>
        <p:txBody>
          <a:bodyPr anchor="b"/>
          <a:lstStyle>
            <a:lvl1pPr algn="ctr" eaLnBrk="1" fontAlgn="auto" latinLnBrk="0" hangingPunct="1">
              <a:spcBef>
                <a:spcPts val="0"/>
              </a:spcBef>
              <a:spcAft>
                <a:spcPts val="0"/>
              </a:spcAft>
              <a:defRPr kumimoji="0" sz="1200" smtClean="0">
                <a:solidFill>
                  <a:schemeClr val="bg2">
                    <a:shade val="50000"/>
                    <a:satMod val="200000"/>
                  </a:schemeClr>
                </a:solidFill>
                <a:effectLst/>
                <a:latin typeface="+mn-lt"/>
                <a:cs typeface="+mn-cs"/>
              </a:defRPr>
            </a:lvl1pPr>
            <a:extLst/>
          </a:lstStyle>
          <a:p>
            <a:pPr>
              <a:defRPr/>
            </a:pPr>
            <a:fld id="{576ABF33-64A3-45F7-BE32-563D69C9355D}" type="slidenum">
              <a:rPr lang="en-US"/>
              <a:pPr>
                <a:defRPr/>
              </a:pPr>
              <a:t>‹#›</a:t>
            </a:fld>
            <a:endParaRPr lang="en-US"/>
          </a:p>
        </p:txBody>
      </p:sp>
      <p:sp>
        <p:nvSpPr>
          <p:cNvPr id="15" name="Прямоугольник 14"/>
          <p:cNvSpPr/>
          <p:nvPr/>
        </p:nvSpPr>
        <p:spPr bwMode="invGray">
          <a:xfrm>
            <a:off x="1014413" y="0"/>
            <a:ext cx="73025" cy="6858000"/>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spTree>
  </p:cSld>
  <p:clrMap bg1="lt1" tx1="dk1" bg2="lt2" tx2="dk2" accent1="accent1" accent2="accent2" accent3="accent3" accent4="accent4" accent5="accent5" accent6="accent6" hlink="hlink" folHlink="folHlink"/>
  <p:sldLayoutIdLst>
    <p:sldLayoutId id="2147483708" r:id="rId1"/>
    <p:sldLayoutId id="2147483707" r:id="rId2"/>
    <p:sldLayoutId id="2147483709" r:id="rId3"/>
    <p:sldLayoutId id="2147483706" r:id="rId4"/>
    <p:sldLayoutId id="2147483710" r:id="rId5"/>
    <p:sldLayoutId id="2147483705" r:id="rId6"/>
    <p:sldLayoutId id="2147483711" r:id="rId7"/>
    <p:sldLayoutId id="2147483712" r:id="rId8"/>
    <p:sldLayoutId id="2147483713" r:id="rId9"/>
    <p:sldLayoutId id="2147483704" r:id="rId10"/>
    <p:sldLayoutId id="2147483703" r:id="rId11"/>
  </p:sldLayoutIdLst>
  <p:txStyles>
    <p:titleStyle>
      <a:lvl1pPr algn="l" rtl="0" fontAlgn="base">
        <a:spcBef>
          <a:spcPct val="0"/>
        </a:spcBef>
        <a:spcAft>
          <a:spcPct val="0"/>
        </a:spcAft>
        <a:defRPr sz="4300" kern="1200">
          <a:solidFill>
            <a:srgbClr val="C22EA4"/>
          </a:solidFill>
          <a:effectLst>
            <a:outerShdw blurRad="50000" dist="30000" dir="5400000" algn="tl" rotWithShape="0">
              <a:srgbClr val="000000">
                <a:alpha val="30000"/>
              </a:srgbClr>
            </a:outerShdw>
          </a:effectLst>
          <a:latin typeface="+mj-lt"/>
          <a:ea typeface="+mj-ea"/>
          <a:cs typeface="+mj-cs"/>
        </a:defRPr>
      </a:lvl1pPr>
      <a:lvl2pPr algn="l" rtl="0" fontAlgn="base">
        <a:spcBef>
          <a:spcPct val="0"/>
        </a:spcBef>
        <a:spcAft>
          <a:spcPct val="0"/>
        </a:spcAft>
        <a:defRPr sz="4300">
          <a:solidFill>
            <a:srgbClr val="C22EA4"/>
          </a:solidFill>
          <a:latin typeface="Gill Sans MT" pitchFamily="34" charset="0"/>
        </a:defRPr>
      </a:lvl2pPr>
      <a:lvl3pPr algn="l" rtl="0" fontAlgn="base">
        <a:spcBef>
          <a:spcPct val="0"/>
        </a:spcBef>
        <a:spcAft>
          <a:spcPct val="0"/>
        </a:spcAft>
        <a:defRPr sz="4300">
          <a:solidFill>
            <a:srgbClr val="C22EA4"/>
          </a:solidFill>
          <a:latin typeface="Gill Sans MT" pitchFamily="34" charset="0"/>
        </a:defRPr>
      </a:lvl3pPr>
      <a:lvl4pPr algn="l" rtl="0" fontAlgn="base">
        <a:spcBef>
          <a:spcPct val="0"/>
        </a:spcBef>
        <a:spcAft>
          <a:spcPct val="0"/>
        </a:spcAft>
        <a:defRPr sz="4300">
          <a:solidFill>
            <a:srgbClr val="C22EA4"/>
          </a:solidFill>
          <a:latin typeface="Gill Sans MT" pitchFamily="34" charset="0"/>
        </a:defRPr>
      </a:lvl4pPr>
      <a:lvl5pPr algn="l" rtl="0" fontAlgn="base">
        <a:spcBef>
          <a:spcPct val="0"/>
        </a:spcBef>
        <a:spcAft>
          <a:spcPct val="0"/>
        </a:spcAft>
        <a:defRPr sz="4300">
          <a:solidFill>
            <a:srgbClr val="C22EA4"/>
          </a:solidFill>
          <a:latin typeface="Gill Sans MT" pitchFamily="34" charset="0"/>
        </a:defRPr>
      </a:lvl5pPr>
      <a:lvl6pPr marL="457200" algn="l" rtl="0" fontAlgn="base">
        <a:spcBef>
          <a:spcPct val="0"/>
        </a:spcBef>
        <a:spcAft>
          <a:spcPct val="0"/>
        </a:spcAft>
        <a:defRPr sz="4300">
          <a:solidFill>
            <a:srgbClr val="C22EA4"/>
          </a:solidFill>
          <a:latin typeface="Gill Sans MT" pitchFamily="34" charset="0"/>
        </a:defRPr>
      </a:lvl6pPr>
      <a:lvl7pPr marL="914400" algn="l" rtl="0" fontAlgn="base">
        <a:spcBef>
          <a:spcPct val="0"/>
        </a:spcBef>
        <a:spcAft>
          <a:spcPct val="0"/>
        </a:spcAft>
        <a:defRPr sz="4300">
          <a:solidFill>
            <a:srgbClr val="C22EA4"/>
          </a:solidFill>
          <a:latin typeface="Gill Sans MT" pitchFamily="34" charset="0"/>
        </a:defRPr>
      </a:lvl7pPr>
      <a:lvl8pPr marL="1371600" algn="l" rtl="0" fontAlgn="base">
        <a:spcBef>
          <a:spcPct val="0"/>
        </a:spcBef>
        <a:spcAft>
          <a:spcPct val="0"/>
        </a:spcAft>
        <a:defRPr sz="4300">
          <a:solidFill>
            <a:srgbClr val="C22EA4"/>
          </a:solidFill>
          <a:latin typeface="Gill Sans MT" pitchFamily="34" charset="0"/>
        </a:defRPr>
      </a:lvl8pPr>
      <a:lvl9pPr marL="1828800" algn="l" rtl="0" fontAlgn="base">
        <a:spcBef>
          <a:spcPct val="0"/>
        </a:spcBef>
        <a:spcAft>
          <a:spcPct val="0"/>
        </a:spcAft>
        <a:defRPr sz="4300">
          <a:solidFill>
            <a:srgbClr val="C22EA4"/>
          </a:solidFill>
          <a:latin typeface="Gill Sans MT" pitchFamily="34" charset="0"/>
        </a:defRPr>
      </a:lvl9pPr>
      <a:extLst/>
    </p:titleStyle>
    <p:bodyStyle>
      <a:lvl1pPr marL="365125" indent="-282575" algn="l" rtl="0" fontAlgn="base">
        <a:spcBef>
          <a:spcPts val="600"/>
        </a:spcBef>
        <a:spcAft>
          <a:spcPct val="0"/>
        </a:spcAft>
        <a:buClr>
          <a:schemeClr val="accent1"/>
        </a:buClr>
        <a:buSzPct val="80000"/>
        <a:buFont typeface="Wingdings 2" pitchFamily="18" charset="2"/>
        <a:buChar char=""/>
        <a:defRPr sz="3200" kern="1200">
          <a:solidFill>
            <a:schemeClr val="tx1"/>
          </a:solidFill>
          <a:latin typeface="+mn-lt"/>
          <a:ea typeface="+mn-ea"/>
          <a:cs typeface="+mn-cs"/>
        </a:defRPr>
      </a:lvl1pPr>
      <a:lvl2pPr marL="639763" indent="-236538" algn="l" rtl="0" fontAlgn="base">
        <a:spcBef>
          <a:spcPts val="550"/>
        </a:spcBef>
        <a:spcAft>
          <a:spcPct val="0"/>
        </a:spcAft>
        <a:buClr>
          <a:schemeClr val="accent1"/>
        </a:buClr>
        <a:buFont typeface="Verdana" pitchFamily="34" charset="0"/>
        <a:buChar char="◦"/>
        <a:defRPr sz="2800" kern="1200">
          <a:solidFill>
            <a:schemeClr val="tx1"/>
          </a:solidFill>
          <a:latin typeface="+mn-lt"/>
          <a:ea typeface="+mn-ea"/>
          <a:cs typeface="+mn-cs"/>
        </a:defRPr>
      </a:lvl2pPr>
      <a:lvl3pPr marL="885825"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096963" indent="-173038" algn="l" rtl="0" fontAlgn="base">
        <a:spcBef>
          <a:spcPct val="20000"/>
        </a:spcBef>
        <a:spcAft>
          <a:spcPct val="0"/>
        </a:spcAft>
        <a:buClr>
          <a:srgbClr val="DE6C36"/>
        </a:buClr>
        <a:buFont typeface="Wingdings 2" pitchFamily="18" charset="2"/>
        <a:buChar char=""/>
        <a:defRPr sz="2000" kern="1200">
          <a:solidFill>
            <a:schemeClr val="tx1"/>
          </a:solidFill>
          <a:latin typeface="+mn-lt"/>
          <a:ea typeface="+mn-ea"/>
          <a:cs typeface="+mn-cs"/>
        </a:defRPr>
      </a:lvl4pPr>
      <a:lvl5pPr marL="1296988" indent="-182563" algn="l" rtl="0" fontAlgn="base">
        <a:spcBef>
          <a:spcPct val="20000"/>
        </a:spcBef>
        <a:spcAft>
          <a:spcPct val="0"/>
        </a:spcAft>
        <a:buClr>
          <a:srgbClr val="F9B639"/>
        </a:buClr>
        <a:buFont typeface="Wingdings 2" pitchFamily="18" charset="2"/>
        <a:buChar char=""/>
        <a:defRPr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1520" y="1988840"/>
            <a:ext cx="8640960" cy="3046988"/>
          </a:xfrm>
          <a:prstGeom prst="rect">
            <a:avLst/>
          </a:prstGeom>
        </p:spPr>
        <p:txBody>
          <a:bodyPr>
            <a:spAutoFit/>
          </a:bodyPr>
          <a:lstStyle/>
          <a:p>
            <a:pPr algn="ctr" fontAlgn="auto">
              <a:spcBef>
                <a:spcPts val="0"/>
              </a:spcBef>
              <a:spcAft>
                <a:spcPts val="0"/>
              </a:spcAft>
              <a:defRPr/>
            </a:pPr>
            <a:r>
              <a:rPr lang="uk-UA" sz="4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МОНІТОРИНГ ТЕХНОГЕННО-ЕКОЛОГІЧНИХ НЕБЕЗПЕК ТА НС</a:t>
            </a:r>
            <a:endParaRPr lang="en-US" sz="4800" dirty="0">
              <a:solidFill>
                <a:srgbClr val="C22EA4"/>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1"/>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Gill Sans MT" pitchFamily="34" charset="0"/>
            </a:endParaRPr>
          </a:p>
        </p:txBody>
      </p:sp>
      <p:grpSp>
        <p:nvGrpSpPr>
          <p:cNvPr id="22530" name="Group 1"/>
          <p:cNvGrpSpPr>
            <a:grpSpLocks noChangeAspect="1"/>
          </p:cNvGrpSpPr>
          <p:nvPr/>
        </p:nvGrpSpPr>
        <p:grpSpPr bwMode="auto">
          <a:xfrm>
            <a:off x="-323850" y="266700"/>
            <a:ext cx="9296400" cy="6076950"/>
            <a:chOff x="377" y="387"/>
            <a:chExt cx="14641" cy="9571"/>
          </a:xfrm>
        </p:grpSpPr>
        <p:sp>
          <p:nvSpPr>
            <p:cNvPr id="22536" name="AutoShape 20"/>
            <p:cNvSpPr>
              <a:spLocks noChangeAspect="1" noChangeArrowheads="1" noTextEdit="1"/>
            </p:cNvSpPr>
            <p:nvPr/>
          </p:nvSpPr>
          <p:spPr bwMode="auto">
            <a:xfrm>
              <a:off x="377" y="387"/>
              <a:ext cx="13978" cy="9571"/>
            </a:xfrm>
            <a:prstGeom prst="rect">
              <a:avLst/>
            </a:prstGeom>
            <a:noFill/>
            <a:ln w="9525">
              <a:noFill/>
              <a:miter lim="800000"/>
              <a:headEnd/>
              <a:tailEnd/>
            </a:ln>
          </p:spPr>
          <p:txBody>
            <a:bodyPr/>
            <a:lstStyle/>
            <a:p>
              <a:endParaRPr lang="ru-RU"/>
            </a:p>
          </p:txBody>
        </p:sp>
        <p:sp>
          <p:nvSpPr>
            <p:cNvPr id="47122" name="Text Box 18"/>
            <p:cNvSpPr txBox="1">
              <a:spLocks noChangeArrowheads="1"/>
            </p:cNvSpPr>
            <p:nvPr/>
          </p:nvSpPr>
          <p:spPr bwMode="auto">
            <a:xfrm>
              <a:off x="1512" y="4157"/>
              <a:ext cx="3588" cy="1163"/>
            </a:xfrm>
            <a:prstGeom prst="rect">
              <a:avLst/>
            </a:prstGeom>
            <a:solidFill>
              <a:srgbClr val="E6CED4"/>
            </a:solidFill>
            <a:ln w="9525">
              <a:solidFill>
                <a:srgbClr val="000000"/>
              </a:solidFill>
              <a:miter lim="800000"/>
              <a:headEnd/>
              <a:tailEnd/>
            </a:ln>
            <a:effectLst>
              <a:outerShdw dist="107763" dir="2700000" algn="ctr" rotWithShape="0">
                <a:srgbClr val="808080">
                  <a:alpha val="50000"/>
                </a:srgbClr>
              </a:outerShdw>
            </a:effectLst>
          </p:spPr>
          <p:txBody>
            <a:bodyPr/>
            <a:lstStyle/>
            <a:p>
              <a:pPr algn="ctr">
                <a:defRPr/>
              </a:pPr>
              <a:r>
                <a:rPr lang="uk-UA" sz="2400" dirty="0">
                  <a:latin typeface="Times New Roman" pitchFamily="18" charset="0"/>
                  <a:ea typeface="Calibri" pitchFamily="34" charset="0"/>
                  <a:cs typeface="Times New Roman" pitchFamily="18" charset="0"/>
                </a:rPr>
                <a:t>Спостереження</a:t>
              </a:r>
              <a:endParaRPr lang="uk-UA" sz="2400" dirty="0">
                <a:latin typeface="Arial" pitchFamily="34" charset="0"/>
                <a:cs typeface="+mn-cs"/>
              </a:endParaRPr>
            </a:p>
          </p:txBody>
        </p:sp>
        <p:sp>
          <p:nvSpPr>
            <p:cNvPr id="47121" name="Rectangle 17"/>
            <p:cNvSpPr>
              <a:spLocks noChangeArrowheads="1"/>
            </p:cNvSpPr>
            <p:nvPr/>
          </p:nvSpPr>
          <p:spPr bwMode="auto">
            <a:xfrm>
              <a:off x="6155" y="4117"/>
              <a:ext cx="4005" cy="1468"/>
            </a:xfrm>
            <a:prstGeom prst="rect">
              <a:avLst/>
            </a:prstGeom>
            <a:solidFill>
              <a:srgbClr val="E6CED4"/>
            </a:solidFill>
            <a:ln w="9525">
              <a:solidFill>
                <a:srgbClr val="000000"/>
              </a:solidFill>
              <a:miter lim="800000"/>
              <a:headEnd/>
              <a:tailEnd/>
            </a:ln>
            <a:effectLst>
              <a:outerShdw dist="107763" dir="2700000" algn="ctr" rotWithShape="0">
                <a:srgbClr val="808080">
                  <a:alpha val="50000"/>
                </a:srgbClr>
              </a:outerShdw>
            </a:effectLst>
          </p:spPr>
          <p:txBody>
            <a:bodyPr/>
            <a:lstStyle/>
            <a:p>
              <a:pPr algn="ctr">
                <a:defRPr/>
              </a:pPr>
              <a:r>
                <a:rPr lang="uk-UA" sz="2400" dirty="0">
                  <a:latin typeface="Times New Roman" pitchFamily="18" charset="0"/>
                  <a:ea typeface="Calibri" pitchFamily="34" charset="0"/>
                  <a:cs typeface="Times New Roman" pitchFamily="18" charset="0"/>
                </a:rPr>
                <a:t>Оцінка фактичного стану</a:t>
              </a:r>
              <a:endParaRPr lang="uk-UA" sz="2400" dirty="0">
                <a:latin typeface="Arial" pitchFamily="34" charset="0"/>
                <a:cs typeface="+mn-cs"/>
              </a:endParaRPr>
            </a:p>
          </p:txBody>
        </p:sp>
        <p:sp>
          <p:nvSpPr>
            <p:cNvPr id="47120" name="Rectangle 16"/>
            <p:cNvSpPr>
              <a:spLocks noChangeArrowheads="1"/>
            </p:cNvSpPr>
            <p:nvPr/>
          </p:nvSpPr>
          <p:spPr bwMode="auto">
            <a:xfrm>
              <a:off x="1542" y="7023"/>
              <a:ext cx="3338" cy="1220"/>
            </a:xfrm>
            <a:prstGeom prst="rect">
              <a:avLst/>
            </a:prstGeom>
            <a:solidFill>
              <a:srgbClr val="E6CED4"/>
            </a:solidFill>
            <a:ln w="9525">
              <a:solidFill>
                <a:srgbClr val="000000"/>
              </a:solidFill>
              <a:miter lim="800000"/>
              <a:headEnd/>
              <a:tailEnd/>
            </a:ln>
            <a:effectLst>
              <a:outerShdw dist="107763" dir="2700000" algn="ctr" rotWithShape="0">
                <a:srgbClr val="808080">
                  <a:alpha val="50000"/>
                </a:srgbClr>
              </a:outerShdw>
            </a:effectLst>
          </p:spPr>
          <p:txBody>
            <a:bodyPr/>
            <a:lstStyle/>
            <a:p>
              <a:pPr algn="ctr">
                <a:defRPr/>
              </a:pPr>
              <a:r>
                <a:rPr lang="uk-UA" sz="2000">
                  <a:latin typeface="Times New Roman" pitchFamily="18" charset="0"/>
                  <a:ea typeface="Calibri" pitchFamily="34" charset="0"/>
                  <a:cs typeface="Times New Roman" pitchFamily="18" charset="0"/>
                </a:rPr>
                <a:t>Прогноз стану</a:t>
              </a:r>
              <a:endParaRPr lang="uk-UA">
                <a:latin typeface="Arial" pitchFamily="34" charset="0"/>
                <a:cs typeface="+mn-cs"/>
              </a:endParaRPr>
            </a:p>
          </p:txBody>
        </p:sp>
        <p:sp>
          <p:nvSpPr>
            <p:cNvPr id="47119" name="Rectangle 15"/>
            <p:cNvSpPr>
              <a:spLocks noChangeArrowheads="1"/>
            </p:cNvSpPr>
            <p:nvPr/>
          </p:nvSpPr>
          <p:spPr bwMode="auto">
            <a:xfrm>
              <a:off x="6175" y="6743"/>
              <a:ext cx="4005" cy="1620"/>
            </a:xfrm>
            <a:prstGeom prst="rect">
              <a:avLst/>
            </a:prstGeom>
            <a:solidFill>
              <a:srgbClr val="E6CED4"/>
            </a:solidFill>
            <a:ln w="9525">
              <a:solidFill>
                <a:srgbClr val="000000"/>
              </a:solidFill>
              <a:miter lim="800000"/>
              <a:headEnd/>
              <a:tailEnd/>
            </a:ln>
            <a:effectLst>
              <a:outerShdw dist="107763" dir="2700000" algn="ctr" rotWithShape="0">
                <a:srgbClr val="808080">
                  <a:alpha val="50000"/>
                </a:srgbClr>
              </a:outerShdw>
            </a:effectLst>
          </p:spPr>
          <p:txBody>
            <a:bodyPr/>
            <a:lstStyle/>
            <a:p>
              <a:pPr algn="ctr">
                <a:defRPr/>
              </a:pPr>
              <a:r>
                <a:rPr lang="uk-UA" sz="2400" dirty="0">
                  <a:latin typeface="Times New Roman" pitchFamily="18" charset="0"/>
                  <a:ea typeface="Calibri" pitchFamily="34" charset="0"/>
                  <a:cs typeface="Times New Roman" pitchFamily="18" charset="0"/>
                </a:rPr>
                <a:t>Оцінка стану, що прогнозується</a:t>
              </a:r>
              <a:endParaRPr lang="uk-UA" sz="2400" dirty="0">
                <a:latin typeface="Arial" pitchFamily="34" charset="0"/>
                <a:cs typeface="+mn-cs"/>
              </a:endParaRPr>
            </a:p>
          </p:txBody>
        </p:sp>
        <p:sp>
          <p:nvSpPr>
            <p:cNvPr id="47118" name="Rectangle 14"/>
            <p:cNvSpPr>
              <a:spLocks noChangeArrowheads="1"/>
            </p:cNvSpPr>
            <p:nvPr/>
          </p:nvSpPr>
          <p:spPr bwMode="auto">
            <a:xfrm>
              <a:off x="11653" y="4267"/>
              <a:ext cx="3365" cy="3238"/>
            </a:xfrm>
            <a:prstGeom prst="rect">
              <a:avLst/>
            </a:prstGeom>
            <a:solidFill>
              <a:srgbClr val="E6CED4"/>
            </a:solidFill>
            <a:ln w="9525">
              <a:solidFill>
                <a:srgbClr val="000000"/>
              </a:solidFill>
              <a:miter lim="800000"/>
              <a:headEnd/>
              <a:tailEnd/>
            </a:ln>
            <a:effectLst>
              <a:outerShdw dist="107763" dir="2700000" algn="ctr" rotWithShape="0">
                <a:srgbClr val="808080">
                  <a:alpha val="50000"/>
                </a:srgbClr>
              </a:outerShdw>
            </a:effectLst>
          </p:spPr>
          <p:txBody>
            <a:bodyPr/>
            <a:lstStyle/>
            <a:p>
              <a:pPr algn="ctr">
                <a:defRPr/>
              </a:pPr>
              <a:r>
                <a:rPr lang="uk-UA" sz="2400" b="1" dirty="0">
                  <a:latin typeface="Times New Roman" pitchFamily="18" charset="0"/>
                  <a:ea typeface="Calibri" pitchFamily="34" charset="0"/>
                  <a:cs typeface="Times New Roman" pitchFamily="18" charset="0"/>
                </a:rPr>
                <a:t>Регулювання якості середовища</a:t>
              </a:r>
              <a:endParaRPr lang="uk-UA" sz="2400" dirty="0">
                <a:latin typeface="Arial" pitchFamily="34" charset="0"/>
                <a:cs typeface="+mn-cs"/>
              </a:endParaRPr>
            </a:p>
          </p:txBody>
        </p:sp>
        <p:cxnSp>
          <p:nvCxnSpPr>
            <p:cNvPr id="22542" name="AutoShape 13"/>
            <p:cNvCxnSpPr>
              <a:cxnSpLocks noChangeShapeType="1"/>
            </p:cNvCxnSpPr>
            <p:nvPr/>
          </p:nvCxnSpPr>
          <p:spPr bwMode="auto">
            <a:xfrm flipV="1">
              <a:off x="10921" y="2415"/>
              <a:ext cx="1" cy="5385"/>
            </a:xfrm>
            <a:prstGeom prst="straightConnector1">
              <a:avLst/>
            </a:prstGeom>
            <a:noFill/>
            <a:ln w="19050">
              <a:solidFill>
                <a:srgbClr val="000000"/>
              </a:solidFill>
              <a:prstDash val="dash"/>
              <a:round/>
              <a:headEnd/>
              <a:tailEnd/>
            </a:ln>
          </p:spPr>
        </p:cxnSp>
        <p:cxnSp>
          <p:nvCxnSpPr>
            <p:cNvPr id="22543" name="AutoShape 12"/>
            <p:cNvCxnSpPr>
              <a:cxnSpLocks noChangeShapeType="1"/>
            </p:cNvCxnSpPr>
            <p:nvPr/>
          </p:nvCxnSpPr>
          <p:spPr bwMode="auto">
            <a:xfrm rot="-5400000" flipH="1" flipV="1">
              <a:off x="5712" y="1712"/>
              <a:ext cx="40" cy="4852"/>
            </a:xfrm>
            <a:prstGeom prst="bentConnector3">
              <a:avLst>
                <a:gd name="adj1" fmla="val -900000"/>
              </a:avLst>
            </a:prstGeom>
            <a:noFill/>
            <a:ln w="28575">
              <a:solidFill>
                <a:srgbClr val="000000"/>
              </a:solidFill>
              <a:miter lim="800000"/>
              <a:headEnd/>
              <a:tailEnd type="triangle" w="lg" len="lg"/>
            </a:ln>
          </p:spPr>
        </p:cxnSp>
        <p:cxnSp>
          <p:nvCxnSpPr>
            <p:cNvPr id="22544" name="AutoShape 11"/>
            <p:cNvCxnSpPr>
              <a:cxnSpLocks noChangeShapeType="1"/>
            </p:cNvCxnSpPr>
            <p:nvPr/>
          </p:nvCxnSpPr>
          <p:spPr bwMode="auto">
            <a:xfrm rot="10800000">
              <a:off x="1511" y="4739"/>
              <a:ext cx="30" cy="2895"/>
            </a:xfrm>
            <a:prstGeom prst="bentConnector3">
              <a:avLst>
                <a:gd name="adj1" fmla="val 1300000"/>
              </a:avLst>
            </a:prstGeom>
            <a:noFill/>
            <a:ln w="28575">
              <a:solidFill>
                <a:srgbClr val="000000"/>
              </a:solidFill>
              <a:miter lim="800000"/>
              <a:headEnd/>
              <a:tailEnd type="triangle" w="lg" len="lg"/>
            </a:ln>
          </p:spPr>
        </p:cxnSp>
        <p:cxnSp>
          <p:nvCxnSpPr>
            <p:cNvPr id="22545" name="AutoShape 10"/>
            <p:cNvCxnSpPr>
              <a:cxnSpLocks noChangeShapeType="1"/>
            </p:cNvCxnSpPr>
            <p:nvPr/>
          </p:nvCxnSpPr>
          <p:spPr bwMode="auto">
            <a:xfrm rot="5400000" flipH="1">
              <a:off x="5030" y="3596"/>
              <a:ext cx="1423" cy="4872"/>
            </a:xfrm>
            <a:prstGeom prst="bentConnector3">
              <a:avLst>
                <a:gd name="adj1" fmla="val 49963"/>
              </a:avLst>
            </a:prstGeom>
            <a:noFill/>
            <a:ln w="28575">
              <a:solidFill>
                <a:srgbClr val="000000"/>
              </a:solidFill>
              <a:miter lim="800000"/>
              <a:headEnd/>
              <a:tailEnd type="triangle" w="lg" len="lg"/>
            </a:ln>
          </p:spPr>
        </p:cxnSp>
        <p:sp>
          <p:nvSpPr>
            <p:cNvPr id="22546" name="AutoShape 9"/>
            <p:cNvSpPr>
              <a:spLocks noChangeArrowheads="1"/>
            </p:cNvSpPr>
            <p:nvPr/>
          </p:nvSpPr>
          <p:spPr bwMode="auto">
            <a:xfrm>
              <a:off x="9999" y="6920"/>
              <a:ext cx="1625" cy="480"/>
            </a:xfrm>
            <a:prstGeom prst="rightArrow">
              <a:avLst>
                <a:gd name="adj1" fmla="val 50000"/>
                <a:gd name="adj2" fmla="val 84635"/>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22547" name="AutoShape 8"/>
            <p:cNvSpPr>
              <a:spLocks noChangeArrowheads="1"/>
            </p:cNvSpPr>
            <p:nvPr/>
          </p:nvSpPr>
          <p:spPr bwMode="auto">
            <a:xfrm>
              <a:off x="4881" y="4455"/>
              <a:ext cx="1320" cy="480"/>
            </a:xfrm>
            <a:prstGeom prst="rightArrow">
              <a:avLst>
                <a:gd name="adj1" fmla="val 50000"/>
                <a:gd name="adj2" fmla="val 68750"/>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22548" name="AutoShape 7"/>
            <p:cNvSpPr>
              <a:spLocks noChangeArrowheads="1"/>
            </p:cNvSpPr>
            <p:nvPr/>
          </p:nvSpPr>
          <p:spPr bwMode="auto">
            <a:xfrm>
              <a:off x="10019" y="4500"/>
              <a:ext cx="1605" cy="480"/>
            </a:xfrm>
            <a:prstGeom prst="rightArrow">
              <a:avLst>
                <a:gd name="adj1" fmla="val 50000"/>
                <a:gd name="adj2" fmla="val 83594"/>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22549" name="AutoShape 6"/>
            <p:cNvSpPr>
              <a:spLocks noChangeArrowheads="1"/>
            </p:cNvSpPr>
            <p:nvPr/>
          </p:nvSpPr>
          <p:spPr bwMode="auto">
            <a:xfrm>
              <a:off x="4760" y="7320"/>
              <a:ext cx="1441" cy="480"/>
            </a:xfrm>
            <a:prstGeom prst="rightArrow">
              <a:avLst>
                <a:gd name="adj1" fmla="val 50000"/>
                <a:gd name="adj2" fmla="val 75052"/>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22550" name="AutoShape 5"/>
            <p:cNvSpPr>
              <a:spLocks noChangeArrowheads="1"/>
            </p:cNvSpPr>
            <p:nvPr/>
          </p:nvSpPr>
          <p:spPr bwMode="auto">
            <a:xfrm>
              <a:off x="2401" y="5320"/>
              <a:ext cx="499" cy="1740"/>
            </a:xfrm>
            <a:prstGeom prst="upArrow">
              <a:avLst>
                <a:gd name="adj1" fmla="val 50000"/>
                <a:gd name="adj2" fmla="val 87174"/>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cxnSp>
          <p:nvCxnSpPr>
            <p:cNvPr id="22551" name="AutoShape 4"/>
            <p:cNvCxnSpPr>
              <a:cxnSpLocks noChangeShapeType="1"/>
            </p:cNvCxnSpPr>
            <p:nvPr/>
          </p:nvCxnSpPr>
          <p:spPr bwMode="auto">
            <a:xfrm>
              <a:off x="2200" y="3016"/>
              <a:ext cx="1" cy="1144"/>
            </a:xfrm>
            <a:prstGeom prst="straightConnector1">
              <a:avLst/>
            </a:prstGeom>
            <a:noFill/>
            <a:ln w="28575">
              <a:solidFill>
                <a:srgbClr val="000000"/>
              </a:solidFill>
              <a:round/>
              <a:headEnd/>
              <a:tailEnd type="triangle" w="lg" len="lg"/>
            </a:ln>
          </p:spPr>
        </p:cxnSp>
        <p:cxnSp>
          <p:nvCxnSpPr>
            <p:cNvPr id="22552" name="AutoShape 3"/>
            <p:cNvCxnSpPr>
              <a:cxnSpLocks noChangeShapeType="1"/>
            </p:cNvCxnSpPr>
            <p:nvPr/>
          </p:nvCxnSpPr>
          <p:spPr bwMode="auto">
            <a:xfrm>
              <a:off x="2187" y="3050"/>
              <a:ext cx="8683" cy="1"/>
            </a:xfrm>
            <a:prstGeom prst="straightConnector1">
              <a:avLst/>
            </a:prstGeom>
            <a:noFill/>
            <a:ln w="28575">
              <a:solidFill>
                <a:srgbClr val="000000"/>
              </a:solidFill>
              <a:round/>
              <a:headEnd/>
              <a:tailEnd/>
            </a:ln>
          </p:spPr>
        </p:cxnSp>
      </p:grpSp>
      <p:sp>
        <p:nvSpPr>
          <p:cNvPr id="25" name="Заголовок 1"/>
          <p:cNvSpPr txBox="1">
            <a:spLocks/>
          </p:cNvSpPr>
          <p:nvPr/>
        </p:nvSpPr>
        <p:spPr>
          <a:xfrm>
            <a:off x="395536" y="95250"/>
            <a:ext cx="8208912" cy="854968"/>
          </a:xfrm>
          <a:prstGeom prst="rect">
            <a:avLst/>
          </a:prstGeom>
        </p:spPr>
        <p:txBody>
          <a:bodyPr anchor="ct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Блок-схема системи моніторингу</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
        <p:nvSpPr>
          <p:cNvPr id="22532" name="Заголовок 1"/>
          <p:cNvSpPr txBox="1">
            <a:spLocks/>
          </p:cNvSpPr>
          <p:nvPr/>
        </p:nvSpPr>
        <p:spPr bwMode="auto">
          <a:xfrm>
            <a:off x="-228600" y="892175"/>
            <a:ext cx="8675688" cy="854075"/>
          </a:xfrm>
          <a:prstGeom prst="rect">
            <a:avLst/>
          </a:prstGeom>
          <a:noFill/>
          <a:ln w="9525">
            <a:noFill/>
            <a:miter lim="800000"/>
            <a:headEnd/>
            <a:tailEnd/>
          </a:ln>
        </p:spPr>
        <p:txBody>
          <a:bodyPr anchor="ctr"/>
          <a:lstStyle/>
          <a:p>
            <a:pPr marL="484188" algn="ctr"/>
            <a:r>
              <a:rPr lang="uk-UA" sz="2800" b="1" i="1">
                <a:latin typeface="Times New Roman" pitchFamily="18" charset="0"/>
                <a:cs typeface="Times New Roman" pitchFamily="18" charset="0"/>
              </a:rPr>
              <a:t>Інформаційна система (моніторинг)   Управління</a:t>
            </a:r>
            <a:endParaRPr lang="en-US" sz="2800" b="1" i="1">
              <a:latin typeface="Times New Roman" pitchFamily="18" charset="0"/>
              <a:cs typeface="Times New Roman" pitchFamily="18" charset="0"/>
            </a:endParaRPr>
          </a:p>
        </p:txBody>
      </p:sp>
      <p:sp>
        <p:nvSpPr>
          <p:cNvPr id="22533" name="TextBox 27"/>
          <p:cNvSpPr txBox="1">
            <a:spLocks noChangeArrowheads="1"/>
          </p:cNvSpPr>
          <p:nvPr/>
        </p:nvSpPr>
        <p:spPr bwMode="auto">
          <a:xfrm>
            <a:off x="1422400" y="5949950"/>
            <a:ext cx="8388350" cy="460375"/>
          </a:xfrm>
          <a:prstGeom prst="rect">
            <a:avLst/>
          </a:prstGeom>
          <a:noFill/>
          <a:ln w="9525">
            <a:noFill/>
            <a:miter lim="800000"/>
            <a:headEnd/>
            <a:tailEnd/>
          </a:ln>
        </p:spPr>
        <p:txBody>
          <a:bodyPr>
            <a:spAutoFit/>
          </a:bodyPr>
          <a:lstStyle/>
          <a:p>
            <a:r>
              <a:rPr lang="uk-UA" sz="2400">
                <a:latin typeface="Times New Roman" pitchFamily="18" charset="0"/>
                <a:cs typeface="Times New Roman" pitchFamily="18" charset="0"/>
              </a:rPr>
              <a:t>	-  Прямий зв’язок 		-  Зворотній зв’язок </a:t>
            </a:r>
            <a:endParaRPr lang="en-US" sz="2400">
              <a:latin typeface="Times New Roman" pitchFamily="18" charset="0"/>
              <a:cs typeface="Times New Roman" pitchFamily="18" charset="0"/>
            </a:endParaRPr>
          </a:p>
        </p:txBody>
      </p:sp>
      <p:cxnSp>
        <p:nvCxnSpPr>
          <p:cNvPr id="22534" name="AutoShape 30"/>
          <p:cNvCxnSpPr>
            <a:cxnSpLocks noChangeShapeType="1"/>
          </p:cNvCxnSpPr>
          <p:nvPr/>
        </p:nvCxnSpPr>
        <p:spPr bwMode="auto">
          <a:xfrm>
            <a:off x="5184775" y="6232525"/>
            <a:ext cx="647700" cy="0"/>
          </a:xfrm>
          <a:prstGeom prst="straightConnector1">
            <a:avLst/>
          </a:prstGeom>
          <a:noFill/>
          <a:ln w="28575">
            <a:solidFill>
              <a:srgbClr val="000000"/>
            </a:solidFill>
            <a:round/>
            <a:headEnd/>
            <a:tailEnd type="triangle" w="lg" len="lg"/>
          </a:ln>
        </p:spPr>
      </p:cxnSp>
      <p:sp>
        <p:nvSpPr>
          <p:cNvPr id="22535" name="AutoShape 31"/>
          <p:cNvSpPr>
            <a:spLocks noChangeArrowheads="1"/>
          </p:cNvSpPr>
          <p:nvPr/>
        </p:nvSpPr>
        <p:spPr bwMode="auto">
          <a:xfrm>
            <a:off x="1281113" y="6064250"/>
            <a:ext cx="914400" cy="304800"/>
          </a:xfrm>
          <a:prstGeom prst="rightArrow">
            <a:avLst>
              <a:gd name="adj1" fmla="val 50000"/>
              <a:gd name="adj2" fmla="val 75000"/>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06" y="0"/>
            <a:ext cx="8072494" cy="646331"/>
          </a:xfrm>
          <a:prstGeom prst="rect">
            <a:avLst/>
          </a:prstGeom>
          <a:noFill/>
        </p:spPr>
        <p:txBody>
          <a:bodyPr>
            <a:spAutoFit/>
          </a:bodyPr>
          <a:lstStyle/>
          <a:p>
            <a:pP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Система моніторингу спрямована на:</a:t>
            </a:r>
            <a:endParaRPr lang="ru-RU" sz="3600" dirty="0">
              <a:latin typeface="+mn-lt"/>
              <a:cs typeface="+mn-cs"/>
            </a:endParaRPr>
          </a:p>
        </p:txBody>
      </p:sp>
      <p:sp>
        <p:nvSpPr>
          <p:cNvPr id="23554" name="TextBox 4"/>
          <p:cNvSpPr txBox="1">
            <a:spLocks noChangeArrowheads="1"/>
          </p:cNvSpPr>
          <p:nvPr/>
        </p:nvSpPr>
        <p:spPr bwMode="auto">
          <a:xfrm>
            <a:off x="1000125" y="714375"/>
            <a:ext cx="8143875" cy="2554288"/>
          </a:xfrm>
          <a:prstGeom prst="rect">
            <a:avLst/>
          </a:prstGeom>
          <a:noFill/>
          <a:ln w="9525">
            <a:noFill/>
            <a:miter lim="800000"/>
            <a:headEnd/>
            <a:tailEnd/>
          </a:ln>
        </p:spPr>
        <p:txBody>
          <a:bodyPr>
            <a:spAutoFit/>
          </a:bodyPr>
          <a:lstStyle/>
          <a:p>
            <a:pPr indent="361950" algn="just">
              <a:buClr>
                <a:srgbClr val="D96C89"/>
              </a:buClr>
              <a:buFont typeface="Wingdings 2" pitchFamily="18" charset="2"/>
              <a:buChar char=""/>
            </a:pPr>
            <a:r>
              <a:rPr lang="uk-UA" sz="2000">
                <a:latin typeface="Times New Roman" pitchFamily="18" charset="0"/>
                <a:cs typeface="Times New Roman" pitchFamily="18" charset="0"/>
              </a:rPr>
              <a:t>підвищення рівня вивчення і знань про стан оточуючого людину довкілля;</a:t>
            </a:r>
          </a:p>
          <a:p>
            <a:pPr indent="361950" algn="just">
              <a:buClr>
                <a:srgbClr val="D96C89"/>
              </a:buClr>
              <a:buFont typeface="Wingdings 2" pitchFamily="18" charset="2"/>
              <a:buChar char=""/>
            </a:pPr>
            <a:r>
              <a:rPr lang="uk-UA" sz="2000">
                <a:latin typeface="Times New Roman" pitchFamily="18" charset="0"/>
                <a:cs typeface="Times New Roman" pitchFamily="18" charset="0"/>
              </a:rPr>
              <a:t>підвищення оперативності та якості інформаційного обслуговування користувачів на всіх рівнях;</a:t>
            </a:r>
          </a:p>
          <a:p>
            <a:pPr indent="361950" algn="just">
              <a:buClr>
                <a:srgbClr val="D96C89"/>
              </a:buClr>
              <a:buFont typeface="Wingdings 2" pitchFamily="18" charset="2"/>
              <a:buChar char=""/>
            </a:pPr>
            <a:r>
              <a:rPr lang="uk-UA" sz="2000">
                <a:latin typeface="Times New Roman" pitchFamily="18" charset="0"/>
                <a:cs typeface="Times New Roman" pitchFamily="18" charset="0"/>
              </a:rPr>
              <a:t>підвищення якості обґрунтування заходів щодо запобігання НС та ефективності їх здійснення;</a:t>
            </a:r>
          </a:p>
          <a:p>
            <a:pPr indent="361950" algn="just">
              <a:buClr>
                <a:srgbClr val="D96C89"/>
              </a:buClr>
              <a:buFont typeface="Wingdings 2" pitchFamily="18" charset="2"/>
              <a:buChar char=""/>
            </a:pPr>
            <a:r>
              <a:rPr lang="uk-UA" sz="2000">
                <a:latin typeface="Times New Roman" pitchFamily="18" charset="0"/>
                <a:cs typeface="Times New Roman" pitchFamily="18" charset="0"/>
              </a:rPr>
              <a:t>сприяння розвитку міжнародного співробітництва у галузі цивільної безпеки.</a:t>
            </a:r>
            <a:endParaRPr lang="ru-RU" sz="2000">
              <a:latin typeface="Times New Roman" pitchFamily="18" charset="0"/>
              <a:cs typeface="Times New Roman" pitchFamily="18" charset="0"/>
            </a:endParaRPr>
          </a:p>
        </p:txBody>
      </p:sp>
      <p:sp>
        <p:nvSpPr>
          <p:cNvPr id="6" name="TextBox 5"/>
          <p:cNvSpPr txBox="1"/>
          <p:nvPr/>
        </p:nvSpPr>
        <p:spPr>
          <a:xfrm>
            <a:off x="1071506" y="3214686"/>
            <a:ext cx="8072494" cy="646331"/>
          </a:xfrm>
          <a:prstGeom prst="rect">
            <a:avLst/>
          </a:prstGeom>
          <a:noFill/>
        </p:spPr>
        <p:txBody>
          <a:bodyPr>
            <a:spAutoFit/>
          </a:bodyPr>
          <a:lstStyle/>
          <a:p>
            <a:pPr algn="ct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Моніторинг здійснюється:</a:t>
            </a:r>
            <a:endParaRPr lang="ru-RU" sz="3600" dirty="0">
              <a:latin typeface="+mn-lt"/>
              <a:cs typeface="+mn-cs"/>
            </a:endParaRPr>
          </a:p>
        </p:txBody>
      </p:sp>
      <p:sp>
        <p:nvSpPr>
          <p:cNvPr id="23556" name="TextBox 6"/>
          <p:cNvSpPr txBox="1">
            <a:spLocks noChangeArrowheads="1"/>
          </p:cNvSpPr>
          <p:nvPr/>
        </p:nvSpPr>
        <p:spPr bwMode="auto">
          <a:xfrm>
            <a:off x="1071563" y="3929063"/>
            <a:ext cx="7858125" cy="2246312"/>
          </a:xfrm>
          <a:prstGeom prst="rect">
            <a:avLst/>
          </a:prstGeom>
          <a:noFill/>
          <a:ln w="9525">
            <a:noFill/>
            <a:miter lim="800000"/>
            <a:headEnd/>
            <a:tailEnd/>
          </a:ln>
        </p:spPr>
        <p:txBody>
          <a:bodyPr>
            <a:spAutoFit/>
          </a:bodyPr>
          <a:lstStyle/>
          <a:p>
            <a:pPr algn="just"/>
            <a:r>
              <a:rPr lang="uk-UA" sz="2000">
                <a:latin typeface="Times New Roman" pitchFamily="18" charset="0"/>
                <a:cs typeface="Times New Roman" pitchFamily="18" charset="0"/>
              </a:rPr>
              <a:t>ДСНС, МОЗ, Мінагрополітики, Держкомлісгоспом, Мінприроди, Держгеонадрами, Держводгоспом, Держкомземом, Держжитлокомунгоспом, їх органами на місцях, а також підприємствами установами та організаціями, що належать до сфери їх управління, які є суб’єктами системи моніторингу за загальнодержавною і регіональними (місцевими) програмами реалізації відповідних природоохоронних заходів.</a:t>
            </a:r>
            <a:endParaRPr lang="ru-RU" sz="2000">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714348" y="9332"/>
            <a:ext cx="8429652" cy="1200329"/>
          </a:xfrm>
          <a:prstGeom prst="rect">
            <a:avLst/>
          </a:prstGeom>
          <a:noFill/>
        </p:spPr>
        <p:txBody>
          <a:bodyPr>
            <a:spAutoFit/>
          </a:bodyPr>
          <a:lstStyle/>
          <a:p>
            <a:pPr algn="ct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Основні процедури, які повинні входити до системи  моніторингу:  </a:t>
            </a:r>
            <a:endParaRPr lang="ru-RU" sz="3600" dirty="0">
              <a:latin typeface="+mn-lt"/>
              <a:cs typeface="+mn-cs"/>
            </a:endParaRPr>
          </a:p>
        </p:txBody>
      </p:sp>
      <p:sp>
        <p:nvSpPr>
          <p:cNvPr id="24578" name="TextBox 4"/>
          <p:cNvSpPr txBox="1">
            <a:spLocks noChangeArrowheads="1"/>
          </p:cNvSpPr>
          <p:nvPr/>
        </p:nvSpPr>
        <p:spPr bwMode="auto">
          <a:xfrm>
            <a:off x="1000125" y="1490663"/>
            <a:ext cx="7858125" cy="4248150"/>
          </a:xfrm>
          <a:prstGeom prst="rect">
            <a:avLst/>
          </a:prstGeom>
          <a:noFill/>
          <a:ln w="9525">
            <a:noFill/>
            <a:miter lim="800000"/>
            <a:headEnd/>
            <a:tailEnd/>
          </a:ln>
        </p:spPr>
        <p:txBody>
          <a:bodyPr>
            <a:spAutoFit/>
          </a:bodyPr>
          <a:lstStyle/>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Виділення (визначення) об’єкта спостереження;</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Обстеження виділеного об’єкта спостереження;</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Складання інформаційної моделі для об’єкта спостереження;</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Планування спостережень;</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Оцінка стану об’єкта спостереження й ідентифікація його інформаційної моделі;</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Прогнозування зміни стану об’єкта спостереження;</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Подання інформації в зручній для використання формі і доведення її до споживача.</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Таблица 7"/>
          <p:cNvGraphicFramePr>
            <a:graphicFrameLocks noGrp="1"/>
          </p:cNvGraphicFramePr>
          <p:nvPr/>
        </p:nvGraphicFramePr>
        <p:xfrm>
          <a:off x="0" y="620713"/>
          <a:ext cx="9144000" cy="6073775"/>
        </p:xfrm>
        <a:graphic>
          <a:graphicData uri="http://schemas.openxmlformats.org/drawingml/2006/table">
            <a:tbl>
              <a:tblPr firstRow="1" bandRow="1">
                <a:tableStyleId>{5C22544A-7EE6-4342-B048-85BDC9FD1C3A}</a:tableStyleId>
              </a:tblPr>
              <a:tblGrid>
                <a:gridCol w="1825237"/>
                <a:gridCol w="1683276"/>
                <a:gridCol w="734363"/>
                <a:gridCol w="310726"/>
                <a:gridCol w="2090900"/>
                <a:gridCol w="820419"/>
                <a:gridCol w="1679081"/>
              </a:tblGrid>
              <a:tr h="924103">
                <a:tc>
                  <a:txBody>
                    <a:bodyPr/>
                    <a:lstStyle/>
                    <a:p>
                      <a:pPr algn="ctr"/>
                      <a:r>
                        <a:rPr lang="uk-UA" sz="2400" b="0" dirty="0" smtClean="0">
                          <a:solidFill>
                            <a:schemeClr val="tx1"/>
                          </a:solidFill>
                          <a:latin typeface="Times New Roman" pitchFamily="18" charset="0"/>
                          <a:cs typeface="Times New Roman" pitchFamily="18" charset="0"/>
                        </a:rPr>
                        <a:t>Моніторинг джерел впливу</a:t>
                      </a:r>
                      <a:endParaRPr lang="en-US" sz="2400" b="0" dirty="0">
                        <a:solidFill>
                          <a:schemeClr val="tx1"/>
                        </a:solidFill>
                        <a:latin typeface="Times New Roman" pitchFamily="18" charset="0"/>
                        <a:cs typeface="Times New Roman" pitchFamily="18" charset="0"/>
                      </a:endParaRPr>
                    </a:p>
                  </a:txBody>
                  <a:tcPr>
                    <a:solidFill>
                      <a:srgbClr val="E6CED4"/>
                    </a:solidFill>
                  </a:tcPr>
                </a:tc>
                <a:tc gridSpan="6">
                  <a:txBody>
                    <a:bodyPr/>
                    <a:lstStyle/>
                    <a:p>
                      <a:pPr indent="0" algn="ctr">
                        <a:spcBef>
                          <a:spcPts val="0"/>
                        </a:spcBef>
                      </a:pPr>
                      <a:endParaRPr lang="uk-UA" sz="2400" dirty="0" smtClean="0">
                        <a:solidFill>
                          <a:schemeClr val="tx1"/>
                        </a:solidFill>
                        <a:latin typeface="Times New Roman" pitchFamily="18" charset="0"/>
                        <a:cs typeface="Times New Roman" pitchFamily="18" charset="0"/>
                      </a:endParaRPr>
                    </a:p>
                    <a:p>
                      <a:pPr indent="0" algn="ctr">
                        <a:spcBef>
                          <a:spcPts val="0"/>
                        </a:spcBef>
                      </a:pPr>
                      <a:r>
                        <a:rPr lang="uk-UA" sz="2400" dirty="0" smtClean="0">
                          <a:solidFill>
                            <a:schemeClr val="tx1"/>
                          </a:solidFill>
                          <a:latin typeface="Times New Roman" pitchFamily="18" charset="0"/>
                          <a:cs typeface="Times New Roman" pitchFamily="18" charset="0"/>
                        </a:rPr>
                        <a:t>Джерела впливу</a:t>
                      </a:r>
                      <a:endParaRPr lang="en-US" sz="2400" dirty="0">
                        <a:solidFill>
                          <a:schemeClr val="tx1"/>
                        </a:solidFill>
                        <a:latin typeface="Times New Roman" pitchFamily="18" charset="0"/>
                        <a:cs typeface="Times New Roman" pitchFamily="18" charset="0"/>
                      </a:endParaRPr>
                    </a:p>
                  </a:txBody>
                  <a:tcPr>
                    <a:solidFill>
                      <a:srgbClr val="E6CED4"/>
                    </a:solidFill>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924103">
                <a:tc rowSpan="2">
                  <a:txBody>
                    <a:bodyPr/>
                    <a:lstStyle/>
                    <a:p>
                      <a:pPr algn="ctr"/>
                      <a:endParaRPr lang="uk-UA" sz="2400" dirty="0" smtClean="0">
                        <a:latin typeface="Times New Roman" pitchFamily="18" charset="0"/>
                        <a:cs typeface="Times New Roman" pitchFamily="18" charset="0"/>
                      </a:endParaRPr>
                    </a:p>
                    <a:p>
                      <a:pPr algn="ctr"/>
                      <a:r>
                        <a:rPr lang="uk-UA" sz="2400" dirty="0" smtClean="0">
                          <a:latin typeface="Times New Roman" pitchFamily="18" charset="0"/>
                          <a:cs typeface="Times New Roman" pitchFamily="18" charset="0"/>
                        </a:rPr>
                        <a:t>Моніторинг факторів впливу</a:t>
                      </a:r>
                      <a:endParaRPr lang="en-US" sz="2400" dirty="0">
                        <a:latin typeface="Times New Roman" pitchFamily="18" charset="0"/>
                        <a:cs typeface="Times New Roman" pitchFamily="18" charset="0"/>
                      </a:endParaRPr>
                    </a:p>
                  </a:txBody>
                  <a:tcPr/>
                </a:tc>
                <a:tc gridSpan="6">
                  <a:txBody>
                    <a:bodyPr/>
                    <a:lstStyle/>
                    <a:p>
                      <a:pPr indent="0" algn="ctr">
                        <a:spcBef>
                          <a:spcPts val="0"/>
                        </a:spcBef>
                      </a:pPr>
                      <a:endParaRPr lang="uk-UA" sz="1100" b="1" dirty="0" smtClean="0">
                        <a:latin typeface="Times New Roman" pitchFamily="18" charset="0"/>
                        <a:cs typeface="Times New Roman" pitchFamily="18" charset="0"/>
                      </a:endParaRPr>
                    </a:p>
                    <a:p>
                      <a:pPr indent="0" algn="ctr">
                        <a:spcBef>
                          <a:spcPts val="0"/>
                        </a:spcBef>
                      </a:pPr>
                      <a:r>
                        <a:rPr lang="uk-UA" sz="2400" b="1" dirty="0" smtClean="0">
                          <a:latin typeface="Times New Roman" pitchFamily="18" charset="0"/>
                          <a:cs typeface="Times New Roman" pitchFamily="18" charset="0"/>
                        </a:rPr>
                        <a:t>Фактори впливу</a:t>
                      </a:r>
                      <a:endParaRPr lang="en-US" sz="2400" b="1" dirty="0">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924103">
                <a:tc vMerge="1">
                  <a:txBody>
                    <a:bodyPr/>
                    <a:lstStyle/>
                    <a:p>
                      <a:endParaRPr lang="en-US" dirty="0"/>
                    </a:p>
                  </a:txBody>
                  <a:tcPr/>
                </a:tc>
                <a:tc gridSpan="2">
                  <a:txBody>
                    <a:bodyPr/>
                    <a:lstStyle/>
                    <a:p>
                      <a:pPr algn="ctr">
                        <a:spcBef>
                          <a:spcPts val="1200"/>
                        </a:spcBef>
                      </a:pPr>
                      <a:endParaRPr lang="uk-UA" sz="1100" dirty="0" smtClean="0">
                        <a:latin typeface="Times New Roman" pitchFamily="18" charset="0"/>
                        <a:cs typeface="Times New Roman" pitchFamily="18" charset="0"/>
                      </a:endParaRPr>
                    </a:p>
                    <a:p>
                      <a:pPr algn="ctr">
                        <a:spcBef>
                          <a:spcPts val="0"/>
                        </a:spcBef>
                      </a:pPr>
                      <a:r>
                        <a:rPr lang="uk-UA" sz="2400" dirty="0" smtClean="0">
                          <a:latin typeface="Times New Roman" pitchFamily="18" charset="0"/>
                          <a:cs typeface="Times New Roman" pitchFamily="18" charset="0"/>
                        </a:rPr>
                        <a:t>Фізичні</a:t>
                      </a:r>
                      <a:endParaRPr lang="en-US" sz="2400" dirty="0">
                        <a:latin typeface="Times New Roman" pitchFamily="18" charset="0"/>
                        <a:cs typeface="Times New Roman" pitchFamily="18" charset="0"/>
                      </a:endParaRPr>
                    </a:p>
                  </a:txBody>
                  <a:tcPr/>
                </a:tc>
                <a:tc hMerge="1">
                  <a:txBody>
                    <a:bodyPr/>
                    <a:lstStyle/>
                    <a:p>
                      <a:endParaRPr lang="en-US" dirty="0"/>
                    </a:p>
                  </a:txBody>
                  <a:tcPr/>
                </a:tc>
                <a:tc gridSpan="2">
                  <a:txBody>
                    <a:bodyPr/>
                    <a:lstStyle/>
                    <a:p>
                      <a:pPr indent="0" algn="ctr">
                        <a:spcBef>
                          <a:spcPts val="0"/>
                        </a:spcBef>
                      </a:pPr>
                      <a:endParaRPr lang="uk-UA" sz="1100" dirty="0" smtClean="0">
                        <a:latin typeface="Times New Roman" pitchFamily="18" charset="0"/>
                        <a:cs typeface="Times New Roman" pitchFamily="18" charset="0"/>
                      </a:endParaRPr>
                    </a:p>
                    <a:p>
                      <a:pPr indent="0" algn="ctr">
                        <a:spcBef>
                          <a:spcPts val="0"/>
                        </a:spcBef>
                      </a:pPr>
                      <a:r>
                        <a:rPr lang="uk-UA" sz="2400" dirty="0" smtClean="0">
                          <a:latin typeface="Times New Roman" pitchFamily="18" charset="0"/>
                          <a:cs typeface="Times New Roman" pitchFamily="18" charset="0"/>
                        </a:rPr>
                        <a:t>Біологічні</a:t>
                      </a:r>
                      <a:endParaRPr lang="en-US" sz="2400" dirty="0">
                        <a:latin typeface="Times New Roman" pitchFamily="18" charset="0"/>
                        <a:cs typeface="Times New Roman" pitchFamily="18" charset="0"/>
                      </a:endParaRPr>
                    </a:p>
                  </a:txBody>
                  <a:tcPr/>
                </a:tc>
                <a:tc hMerge="1">
                  <a:txBody>
                    <a:bodyPr/>
                    <a:lstStyle/>
                    <a:p>
                      <a:endParaRPr lang="en-US"/>
                    </a:p>
                  </a:txBody>
                  <a:tcPr/>
                </a:tc>
                <a:tc gridSpan="2">
                  <a:txBody>
                    <a:bodyPr/>
                    <a:lstStyle/>
                    <a:p>
                      <a:pPr indent="0" algn="ctr">
                        <a:spcBef>
                          <a:spcPts val="0"/>
                        </a:spcBef>
                      </a:pPr>
                      <a:endParaRPr lang="uk-UA" sz="1100" dirty="0" smtClean="0">
                        <a:latin typeface="Times New Roman" pitchFamily="18" charset="0"/>
                        <a:cs typeface="Times New Roman" pitchFamily="18" charset="0"/>
                      </a:endParaRPr>
                    </a:p>
                    <a:p>
                      <a:pPr indent="0" algn="ctr">
                        <a:spcBef>
                          <a:spcPts val="0"/>
                        </a:spcBef>
                      </a:pPr>
                      <a:r>
                        <a:rPr lang="uk-UA" sz="2400" dirty="0" smtClean="0">
                          <a:latin typeface="Times New Roman" pitchFamily="18" charset="0"/>
                          <a:cs typeface="Times New Roman" pitchFamily="18" charset="0"/>
                        </a:rPr>
                        <a:t>Хімічні</a:t>
                      </a:r>
                      <a:endParaRPr lang="en-US" sz="2400" dirty="0">
                        <a:latin typeface="Times New Roman" pitchFamily="18" charset="0"/>
                        <a:cs typeface="Times New Roman" pitchFamily="18" charset="0"/>
                      </a:endParaRPr>
                    </a:p>
                  </a:txBody>
                  <a:tcPr/>
                </a:tc>
                <a:tc hMerge="1">
                  <a:txBody>
                    <a:bodyPr/>
                    <a:lstStyle/>
                    <a:p>
                      <a:endParaRPr lang="en-US"/>
                    </a:p>
                  </a:txBody>
                  <a:tcPr/>
                </a:tc>
              </a:tr>
              <a:tr h="924103">
                <a:tc rowSpan="3">
                  <a:txBody>
                    <a:bodyPr/>
                    <a:lstStyle/>
                    <a:p>
                      <a:pPr algn="ctr"/>
                      <a:endParaRPr lang="uk-UA" sz="2400" dirty="0" smtClean="0">
                        <a:latin typeface="Times New Roman" pitchFamily="18" charset="0"/>
                        <a:cs typeface="Times New Roman" pitchFamily="18" charset="0"/>
                      </a:endParaRPr>
                    </a:p>
                    <a:p>
                      <a:pPr algn="ctr"/>
                      <a:endParaRPr lang="uk-UA" sz="2400" dirty="0" smtClean="0">
                        <a:latin typeface="Times New Roman" pitchFamily="18" charset="0"/>
                        <a:cs typeface="Times New Roman" pitchFamily="18" charset="0"/>
                      </a:endParaRPr>
                    </a:p>
                    <a:p>
                      <a:pPr algn="ctr"/>
                      <a:r>
                        <a:rPr lang="uk-UA" sz="2400" dirty="0" smtClean="0">
                          <a:latin typeface="Times New Roman" pitchFamily="18" charset="0"/>
                          <a:cs typeface="Times New Roman" pitchFamily="18" charset="0"/>
                        </a:rPr>
                        <a:t>Моніторинг стану біосфери</a:t>
                      </a:r>
                      <a:endParaRPr lang="en-US" sz="2400" dirty="0">
                        <a:latin typeface="Times New Roman" pitchFamily="18" charset="0"/>
                        <a:cs typeface="Times New Roman" pitchFamily="18" charset="0"/>
                      </a:endParaRPr>
                    </a:p>
                  </a:txBody>
                  <a:tcPr/>
                </a:tc>
                <a:tc gridSpan="6">
                  <a:txBody>
                    <a:bodyPr/>
                    <a:lstStyle/>
                    <a:p>
                      <a:pPr algn="ctr"/>
                      <a:r>
                        <a:rPr lang="uk-UA" sz="2400" b="1" dirty="0" smtClean="0">
                          <a:latin typeface="Times New Roman" pitchFamily="18" charset="0"/>
                          <a:cs typeface="Times New Roman" pitchFamily="18" charset="0"/>
                        </a:rPr>
                        <a:t>Природні</a:t>
                      </a:r>
                      <a:r>
                        <a:rPr lang="uk-UA" sz="2400" b="1" baseline="0" dirty="0" smtClean="0">
                          <a:latin typeface="Times New Roman" pitchFamily="18" charset="0"/>
                          <a:cs typeface="Times New Roman" pitchFamily="18" charset="0"/>
                        </a:rPr>
                        <a:t> середовища</a:t>
                      </a:r>
                      <a:endParaRPr lang="en-US" sz="2400" b="1" dirty="0">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r>
              <a:tr h="924103">
                <a:tc vMerge="1">
                  <a:txBody>
                    <a:bodyPr/>
                    <a:lstStyle/>
                    <a:p>
                      <a:endParaRPr lang="en-US" dirty="0"/>
                    </a:p>
                  </a:txBody>
                  <a:tcPr/>
                </a:tc>
                <a:tc>
                  <a:txBody>
                    <a:bodyPr/>
                    <a:lstStyle/>
                    <a:p>
                      <a:pPr marL="0" indent="0" algn="ctr"/>
                      <a:endParaRPr lang="uk-UA" sz="2000" dirty="0" smtClean="0">
                        <a:latin typeface="Times New Roman" pitchFamily="18" charset="0"/>
                        <a:cs typeface="Times New Roman" pitchFamily="18" charset="0"/>
                      </a:endParaRPr>
                    </a:p>
                    <a:p>
                      <a:pPr marL="0" indent="0" algn="ctr"/>
                      <a:r>
                        <a:rPr lang="uk-UA" sz="2400" dirty="0" smtClean="0">
                          <a:latin typeface="Times New Roman" pitchFamily="18" charset="0"/>
                          <a:cs typeface="Times New Roman" pitchFamily="18" charset="0"/>
                        </a:rPr>
                        <a:t>Атмосфера</a:t>
                      </a:r>
                      <a:endParaRPr lang="en-US" sz="2400" dirty="0">
                        <a:latin typeface="Times New Roman" pitchFamily="18" charset="0"/>
                        <a:cs typeface="Times New Roman" pitchFamily="18" charset="0"/>
                      </a:endParaRPr>
                    </a:p>
                  </a:txBody>
                  <a:tcPr/>
                </a:tc>
                <a:tc gridSpan="2">
                  <a:txBody>
                    <a:bodyPr/>
                    <a:lstStyle/>
                    <a:p>
                      <a:pPr algn="ctr"/>
                      <a:endParaRPr lang="uk-UA" sz="2000" dirty="0" smtClean="0">
                        <a:latin typeface="Times New Roman" pitchFamily="18" charset="0"/>
                        <a:cs typeface="Times New Roman" pitchFamily="18" charset="0"/>
                      </a:endParaRPr>
                    </a:p>
                    <a:p>
                      <a:pPr algn="ctr"/>
                      <a:r>
                        <a:rPr lang="uk-UA" sz="2400" dirty="0" smtClean="0">
                          <a:latin typeface="Times New Roman" pitchFamily="18" charset="0"/>
                          <a:cs typeface="Times New Roman" pitchFamily="18" charset="0"/>
                        </a:rPr>
                        <a:t>Океан</a:t>
                      </a:r>
                      <a:endParaRPr lang="en-US" sz="2400" dirty="0">
                        <a:latin typeface="Times New Roman" pitchFamily="18" charset="0"/>
                        <a:cs typeface="Times New Roman" pitchFamily="18" charset="0"/>
                      </a:endParaRPr>
                    </a:p>
                  </a:txBody>
                  <a:tcPr/>
                </a:tc>
                <a:tc hMerge="1">
                  <a:txBody>
                    <a:bodyPr/>
                    <a:lstStyle/>
                    <a:p>
                      <a:endParaRPr lang="en-US"/>
                    </a:p>
                  </a:txBody>
                  <a:tcPr/>
                </a:tc>
                <a:tc gridSpan="2">
                  <a:txBody>
                    <a:bodyPr/>
                    <a:lstStyle/>
                    <a:p>
                      <a:pPr algn="ctr"/>
                      <a:r>
                        <a:rPr lang="uk-UA" sz="2400" dirty="0" smtClean="0">
                          <a:latin typeface="Times New Roman" pitchFamily="18" charset="0"/>
                          <a:cs typeface="Times New Roman" pitchFamily="18" charset="0"/>
                        </a:rPr>
                        <a:t>Поверхня суші з річками</a:t>
                      </a:r>
                      <a:r>
                        <a:rPr lang="uk-UA" sz="2400" baseline="0" dirty="0" smtClean="0">
                          <a:latin typeface="Times New Roman" pitchFamily="18" charset="0"/>
                          <a:cs typeface="Times New Roman" pitchFamily="18" charset="0"/>
                        </a:rPr>
                        <a:t> та озерами, підземними водами</a:t>
                      </a:r>
                      <a:endParaRPr lang="en-US" sz="2400" dirty="0">
                        <a:latin typeface="Times New Roman" pitchFamily="18" charset="0"/>
                        <a:cs typeface="Times New Roman" pitchFamily="18" charset="0"/>
                      </a:endParaRPr>
                    </a:p>
                  </a:txBody>
                  <a:tcPr/>
                </a:tc>
                <a:tc hMerge="1">
                  <a:txBody>
                    <a:bodyPr/>
                    <a:lstStyle/>
                    <a:p>
                      <a:endParaRPr lang="en-US"/>
                    </a:p>
                  </a:txBody>
                  <a:tcPr/>
                </a:tc>
                <a:tc>
                  <a:txBody>
                    <a:bodyPr/>
                    <a:lstStyle/>
                    <a:p>
                      <a:pPr algn="ctr"/>
                      <a:endParaRPr lang="uk-UA" sz="2000" dirty="0" smtClean="0">
                        <a:latin typeface="Times New Roman" pitchFamily="18" charset="0"/>
                        <a:cs typeface="Times New Roman" pitchFamily="18" charset="0"/>
                      </a:endParaRPr>
                    </a:p>
                    <a:p>
                      <a:pPr algn="ctr"/>
                      <a:r>
                        <a:rPr lang="uk-UA" sz="2400" dirty="0" smtClean="0">
                          <a:latin typeface="Times New Roman" pitchFamily="18" charset="0"/>
                          <a:cs typeface="Times New Roman" pitchFamily="18" charset="0"/>
                        </a:rPr>
                        <a:t>Біота</a:t>
                      </a:r>
                      <a:endParaRPr lang="en-US" sz="2400" dirty="0">
                        <a:latin typeface="Times New Roman" pitchFamily="18" charset="0"/>
                        <a:cs typeface="Times New Roman" pitchFamily="18" charset="0"/>
                      </a:endParaRPr>
                    </a:p>
                  </a:txBody>
                  <a:tcPr/>
                </a:tc>
              </a:tr>
              <a:tr h="924103">
                <a:tc vMerge="1">
                  <a:txBody>
                    <a:bodyPr/>
                    <a:lstStyle/>
                    <a:p>
                      <a:endParaRPr lang="en-US" dirty="0"/>
                    </a:p>
                  </a:txBody>
                  <a:tcPr/>
                </a:tc>
                <a:tc gridSpan="5">
                  <a:txBody>
                    <a:bodyPr/>
                    <a:lstStyle/>
                    <a:p>
                      <a:pPr algn="ctr"/>
                      <a:endParaRPr lang="uk-UA" sz="1400" dirty="0" smtClean="0">
                        <a:latin typeface="Times New Roman" pitchFamily="18" charset="0"/>
                        <a:cs typeface="Times New Roman" pitchFamily="18" charset="0"/>
                      </a:endParaRPr>
                    </a:p>
                    <a:p>
                      <a:pPr algn="ctr"/>
                      <a:r>
                        <a:rPr lang="uk-UA" sz="2400" dirty="0" smtClean="0">
                          <a:latin typeface="Times New Roman" pitchFamily="18" charset="0"/>
                          <a:cs typeface="Times New Roman" pitchFamily="18" charset="0"/>
                        </a:rPr>
                        <a:t>Геофізичний моніторинг</a:t>
                      </a:r>
                      <a:endParaRPr lang="en-US" sz="2400" dirty="0">
                        <a:latin typeface="Times New Roman" pitchFamily="18" charset="0"/>
                        <a:cs typeface="Times New Roman" pitchFamily="18" charset="0"/>
                      </a:endParaRPr>
                    </a:p>
                  </a:txBody>
                  <a:tcPr/>
                </a:tc>
                <a:tc hMerge="1">
                  <a:txBody>
                    <a:bodyPr/>
                    <a:lstStyle/>
                    <a:p>
                      <a:endParaRPr lang="en-US" dirty="0"/>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a:txBody>
                    <a:bodyPr/>
                    <a:lstStyle/>
                    <a:p>
                      <a:pPr algn="ctr"/>
                      <a:r>
                        <a:rPr lang="uk-UA" sz="2400" dirty="0" smtClean="0">
                          <a:latin typeface="Times New Roman" pitchFamily="18" charset="0"/>
                          <a:cs typeface="Times New Roman" pitchFamily="18" charset="0"/>
                        </a:rPr>
                        <a:t>Біотичний моніторинг</a:t>
                      </a:r>
                      <a:endParaRPr lang="en-US" sz="2400" dirty="0">
                        <a:latin typeface="Times New Roman" pitchFamily="18" charset="0"/>
                        <a:cs typeface="Times New Roman" pitchFamily="18" charset="0"/>
                      </a:endParaRPr>
                    </a:p>
                  </a:txBody>
                  <a:tcPr/>
                </a:tc>
              </a:tr>
            </a:tbl>
          </a:graphicData>
        </a:graphic>
      </p:graphicFrame>
      <p:sp>
        <p:nvSpPr>
          <p:cNvPr id="9" name="TextBox 8"/>
          <p:cNvSpPr txBox="1"/>
          <p:nvPr/>
        </p:nvSpPr>
        <p:spPr>
          <a:xfrm>
            <a:off x="0" y="-6052"/>
            <a:ext cx="9144000" cy="584775"/>
          </a:xfrm>
          <a:prstGeom prst="rect">
            <a:avLst/>
          </a:prstGeom>
          <a:noFill/>
        </p:spPr>
        <p:txBody>
          <a:bodyPr>
            <a:spAutoFit/>
          </a:bodyPr>
          <a:lstStyle/>
          <a:p>
            <a:pPr algn="ctr" fontAlgn="auto">
              <a:spcBef>
                <a:spcPts val="0"/>
              </a:spcBef>
              <a:spcAft>
                <a:spcPts val="0"/>
              </a:spcAft>
              <a:defRPr/>
            </a:pPr>
            <a:r>
              <a:rPr lang="uk-UA" sz="3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Загальна класифікація систем моніторингу</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85720" y="96416"/>
            <a:ext cx="8858280" cy="646331"/>
          </a:xfrm>
          <a:prstGeom prst="rect">
            <a:avLst/>
          </a:prstGeom>
          <a:noFill/>
        </p:spPr>
        <p:txBody>
          <a:bodyPr>
            <a:spAutoFit/>
          </a:bodyPr>
          <a:lstStyle/>
          <a:p>
            <a:pPr algn="ct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Комплекс складових систем моніторингу:  </a:t>
            </a:r>
            <a:endParaRPr lang="ru-RU" sz="3600" dirty="0">
              <a:latin typeface="+mn-lt"/>
              <a:cs typeface="+mn-cs"/>
            </a:endParaRPr>
          </a:p>
        </p:txBody>
      </p:sp>
      <p:sp>
        <p:nvSpPr>
          <p:cNvPr id="26626" name="TextBox 2"/>
          <p:cNvSpPr txBox="1">
            <a:spLocks noChangeArrowheads="1"/>
          </p:cNvSpPr>
          <p:nvPr/>
        </p:nvSpPr>
        <p:spPr bwMode="auto">
          <a:xfrm>
            <a:off x="515938" y="785813"/>
            <a:ext cx="8215312" cy="5354637"/>
          </a:xfrm>
          <a:prstGeom prst="rect">
            <a:avLst/>
          </a:prstGeom>
          <a:noFill/>
          <a:ln w="9525">
            <a:noFill/>
            <a:miter lim="800000"/>
            <a:headEnd/>
            <a:tailEnd/>
          </a:ln>
        </p:spPr>
        <p:txBody>
          <a:bodyPr>
            <a:spAutoFit/>
          </a:bodyPr>
          <a:lstStyle/>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система раннього виявлення загрози виникнення НС;</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система виявлення НС;</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система оповіщення керівного складу  та працюючого персоналу потенційно-небезпечних об’єктів про загрозу чи виникнення НС;</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система оповіщення відповідних посадових осіб територіальних органів ЄДС ЦЗ населення, органів виконавчої влади; </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пульти централізованого моніторингу;</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пульти централізованого спостереження;</a:t>
            </a:r>
          </a:p>
          <a:p>
            <a:pPr marL="449263" indent="-449263"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система оповіщення населення, що проживає або находиться в прогнозованих зонах ураження небезпечними чинниками ПНО.</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98772" y="0"/>
            <a:ext cx="8229600" cy="692696"/>
          </a:xfrm>
        </p:spPr>
        <p:txBody>
          <a:bodyPr/>
          <a:lstStyle/>
          <a:p>
            <a:pPr algn="ctr" fontAlgn="auto">
              <a:spcAft>
                <a:spcPts val="0"/>
              </a:spcAft>
              <a:defRPr/>
            </a:pPr>
            <a:r>
              <a:rPr lang="uk-UA" sz="3600" b="1" dirty="0" smtClean="0">
                <a:ln w="6350">
                  <a:solidFill>
                    <a:schemeClr val="accent1">
                      <a:shade val="43000"/>
                    </a:schemeClr>
                  </a:solidFill>
                </a:ln>
                <a:solidFill>
                  <a:srgbClr val="D96C89"/>
                </a:solidFill>
                <a:effectLst>
                  <a:outerShdw blurRad="38100" dist="38100" dir="2700000" algn="tl">
                    <a:srgbClr val="000000">
                      <a:alpha val="43137"/>
                    </a:srgbClr>
                  </a:outerShdw>
                </a:effectLst>
                <a:latin typeface="Times New Roman" pitchFamily="18" charset="0"/>
                <a:cs typeface="Times New Roman" pitchFamily="18" charset="0"/>
              </a:rPr>
              <a:t>Складові системи моніторингу</a:t>
            </a:r>
            <a:endParaRPr lang="en-US" sz="3600" b="1" dirty="0">
              <a:solidFill>
                <a:srgbClr val="D96C89"/>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27650" name="Rectangle 45"/>
          <p:cNvSpPr>
            <a:spLocks noChangeArrowheads="1"/>
          </p:cNvSpPr>
          <p:nvPr/>
        </p:nvSpPr>
        <p:spPr bwMode="auto">
          <a:xfrm>
            <a:off x="0" y="-184150"/>
            <a:ext cx="184150" cy="368300"/>
          </a:xfrm>
          <a:prstGeom prst="rect">
            <a:avLst/>
          </a:prstGeom>
          <a:noFill/>
          <a:ln w="9525">
            <a:noFill/>
            <a:miter lim="800000"/>
            <a:headEnd/>
            <a:tailEnd/>
          </a:ln>
        </p:spPr>
        <p:txBody>
          <a:bodyPr wrap="none" anchor="ctr">
            <a:spAutoFit/>
          </a:bodyPr>
          <a:lstStyle/>
          <a:p>
            <a:endParaRPr lang="ru-RU" b="1">
              <a:latin typeface="Gill Sans MT" pitchFamily="34" charset="0"/>
            </a:endParaRPr>
          </a:p>
        </p:txBody>
      </p:sp>
      <p:grpSp>
        <p:nvGrpSpPr>
          <p:cNvPr id="21505" name="Group 1"/>
          <p:cNvGrpSpPr>
            <a:grpSpLocks noChangeAspect="1"/>
          </p:cNvGrpSpPr>
          <p:nvPr/>
        </p:nvGrpSpPr>
        <p:grpSpPr bwMode="auto">
          <a:xfrm>
            <a:off x="251091" y="764704"/>
            <a:ext cx="8496958" cy="5840735"/>
            <a:chOff x="1368" y="1134"/>
            <a:chExt cx="9765" cy="6712"/>
          </a:xfrm>
          <a:solidFill>
            <a:srgbClr val="E6CED4"/>
          </a:solidFill>
        </p:grpSpPr>
        <p:sp>
          <p:nvSpPr>
            <p:cNvPr id="21547" name="AutoShape 43"/>
            <p:cNvSpPr>
              <a:spLocks noChangeArrowheads="1"/>
            </p:cNvSpPr>
            <p:nvPr/>
          </p:nvSpPr>
          <p:spPr bwMode="auto">
            <a:xfrm>
              <a:off x="1638" y="1134"/>
              <a:ext cx="1442" cy="539"/>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Природні</a:t>
              </a:r>
              <a:endParaRPr lang="uk-UA" b="1" dirty="0">
                <a:latin typeface="Times New Roman" pitchFamily="18" charset="0"/>
                <a:cs typeface="Times New Roman" pitchFamily="18" charset="0"/>
              </a:endParaRPr>
            </a:p>
          </p:txBody>
        </p:sp>
        <p:sp>
          <p:nvSpPr>
            <p:cNvPr id="21546" name="AutoShape 42"/>
            <p:cNvSpPr>
              <a:spLocks noChangeArrowheads="1"/>
            </p:cNvSpPr>
            <p:nvPr/>
          </p:nvSpPr>
          <p:spPr bwMode="auto">
            <a:xfrm>
              <a:off x="3523" y="1134"/>
              <a:ext cx="1653" cy="538"/>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Техногенні</a:t>
              </a:r>
              <a:endParaRPr lang="uk-UA" b="1" dirty="0">
                <a:latin typeface="Times New Roman" pitchFamily="18" charset="0"/>
                <a:cs typeface="Times New Roman" pitchFamily="18" charset="0"/>
              </a:endParaRPr>
            </a:p>
          </p:txBody>
        </p:sp>
        <p:sp>
          <p:nvSpPr>
            <p:cNvPr id="21545" name="AutoShape 41"/>
            <p:cNvSpPr>
              <a:spLocks noChangeArrowheads="1"/>
            </p:cNvSpPr>
            <p:nvPr/>
          </p:nvSpPr>
          <p:spPr bwMode="auto">
            <a:xfrm>
              <a:off x="5590" y="1134"/>
              <a:ext cx="1605" cy="538"/>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Соціальні</a:t>
              </a:r>
              <a:endParaRPr lang="uk-UA" b="1" dirty="0">
                <a:latin typeface="Times New Roman" pitchFamily="18" charset="0"/>
                <a:cs typeface="Times New Roman" pitchFamily="18" charset="0"/>
              </a:endParaRPr>
            </a:p>
          </p:txBody>
        </p:sp>
        <p:sp>
          <p:nvSpPr>
            <p:cNvPr id="21544" name="AutoShape 40"/>
            <p:cNvSpPr>
              <a:spLocks noChangeArrowheads="1"/>
            </p:cNvSpPr>
            <p:nvPr/>
          </p:nvSpPr>
          <p:spPr bwMode="auto">
            <a:xfrm>
              <a:off x="7410" y="1134"/>
              <a:ext cx="1603" cy="941"/>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Апаратні засоби</a:t>
              </a:r>
              <a:endParaRPr lang="uk-UA" b="1" dirty="0">
                <a:latin typeface="Times New Roman" pitchFamily="18" charset="0"/>
                <a:cs typeface="Times New Roman" pitchFamily="18" charset="0"/>
              </a:endParaRPr>
            </a:p>
          </p:txBody>
        </p:sp>
        <p:sp>
          <p:nvSpPr>
            <p:cNvPr id="21543" name="AutoShape 39"/>
            <p:cNvSpPr>
              <a:spLocks noChangeArrowheads="1"/>
            </p:cNvSpPr>
            <p:nvPr/>
          </p:nvSpPr>
          <p:spPr bwMode="auto">
            <a:xfrm>
              <a:off x="9230" y="1134"/>
              <a:ext cx="1903" cy="941"/>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Програмне забезпечення</a:t>
              </a:r>
              <a:endParaRPr lang="uk-UA" b="1" dirty="0">
                <a:latin typeface="Times New Roman" pitchFamily="18" charset="0"/>
                <a:cs typeface="Times New Roman" pitchFamily="18" charset="0"/>
              </a:endParaRPr>
            </a:p>
          </p:txBody>
        </p:sp>
        <p:sp>
          <p:nvSpPr>
            <p:cNvPr id="21542" name="AutoShape 38"/>
            <p:cNvSpPr>
              <a:spLocks noChangeArrowheads="1"/>
            </p:cNvSpPr>
            <p:nvPr/>
          </p:nvSpPr>
          <p:spPr bwMode="auto">
            <a:xfrm>
              <a:off x="1555" y="2075"/>
              <a:ext cx="1261" cy="539"/>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Ресурси</a:t>
              </a:r>
              <a:endParaRPr lang="uk-UA" b="1" dirty="0">
                <a:latin typeface="Times New Roman" pitchFamily="18" charset="0"/>
                <a:cs typeface="Times New Roman" pitchFamily="18" charset="0"/>
              </a:endParaRPr>
            </a:p>
          </p:txBody>
        </p:sp>
        <p:sp>
          <p:nvSpPr>
            <p:cNvPr id="21541" name="AutoShape 37"/>
            <p:cNvSpPr>
              <a:spLocks noChangeArrowheads="1"/>
            </p:cNvSpPr>
            <p:nvPr/>
          </p:nvSpPr>
          <p:spPr bwMode="auto">
            <a:xfrm>
              <a:off x="4421" y="2115"/>
              <a:ext cx="2852" cy="630"/>
            </a:xfrm>
            <a:prstGeom prst="roundRect">
              <a:avLst>
                <a:gd name="adj" fmla="val 16667"/>
              </a:avLst>
            </a:prstGeom>
            <a:grpFill/>
            <a:ln w="1587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Об’єкти моніторингу</a:t>
              </a:r>
              <a:endParaRPr lang="uk-UA" b="1" dirty="0">
                <a:latin typeface="Times New Roman" pitchFamily="18" charset="0"/>
                <a:cs typeface="Times New Roman" pitchFamily="18" charset="0"/>
              </a:endParaRPr>
            </a:p>
          </p:txBody>
        </p:sp>
        <p:sp>
          <p:nvSpPr>
            <p:cNvPr id="21540" name="AutoShape 36"/>
            <p:cNvSpPr>
              <a:spLocks noChangeArrowheads="1"/>
            </p:cNvSpPr>
            <p:nvPr/>
          </p:nvSpPr>
          <p:spPr bwMode="auto">
            <a:xfrm>
              <a:off x="8770" y="2855"/>
              <a:ext cx="2294" cy="844"/>
            </a:xfrm>
            <a:prstGeom prst="roundRect">
              <a:avLst>
                <a:gd name="adj" fmla="val 16667"/>
              </a:avLst>
            </a:prstGeom>
            <a:grpFill/>
            <a:ln w="1587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Інформаційна система</a:t>
              </a:r>
              <a:endParaRPr lang="uk-UA" b="1" dirty="0">
                <a:latin typeface="Times New Roman" pitchFamily="18" charset="0"/>
                <a:cs typeface="Times New Roman" pitchFamily="18" charset="0"/>
              </a:endParaRPr>
            </a:p>
          </p:txBody>
        </p:sp>
        <p:sp>
          <p:nvSpPr>
            <p:cNvPr id="21539" name="AutoShape 35"/>
            <p:cNvSpPr>
              <a:spLocks noChangeArrowheads="1"/>
            </p:cNvSpPr>
            <p:nvPr/>
          </p:nvSpPr>
          <p:spPr bwMode="auto">
            <a:xfrm>
              <a:off x="1451" y="2956"/>
              <a:ext cx="2400" cy="90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Параметри, що контролюються</a:t>
              </a:r>
              <a:endParaRPr lang="uk-UA" b="1" dirty="0">
                <a:latin typeface="Times New Roman" pitchFamily="18" charset="0"/>
                <a:cs typeface="Times New Roman" pitchFamily="18" charset="0"/>
              </a:endParaRPr>
            </a:p>
          </p:txBody>
        </p:sp>
        <p:sp>
          <p:nvSpPr>
            <p:cNvPr id="21538" name="AutoShape 34"/>
            <p:cNvSpPr>
              <a:spLocks noChangeArrowheads="1"/>
            </p:cNvSpPr>
            <p:nvPr/>
          </p:nvSpPr>
          <p:spPr bwMode="auto">
            <a:xfrm>
              <a:off x="8853" y="4328"/>
              <a:ext cx="2146" cy="900"/>
            </a:xfrm>
            <a:prstGeom prst="roundRect">
              <a:avLst>
                <a:gd name="adj" fmla="val 16667"/>
              </a:avLst>
            </a:prstGeom>
            <a:grpFill/>
            <a:ln w="1587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Організаційна структура</a:t>
              </a:r>
              <a:endParaRPr lang="uk-UA" b="1" dirty="0">
                <a:latin typeface="Times New Roman" pitchFamily="18" charset="0"/>
                <a:cs typeface="Times New Roman" pitchFamily="18" charset="0"/>
              </a:endParaRPr>
            </a:p>
          </p:txBody>
        </p:sp>
        <p:sp>
          <p:nvSpPr>
            <p:cNvPr id="21537" name="AutoShape 33"/>
            <p:cNvSpPr>
              <a:spLocks noChangeArrowheads="1"/>
            </p:cNvSpPr>
            <p:nvPr/>
          </p:nvSpPr>
          <p:spPr bwMode="auto">
            <a:xfrm>
              <a:off x="4182" y="3042"/>
              <a:ext cx="3807" cy="1082"/>
            </a:xfrm>
            <a:prstGeom prst="roundRect">
              <a:avLst>
                <a:gd name="adj" fmla="val 16667"/>
              </a:avLst>
            </a:prstGeom>
            <a:grpFill/>
            <a:ln w="25400">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ЗАГАЛЬНА МОДЕЛЬ СИСТЕМИ МОНІТОРИНГУ</a:t>
              </a:r>
              <a:endParaRPr lang="uk-UA" b="1" dirty="0">
                <a:latin typeface="Times New Roman" pitchFamily="18" charset="0"/>
                <a:cs typeface="Times New Roman" pitchFamily="18" charset="0"/>
              </a:endParaRPr>
            </a:p>
          </p:txBody>
        </p:sp>
        <p:sp>
          <p:nvSpPr>
            <p:cNvPr id="21536" name="AutoShape 32"/>
            <p:cNvSpPr>
              <a:spLocks noChangeArrowheads="1"/>
            </p:cNvSpPr>
            <p:nvPr/>
          </p:nvSpPr>
          <p:spPr bwMode="auto">
            <a:xfrm>
              <a:off x="1389" y="4278"/>
              <a:ext cx="2545" cy="90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Комплекс технічних засобів</a:t>
              </a:r>
              <a:endParaRPr lang="uk-UA" b="1" dirty="0">
                <a:latin typeface="Times New Roman" pitchFamily="18" charset="0"/>
                <a:cs typeface="Times New Roman" pitchFamily="18" charset="0"/>
              </a:endParaRPr>
            </a:p>
          </p:txBody>
        </p:sp>
        <p:sp>
          <p:nvSpPr>
            <p:cNvPr id="21534" name="AutoShape 30"/>
            <p:cNvSpPr>
              <a:spLocks noChangeArrowheads="1"/>
            </p:cNvSpPr>
            <p:nvPr/>
          </p:nvSpPr>
          <p:spPr bwMode="auto">
            <a:xfrm>
              <a:off x="4477" y="4397"/>
              <a:ext cx="2483" cy="742"/>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Органи управління</a:t>
              </a:r>
              <a:endParaRPr lang="uk-UA" b="1" dirty="0">
                <a:latin typeface="Times New Roman" pitchFamily="18" charset="0"/>
                <a:cs typeface="Times New Roman" pitchFamily="18" charset="0"/>
              </a:endParaRPr>
            </a:p>
          </p:txBody>
        </p:sp>
        <p:sp>
          <p:nvSpPr>
            <p:cNvPr id="21533" name="AutoShape 29"/>
            <p:cNvSpPr>
              <a:spLocks noChangeArrowheads="1"/>
            </p:cNvSpPr>
            <p:nvPr/>
          </p:nvSpPr>
          <p:spPr bwMode="auto">
            <a:xfrm>
              <a:off x="4513" y="5520"/>
              <a:ext cx="2400" cy="1175"/>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Служби технічного забезпечення</a:t>
              </a:r>
              <a:endParaRPr lang="uk-UA" b="1" dirty="0">
                <a:latin typeface="Times New Roman" pitchFamily="18" charset="0"/>
                <a:cs typeface="Times New Roman" pitchFamily="18" charset="0"/>
              </a:endParaRPr>
            </a:p>
          </p:txBody>
        </p:sp>
        <p:sp>
          <p:nvSpPr>
            <p:cNvPr id="21532" name="AutoShape 28"/>
            <p:cNvSpPr>
              <a:spLocks noChangeArrowheads="1"/>
            </p:cNvSpPr>
            <p:nvPr/>
          </p:nvSpPr>
          <p:spPr bwMode="auto">
            <a:xfrm>
              <a:off x="1368" y="5571"/>
              <a:ext cx="2565" cy="108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Служби спостереження і контролю</a:t>
              </a:r>
              <a:endParaRPr lang="uk-UA" b="1" dirty="0">
                <a:latin typeface="Times New Roman" pitchFamily="18" charset="0"/>
                <a:cs typeface="Times New Roman" pitchFamily="18" charset="0"/>
              </a:endParaRPr>
            </a:p>
          </p:txBody>
        </p:sp>
        <p:sp>
          <p:nvSpPr>
            <p:cNvPr id="21531" name="AutoShape 27"/>
            <p:cNvSpPr>
              <a:spLocks noChangeArrowheads="1"/>
            </p:cNvSpPr>
            <p:nvPr/>
          </p:nvSpPr>
          <p:spPr bwMode="auto">
            <a:xfrm>
              <a:off x="7496" y="5508"/>
              <a:ext cx="3449" cy="108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Служби збору і обробки інформації, розробки рекомендацій</a:t>
              </a:r>
              <a:endParaRPr lang="uk-UA" b="1" dirty="0">
                <a:latin typeface="Times New Roman" pitchFamily="18" charset="0"/>
                <a:cs typeface="Times New Roman" pitchFamily="18" charset="0"/>
              </a:endParaRPr>
            </a:p>
          </p:txBody>
        </p:sp>
        <p:sp>
          <p:nvSpPr>
            <p:cNvPr id="21530" name="AutoShape 26"/>
            <p:cNvSpPr>
              <a:spLocks noChangeArrowheads="1"/>
            </p:cNvSpPr>
            <p:nvPr/>
          </p:nvSpPr>
          <p:spPr bwMode="auto">
            <a:xfrm>
              <a:off x="1783" y="7035"/>
              <a:ext cx="1737" cy="72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Критерії оцінки</a:t>
              </a:r>
              <a:endParaRPr lang="uk-UA" b="1" dirty="0">
                <a:latin typeface="Times New Roman" pitchFamily="18" charset="0"/>
                <a:cs typeface="Times New Roman" pitchFamily="18" charset="0"/>
              </a:endParaRPr>
            </a:p>
          </p:txBody>
        </p:sp>
        <p:sp>
          <p:nvSpPr>
            <p:cNvPr id="21529" name="AutoShape 25"/>
            <p:cNvSpPr>
              <a:spLocks noChangeArrowheads="1"/>
            </p:cNvSpPr>
            <p:nvPr/>
          </p:nvSpPr>
          <p:spPr bwMode="auto">
            <a:xfrm>
              <a:off x="8403" y="6946"/>
              <a:ext cx="2646" cy="90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Моделі розвитку ситуацій</a:t>
              </a:r>
              <a:endParaRPr lang="uk-UA" b="1" dirty="0">
                <a:latin typeface="Times New Roman" pitchFamily="18" charset="0"/>
                <a:cs typeface="Times New Roman" pitchFamily="18" charset="0"/>
              </a:endParaRPr>
            </a:p>
          </p:txBody>
        </p:sp>
        <p:sp>
          <p:nvSpPr>
            <p:cNvPr id="21528" name="AutoShape 24"/>
            <p:cNvSpPr>
              <a:spLocks noChangeArrowheads="1"/>
            </p:cNvSpPr>
            <p:nvPr/>
          </p:nvSpPr>
          <p:spPr bwMode="auto">
            <a:xfrm>
              <a:off x="4582" y="6946"/>
              <a:ext cx="2993" cy="900"/>
            </a:xfrm>
            <a:prstGeom prst="roundRect">
              <a:avLst>
                <a:gd name="adj" fmla="val 16667"/>
              </a:avLst>
            </a:prstGeom>
            <a:grpFill/>
            <a:ln w="9525">
              <a:solidFill>
                <a:srgbClr val="000000"/>
              </a:solidFill>
              <a:round/>
              <a:headEnd/>
              <a:tailEnd/>
            </a:ln>
          </p:spPr>
          <p:txBody>
            <a:bodyPr/>
            <a:lstStyle/>
            <a:p>
              <a:pPr algn="ctr">
                <a:defRPr/>
              </a:pPr>
              <a:r>
                <a:rPr lang="uk-UA" b="1" dirty="0">
                  <a:latin typeface="Times New Roman" pitchFamily="18" charset="0"/>
                  <a:ea typeface="Times New Roman" pitchFamily="18" charset="0"/>
                  <a:cs typeface="Times New Roman" pitchFamily="18" charset="0"/>
                </a:rPr>
                <a:t>Критерій прийняття рішень</a:t>
              </a:r>
              <a:endParaRPr lang="uk-UA" b="1" dirty="0">
                <a:latin typeface="Times New Roman" pitchFamily="18" charset="0"/>
                <a:cs typeface="Times New Roman" pitchFamily="18" charset="0"/>
              </a:endParaRPr>
            </a:p>
          </p:txBody>
        </p:sp>
      </p:grpSp>
      <p:cxnSp>
        <p:nvCxnSpPr>
          <p:cNvPr id="49" name="Прямая со стрелкой 48"/>
          <p:cNvCxnSpPr>
            <a:stCxn id="21530" idx="3"/>
            <a:endCxn id="21528" idx="1"/>
          </p:cNvCxnSpPr>
          <p:nvPr/>
        </p:nvCxnSpPr>
        <p:spPr>
          <a:xfrm>
            <a:off x="2124075" y="6213475"/>
            <a:ext cx="923925" cy="0"/>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3" name="Прямая со стрелкой 52"/>
          <p:cNvCxnSpPr>
            <a:stCxn id="21533" idx="1"/>
            <a:endCxn id="21532" idx="3"/>
          </p:cNvCxnSpPr>
          <p:nvPr/>
        </p:nvCxnSpPr>
        <p:spPr>
          <a:xfrm flipH="1">
            <a:off x="2484438" y="5092700"/>
            <a:ext cx="503237" cy="3175"/>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5" name="Прямая со стрелкой 54"/>
          <p:cNvCxnSpPr>
            <a:stCxn id="21529" idx="1"/>
            <a:endCxn id="21528" idx="3"/>
          </p:cNvCxnSpPr>
          <p:nvPr/>
        </p:nvCxnSpPr>
        <p:spPr>
          <a:xfrm flipH="1">
            <a:off x="5651500" y="6213475"/>
            <a:ext cx="720725" cy="0"/>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57" name="Прямая со стрелкой 56"/>
          <p:cNvCxnSpPr>
            <a:stCxn id="21531" idx="2"/>
            <a:endCxn id="21528" idx="0"/>
          </p:cNvCxnSpPr>
          <p:nvPr/>
        </p:nvCxnSpPr>
        <p:spPr>
          <a:xfrm flipH="1">
            <a:off x="4349750" y="5511800"/>
            <a:ext cx="2733675" cy="309563"/>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60" name="Прямая со стрелкой 59"/>
          <p:cNvCxnSpPr>
            <a:stCxn id="21531" idx="2"/>
            <a:endCxn id="21529" idx="0"/>
          </p:cNvCxnSpPr>
          <p:nvPr/>
        </p:nvCxnSpPr>
        <p:spPr>
          <a:xfrm>
            <a:off x="7083425" y="5511800"/>
            <a:ext cx="439738" cy="309563"/>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62" name="Прямая со стрелкой 61"/>
          <p:cNvCxnSpPr>
            <a:stCxn id="21536" idx="2"/>
            <a:endCxn id="21532" idx="0"/>
          </p:cNvCxnSpPr>
          <p:nvPr/>
        </p:nvCxnSpPr>
        <p:spPr>
          <a:xfrm flipH="1">
            <a:off x="1368425" y="4283075"/>
            <a:ext cx="7938" cy="342900"/>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64" name="Прямая со стрелкой 63"/>
          <p:cNvCxnSpPr>
            <a:stCxn id="21539" idx="2"/>
            <a:endCxn id="21536" idx="0"/>
          </p:cNvCxnSpPr>
          <p:nvPr/>
        </p:nvCxnSpPr>
        <p:spPr>
          <a:xfrm>
            <a:off x="1368425" y="3133725"/>
            <a:ext cx="7938" cy="366713"/>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66" name="Прямая со стрелкой 65"/>
          <p:cNvCxnSpPr>
            <a:stCxn id="21541" idx="1"/>
            <a:endCxn id="21542" idx="3"/>
          </p:cNvCxnSpPr>
          <p:nvPr/>
        </p:nvCxnSpPr>
        <p:spPr>
          <a:xfrm flipH="1" flipV="1">
            <a:off x="1511300" y="1817688"/>
            <a:ext cx="1397000" cy="74612"/>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68" name="Прямая со стрелкой 67"/>
          <p:cNvCxnSpPr>
            <a:stCxn id="21541" idx="1"/>
            <a:endCxn id="21539" idx="0"/>
          </p:cNvCxnSpPr>
          <p:nvPr/>
        </p:nvCxnSpPr>
        <p:spPr>
          <a:xfrm flipH="1">
            <a:off x="1366838" y="1892300"/>
            <a:ext cx="1541462" cy="457200"/>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0" name="Прямая со стрелкой 69"/>
          <p:cNvCxnSpPr>
            <a:stCxn id="21540" idx="0"/>
            <a:endCxn id="21543" idx="2"/>
          </p:cNvCxnSpPr>
          <p:nvPr/>
        </p:nvCxnSpPr>
        <p:spPr>
          <a:xfrm flipV="1">
            <a:off x="7689850" y="1584325"/>
            <a:ext cx="230188" cy="677863"/>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2" name="Прямая со стрелкой 71"/>
          <p:cNvCxnSpPr>
            <a:stCxn id="21540" idx="0"/>
            <a:endCxn id="21544" idx="2"/>
          </p:cNvCxnSpPr>
          <p:nvPr/>
        </p:nvCxnSpPr>
        <p:spPr>
          <a:xfrm flipH="1" flipV="1">
            <a:off x="6205538" y="1584325"/>
            <a:ext cx="1484312" cy="677863"/>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4" name="Прямая со стрелкой 73"/>
          <p:cNvCxnSpPr>
            <a:stCxn id="21541" idx="0"/>
            <a:endCxn id="21545" idx="2"/>
          </p:cNvCxnSpPr>
          <p:nvPr/>
        </p:nvCxnSpPr>
        <p:spPr>
          <a:xfrm flipV="1">
            <a:off x="4148138" y="1233488"/>
            <a:ext cx="474662" cy="384175"/>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6" name="Прямая со стрелкой 75"/>
          <p:cNvCxnSpPr>
            <a:stCxn id="21541" idx="0"/>
            <a:endCxn id="21546" idx="2"/>
          </p:cNvCxnSpPr>
          <p:nvPr/>
        </p:nvCxnSpPr>
        <p:spPr>
          <a:xfrm flipH="1" flipV="1">
            <a:off x="2844800" y="1233488"/>
            <a:ext cx="1303338" cy="384175"/>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78" name="Прямая со стрелкой 77"/>
          <p:cNvCxnSpPr>
            <a:stCxn id="21541" idx="0"/>
            <a:endCxn id="21547" idx="2"/>
          </p:cNvCxnSpPr>
          <p:nvPr/>
        </p:nvCxnSpPr>
        <p:spPr>
          <a:xfrm flipH="1" flipV="1">
            <a:off x="1112838" y="1233488"/>
            <a:ext cx="3035300" cy="384175"/>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80" name="Прямая со стрелкой 79"/>
          <p:cNvCxnSpPr>
            <a:stCxn id="21537" idx="3"/>
            <a:endCxn id="21538" idx="0"/>
          </p:cNvCxnSpPr>
          <p:nvPr/>
        </p:nvCxnSpPr>
        <p:spPr>
          <a:xfrm>
            <a:off x="6011863" y="2895600"/>
            <a:ext cx="1685925" cy="649288"/>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82" name="Прямая со стрелкой 81"/>
          <p:cNvCxnSpPr>
            <a:endCxn id="21541" idx="2"/>
          </p:cNvCxnSpPr>
          <p:nvPr/>
        </p:nvCxnSpPr>
        <p:spPr>
          <a:xfrm flipV="1">
            <a:off x="4148138" y="2166938"/>
            <a:ext cx="0" cy="258762"/>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84" name="Прямая со стрелкой 83"/>
          <p:cNvCxnSpPr>
            <a:stCxn id="21537" idx="3"/>
            <a:endCxn id="21540" idx="1"/>
          </p:cNvCxnSpPr>
          <p:nvPr/>
        </p:nvCxnSpPr>
        <p:spPr>
          <a:xfrm flipV="1">
            <a:off x="6011863" y="2628900"/>
            <a:ext cx="679450" cy="266700"/>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88" name="Прямая со стрелкой 87"/>
          <p:cNvCxnSpPr>
            <a:stCxn id="21538" idx="1"/>
            <a:endCxn id="21534" idx="3"/>
          </p:cNvCxnSpPr>
          <p:nvPr/>
        </p:nvCxnSpPr>
        <p:spPr>
          <a:xfrm flipH="1" flipV="1">
            <a:off x="5116513" y="3927475"/>
            <a:ext cx="1647825" cy="7938"/>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90" name="Прямая со стрелкой 89"/>
          <p:cNvCxnSpPr>
            <a:stCxn id="21534" idx="2"/>
            <a:endCxn id="21533" idx="0"/>
          </p:cNvCxnSpPr>
          <p:nvPr/>
        </p:nvCxnSpPr>
        <p:spPr>
          <a:xfrm flipH="1">
            <a:off x="4032250" y="4249738"/>
            <a:ext cx="4763" cy="331787"/>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92" name="Прямая со стрелкой 91"/>
          <p:cNvCxnSpPr>
            <a:stCxn id="21534" idx="2"/>
            <a:endCxn id="21532" idx="0"/>
          </p:cNvCxnSpPr>
          <p:nvPr/>
        </p:nvCxnSpPr>
        <p:spPr>
          <a:xfrm flipH="1">
            <a:off x="1368425" y="4249738"/>
            <a:ext cx="2668588" cy="376237"/>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cxnSp>
        <p:nvCxnSpPr>
          <p:cNvPr id="94" name="Прямая со стрелкой 93"/>
          <p:cNvCxnSpPr>
            <a:stCxn id="21534" idx="2"/>
            <a:endCxn id="21531" idx="0"/>
          </p:cNvCxnSpPr>
          <p:nvPr/>
        </p:nvCxnSpPr>
        <p:spPr>
          <a:xfrm>
            <a:off x="4037013" y="4249738"/>
            <a:ext cx="3046412" cy="322262"/>
          </a:xfrm>
          <a:prstGeom prst="straightConnector1">
            <a:avLst/>
          </a:prstGeom>
          <a:ln w="31750">
            <a:solidFill>
              <a:schemeClr val="tx1"/>
            </a:solidFill>
            <a:headEnd type="none"/>
            <a:tailEnd type="stealth" w="lg" len="lg"/>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51520" y="836712"/>
            <a:ext cx="8682168" cy="5411688"/>
          </a:xfrm>
        </p:spPr>
        <p:txBody>
          <a:bodyPr>
            <a:normAutofit fontScale="92500" lnSpcReduction="10000"/>
          </a:bodyPr>
          <a:lstStyle/>
          <a:p>
            <a:pPr marL="0" indent="722313" algn="just" fontAlgn="auto">
              <a:spcAft>
                <a:spcPts val="0"/>
              </a:spcAft>
              <a:buFont typeface="Wingdings 2"/>
              <a:buNone/>
              <a:defRPr/>
            </a:pPr>
            <a:r>
              <a:rPr lang="uk-UA" sz="39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Моніторинг життєвого середовища людини</a:t>
            </a:r>
            <a:r>
              <a:rPr lang="uk-UA" b="1" i="1" dirty="0" smtClean="0">
                <a:solidFill>
                  <a:srgbClr val="D96C89"/>
                </a:solidFill>
                <a:latin typeface="Times New Roman" pitchFamily="18" charset="0"/>
                <a:cs typeface="Times New Roman" pitchFamily="18" charset="0"/>
              </a:rPr>
              <a:t> </a:t>
            </a:r>
            <a:r>
              <a:rPr lang="uk-UA" i="1" dirty="0" smtClean="0">
                <a:latin typeface="Times New Roman" pitchFamily="18" charset="0"/>
                <a:cs typeface="Times New Roman" pitchFamily="18" charset="0"/>
              </a:rPr>
              <a:t>- </a:t>
            </a:r>
            <a:r>
              <a:rPr lang="uk-UA" dirty="0" smtClean="0">
                <a:latin typeface="Times New Roman" pitchFamily="18" charset="0"/>
                <a:cs typeface="Times New Roman" pitchFamily="18" charset="0"/>
              </a:rPr>
              <a:t>це комплексна система спостережень, оцінки та прогнозу небезпек оточуючого її середовища, яка дозволяє виділити зміни їхнього стану, вчасно реагувати на процеси, що відбуваються під впливом техногенних, антропогенних та природних чинників.</a:t>
            </a:r>
          </a:p>
          <a:p>
            <a:pPr marL="0" indent="722313" algn="just" fontAlgn="auto">
              <a:spcAft>
                <a:spcPts val="0"/>
              </a:spcAft>
              <a:buFont typeface="Wingdings 2"/>
              <a:buNone/>
              <a:defRPr/>
            </a:pPr>
            <a:r>
              <a:rPr lang="uk-UA" dirty="0" smtClean="0">
                <a:latin typeface="Times New Roman" pitchFamily="18" charset="0"/>
                <a:cs typeface="Times New Roman" pitchFamily="18" charset="0"/>
              </a:rPr>
              <a:t> Здійснюється </a:t>
            </a:r>
            <a:r>
              <a:rPr lang="uk-UA" dirty="0">
                <a:latin typeface="Times New Roman" pitchFamily="18" charset="0"/>
                <a:ea typeface="Calibri" pitchFamily="34" charset="0"/>
                <a:cs typeface="Times New Roman" pitchFamily="18" charset="0"/>
              </a:rPr>
              <a:t>з використанням відповідних методів і засобів за принципом максимального залучення існуючих державних організаційних структур суб’єктів моніторингу техногенно-антропогенної та природної небезпек.</a:t>
            </a:r>
            <a:endParaRPr lang="en-US" dirty="0" smtClean="0">
              <a:latin typeface="Times New Roman" pitchFamily="18" charset="0"/>
              <a:cs typeface="Times New Roman" pitchFamily="18" charset="0"/>
            </a:endParaRPr>
          </a:p>
          <a:p>
            <a:pPr marL="365760" indent="-283464" fontAlgn="auto">
              <a:spcAft>
                <a:spcPts val="0"/>
              </a:spcAft>
              <a:buFont typeface="Wingdings 2"/>
              <a:buNone/>
              <a:defRPr/>
            </a:pP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58992"/>
            <a:ext cx="9144000" cy="692696"/>
          </a:xfrm>
        </p:spPr>
        <p:txBody>
          <a:bodyPr>
            <a:noAutofit/>
          </a:bodyPr>
          <a:lstStyle/>
          <a:p>
            <a:pPr algn="ctr" fontAlgn="auto">
              <a:spcAft>
                <a:spcPts val="0"/>
              </a:spcAft>
              <a:defRPr/>
            </a:pPr>
            <a:r>
              <a:rPr lang="uk-UA" sz="30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Етапи моніторингу життєвого середовища людини</a:t>
            </a:r>
            <a:endParaRPr lang="en-US" sz="3000" dirty="0">
              <a:solidFill>
                <a:schemeClr val="tx2">
                  <a:satMod val="130000"/>
                </a:schemeClr>
              </a:solidFill>
              <a:latin typeface="Times New Roman" pitchFamily="18" charset="0"/>
              <a:cs typeface="Times New Roman" pitchFamily="18" charset="0"/>
            </a:endParaRPr>
          </a:p>
        </p:txBody>
      </p:sp>
      <p:graphicFrame>
        <p:nvGraphicFramePr>
          <p:cNvPr id="4" name="Таблица 3"/>
          <p:cNvGraphicFramePr>
            <a:graphicFrameLocks noGrp="1"/>
          </p:cNvGraphicFramePr>
          <p:nvPr/>
        </p:nvGraphicFramePr>
        <p:xfrm>
          <a:off x="94596" y="867426"/>
          <a:ext cx="8964489" cy="5811812"/>
        </p:xfrm>
        <a:graphic>
          <a:graphicData uri="http://schemas.openxmlformats.org/drawingml/2006/table">
            <a:tbl>
              <a:tblPr/>
              <a:tblGrid>
                <a:gridCol w="619752"/>
                <a:gridCol w="2095266"/>
                <a:gridCol w="3124735"/>
                <a:gridCol w="3124736"/>
              </a:tblGrid>
              <a:tr h="223531">
                <a:tc>
                  <a:txBody>
                    <a:bodyPr/>
                    <a:lstStyle/>
                    <a:p>
                      <a:pPr algn="ctr">
                        <a:spcAft>
                          <a:spcPts val="0"/>
                        </a:spcAft>
                      </a:pPr>
                      <a:r>
                        <a:rPr lang="uk-UA" sz="1300" b="1" dirty="0" smtClean="0">
                          <a:solidFill>
                            <a:schemeClr val="tx1"/>
                          </a:solidFill>
                          <a:effectLst>
                            <a:outerShdw blurRad="38100" dist="38100" dir="2700000" algn="tl">
                              <a:srgbClr val="000000">
                                <a:alpha val="43137"/>
                              </a:srgbClr>
                            </a:outerShdw>
                          </a:effectLst>
                          <a:latin typeface="Times New Roman"/>
                          <a:ea typeface="Times New Roman"/>
                        </a:rPr>
                        <a:t>Етап </a:t>
                      </a:r>
                      <a:endParaRPr lang="en-US" sz="1300" dirty="0">
                        <a:solidFill>
                          <a:schemeClr val="tx1"/>
                        </a:solidFill>
                        <a:effectLst>
                          <a:outerShdw blurRad="38100" dist="38100" dir="2700000" algn="tl">
                            <a:srgbClr val="000000">
                              <a:alpha val="43137"/>
                            </a:srgbClr>
                          </a:outerShdw>
                        </a:effectLst>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300" b="1" dirty="0">
                          <a:solidFill>
                            <a:schemeClr val="tx1"/>
                          </a:solidFill>
                          <a:effectLst>
                            <a:outerShdw blurRad="38100" dist="38100" dir="2700000" algn="tl">
                              <a:srgbClr val="000000">
                                <a:alpha val="43137"/>
                              </a:srgbClr>
                            </a:outerShdw>
                          </a:effectLst>
                          <a:latin typeface="Times New Roman"/>
                          <a:ea typeface="Times New Roman"/>
                        </a:rPr>
                        <a:t>Вид робіт</a:t>
                      </a:r>
                      <a:endParaRPr lang="en-US" sz="1300" dirty="0">
                        <a:solidFill>
                          <a:schemeClr val="tx1"/>
                        </a:solidFill>
                        <a:effectLst>
                          <a:outerShdw blurRad="38100" dist="38100" dir="2700000" algn="tl">
                            <a:srgbClr val="000000">
                              <a:alpha val="43137"/>
                            </a:srgbClr>
                          </a:outerShdw>
                        </a:effectLst>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300" b="1" dirty="0">
                          <a:solidFill>
                            <a:schemeClr val="tx1"/>
                          </a:solidFill>
                          <a:effectLst>
                            <a:outerShdw blurRad="38100" dist="38100" dir="2700000" algn="tl">
                              <a:srgbClr val="000000">
                                <a:alpha val="43137"/>
                              </a:srgbClr>
                            </a:outerShdw>
                          </a:effectLst>
                          <a:latin typeface="Times New Roman"/>
                          <a:ea typeface="Times New Roman"/>
                        </a:rPr>
                        <a:t>Технологія</a:t>
                      </a:r>
                      <a:endParaRPr lang="en-US" sz="1300" dirty="0">
                        <a:solidFill>
                          <a:schemeClr val="tx1"/>
                        </a:solidFill>
                        <a:effectLst>
                          <a:outerShdw blurRad="38100" dist="38100" dir="2700000" algn="tl">
                            <a:srgbClr val="000000">
                              <a:alpha val="43137"/>
                            </a:srgbClr>
                          </a:outerShdw>
                        </a:effectLst>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1300" b="1" dirty="0">
                          <a:solidFill>
                            <a:schemeClr val="tx1"/>
                          </a:solidFill>
                          <a:effectLst>
                            <a:outerShdw blurRad="38100" dist="38100" dir="2700000" algn="tl">
                              <a:srgbClr val="000000">
                                <a:alpha val="43137"/>
                              </a:srgbClr>
                            </a:outerShdw>
                          </a:effectLst>
                          <a:latin typeface="Times New Roman"/>
                          <a:ea typeface="Times New Roman"/>
                        </a:rPr>
                        <a:t>Зміст</a:t>
                      </a:r>
                      <a:endParaRPr lang="en-US" sz="1300" dirty="0">
                        <a:solidFill>
                          <a:schemeClr val="tx1"/>
                        </a:solidFill>
                        <a:effectLst>
                          <a:outerShdw blurRad="38100" dist="38100" dir="2700000" algn="tl">
                            <a:srgbClr val="000000">
                              <a:alpha val="43137"/>
                            </a:srgbClr>
                          </a:outerShdw>
                        </a:effectLst>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8250">
                <a:tc>
                  <a:txBody>
                    <a:bodyPr/>
                    <a:lstStyle/>
                    <a:p>
                      <a:pPr marL="71755" marR="71755" algn="ctr">
                        <a:spcAft>
                          <a:spcPts val="0"/>
                        </a:spcAft>
                      </a:pPr>
                      <a:r>
                        <a:rPr lang="uk-UA" sz="1400" b="1" i="0" dirty="0">
                          <a:solidFill>
                            <a:schemeClr val="tx1"/>
                          </a:solidFill>
                          <a:effectLst/>
                          <a:latin typeface="Times New Roman"/>
                          <a:ea typeface="Times New Roman"/>
                        </a:rPr>
                        <a:t>Первинний моніторинг</a:t>
                      </a:r>
                      <a:endParaRPr lang="en-US" sz="1400" i="0" dirty="0">
                        <a:solidFill>
                          <a:schemeClr val="tx1"/>
                        </a:solidFill>
                        <a:effectLst/>
                        <a:latin typeface="Times New Roman"/>
                        <a:ea typeface="Times New Roman"/>
                      </a:endParaRPr>
                    </a:p>
                  </a:txBody>
                  <a:tcPr marL="29799" marR="29799"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Система первинних </a:t>
                      </a:r>
                      <a:r>
                        <a:rPr lang="uk-UA" sz="1300" dirty="0" smtClean="0">
                          <a:solidFill>
                            <a:schemeClr val="tx1"/>
                          </a:solidFill>
                          <a:latin typeface="Times New Roman"/>
                          <a:ea typeface="Times New Roman"/>
                        </a:rPr>
                        <a:t>спостережень,</a:t>
                      </a:r>
                      <a:r>
                        <a:rPr lang="uk-UA" sz="1300" baseline="0" dirty="0" smtClean="0">
                          <a:solidFill>
                            <a:schemeClr val="tx1"/>
                          </a:solidFill>
                          <a:latin typeface="Times New Roman"/>
                          <a:ea typeface="Times New Roman"/>
                        </a:rPr>
                        <a:t> </a:t>
                      </a:r>
                      <a:r>
                        <a:rPr lang="uk-UA" sz="1300" dirty="0" smtClean="0">
                          <a:solidFill>
                            <a:schemeClr val="tx1"/>
                          </a:solidFill>
                          <a:latin typeface="Times New Roman"/>
                          <a:ea typeface="Times New Roman"/>
                        </a:rPr>
                        <a:t>інформаційно-аналітичний </a:t>
                      </a:r>
                      <a:r>
                        <a:rPr lang="uk-UA" sz="1300" dirty="0">
                          <a:solidFill>
                            <a:schemeClr val="tx1"/>
                          </a:solidFill>
                          <a:latin typeface="Times New Roman"/>
                          <a:ea typeface="Times New Roman"/>
                        </a:rPr>
                        <a:t>моніторинг, паспортизація об’єктів підвищеної небезпеки.</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Система поточного контролю (у тому числі в реальному часі) показників стану довкілля в ручному напівавтоматичному та автоматичному режимах. Автоматизована передача первинної інформації. Комп’ютерна обробка баз даних проблемно-орієнтованої інформації та її аналіз.</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Система спостережень, збирання та передача первинної інформації. Отримання та накопичення у структурованому стані первинної інформації. Поповнення інтегрованих баз даних. Аналіз оперативної та всієї наявної інформації щодо поточного стану довкілля.</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788250">
                <a:tc>
                  <a:txBody>
                    <a:bodyPr/>
                    <a:lstStyle/>
                    <a:p>
                      <a:pPr marL="71755" marR="71755" algn="ctr">
                        <a:spcAft>
                          <a:spcPts val="0"/>
                        </a:spcAft>
                      </a:pPr>
                      <a:r>
                        <a:rPr lang="uk-UA" sz="1400" b="1" i="0" dirty="0">
                          <a:solidFill>
                            <a:schemeClr val="tx1"/>
                          </a:solidFill>
                          <a:effectLst/>
                          <a:latin typeface="Times New Roman"/>
                          <a:ea typeface="Times New Roman"/>
                        </a:rPr>
                        <a:t>Прогнозний моніторинг</a:t>
                      </a:r>
                      <a:endParaRPr lang="en-US" sz="1400" i="0" dirty="0">
                        <a:solidFill>
                          <a:schemeClr val="tx1"/>
                        </a:solidFill>
                        <a:effectLst/>
                        <a:latin typeface="Times New Roman"/>
                        <a:ea typeface="Times New Roman"/>
                      </a:endParaRPr>
                    </a:p>
                  </a:txBody>
                  <a:tcPr marL="29799" marR="29799"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Моделювання</a:t>
                      </a:r>
                      <a:r>
                        <a:rPr lang="uk-UA" sz="1300" dirty="0" smtClean="0">
                          <a:solidFill>
                            <a:schemeClr val="tx1"/>
                          </a:solidFill>
                          <a:latin typeface="Times New Roman"/>
                          <a:ea typeface="Times New Roman"/>
                        </a:rPr>
                        <a:t>, прогнозування середовища. Спеціальні полігонні дослідження</a:t>
                      </a:r>
                      <a:r>
                        <a:rPr lang="uk-UA" sz="1300" dirty="0">
                          <a:solidFill>
                            <a:schemeClr val="tx1"/>
                          </a:solidFill>
                          <a:latin typeface="Times New Roman"/>
                          <a:ea typeface="Times New Roman"/>
                        </a:rPr>
                        <a:t>.</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smtClean="0">
                          <a:solidFill>
                            <a:schemeClr val="tx1"/>
                          </a:solidFill>
                          <a:latin typeface="Times New Roman"/>
                          <a:ea typeface="Times New Roman"/>
                        </a:rPr>
                        <a:t>Методи математичного </a:t>
                      </a:r>
                      <a:r>
                        <a:rPr lang="uk-UA" sz="1300" dirty="0">
                          <a:solidFill>
                            <a:schemeClr val="tx1"/>
                          </a:solidFill>
                          <a:latin typeface="Times New Roman"/>
                          <a:ea typeface="Times New Roman"/>
                        </a:rPr>
                        <a:t>моделювання та прогнозу змін стану довкілля у часі </a:t>
                      </a:r>
                      <a:r>
                        <a:rPr lang="uk-UA" sz="1300" dirty="0" smtClean="0">
                          <a:solidFill>
                            <a:schemeClr val="tx1"/>
                          </a:solidFill>
                          <a:latin typeface="Times New Roman"/>
                          <a:ea typeface="Times New Roman"/>
                        </a:rPr>
                        <a:t>та просторі</a:t>
                      </a:r>
                      <a:r>
                        <a:rPr lang="uk-UA" sz="1300" dirty="0">
                          <a:solidFill>
                            <a:schemeClr val="tx1"/>
                          </a:solidFill>
                          <a:latin typeface="Times New Roman"/>
                          <a:ea typeface="Times New Roman"/>
                        </a:rPr>
                        <a:t>. </a:t>
                      </a:r>
                      <a:r>
                        <a:rPr lang="uk-UA" sz="1300" dirty="0" smtClean="0">
                          <a:solidFill>
                            <a:schemeClr val="tx1"/>
                          </a:solidFill>
                          <a:latin typeface="Times New Roman"/>
                          <a:ea typeface="Times New Roman"/>
                        </a:rPr>
                        <a:t>Технічні та технологічні заходи запобігання виникнення </a:t>
                      </a:r>
                      <a:r>
                        <a:rPr lang="uk-UA" sz="1300" dirty="0">
                          <a:solidFill>
                            <a:schemeClr val="tx1"/>
                          </a:solidFill>
                          <a:latin typeface="Times New Roman"/>
                          <a:ea typeface="Times New Roman"/>
                        </a:rPr>
                        <a:t>НС та зменшення збитків</a:t>
                      </a:r>
                      <a:r>
                        <a:rPr lang="uk-UA" sz="1300" dirty="0" smtClean="0">
                          <a:solidFill>
                            <a:schemeClr val="tx1"/>
                          </a:solidFill>
                          <a:latin typeface="Times New Roman"/>
                          <a:ea typeface="Times New Roman"/>
                        </a:rPr>
                        <a:t>. Моделі </a:t>
                      </a:r>
                      <a:r>
                        <a:rPr lang="uk-UA" sz="1300" dirty="0">
                          <a:solidFill>
                            <a:schemeClr val="tx1"/>
                          </a:solidFill>
                          <a:latin typeface="Times New Roman"/>
                          <a:ea typeface="Times New Roman"/>
                        </a:rPr>
                        <a:t>та прогнози ризиків та наслідків НС. </a:t>
                      </a:r>
                      <a:r>
                        <a:rPr lang="uk-UA" sz="1300" dirty="0" err="1">
                          <a:solidFill>
                            <a:schemeClr val="tx1"/>
                          </a:solidFill>
                          <a:latin typeface="Times New Roman"/>
                          <a:ea typeface="Times New Roman"/>
                        </a:rPr>
                        <a:t>Геоінформаційні</a:t>
                      </a:r>
                      <a:r>
                        <a:rPr lang="uk-UA" sz="1300" dirty="0">
                          <a:solidFill>
                            <a:schemeClr val="tx1"/>
                          </a:solidFill>
                          <a:latin typeface="Times New Roman"/>
                          <a:ea typeface="Times New Roman"/>
                        </a:rPr>
                        <a:t> технології для створення комплексної параметричної моделі </a:t>
                      </a:r>
                      <a:r>
                        <a:rPr lang="uk-UA" sz="1300" dirty="0" err="1">
                          <a:solidFill>
                            <a:schemeClr val="tx1"/>
                          </a:solidFill>
                          <a:latin typeface="Times New Roman"/>
                          <a:ea typeface="Times New Roman"/>
                        </a:rPr>
                        <a:t>геоекологічних</a:t>
                      </a:r>
                      <a:r>
                        <a:rPr lang="uk-UA" sz="1300" dirty="0">
                          <a:solidFill>
                            <a:schemeClr val="tx1"/>
                          </a:solidFill>
                          <a:latin typeface="Times New Roman"/>
                          <a:ea typeface="Times New Roman"/>
                        </a:rPr>
                        <a:t> процесів.</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Рекомендації щодо прийняття рішень про </a:t>
                      </a:r>
                      <a:r>
                        <a:rPr lang="uk-UA" sz="1300" dirty="0" smtClean="0">
                          <a:solidFill>
                            <a:schemeClr val="tx1"/>
                          </a:solidFill>
                          <a:latin typeface="Times New Roman"/>
                          <a:ea typeface="Times New Roman"/>
                        </a:rPr>
                        <a:t>запобігання негативним змінам </a:t>
                      </a:r>
                      <a:r>
                        <a:rPr lang="uk-UA" sz="1300" dirty="0">
                          <a:solidFill>
                            <a:schemeClr val="tx1"/>
                          </a:solidFill>
                          <a:latin typeface="Times New Roman"/>
                          <a:ea typeface="Times New Roman"/>
                        </a:rPr>
                        <a:t>стану довкілля та дотримання вимог безпеки</a:t>
                      </a:r>
                      <a:r>
                        <a:rPr lang="uk-UA" sz="1300" dirty="0" smtClean="0">
                          <a:solidFill>
                            <a:schemeClr val="tx1"/>
                          </a:solidFill>
                          <a:latin typeface="Times New Roman"/>
                          <a:ea typeface="Times New Roman"/>
                        </a:rPr>
                        <a:t>. Моделювання </a:t>
                      </a:r>
                      <a:r>
                        <a:rPr lang="uk-UA" sz="1300" dirty="0">
                          <a:solidFill>
                            <a:schemeClr val="tx1"/>
                          </a:solidFill>
                          <a:latin typeface="Times New Roman"/>
                          <a:ea typeface="Times New Roman"/>
                        </a:rPr>
                        <a:t>та прогнозування наслідків аварійних ситуацій щодо забруднення різних природних середовищ. Створення постійно діючої моделі (ПДМ) території для управління безпекою довкілля.</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11781">
                <a:tc>
                  <a:txBody>
                    <a:bodyPr/>
                    <a:lstStyle/>
                    <a:p>
                      <a:pPr marL="0" marR="71755" indent="0" algn="ctr">
                        <a:lnSpc>
                          <a:spcPct val="80000"/>
                        </a:lnSpc>
                        <a:spcAft>
                          <a:spcPts val="0"/>
                        </a:spcAft>
                      </a:pPr>
                      <a:r>
                        <a:rPr lang="uk-UA" sz="1400" b="1" i="0" dirty="0" smtClean="0">
                          <a:solidFill>
                            <a:schemeClr val="tx1"/>
                          </a:solidFill>
                          <a:effectLst/>
                          <a:latin typeface="Times New Roman"/>
                          <a:ea typeface="Times New Roman"/>
                        </a:rPr>
                        <a:t>Соціально-економічний моніторинг</a:t>
                      </a:r>
                      <a:endParaRPr lang="en-US" sz="1400" i="0" dirty="0">
                        <a:solidFill>
                          <a:schemeClr val="tx1"/>
                        </a:solidFill>
                        <a:effectLst/>
                        <a:latin typeface="Times New Roman"/>
                        <a:ea typeface="Times New Roman"/>
                      </a:endParaRPr>
                    </a:p>
                  </a:txBody>
                  <a:tcPr marL="29799" marR="29799" marT="0" marB="0" vert="vert27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smtClean="0">
                          <a:solidFill>
                            <a:schemeClr val="tx1"/>
                          </a:solidFill>
                          <a:latin typeface="Times New Roman"/>
                          <a:ea typeface="Times New Roman"/>
                        </a:rPr>
                        <a:t>Застосування комбінованих моделей оцінки ризиків щодо проживання населення </a:t>
                      </a:r>
                      <a:r>
                        <a:rPr lang="uk-UA" sz="1300" dirty="0">
                          <a:solidFill>
                            <a:schemeClr val="tx1"/>
                          </a:solidFill>
                          <a:latin typeface="Times New Roman"/>
                          <a:ea typeface="Times New Roman"/>
                        </a:rPr>
                        <a:t>з урахуванням медичних даних. Реалізація заходів щодо зменшення від чинників небезпеки та контроль за їхньою ефективністю.</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a:solidFill>
                            <a:schemeClr val="tx1"/>
                          </a:solidFill>
                          <a:latin typeface="Times New Roman"/>
                          <a:ea typeface="Times New Roman"/>
                        </a:rPr>
                        <a:t>Система аналізу </a:t>
                      </a:r>
                      <a:r>
                        <a:rPr lang="uk-UA" sz="1300" dirty="0" smtClean="0">
                          <a:solidFill>
                            <a:schemeClr val="tx1"/>
                          </a:solidFill>
                          <a:latin typeface="Times New Roman"/>
                          <a:ea typeface="Times New Roman"/>
                        </a:rPr>
                        <a:t>та прогнозу для управління розвитком соціально-економічних та екологічних </a:t>
                      </a:r>
                      <a:r>
                        <a:rPr lang="uk-UA" sz="1300" dirty="0">
                          <a:solidFill>
                            <a:schemeClr val="tx1"/>
                          </a:solidFill>
                          <a:latin typeface="Times New Roman"/>
                          <a:ea typeface="Times New Roman"/>
                        </a:rPr>
                        <a:t>процесів на місцевому та регіональному рівнях. Стратегія безпечного розвитку господарчої діяльності території впливу ПНО з урахуванням показників здоров’я населення та стану біосфери.</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uk-UA" sz="1300" dirty="0" smtClean="0">
                          <a:solidFill>
                            <a:schemeClr val="tx1"/>
                          </a:solidFill>
                          <a:latin typeface="Times New Roman"/>
                          <a:ea typeface="Times New Roman"/>
                        </a:rPr>
                        <a:t>Інформаційно-аналітичний</a:t>
                      </a:r>
                      <a:r>
                        <a:rPr lang="uk-UA" sz="1300" baseline="0" dirty="0" smtClean="0">
                          <a:solidFill>
                            <a:schemeClr val="tx1"/>
                          </a:solidFill>
                          <a:latin typeface="Times New Roman"/>
                          <a:ea typeface="Times New Roman"/>
                        </a:rPr>
                        <a:t> </a:t>
                      </a:r>
                      <a:r>
                        <a:rPr lang="uk-UA" sz="1300" dirty="0" smtClean="0">
                          <a:solidFill>
                            <a:schemeClr val="tx1"/>
                          </a:solidFill>
                          <a:latin typeface="Times New Roman"/>
                          <a:ea typeface="Times New Roman"/>
                        </a:rPr>
                        <a:t>комплекс моделювання та прогнозування, багатофакторні </a:t>
                      </a:r>
                      <a:r>
                        <a:rPr lang="uk-UA" sz="1300" dirty="0" err="1" smtClean="0">
                          <a:solidFill>
                            <a:schemeClr val="tx1"/>
                          </a:solidFill>
                          <a:latin typeface="Times New Roman"/>
                          <a:ea typeface="Times New Roman"/>
                        </a:rPr>
                        <a:t>соціально-екологоеконо-мічні</a:t>
                      </a:r>
                      <a:r>
                        <a:rPr lang="uk-UA" sz="1300" dirty="0" smtClean="0">
                          <a:solidFill>
                            <a:schemeClr val="tx1"/>
                          </a:solidFill>
                          <a:latin typeface="Times New Roman"/>
                          <a:ea typeface="Times New Roman"/>
                        </a:rPr>
                        <a:t> </a:t>
                      </a:r>
                      <a:r>
                        <a:rPr lang="uk-UA" sz="1300" dirty="0">
                          <a:solidFill>
                            <a:schemeClr val="tx1"/>
                          </a:solidFill>
                          <a:latin typeface="Times New Roman"/>
                          <a:ea typeface="Times New Roman"/>
                        </a:rPr>
                        <a:t>моделі системи «ПНО регіону-навколишнє середовище». Створення ПДМ території для оптимізації </a:t>
                      </a:r>
                      <a:r>
                        <a:rPr lang="uk-UA" sz="1300" dirty="0" err="1">
                          <a:solidFill>
                            <a:schemeClr val="tx1"/>
                          </a:solidFill>
                          <a:latin typeface="Times New Roman"/>
                          <a:ea typeface="Times New Roman"/>
                        </a:rPr>
                        <a:t>еколого-економічної</a:t>
                      </a:r>
                      <a:r>
                        <a:rPr lang="uk-UA" sz="1300" dirty="0">
                          <a:solidFill>
                            <a:schemeClr val="tx1"/>
                          </a:solidFill>
                          <a:latin typeface="Times New Roman"/>
                          <a:ea typeface="Times New Roman"/>
                        </a:rPr>
                        <a:t> ситуації, зменшення ризику для проживання населення та управління соціально-екологічною безпекою.</a:t>
                      </a:r>
                      <a:endParaRPr lang="en-US" sz="1300" dirty="0">
                        <a:solidFill>
                          <a:schemeClr val="tx1"/>
                        </a:solidFill>
                        <a:latin typeface="Times New Roman"/>
                        <a:ea typeface="Times New Roman"/>
                      </a:endParaRPr>
                    </a:p>
                  </a:txBody>
                  <a:tcPr marL="29799" marR="29799"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8229600" cy="836712"/>
          </a:xfrm>
        </p:spPr>
        <p:txBody>
          <a:bodyPr>
            <a:noAutofit/>
          </a:bodyPr>
          <a:lstStyle/>
          <a:p>
            <a:pPr lvl="1" algn="ctr" fontAlgn="auto">
              <a:spcAft>
                <a:spcPts val="0"/>
              </a:spcAft>
              <a:defRPr/>
            </a:pPr>
            <a:r>
              <a:rPr lang="uk-UA" sz="3200" b="1" kern="1200"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Системи моніторингу небезпек життєвого середовища людини в Україні</a:t>
            </a:r>
            <a:r>
              <a:rPr lang="en-US" sz="3200" dirty="0">
                <a:solidFill>
                  <a:sysClr val="windowText" lastClr="000000"/>
                </a:solidFill>
                <a:latin typeface="Times New Roman" pitchFamily="18" charset="0"/>
                <a:cs typeface="Times New Roman" pitchFamily="18" charset="0"/>
              </a:rPr>
              <a:t/>
            </a:r>
            <a:br>
              <a:rPr lang="en-US" sz="3200" dirty="0">
                <a:solidFill>
                  <a:sysClr val="windowText" lastClr="000000"/>
                </a:solidFill>
                <a:latin typeface="Times New Roman" pitchFamily="18" charset="0"/>
                <a:cs typeface="Times New Roman" pitchFamily="18" charset="0"/>
              </a:rPr>
            </a:br>
            <a:endParaRPr lang="en-US" sz="3200" dirty="0">
              <a:solidFill>
                <a:sysClr val="windowText" lastClr="000000"/>
              </a:solidFill>
              <a:latin typeface="Times New Roman" pitchFamily="18" charset="0"/>
              <a:cs typeface="Times New Roman" pitchFamily="18" charset="0"/>
            </a:endParaRPr>
          </a:p>
        </p:txBody>
      </p:sp>
      <p:sp>
        <p:nvSpPr>
          <p:cNvPr id="30722" name="Прямоугольник 3"/>
          <p:cNvSpPr>
            <a:spLocks noChangeArrowheads="1"/>
          </p:cNvSpPr>
          <p:nvPr/>
        </p:nvSpPr>
        <p:spPr bwMode="auto">
          <a:xfrm>
            <a:off x="250825" y="1000125"/>
            <a:ext cx="8713788" cy="5632450"/>
          </a:xfrm>
          <a:prstGeom prst="rect">
            <a:avLst/>
          </a:prstGeom>
          <a:noFill/>
          <a:ln w="9525">
            <a:noFill/>
            <a:miter lim="800000"/>
            <a:headEnd/>
            <a:tailEnd/>
          </a:ln>
        </p:spPr>
        <p:txBody>
          <a:bodyPr>
            <a:spAutoFit/>
          </a:bodyPr>
          <a:lstStyle/>
          <a:p>
            <a:pPr algn="just"/>
            <a:r>
              <a:rPr lang="uk-UA" b="1" i="1">
                <a:latin typeface="Times New Roman" pitchFamily="18" charset="0"/>
                <a:cs typeface="Times New Roman" pitchFamily="18" charset="0"/>
              </a:rPr>
              <a:t>Загальний моніторинг </a:t>
            </a:r>
            <a:r>
              <a:rPr lang="uk-UA">
                <a:latin typeface="Times New Roman" pitchFamily="18" charset="0"/>
                <a:cs typeface="Times New Roman" pitchFamily="18" charset="0"/>
              </a:rPr>
              <a:t>містить постійні спостереження, що здійснюються в комплексній мережі на оптимальних за кількістю та розміщенням пунктах за довгостроковими програмами, які дають змогу на основі оцінки, аналізу та прогнозування стану життєвого середовища ухвалювати відповідні управлінські рішення на всіх рівнях.</a:t>
            </a:r>
            <a:endParaRPr lang="en-US">
              <a:latin typeface="Times New Roman" pitchFamily="18" charset="0"/>
              <a:cs typeface="Times New Roman" pitchFamily="18" charset="0"/>
            </a:endParaRPr>
          </a:p>
          <a:p>
            <a:pPr algn="just"/>
            <a:r>
              <a:rPr lang="uk-UA" b="1" i="1">
                <a:latin typeface="Times New Roman" pitchFamily="18" charset="0"/>
                <a:cs typeface="Times New Roman" pitchFamily="18" charset="0"/>
              </a:rPr>
              <a:t>Кризовий моніторинг довкілля </a:t>
            </a:r>
            <a:r>
              <a:rPr lang="uk-UA">
                <a:latin typeface="Times New Roman" pitchFamily="18" charset="0"/>
                <a:cs typeface="Times New Roman" pitchFamily="18" charset="0"/>
              </a:rPr>
              <a:t>- це інтенсивні спостереження, що здійснюються за спеціальними програмами для здійснення контролю за природними об'єктами і джерелами техногенного впливу, розташованими </a:t>
            </a:r>
            <a:r>
              <a:rPr lang="uk-UA" b="1">
                <a:latin typeface="Times New Roman" pitchFamily="18" charset="0"/>
                <a:cs typeface="Times New Roman" pitchFamily="18" charset="0"/>
              </a:rPr>
              <a:t>в </a:t>
            </a:r>
            <a:r>
              <a:rPr lang="uk-UA">
                <a:latin typeface="Times New Roman" pitchFamily="18" charset="0"/>
                <a:cs typeface="Times New Roman" pitchFamily="18" charset="0"/>
              </a:rPr>
              <a:t>районах екологічної напруженості, у зонах аварій та небезпечних природних явищ, з метою забезпечення оперативного реагування на кризові та НС, аналізу та оцінки ризиків, як кількісної характеристики небезпеки для населення і довкілля, прогнозування можливих негативних наслідків і прийняття рішень щодо їх ліквідації та створення нормальних умов для життєдіяльності населення і господарювання.</a:t>
            </a:r>
            <a:endParaRPr lang="en-US">
              <a:latin typeface="Times New Roman" pitchFamily="18" charset="0"/>
              <a:cs typeface="Times New Roman" pitchFamily="18" charset="0"/>
            </a:endParaRPr>
          </a:p>
          <a:p>
            <a:pPr algn="just"/>
            <a:r>
              <a:rPr lang="uk-UA" b="1">
                <a:latin typeface="Times New Roman" pitchFamily="18" charset="0"/>
                <a:cs typeface="Times New Roman" pitchFamily="18" charset="0"/>
              </a:rPr>
              <a:t>С</a:t>
            </a:r>
            <a:r>
              <a:rPr lang="uk-UA" b="1" i="1">
                <a:latin typeface="Times New Roman" pitchFamily="18" charset="0"/>
                <a:cs typeface="Times New Roman" pitchFamily="18" charset="0"/>
              </a:rPr>
              <a:t>тандартний моніторинг</a:t>
            </a:r>
            <a:r>
              <a:rPr lang="uk-UA" b="1">
                <a:latin typeface="Times New Roman" pitchFamily="18" charset="0"/>
                <a:cs typeface="Times New Roman" pitchFamily="18" charset="0"/>
              </a:rPr>
              <a:t> </a:t>
            </a:r>
            <a:r>
              <a:rPr lang="uk-UA">
                <a:latin typeface="Times New Roman" pitchFamily="18" charset="0"/>
                <a:cs typeface="Times New Roman" pitchFamily="18" charset="0"/>
              </a:rPr>
              <a:t>- система регулярних спостережень і контролю за розвитком явищ і процесів, які відбуваються у життєвому середовищі та факторами, що обумовлюють їхнє формування і розвиток, здійснених за єдиною програмою, певними нормативними документами.</a:t>
            </a:r>
            <a:endParaRPr lang="en-US">
              <a:latin typeface="Times New Roman" pitchFamily="18" charset="0"/>
              <a:cs typeface="Times New Roman" pitchFamily="18" charset="0"/>
            </a:endParaRPr>
          </a:p>
          <a:p>
            <a:pPr algn="just"/>
            <a:r>
              <a:rPr lang="uk-UA" b="1" i="1">
                <a:latin typeface="Times New Roman" pitchFamily="18" charset="0"/>
                <a:cs typeface="Times New Roman" pitchFamily="18" charset="0"/>
              </a:rPr>
              <a:t>Прискорений моніторинг </a:t>
            </a:r>
            <a:r>
              <a:rPr lang="uk-UA" i="1">
                <a:latin typeface="Times New Roman" pitchFamily="18" charset="0"/>
                <a:cs typeface="Times New Roman" pitchFamily="18" charset="0"/>
              </a:rPr>
              <a:t>-</a:t>
            </a:r>
            <a:r>
              <a:rPr lang="uk-UA">
                <a:latin typeface="Times New Roman" pitchFamily="18" charset="0"/>
                <a:cs typeface="Times New Roman" pitchFamily="18" charset="0"/>
              </a:rPr>
              <a:t> вживається у випадку досягнення одним або декількома спостережуваними параметрами граничних значень, які приводять до НП, його особливістю є частіші виміри в часі. </a:t>
            </a:r>
            <a:endParaRPr lang="en-US">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13"/>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Gill Sans MT" pitchFamily="34" charset="0"/>
            </a:endParaRPr>
          </a:p>
        </p:txBody>
      </p:sp>
      <p:grpSp>
        <p:nvGrpSpPr>
          <p:cNvPr id="31746" name="Group 1"/>
          <p:cNvGrpSpPr>
            <a:grpSpLocks noChangeAspect="1"/>
          </p:cNvGrpSpPr>
          <p:nvPr/>
        </p:nvGrpSpPr>
        <p:grpSpPr bwMode="auto">
          <a:xfrm>
            <a:off x="0" y="342900"/>
            <a:ext cx="9540875" cy="4365625"/>
            <a:chOff x="1838" y="917"/>
            <a:chExt cx="14127" cy="6875"/>
          </a:xfrm>
        </p:grpSpPr>
        <p:sp>
          <p:nvSpPr>
            <p:cNvPr id="31749" name="AutoShape 12"/>
            <p:cNvSpPr>
              <a:spLocks noChangeAspect="1" noChangeArrowheads="1" noTextEdit="1"/>
            </p:cNvSpPr>
            <p:nvPr/>
          </p:nvSpPr>
          <p:spPr bwMode="auto">
            <a:xfrm>
              <a:off x="1838" y="917"/>
              <a:ext cx="14127" cy="6875"/>
            </a:xfrm>
            <a:prstGeom prst="rect">
              <a:avLst/>
            </a:prstGeom>
            <a:noFill/>
            <a:ln w="9525">
              <a:noFill/>
              <a:miter lim="800000"/>
              <a:headEnd/>
              <a:tailEnd/>
            </a:ln>
          </p:spPr>
          <p:txBody>
            <a:bodyPr/>
            <a:lstStyle/>
            <a:p>
              <a:endParaRPr lang="ru-RU"/>
            </a:p>
          </p:txBody>
        </p:sp>
        <p:sp>
          <p:nvSpPr>
            <p:cNvPr id="31750" name="Oval 11"/>
            <p:cNvSpPr>
              <a:spLocks noChangeArrowheads="1"/>
            </p:cNvSpPr>
            <p:nvPr/>
          </p:nvSpPr>
          <p:spPr bwMode="auto">
            <a:xfrm>
              <a:off x="6635" y="2502"/>
              <a:ext cx="4036" cy="3780"/>
            </a:xfrm>
            <a:prstGeom prst="ellipse">
              <a:avLst/>
            </a:prstGeom>
            <a:solidFill>
              <a:srgbClr val="E6CED4"/>
            </a:solidFill>
            <a:ln w="25400">
              <a:solidFill>
                <a:srgbClr val="000000"/>
              </a:solidFill>
              <a:round/>
              <a:headEnd/>
              <a:tailEnd/>
            </a:ln>
          </p:spPr>
          <p:txBody>
            <a:bodyPr/>
            <a:lstStyle/>
            <a:p>
              <a:pPr algn="ctr"/>
              <a:endParaRPr lang="uk-UA" sz="1400" b="1">
                <a:latin typeface="Times New Roman" pitchFamily="18" charset="0"/>
                <a:ea typeface="Calibri" pitchFamily="34" charset="0"/>
                <a:cs typeface="Times New Roman" pitchFamily="18" charset="0"/>
              </a:endParaRPr>
            </a:p>
            <a:p>
              <a:pPr algn="ctr"/>
              <a:r>
                <a:rPr lang="uk-UA" sz="3600" b="1">
                  <a:latin typeface="Times New Roman" pitchFamily="18" charset="0"/>
                  <a:ea typeface="Calibri" pitchFamily="34" charset="0"/>
                  <a:cs typeface="Times New Roman" pitchFamily="18" charset="0"/>
                </a:rPr>
                <a:t>Блок АІС</a:t>
              </a:r>
              <a:endParaRPr lang="uk-UA">
                <a:ea typeface="Calibri" pitchFamily="34" charset="0"/>
                <a:cs typeface="Times New Roman" pitchFamily="18" charset="0"/>
              </a:endParaRPr>
            </a:p>
          </p:txBody>
        </p:sp>
        <p:sp>
          <p:nvSpPr>
            <p:cNvPr id="31751" name="Rectangle 10"/>
            <p:cNvSpPr>
              <a:spLocks noChangeArrowheads="1"/>
            </p:cNvSpPr>
            <p:nvPr/>
          </p:nvSpPr>
          <p:spPr bwMode="auto">
            <a:xfrm>
              <a:off x="2199" y="1811"/>
              <a:ext cx="3503" cy="1480"/>
            </a:xfrm>
            <a:prstGeom prst="rect">
              <a:avLst/>
            </a:prstGeom>
            <a:solidFill>
              <a:srgbClr val="E6CED4"/>
            </a:solidFill>
            <a:ln w="25400">
              <a:solidFill>
                <a:srgbClr val="000000"/>
              </a:solidFill>
              <a:miter lim="800000"/>
              <a:headEnd/>
              <a:tailEnd/>
            </a:ln>
          </p:spPr>
          <p:txBody>
            <a:bodyPr/>
            <a:lstStyle/>
            <a:p>
              <a:pPr algn="ctr"/>
              <a:r>
                <a:rPr lang="uk-UA" sz="2800" b="1" i="1">
                  <a:latin typeface="Times New Roman" pitchFamily="18" charset="0"/>
                  <a:ea typeface="Calibri" pitchFamily="34" charset="0"/>
                  <a:cs typeface="Times New Roman" pitchFamily="18" charset="0"/>
                </a:rPr>
                <a:t>Блок АІПС</a:t>
              </a:r>
              <a:endParaRPr lang="uk-UA">
                <a:ea typeface="Calibri" pitchFamily="34" charset="0"/>
                <a:cs typeface="Times New Roman" pitchFamily="18" charset="0"/>
              </a:endParaRPr>
            </a:p>
          </p:txBody>
        </p:sp>
        <p:sp>
          <p:nvSpPr>
            <p:cNvPr id="31752" name="Rectangle 9"/>
            <p:cNvSpPr>
              <a:spLocks noChangeArrowheads="1"/>
            </p:cNvSpPr>
            <p:nvPr/>
          </p:nvSpPr>
          <p:spPr bwMode="auto">
            <a:xfrm>
              <a:off x="11578" y="1794"/>
              <a:ext cx="3503" cy="1480"/>
            </a:xfrm>
            <a:prstGeom prst="rect">
              <a:avLst/>
            </a:prstGeom>
            <a:solidFill>
              <a:srgbClr val="E6CED4"/>
            </a:solidFill>
            <a:ln w="25400">
              <a:solidFill>
                <a:srgbClr val="000000"/>
              </a:solidFill>
              <a:miter lim="800000"/>
              <a:headEnd/>
              <a:tailEnd/>
            </a:ln>
          </p:spPr>
          <p:txBody>
            <a:bodyPr/>
            <a:lstStyle/>
            <a:p>
              <a:pPr algn="ctr"/>
              <a:r>
                <a:rPr lang="uk-UA" sz="2800" b="1" i="1">
                  <a:latin typeface="Times New Roman" pitchFamily="18" charset="0"/>
                  <a:ea typeface="Calibri" pitchFamily="34" charset="0"/>
                  <a:cs typeface="Times New Roman" pitchFamily="18" charset="0"/>
                </a:rPr>
                <a:t>Блок АСУ</a:t>
              </a:r>
              <a:endParaRPr lang="uk-UA">
                <a:ea typeface="Calibri" pitchFamily="34" charset="0"/>
                <a:cs typeface="Times New Roman" pitchFamily="18" charset="0"/>
              </a:endParaRPr>
            </a:p>
          </p:txBody>
        </p:sp>
        <p:sp>
          <p:nvSpPr>
            <p:cNvPr id="31753" name="Rectangle 8"/>
            <p:cNvSpPr>
              <a:spLocks noChangeArrowheads="1"/>
            </p:cNvSpPr>
            <p:nvPr/>
          </p:nvSpPr>
          <p:spPr bwMode="auto">
            <a:xfrm>
              <a:off x="2179" y="5080"/>
              <a:ext cx="3503" cy="1480"/>
            </a:xfrm>
            <a:prstGeom prst="rect">
              <a:avLst/>
            </a:prstGeom>
            <a:solidFill>
              <a:srgbClr val="E6CED4"/>
            </a:solidFill>
            <a:ln w="25400">
              <a:solidFill>
                <a:srgbClr val="000000"/>
              </a:solidFill>
              <a:miter lim="800000"/>
              <a:headEnd/>
              <a:tailEnd/>
            </a:ln>
          </p:spPr>
          <p:txBody>
            <a:bodyPr/>
            <a:lstStyle/>
            <a:p>
              <a:pPr algn="ctr"/>
              <a:r>
                <a:rPr lang="uk-UA" sz="2800" b="1" i="1">
                  <a:latin typeface="Times New Roman" pitchFamily="18" charset="0"/>
                  <a:ea typeface="Calibri" pitchFamily="34" charset="0"/>
                  <a:cs typeface="Times New Roman" pitchFamily="18" charset="0"/>
                </a:rPr>
                <a:t>Блок АСОД</a:t>
              </a:r>
              <a:endParaRPr lang="uk-UA">
                <a:ea typeface="Calibri" pitchFamily="34" charset="0"/>
                <a:cs typeface="Times New Roman" pitchFamily="18" charset="0"/>
              </a:endParaRPr>
            </a:p>
          </p:txBody>
        </p:sp>
        <p:sp>
          <p:nvSpPr>
            <p:cNvPr id="31754" name="Rectangle 7"/>
            <p:cNvSpPr>
              <a:spLocks noChangeArrowheads="1"/>
            </p:cNvSpPr>
            <p:nvPr/>
          </p:nvSpPr>
          <p:spPr bwMode="auto">
            <a:xfrm>
              <a:off x="11678" y="5020"/>
              <a:ext cx="3503" cy="1480"/>
            </a:xfrm>
            <a:prstGeom prst="rect">
              <a:avLst/>
            </a:prstGeom>
            <a:solidFill>
              <a:srgbClr val="E6CED4"/>
            </a:solidFill>
            <a:ln w="25400">
              <a:solidFill>
                <a:srgbClr val="000000"/>
              </a:solidFill>
              <a:miter lim="800000"/>
              <a:headEnd/>
              <a:tailEnd/>
            </a:ln>
          </p:spPr>
          <p:txBody>
            <a:bodyPr/>
            <a:lstStyle/>
            <a:p>
              <a:pPr algn="ctr"/>
              <a:r>
                <a:rPr lang="uk-UA" sz="2800" b="1" i="1">
                  <a:latin typeface="Times New Roman" pitchFamily="18" charset="0"/>
                  <a:ea typeface="Calibri" pitchFamily="34" charset="0"/>
                  <a:cs typeface="Times New Roman" pitchFamily="18" charset="0"/>
                </a:rPr>
                <a:t>Блок АПДС</a:t>
              </a:r>
              <a:endParaRPr lang="uk-UA">
                <a:ea typeface="Calibri" pitchFamily="34" charset="0"/>
                <a:cs typeface="Times New Roman" pitchFamily="18" charset="0"/>
              </a:endParaRPr>
            </a:p>
          </p:txBody>
        </p:sp>
        <p:sp>
          <p:nvSpPr>
            <p:cNvPr id="31755" name="AutoShape 6"/>
            <p:cNvSpPr>
              <a:spLocks noChangeArrowheads="1"/>
            </p:cNvSpPr>
            <p:nvPr/>
          </p:nvSpPr>
          <p:spPr bwMode="auto">
            <a:xfrm>
              <a:off x="10323" y="5300"/>
              <a:ext cx="1263" cy="860"/>
            </a:xfrm>
            <a:prstGeom prst="leftRightArrow">
              <a:avLst>
                <a:gd name="adj1" fmla="val 50000"/>
                <a:gd name="adj2" fmla="val 29372"/>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31756" name="AutoShape 5"/>
            <p:cNvSpPr>
              <a:spLocks noChangeArrowheads="1"/>
            </p:cNvSpPr>
            <p:nvPr/>
          </p:nvSpPr>
          <p:spPr bwMode="auto">
            <a:xfrm>
              <a:off x="10230" y="2433"/>
              <a:ext cx="1263" cy="934"/>
            </a:xfrm>
            <a:prstGeom prst="leftRightArrow">
              <a:avLst>
                <a:gd name="adj1" fmla="val 50000"/>
                <a:gd name="adj2" fmla="val 27045"/>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31757" name="AutoShape 4"/>
            <p:cNvSpPr>
              <a:spLocks noChangeArrowheads="1"/>
            </p:cNvSpPr>
            <p:nvPr/>
          </p:nvSpPr>
          <p:spPr bwMode="auto">
            <a:xfrm>
              <a:off x="5760" y="5288"/>
              <a:ext cx="1263" cy="934"/>
            </a:xfrm>
            <a:prstGeom prst="leftRightArrow">
              <a:avLst>
                <a:gd name="adj1" fmla="val 50000"/>
                <a:gd name="adj2" fmla="val 27045"/>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31758" name="AutoShape 3"/>
            <p:cNvSpPr>
              <a:spLocks noChangeArrowheads="1"/>
            </p:cNvSpPr>
            <p:nvPr/>
          </p:nvSpPr>
          <p:spPr bwMode="auto">
            <a:xfrm>
              <a:off x="5760" y="2433"/>
              <a:ext cx="1263" cy="934"/>
            </a:xfrm>
            <a:prstGeom prst="leftRightArrow">
              <a:avLst>
                <a:gd name="adj1" fmla="val 50000"/>
                <a:gd name="adj2" fmla="val 27045"/>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grpSp>
      <p:sp>
        <p:nvSpPr>
          <p:cNvPr id="18" name="TextBox 17"/>
          <p:cNvSpPr txBox="1"/>
          <p:nvPr/>
        </p:nvSpPr>
        <p:spPr>
          <a:xfrm>
            <a:off x="0" y="4509120"/>
            <a:ext cx="9144000" cy="2092881"/>
          </a:xfrm>
          <a:prstGeom prst="rect">
            <a:avLst/>
          </a:prstGeom>
          <a:noFill/>
        </p:spPr>
        <p:txBody>
          <a:bodyPr>
            <a:spAutoFit/>
          </a:bodyPr>
          <a:lstStyle/>
          <a:p>
            <a:pPr eaLnBrk="0" hangingPunct="0">
              <a:defRPr/>
            </a:pPr>
            <a:r>
              <a:rPr lang="uk-UA" sz="2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АІС</a:t>
            </a:r>
            <a:r>
              <a:rPr lang="uk-UA" sz="2800" dirty="0">
                <a:latin typeface="Times New Roman" pitchFamily="18" charset="0"/>
                <a:ea typeface="Calibri" pitchFamily="34" charset="0"/>
                <a:cs typeface="Times New Roman" pitchFamily="18" charset="0"/>
              </a:rPr>
              <a:t> – автоматизована інформаційна система моніторингу;</a:t>
            </a:r>
            <a:endParaRPr lang="uk-UA" sz="2800" dirty="0">
              <a:latin typeface="Times New Roman" pitchFamily="18" charset="0"/>
              <a:cs typeface="Times New Roman" pitchFamily="18" charset="0"/>
            </a:endParaRPr>
          </a:p>
          <a:p>
            <a:pPr eaLnBrk="0" hangingPunct="0">
              <a:defRPr/>
            </a:pPr>
            <a:r>
              <a:rPr lang="uk-UA" sz="2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АІПС</a:t>
            </a:r>
            <a:r>
              <a:rPr lang="uk-UA" sz="2800" dirty="0">
                <a:latin typeface="Times New Roman" pitchFamily="18" charset="0"/>
                <a:ea typeface="Calibri" pitchFamily="34" charset="0"/>
                <a:cs typeface="Times New Roman" pitchFamily="18" charset="0"/>
              </a:rPr>
              <a:t> – автономна інформаційно-пошукова система;</a:t>
            </a:r>
            <a:endParaRPr lang="uk-UA" sz="2800" dirty="0">
              <a:latin typeface="Times New Roman" pitchFamily="18" charset="0"/>
              <a:cs typeface="Times New Roman" pitchFamily="18" charset="0"/>
            </a:endParaRPr>
          </a:p>
          <a:p>
            <a:pPr eaLnBrk="0" hangingPunct="0">
              <a:defRPr/>
            </a:pPr>
            <a:r>
              <a:rPr lang="uk-UA" sz="2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АСОД</a:t>
            </a:r>
            <a:r>
              <a:rPr lang="uk-UA" sz="2800" dirty="0">
                <a:latin typeface="Times New Roman" pitchFamily="18" charset="0"/>
                <a:ea typeface="Calibri" pitchFamily="34" charset="0"/>
                <a:cs typeface="Times New Roman" pitchFamily="18" charset="0"/>
              </a:rPr>
              <a:t> – автономна система обробки даних;</a:t>
            </a:r>
            <a:endParaRPr lang="uk-UA" sz="2800" dirty="0">
              <a:latin typeface="Times New Roman" pitchFamily="18" charset="0"/>
              <a:cs typeface="Times New Roman" pitchFamily="18" charset="0"/>
            </a:endParaRPr>
          </a:p>
          <a:p>
            <a:pPr eaLnBrk="0" hangingPunct="0">
              <a:defRPr/>
            </a:pPr>
            <a:r>
              <a:rPr lang="uk-UA" sz="2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АПДС</a:t>
            </a:r>
            <a:r>
              <a:rPr lang="uk-UA" sz="2800" dirty="0">
                <a:latin typeface="Times New Roman" pitchFamily="18" charset="0"/>
                <a:ea typeface="Calibri" pitchFamily="34" charset="0"/>
                <a:cs typeface="Times New Roman" pitchFamily="18" charset="0"/>
              </a:rPr>
              <a:t> – автономна прогнозно-діагностична система.</a:t>
            </a:r>
            <a:endParaRPr lang="uk-UA" sz="2800" dirty="0">
              <a:latin typeface="Times New Roman" pitchFamily="18" charset="0"/>
              <a:cs typeface="Times New Roman" pitchFamily="18" charset="0"/>
            </a:endParaRPr>
          </a:p>
          <a:p>
            <a:pPr fontAlgn="auto">
              <a:spcBef>
                <a:spcPts val="0"/>
              </a:spcBef>
              <a:spcAft>
                <a:spcPts val="0"/>
              </a:spcAft>
              <a:defRPr/>
            </a:pPr>
            <a:endParaRPr lang="en-US" dirty="0">
              <a:latin typeface="+mn-lt"/>
              <a:cs typeface="+mn-cs"/>
            </a:endParaRPr>
          </a:p>
        </p:txBody>
      </p:sp>
      <p:sp>
        <p:nvSpPr>
          <p:cNvPr id="20" name="Заголовок 1"/>
          <p:cNvSpPr txBox="1">
            <a:spLocks/>
          </p:cNvSpPr>
          <p:nvPr/>
        </p:nvSpPr>
        <p:spPr>
          <a:xfrm>
            <a:off x="571472" y="0"/>
            <a:ext cx="7272808" cy="854968"/>
          </a:xfrm>
          <a:prstGeom prst="rect">
            <a:avLst/>
          </a:prstGeom>
        </p:spPr>
        <p:txBody>
          <a:bodyPr anchor="ctr">
            <a:normAutofit/>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Структура АІС моніторингу</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1"/>
          <p:cNvSpPr txBox="1">
            <a:spLocks/>
          </p:cNvSpPr>
          <p:nvPr/>
        </p:nvSpPr>
        <p:spPr>
          <a:xfrm>
            <a:off x="179190" y="-50998"/>
            <a:ext cx="8712968" cy="7204084"/>
          </a:xfrm>
          <a:prstGeom prst="rect">
            <a:avLst/>
          </a:prstGeom>
        </p:spPr>
        <p:txBody>
          <a:bodyPr anchor="ctr"/>
          <a:lstStyle/>
          <a:p>
            <a:pPr indent="484188" algn="ctr" fontAlgn="auto">
              <a:lnSpc>
                <a:spcPct val="30000"/>
              </a:lnSpc>
              <a:spcAft>
                <a:spcPts val="0"/>
              </a:spcAft>
              <a:defRPr/>
            </a:pPr>
            <a:r>
              <a:rPr lang="uk-UA" sz="40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Моніторинг</a:t>
            </a:r>
            <a:r>
              <a:rPr lang="uk-UA" sz="2200" dirty="0">
                <a:latin typeface="Times New Roman" pitchFamily="18" charset="0"/>
                <a:cs typeface="Times New Roman" pitchFamily="18" charset="0"/>
              </a:rPr>
              <a:t> </a:t>
            </a:r>
          </a:p>
          <a:p>
            <a:pPr indent="484188" algn="ctr" fontAlgn="auto">
              <a:lnSpc>
                <a:spcPct val="30000"/>
              </a:lnSpc>
              <a:spcAft>
                <a:spcPts val="0"/>
              </a:spcAft>
              <a:defRPr/>
            </a:pPr>
            <a:endParaRPr lang="uk-UA" sz="2200" dirty="0">
              <a:latin typeface="Times New Roman" pitchFamily="18" charset="0"/>
              <a:cs typeface="Times New Roman" pitchFamily="18" charset="0"/>
            </a:endParaRPr>
          </a:p>
          <a:p>
            <a:pPr algn="just" fontAlgn="auto">
              <a:spcAft>
                <a:spcPts val="0"/>
              </a:spcAft>
              <a:defRPr/>
            </a:pPr>
            <a:r>
              <a:rPr lang="uk-UA" sz="2200" dirty="0">
                <a:latin typeface="Times New Roman" pitchFamily="18" charset="0"/>
                <a:cs typeface="Times New Roman" pitchFamily="18" charset="0"/>
              </a:rPr>
              <a:t>є механізмом, який виконує систематичне спостереження і контроль за об’єктами, процесами і системами захисту, прогнозування зон та наслідків імовірних НС, стану впровадження превентивних заходів щодо зменшення їх масштабів, збирання, оброблення, передавання та збереження зазначеної інформації. Він повинний здійснюватися з використанням відповідних методів і засобів, а виходячи з того, що в державі існує декілька незалежних мереж спостережень за джерелами НС, які належать до різних державних структур, ще й за принципом максимального залучення існуючих організаційних структур суб’єктів моніторингу джерел НС. </a:t>
            </a:r>
          </a:p>
          <a:p>
            <a:pPr indent="484188" algn="just" fontAlgn="auto">
              <a:spcAft>
                <a:spcPts val="0"/>
              </a:spcAft>
              <a:defRPr/>
            </a:pPr>
            <a:r>
              <a:rPr lang="uk-UA" sz="2200" dirty="0">
                <a:latin typeface="Times New Roman" pitchFamily="18" charset="0"/>
                <a:cs typeface="Times New Roman" pitchFamily="18" charset="0"/>
              </a:rPr>
              <a:t>Єдине інформаційне середовище для оперативного постачання даних такого моніторингу виконавцям з метою прогнозування ризиків виникнення та розвитку сценаріїв НС забезпечує Урядова інформаційно-аналітична система з питань НС (УІАС НС) створена </a:t>
            </a:r>
            <a:r>
              <a:rPr lang="uk-UA" sz="2200" dirty="0">
                <a:latin typeface="Times New Roman" pitchFamily="18" charset="0"/>
                <a:cs typeface="Times New Roman" pitchFamily="18" charset="0"/>
              </a:rPr>
              <a:t>для підтримки процесів підготовки, прийняття і контролю виконання управлінських рішень, пов’язаних з НС, на основі комплексної обробки оперативних, аналітичних, нормативно-довідкових, експертних та статистичних даних від різних джерел.</a:t>
            </a:r>
            <a:endParaRPr lang="en-US" sz="2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1"/>
          <p:cNvSpPr>
            <a:spLocks noGrp="1"/>
          </p:cNvSpPr>
          <p:nvPr>
            <p:ph type="title"/>
          </p:nvPr>
        </p:nvSpPr>
        <p:spPr>
          <a:xfrm>
            <a:off x="467544" y="-100182"/>
            <a:ext cx="8229600" cy="1143000"/>
          </a:xfrm>
        </p:spPr>
        <p:txBody>
          <a:bodyPr>
            <a:noAutofit/>
          </a:bodyPr>
          <a:lstStyle/>
          <a:p>
            <a:pPr algn="ctr" fontAlgn="auto">
              <a:spcAft>
                <a:spcPts val="0"/>
              </a:spcAft>
              <a:defRPr/>
            </a:pPr>
            <a:r>
              <a:rPr lang="uk-UA" sz="3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Структура інформаційної системи моніторингу НС</a:t>
            </a:r>
            <a:endParaRPr lang="en-US" sz="3600" dirty="0">
              <a:solidFill>
                <a:schemeClr val="tx2">
                  <a:satMod val="130000"/>
                </a:schemeClr>
              </a:solidFill>
              <a:latin typeface="Times New Roman" pitchFamily="18" charset="0"/>
              <a:cs typeface="Times New Roman" pitchFamily="18" charset="0"/>
            </a:endParaRPr>
          </a:p>
        </p:txBody>
      </p:sp>
      <p:sp>
        <p:nvSpPr>
          <p:cNvPr id="7" name="Прямоугольник 6"/>
          <p:cNvSpPr/>
          <p:nvPr/>
        </p:nvSpPr>
        <p:spPr>
          <a:xfrm>
            <a:off x="1768475" y="1373188"/>
            <a:ext cx="5616575" cy="10795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1600" b="1" dirty="0">
                <a:solidFill>
                  <a:schemeClr val="tx1"/>
                </a:solidFill>
                <a:latin typeface="Arial" pitchFamily="34" charset="0"/>
                <a:cs typeface="Arial" pitchFamily="34" charset="0"/>
              </a:rPr>
              <a:t>Кабінет Міністрів України</a:t>
            </a:r>
          </a:p>
          <a:p>
            <a:pPr fontAlgn="auto">
              <a:spcBef>
                <a:spcPts val="0"/>
              </a:spcBef>
              <a:spcAft>
                <a:spcPts val="0"/>
              </a:spcAft>
              <a:defRPr/>
            </a:pPr>
            <a:r>
              <a:rPr lang="uk-UA" sz="1600" b="1" dirty="0" err="1">
                <a:solidFill>
                  <a:schemeClr val="tx1"/>
                </a:solidFill>
                <a:latin typeface="Arial" pitchFamily="34" charset="0"/>
                <a:cs typeface="Arial" pitchFamily="34" charset="0"/>
              </a:rPr>
              <a:t>Держ</a:t>
            </a:r>
            <a:r>
              <a:rPr lang="uk-UA" sz="1600" b="1" dirty="0">
                <a:solidFill>
                  <a:schemeClr val="tx1"/>
                </a:solidFill>
                <a:latin typeface="Arial" pitchFamily="34" charset="0"/>
                <a:cs typeface="Arial" pitchFamily="34" charset="0"/>
              </a:rPr>
              <a:t>. комісія </a:t>
            </a:r>
            <a:r>
              <a:rPr lang="uk-UA" sz="1600" b="1" dirty="0" err="1">
                <a:solidFill>
                  <a:schemeClr val="tx1"/>
                </a:solidFill>
                <a:latin typeface="Arial" pitchFamily="34" charset="0"/>
                <a:cs typeface="Arial" pitchFamily="34" charset="0"/>
              </a:rPr>
              <a:t>техногенно</a:t>
            </a:r>
            <a:r>
              <a:rPr lang="uk-UA" sz="1600" b="1" dirty="0">
                <a:solidFill>
                  <a:schemeClr val="tx1"/>
                </a:solidFill>
                <a:latin typeface="Arial" pitchFamily="34" charset="0"/>
                <a:cs typeface="Arial" pitchFamily="34" charset="0"/>
              </a:rPr>
              <a:t> </a:t>
            </a:r>
          </a:p>
          <a:p>
            <a:pPr fontAlgn="auto">
              <a:spcBef>
                <a:spcPts val="0"/>
              </a:spcBef>
              <a:spcAft>
                <a:spcPts val="0"/>
              </a:spcAft>
              <a:defRPr/>
            </a:pPr>
            <a:r>
              <a:rPr lang="uk-UA" sz="1600" b="1" dirty="0">
                <a:solidFill>
                  <a:schemeClr val="tx1"/>
                </a:solidFill>
                <a:latin typeface="Arial" pitchFamily="34" charset="0"/>
                <a:cs typeface="Arial" pitchFamily="34" charset="0"/>
              </a:rPr>
              <a:t>екологічної безпеки та НС </a:t>
            </a:r>
            <a:endParaRPr lang="ru-RU" sz="1600" b="1" dirty="0">
              <a:solidFill>
                <a:schemeClr val="tx1"/>
              </a:solidFill>
              <a:latin typeface="Arial" pitchFamily="34" charset="0"/>
              <a:cs typeface="Arial" pitchFamily="34" charset="0"/>
            </a:endParaRPr>
          </a:p>
        </p:txBody>
      </p:sp>
      <p:sp>
        <p:nvSpPr>
          <p:cNvPr id="8" name="Прямоугольник 7"/>
          <p:cNvSpPr/>
          <p:nvPr/>
        </p:nvSpPr>
        <p:spPr>
          <a:xfrm>
            <a:off x="1774825" y="2746375"/>
            <a:ext cx="5616575" cy="10795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1600" b="1" dirty="0" err="1">
                <a:solidFill>
                  <a:schemeClr val="tx1"/>
                </a:solidFill>
                <a:latin typeface="Arial" pitchFamily="34" charset="0"/>
                <a:cs typeface="Arial" pitchFamily="34" charset="0"/>
              </a:rPr>
              <a:t>Держ</a:t>
            </a:r>
            <a:r>
              <a:rPr lang="uk-UA" sz="1600" b="1" dirty="0">
                <a:solidFill>
                  <a:schemeClr val="tx1"/>
                </a:solidFill>
                <a:latin typeface="Arial" pitchFamily="34" charset="0"/>
                <a:cs typeface="Arial" pitchFamily="34" charset="0"/>
              </a:rPr>
              <a:t> ком. НС, Мін природи </a:t>
            </a:r>
          </a:p>
          <a:p>
            <a:pPr fontAlgn="auto">
              <a:spcBef>
                <a:spcPts val="0"/>
              </a:spcBef>
              <a:spcAft>
                <a:spcPts val="0"/>
              </a:spcAft>
              <a:defRPr/>
            </a:pPr>
            <a:r>
              <a:rPr lang="uk-UA" sz="1600" b="1" dirty="0">
                <a:solidFill>
                  <a:schemeClr val="tx1"/>
                </a:solidFill>
                <a:latin typeface="Arial" pitchFamily="34" charset="0"/>
                <a:cs typeface="Arial" pitchFamily="34" charset="0"/>
              </a:rPr>
              <a:t>МОЗ, Мінагропром</a:t>
            </a:r>
          </a:p>
          <a:p>
            <a:pPr fontAlgn="auto">
              <a:spcBef>
                <a:spcPts val="0"/>
              </a:spcBef>
              <a:spcAft>
                <a:spcPts val="0"/>
              </a:spcAft>
              <a:defRPr/>
            </a:pPr>
            <a:r>
              <a:rPr lang="uk-UA" sz="1600" b="1" dirty="0">
                <a:solidFill>
                  <a:schemeClr val="tx1"/>
                </a:solidFill>
                <a:latin typeface="Arial" pitchFamily="34" charset="0"/>
                <a:cs typeface="Arial" pitchFamily="34" charset="0"/>
              </a:rPr>
              <a:t>політики, </a:t>
            </a:r>
            <a:r>
              <a:rPr lang="uk-UA" sz="1600" b="1" dirty="0" err="1">
                <a:solidFill>
                  <a:schemeClr val="tx1"/>
                </a:solidFill>
                <a:latin typeface="Arial" pitchFamily="34" charset="0"/>
                <a:cs typeface="Arial" pitchFamily="34" charset="0"/>
              </a:rPr>
              <a:t>Держкомлісгосп</a:t>
            </a:r>
            <a:r>
              <a:rPr lang="uk-UA" sz="1600" b="1" dirty="0">
                <a:solidFill>
                  <a:schemeClr val="tx1"/>
                </a:solidFill>
                <a:latin typeface="Arial" pitchFamily="34" charset="0"/>
                <a:cs typeface="Arial" pitchFamily="34" charset="0"/>
              </a:rPr>
              <a:t>,                                         </a:t>
            </a:r>
            <a:r>
              <a:rPr lang="uk-UA" b="1" dirty="0">
                <a:solidFill>
                  <a:schemeClr val="tx1"/>
                </a:solidFill>
                <a:latin typeface="Arial" pitchFamily="34" charset="0"/>
                <a:cs typeface="Arial" pitchFamily="34" charset="0"/>
              </a:rPr>
              <a:t>…</a:t>
            </a:r>
          </a:p>
          <a:p>
            <a:pPr fontAlgn="auto">
              <a:spcBef>
                <a:spcPts val="0"/>
              </a:spcBef>
              <a:spcAft>
                <a:spcPts val="0"/>
              </a:spcAft>
              <a:defRPr/>
            </a:pPr>
            <a:r>
              <a:rPr lang="uk-UA" sz="1600" b="1" dirty="0" err="1">
                <a:solidFill>
                  <a:schemeClr val="tx1"/>
                </a:solidFill>
                <a:latin typeface="Arial" pitchFamily="34" charset="0"/>
                <a:cs typeface="Arial" pitchFamily="34" charset="0"/>
              </a:rPr>
              <a:t>Держводгосп</a:t>
            </a:r>
            <a:r>
              <a:rPr lang="uk-UA" sz="1600" b="1" dirty="0">
                <a:solidFill>
                  <a:schemeClr val="tx1"/>
                </a:solidFill>
                <a:latin typeface="Arial" pitchFamily="34" charset="0"/>
                <a:cs typeface="Arial" pitchFamily="34" charset="0"/>
              </a:rPr>
              <a:t>, Держкомзем</a:t>
            </a:r>
            <a:endParaRPr lang="ru-RU" sz="1600" b="1" dirty="0">
              <a:solidFill>
                <a:schemeClr val="tx1"/>
              </a:solidFill>
              <a:latin typeface="Arial" pitchFamily="34" charset="0"/>
              <a:cs typeface="Arial" pitchFamily="34" charset="0"/>
            </a:endParaRPr>
          </a:p>
        </p:txBody>
      </p:sp>
      <p:sp>
        <p:nvSpPr>
          <p:cNvPr id="9" name="Прямоугольник 8"/>
          <p:cNvSpPr/>
          <p:nvPr/>
        </p:nvSpPr>
        <p:spPr>
          <a:xfrm>
            <a:off x="1763713" y="4108450"/>
            <a:ext cx="5616575" cy="100965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1600" b="1" dirty="0">
                <a:solidFill>
                  <a:schemeClr val="tx1"/>
                </a:solidFill>
                <a:latin typeface="Arial" pitchFamily="34" charset="0"/>
                <a:cs typeface="Arial" pitchFamily="34" charset="0"/>
              </a:rPr>
              <a:t>Регіональні підрозділи</a:t>
            </a:r>
          </a:p>
          <a:p>
            <a:pPr fontAlgn="auto">
              <a:spcBef>
                <a:spcPts val="0"/>
              </a:spcBef>
              <a:spcAft>
                <a:spcPts val="0"/>
              </a:spcAft>
              <a:defRPr/>
            </a:pPr>
            <a:r>
              <a:rPr lang="uk-UA" sz="1600" b="1" dirty="0">
                <a:solidFill>
                  <a:schemeClr val="tx1"/>
                </a:solidFill>
                <a:latin typeface="Arial" pitchFamily="34" charset="0"/>
                <a:cs typeface="Arial" pitchFamily="34" charset="0"/>
              </a:rPr>
              <a:t>міністерств та відомств                            </a:t>
            </a:r>
            <a:r>
              <a:rPr lang="uk-UA" b="1" dirty="0">
                <a:solidFill>
                  <a:schemeClr val="tx1"/>
                </a:solidFill>
                <a:latin typeface="Arial" pitchFamily="34" charset="0"/>
                <a:cs typeface="Arial" pitchFamily="34" charset="0"/>
              </a:rPr>
              <a:t> …</a:t>
            </a:r>
            <a:endParaRPr lang="ru-RU" b="1" dirty="0">
              <a:solidFill>
                <a:schemeClr val="tx1"/>
              </a:solidFill>
              <a:latin typeface="Arial" pitchFamily="34" charset="0"/>
              <a:cs typeface="Arial" pitchFamily="34" charset="0"/>
            </a:endParaRPr>
          </a:p>
        </p:txBody>
      </p:sp>
      <p:sp>
        <p:nvSpPr>
          <p:cNvPr id="10" name="Прямоугольник 9"/>
          <p:cNvSpPr/>
          <p:nvPr/>
        </p:nvSpPr>
        <p:spPr>
          <a:xfrm>
            <a:off x="1768475" y="5424488"/>
            <a:ext cx="5616575" cy="1033462"/>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auto">
              <a:spcBef>
                <a:spcPts val="0"/>
              </a:spcBef>
              <a:spcAft>
                <a:spcPts val="0"/>
              </a:spcAft>
              <a:defRPr/>
            </a:pPr>
            <a:r>
              <a:rPr lang="uk-UA" sz="1600" b="1" dirty="0">
                <a:solidFill>
                  <a:schemeClr val="tx1"/>
                </a:solidFill>
                <a:latin typeface="Arial" pitchFamily="34" charset="0"/>
                <a:cs typeface="Arial" pitchFamily="34" charset="0"/>
              </a:rPr>
              <a:t>Структурні підрозділи мін.</a:t>
            </a:r>
          </a:p>
          <a:p>
            <a:pPr fontAlgn="auto">
              <a:spcBef>
                <a:spcPts val="0"/>
              </a:spcBef>
              <a:spcAft>
                <a:spcPts val="0"/>
              </a:spcAft>
              <a:defRPr/>
            </a:pPr>
            <a:r>
              <a:rPr lang="uk-UA" sz="1600" b="1" dirty="0">
                <a:solidFill>
                  <a:schemeClr val="tx1"/>
                </a:solidFill>
                <a:latin typeface="Arial" pitchFamily="34" charset="0"/>
                <a:cs typeface="Arial" pitchFamily="34" charset="0"/>
              </a:rPr>
              <a:t>та відомств, об'єктів систем</a:t>
            </a:r>
          </a:p>
          <a:p>
            <a:pPr fontAlgn="auto">
              <a:spcBef>
                <a:spcPts val="0"/>
              </a:spcBef>
              <a:spcAft>
                <a:spcPts val="0"/>
              </a:spcAft>
              <a:defRPr/>
            </a:pPr>
            <a:r>
              <a:rPr lang="uk-UA" sz="1600" b="1" dirty="0">
                <a:solidFill>
                  <a:schemeClr val="tx1"/>
                </a:solidFill>
                <a:latin typeface="Arial" pitchFamily="34" charset="0"/>
                <a:cs typeface="Arial" pitchFamily="34" charset="0"/>
              </a:rPr>
              <a:t>моніторингу                                                 </a:t>
            </a:r>
            <a:r>
              <a:rPr lang="uk-UA" b="1" dirty="0">
                <a:solidFill>
                  <a:schemeClr val="tx1"/>
                </a:solidFill>
                <a:latin typeface="Arial" pitchFamily="34" charset="0"/>
                <a:cs typeface="Arial" pitchFamily="34" charset="0"/>
              </a:rPr>
              <a:t>…</a:t>
            </a:r>
            <a:endParaRPr lang="ru-RU" b="1" dirty="0">
              <a:solidFill>
                <a:schemeClr val="tx1"/>
              </a:solidFill>
              <a:latin typeface="Arial" pitchFamily="34" charset="0"/>
              <a:cs typeface="Arial" pitchFamily="34" charset="0"/>
            </a:endParaRPr>
          </a:p>
        </p:txBody>
      </p:sp>
      <p:sp>
        <p:nvSpPr>
          <p:cNvPr id="11" name="Прямоугольник 10"/>
          <p:cNvSpPr/>
          <p:nvPr/>
        </p:nvSpPr>
        <p:spPr>
          <a:xfrm>
            <a:off x="1619250" y="1179513"/>
            <a:ext cx="5905500" cy="5408612"/>
          </a:xfrm>
          <a:prstGeom prst="rect">
            <a:avLst/>
          </a:prstGeom>
          <a:noFill/>
          <a:ln>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2" name="Стрелка вверх 11"/>
          <p:cNvSpPr/>
          <p:nvPr/>
        </p:nvSpPr>
        <p:spPr>
          <a:xfrm>
            <a:off x="5940425" y="2452688"/>
            <a:ext cx="647700" cy="293687"/>
          </a:xfrm>
          <a:prstGeom prst="up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3" name="Стрелка вверх 12"/>
          <p:cNvSpPr/>
          <p:nvPr/>
        </p:nvSpPr>
        <p:spPr>
          <a:xfrm>
            <a:off x="5940425" y="3816350"/>
            <a:ext cx="647700" cy="292100"/>
          </a:xfrm>
          <a:prstGeom prst="up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4" name="Стрелка вверх 13"/>
          <p:cNvSpPr/>
          <p:nvPr/>
        </p:nvSpPr>
        <p:spPr>
          <a:xfrm>
            <a:off x="5940425" y="5127625"/>
            <a:ext cx="647700" cy="293688"/>
          </a:xfrm>
          <a:prstGeom prst="up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5" name="Стрелка вниз 14"/>
          <p:cNvSpPr/>
          <p:nvPr/>
        </p:nvSpPr>
        <p:spPr>
          <a:xfrm>
            <a:off x="3059113" y="2452688"/>
            <a:ext cx="649287" cy="293687"/>
          </a:xfrm>
          <a:prstGeom prst="down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6" name="Стрелка вниз 15"/>
          <p:cNvSpPr/>
          <p:nvPr/>
        </p:nvSpPr>
        <p:spPr>
          <a:xfrm>
            <a:off x="3059113" y="3844925"/>
            <a:ext cx="649287" cy="293688"/>
          </a:xfrm>
          <a:prstGeom prst="down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7" name="Стрелка вниз 16"/>
          <p:cNvSpPr/>
          <p:nvPr/>
        </p:nvSpPr>
        <p:spPr>
          <a:xfrm>
            <a:off x="3059113" y="5130800"/>
            <a:ext cx="649287" cy="293688"/>
          </a:xfrm>
          <a:prstGeom prst="downArrow">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ru-RU"/>
          </a:p>
        </p:txBody>
      </p:sp>
      <p:sp>
        <p:nvSpPr>
          <p:cNvPr id="18" name="Прямоугольник 17"/>
          <p:cNvSpPr/>
          <p:nvPr/>
        </p:nvSpPr>
        <p:spPr>
          <a:xfrm>
            <a:off x="7623175" y="3765550"/>
            <a:ext cx="1425575" cy="1019175"/>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Засоби моніторингу водних об'єктів</a:t>
            </a:r>
            <a:endParaRPr lang="ru-RU" sz="1600" b="1" dirty="0">
              <a:solidFill>
                <a:schemeClr val="tx1"/>
              </a:solidFill>
              <a:latin typeface="Arial" pitchFamily="34" charset="0"/>
              <a:cs typeface="Arial" pitchFamily="34" charset="0"/>
            </a:endParaRPr>
          </a:p>
        </p:txBody>
      </p:sp>
      <p:sp>
        <p:nvSpPr>
          <p:cNvPr id="19" name="Прямоугольник 18"/>
          <p:cNvSpPr/>
          <p:nvPr/>
        </p:nvSpPr>
        <p:spPr>
          <a:xfrm>
            <a:off x="7604125" y="5214938"/>
            <a:ext cx="1425575" cy="1019175"/>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Наземні засоби моніторингу</a:t>
            </a:r>
            <a:endParaRPr lang="ru-RU" sz="1600" b="1" dirty="0">
              <a:solidFill>
                <a:schemeClr val="tx1"/>
              </a:solidFill>
              <a:latin typeface="Arial" pitchFamily="34" charset="0"/>
              <a:cs typeface="Arial" pitchFamily="34" charset="0"/>
            </a:endParaRPr>
          </a:p>
        </p:txBody>
      </p:sp>
      <p:sp>
        <p:nvSpPr>
          <p:cNvPr id="20" name="Прямоугольник 19"/>
          <p:cNvSpPr/>
          <p:nvPr/>
        </p:nvSpPr>
        <p:spPr>
          <a:xfrm>
            <a:off x="22225" y="2776538"/>
            <a:ext cx="1425575" cy="1019175"/>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Космічні засоби моніторингу</a:t>
            </a:r>
            <a:endParaRPr lang="ru-RU" sz="1600" b="1" dirty="0">
              <a:solidFill>
                <a:schemeClr val="tx1"/>
              </a:solidFill>
              <a:latin typeface="Arial" pitchFamily="34" charset="0"/>
              <a:cs typeface="Arial" pitchFamily="34" charset="0"/>
            </a:endParaRPr>
          </a:p>
        </p:txBody>
      </p:sp>
      <p:sp>
        <p:nvSpPr>
          <p:cNvPr id="21" name="Прямоугольник 20"/>
          <p:cNvSpPr/>
          <p:nvPr/>
        </p:nvSpPr>
        <p:spPr>
          <a:xfrm>
            <a:off x="22225" y="4427538"/>
            <a:ext cx="1425575" cy="1019175"/>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Авіаційні засоби моніторингу</a:t>
            </a:r>
            <a:endParaRPr lang="ru-RU" sz="1600" b="1" dirty="0">
              <a:solidFill>
                <a:schemeClr val="tx1"/>
              </a:solidFill>
              <a:latin typeface="Arial" pitchFamily="34" charset="0"/>
              <a:cs typeface="Arial" pitchFamily="34" charset="0"/>
            </a:endParaRPr>
          </a:p>
        </p:txBody>
      </p:sp>
      <p:cxnSp>
        <p:nvCxnSpPr>
          <p:cNvPr id="23" name="Прямая со стрелкой 22"/>
          <p:cNvCxnSpPr>
            <a:stCxn id="20" idx="3"/>
          </p:cNvCxnSpPr>
          <p:nvPr/>
        </p:nvCxnSpPr>
        <p:spPr>
          <a:xfrm flipV="1">
            <a:off x="1447800" y="1912938"/>
            <a:ext cx="320675" cy="13731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5" name="Прямая со стрелкой 24"/>
          <p:cNvCxnSpPr>
            <a:stCxn id="20" idx="3"/>
            <a:endCxn id="8" idx="1"/>
          </p:cNvCxnSpPr>
          <p:nvPr/>
        </p:nvCxnSpPr>
        <p:spPr>
          <a:xfrm>
            <a:off x="1447800" y="3286125"/>
            <a:ext cx="327025" cy="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7" name="Прямая со стрелкой 26"/>
          <p:cNvCxnSpPr>
            <a:stCxn id="20" idx="3"/>
            <a:endCxn id="9" idx="1"/>
          </p:cNvCxnSpPr>
          <p:nvPr/>
        </p:nvCxnSpPr>
        <p:spPr>
          <a:xfrm>
            <a:off x="1447800" y="3286125"/>
            <a:ext cx="315913" cy="13271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0" name="Прямая со стрелкой 29"/>
          <p:cNvCxnSpPr>
            <a:stCxn id="21" idx="3"/>
            <a:endCxn id="9" idx="1"/>
          </p:cNvCxnSpPr>
          <p:nvPr/>
        </p:nvCxnSpPr>
        <p:spPr>
          <a:xfrm flipV="1">
            <a:off x="1447800" y="4613275"/>
            <a:ext cx="315913" cy="3238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32" name="Прямая со стрелкой 31"/>
          <p:cNvCxnSpPr>
            <a:stCxn id="21" idx="3"/>
            <a:endCxn id="10" idx="1"/>
          </p:cNvCxnSpPr>
          <p:nvPr/>
        </p:nvCxnSpPr>
        <p:spPr>
          <a:xfrm>
            <a:off x="1447800" y="4937125"/>
            <a:ext cx="320675" cy="10033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6" name="Прямоугольник 35"/>
          <p:cNvSpPr/>
          <p:nvPr/>
        </p:nvSpPr>
        <p:spPr>
          <a:xfrm>
            <a:off x="4991100" y="1481138"/>
            <a:ext cx="2087563"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Кризовий центр ДСНС України</a:t>
            </a:r>
            <a:endParaRPr lang="ru-RU" sz="1600" b="1" dirty="0">
              <a:solidFill>
                <a:schemeClr val="tx1"/>
              </a:solidFill>
              <a:latin typeface="Arial" pitchFamily="34" charset="0"/>
              <a:cs typeface="Arial" pitchFamily="34" charset="0"/>
            </a:endParaRPr>
          </a:p>
        </p:txBody>
      </p:sp>
      <p:sp>
        <p:nvSpPr>
          <p:cNvPr id="37" name="Прямоугольник 36"/>
          <p:cNvSpPr/>
          <p:nvPr/>
        </p:nvSpPr>
        <p:spPr>
          <a:xfrm>
            <a:off x="4841875" y="2854325"/>
            <a:ext cx="1022350"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sp>
        <p:nvSpPr>
          <p:cNvPr id="38" name="Прямоугольник 37"/>
          <p:cNvSpPr/>
          <p:nvPr/>
        </p:nvSpPr>
        <p:spPr>
          <a:xfrm>
            <a:off x="6176963" y="2854325"/>
            <a:ext cx="1023937"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sp>
        <p:nvSpPr>
          <p:cNvPr id="39" name="Прямоугольник 38"/>
          <p:cNvSpPr/>
          <p:nvPr/>
        </p:nvSpPr>
        <p:spPr>
          <a:xfrm>
            <a:off x="4860925" y="4187825"/>
            <a:ext cx="1022350"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sp>
        <p:nvSpPr>
          <p:cNvPr id="40" name="Прямоугольник 39"/>
          <p:cNvSpPr/>
          <p:nvPr/>
        </p:nvSpPr>
        <p:spPr>
          <a:xfrm>
            <a:off x="6176963" y="4187825"/>
            <a:ext cx="1023937"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sp>
        <p:nvSpPr>
          <p:cNvPr id="41" name="Прямоугольник 40"/>
          <p:cNvSpPr/>
          <p:nvPr/>
        </p:nvSpPr>
        <p:spPr>
          <a:xfrm>
            <a:off x="4879975" y="5540375"/>
            <a:ext cx="1022350"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sp>
        <p:nvSpPr>
          <p:cNvPr id="42" name="Прямоугольник 41"/>
          <p:cNvSpPr/>
          <p:nvPr/>
        </p:nvSpPr>
        <p:spPr>
          <a:xfrm>
            <a:off x="6196013" y="5540375"/>
            <a:ext cx="1023937" cy="863600"/>
          </a:xfrm>
          <a:prstGeom prst="rect">
            <a:avLst/>
          </a:prstGeom>
          <a:solidFill>
            <a:srgbClr val="E6CED4"/>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uk-UA" sz="1600" b="1" dirty="0">
                <a:solidFill>
                  <a:schemeClr val="tx1"/>
                </a:solidFill>
                <a:latin typeface="Arial" pitchFamily="34" charset="0"/>
                <a:cs typeface="Arial" pitchFamily="34" charset="0"/>
              </a:rPr>
              <a:t>АРМ</a:t>
            </a:r>
          </a:p>
          <a:p>
            <a:pPr algn="ctr" fontAlgn="auto">
              <a:spcBef>
                <a:spcPts val="0"/>
              </a:spcBef>
              <a:spcAft>
                <a:spcPts val="0"/>
              </a:spcAft>
              <a:defRPr/>
            </a:pPr>
            <a:r>
              <a:rPr lang="uk-UA" sz="1600" b="1" dirty="0">
                <a:solidFill>
                  <a:schemeClr val="tx1"/>
                </a:solidFill>
                <a:latin typeface="Arial" pitchFamily="34" charset="0"/>
                <a:cs typeface="Arial" pitchFamily="34" charset="0"/>
              </a:rPr>
              <a:t>СУБД</a:t>
            </a:r>
            <a:endParaRPr lang="ru-RU" sz="1600" b="1" dirty="0">
              <a:solidFill>
                <a:schemeClr val="tx1"/>
              </a:solidFill>
              <a:latin typeface="Arial" pitchFamily="34" charset="0"/>
              <a:cs typeface="Arial" pitchFamily="34" charset="0"/>
            </a:endParaRPr>
          </a:p>
        </p:txBody>
      </p:sp>
      <p:cxnSp>
        <p:nvCxnSpPr>
          <p:cNvPr id="46" name="Прямая соединительная линия 45"/>
          <p:cNvCxnSpPr>
            <a:stCxn id="37" idx="2"/>
            <a:endCxn id="39" idx="0"/>
          </p:cNvCxnSpPr>
          <p:nvPr/>
        </p:nvCxnSpPr>
        <p:spPr>
          <a:xfrm>
            <a:off x="5353050" y="3717925"/>
            <a:ext cx="19050" cy="469900"/>
          </a:xfrm>
          <a:prstGeom prst="line">
            <a:avLst/>
          </a:prstGeom>
        </p:spPr>
        <p:style>
          <a:lnRef idx="2">
            <a:schemeClr val="accent1"/>
          </a:lnRef>
          <a:fillRef idx="0">
            <a:schemeClr val="accent1"/>
          </a:fillRef>
          <a:effectRef idx="1">
            <a:schemeClr val="accent1"/>
          </a:effectRef>
          <a:fontRef idx="minor">
            <a:schemeClr val="tx1"/>
          </a:fontRef>
        </p:style>
      </p:cxnSp>
      <p:cxnSp>
        <p:nvCxnSpPr>
          <p:cNvPr id="48" name="Прямая соединительная линия 47"/>
          <p:cNvCxnSpPr>
            <a:stCxn id="37" idx="2"/>
            <a:endCxn id="40" idx="0"/>
          </p:cNvCxnSpPr>
          <p:nvPr/>
        </p:nvCxnSpPr>
        <p:spPr>
          <a:xfrm>
            <a:off x="5353050" y="3717925"/>
            <a:ext cx="1336675" cy="469900"/>
          </a:xfrm>
          <a:prstGeom prst="line">
            <a:avLst/>
          </a:prstGeom>
        </p:spPr>
        <p:style>
          <a:lnRef idx="2">
            <a:schemeClr val="accent1"/>
          </a:lnRef>
          <a:fillRef idx="0">
            <a:schemeClr val="accent1"/>
          </a:fillRef>
          <a:effectRef idx="1">
            <a:schemeClr val="accent1"/>
          </a:effectRef>
          <a:fontRef idx="minor">
            <a:schemeClr val="tx1"/>
          </a:fontRef>
        </p:style>
      </p:cxnSp>
      <p:cxnSp>
        <p:nvCxnSpPr>
          <p:cNvPr id="51" name="Прямая соединительная линия 50"/>
          <p:cNvCxnSpPr>
            <a:stCxn id="40" idx="2"/>
            <a:endCxn id="42" idx="0"/>
          </p:cNvCxnSpPr>
          <p:nvPr/>
        </p:nvCxnSpPr>
        <p:spPr>
          <a:xfrm>
            <a:off x="6689725" y="5051425"/>
            <a:ext cx="19050" cy="488950"/>
          </a:xfrm>
          <a:prstGeom prst="line">
            <a:avLst/>
          </a:prstGeom>
        </p:spPr>
        <p:style>
          <a:lnRef idx="2">
            <a:schemeClr val="accent1"/>
          </a:lnRef>
          <a:fillRef idx="0">
            <a:schemeClr val="accent1"/>
          </a:fillRef>
          <a:effectRef idx="1">
            <a:schemeClr val="accent1"/>
          </a:effectRef>
          <a:fontRef idx="minor">
            <a:schemeClr val="tx1"/>
          </a:fontRef>
        </p:style>
      </p:cxnSp>
      <p:cxnSp>
        <p:nvCxnSpPr>
          <p:cNvPr id="53" name="Прямая соединительная линия 52"/>
          <p:cNvCxnSpPr>
            <a:stCxn id="40" idx="2"/>
            <a:endCxn id="41" idx="0"/>
          </p:cNvCxnSpPr>
          <p:nvPr/>
        </p:nvCxnSpPr>
        <p:spPr>
          <a:xfrm flipH="1">
            <a:off x="5391150" y="5051425"/>
            <a:ext cx="1298575" cy="488950"/>
          </a:xfrm>
          <a:prstGeom prst="line">
            <a:avLst/>
          </a:prstGeom>
        </p:spPr>
        <p:style>
          <a:lnRef idx="2">
            <a:schemeClr val="accent1"/>
          </a:lnRef>
          <a:fillRef idx="0">
            <a:schemeClr val="accent1"/>
          </a:fillRef>
          <a:effectRef idx="1">
            <a:schemeClr val="accent1"/>
          </a:effectRef>
          <a:fontRef idx="minor">
            <a:schemeClr val="tx1"/>
          </a:fontRef>
        </p:style>
      </p:cxnSp>
      <p:cxnSp>
        <p:nvCxnSpPr>
          <p:cNvPr id="56" name="Прямая со стрелкой 55"/>
          <p:cNvCxnSpPr>
            <a:stCxn id="18" idx="1"/>
            <a:endCxn id="40" idx="3"/>
          </p:cNvCxnSpPr>
          <p:nvPr/>
        </p:nvCxnSpPr>
        <p:spPr>
          <a:xfrm flipH="1">
            <a:off x="7200900" y="4275138"/>
            <a:ext cx="422275" cy="34448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58" name="Прямая со стрелкой 57"/>
          <p:cNvCxnSpPr>
            <a:stCxn id="18" idx="1"/>
            <a:endCxn id="42" idx="3"/>
          </p:cNvCxnSpPr>
          <p:nvPr/>
        </p:nvCxnSpPr>
        <p:spPr>
          <a:xfrm flipH="1">
            <a:off x="7219950" y="4275138"/>
            <a:ext cx="403225" cy="1697037"/>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0" name="Прямая со стрелкой 59"/>
          <p:cNvCxnSpPr>
            <a:stCxn id="19" idx="1"/>
            <a:endCxn id="42" idx="3"/>
          </p:cNvCxnSpPr>
          <p:nvPr/>
        </p:nvCxnSpPr>
        <p:spPr>
          <a:xfrm flipH="1">
            <a:off x="7219950" y="5724525"/>
            <a:ext cx="384175" cy="24765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2" name="Прямая со стрелкой 61"/>
          <p:cNvCxnSpPr>
            <a:stCxn id="19" idx="1"/>
            <a:endCxn id="40" idx="3"/>
          </p:cNvCxnSpPr>
          <p:nvPr/>
        </p:nvCxnSpPr>
        <p:spPr>
          <a:xfrm flipH="1" flipV="1">
            <a:off x="7200900" y="4619625"/>
            <a:ext cx="403225" cy="1104900"/>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5" name="Соединительная линия уступом 64"/>
          <p:cNvCxnSpPr>
            <a:stCxn id="36" idx="2"/>
            <a:endCxn id="37" idx="0"/>
          </p:cNvCxnSpPr>
          <p:nvPr/>
        </p:nvCxnSpPr>
        <p:spPr>
          <a:xfrm rot="5400000">
            <a:off x="5439569" y="2258219"/>
            <a:ext cx="509587" cy="682625"/>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cxnSp>
        <p:nvCxnSpPr>
          <p:cNvPr id="67" name="Соединительная линия уступом 66"/>
          <p:cNvCxnSpPr>
            <a:stCxn id="36" idx="2"/>
            <a:endCxn id="38" idx="0"/>
          </p:cNvCxnSpPr>
          <p:nvPr/>
        </p:nvCxnSpPr>
        <p:spPr>
          <a:xfrm rot="16200000" flipH="1">
            <a:off x="6107906" y="2272507"/>
            <a:ext cx="509587" cy="654050"/>
          </a:xfrm>
          <a:prstGeom prst="bentConnector3">
            <a:avLst>
              <a:gd name="adj1" fmla="val 50000"/>
            </a:avLst>
          </a:prstGeom>
          <a:ln>
            <a:tailEnd type="arrow"/>
          </a:ln>
        </p:spPr>
        <p:style>
          <a:lnRef idx="2">
            <a:schemeClr val="accent1"/>
          </a:lnRef>
          <a:fillRef idx="0">
            <a:schemeClr val="accent1"/>
          </a:fillRef>
          <a:effectRef idx="1">
            <a:schemeClr val="accent1"/>
          </a:effectRef>
          <a:fontRef idx="minor">
            <a:schemeClr val="tx1"/>
          </a:fontRef>
        </p:style>
      </p:cxn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928662" y="96416"/>
            <a:ext cx="8215338" cy="1200329"/>
          </a:xfrm>
          <a:prstGeom prst="rect">
            <a:avLst/>
          </a:prstGeom>
          <a:noFill/>
        </p:spPr>
        <p:txBody>
          <a:bodyPr>
            <a:spAutoFit/>
          </a:bodyPr>
          <a:lstStyle/>
          <a:p>
            <a:pPr algn="ct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Урядова інформаційно-аналітична система з НС</a:t>
            </a:r>
            <a:r>
              <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 (</a:t>
            </a: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УІАС НС</a:t>
            </a:r>
            <a:r>
              <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a:t>
            </a:r>
            <a:endParaRPr lang="ru-RU" sz="3600" dirty="0">
              <a:latin typeface="+mn-lt"/>
              <a:cs typeface="+mn-cs"/>
            </a:endParaRPr>
          </a:p>
        </p:txBody>
      </p:sp>
      <p:sp>
        <p:nvSpPr>
          <p:cNvPr id="3" name="TextBox 2"/>
          <p:cNvSpPr txBox="1"/>
          <p:nvPr/>
        </p:nvSpPr>
        <p:spPr>
          <a:xfrm>
            <a:off x="1071563" y="1357313"/>
            <a:ext cx="7858125" cy="4924425"/>
          </a:xfrm>
          <a:prstGeom prst="rect">
            <a:avLst/>
          </a:prstGeom>
          <a:noFill/>
        </p:spPr>
        <p:txBody>
          <a:bodyPr>
            <a:spAutoFit/>
          </a:bodyPr>
          <a:lstStyle/>
          <a:p>
            <a:pPr algn="just" fontAlgn="auto">
              <a:spcBef>
                <a:spcPts val="0"/>
              </a:spcBef>
              <a:spcAft>
                <a:spcPts val="0"/>
              </a:spcAft>
              <a:defRPr/>
            </a:pPr>
            <a:r>
              <a:rPr lang="uk-UA" sz="2400" dirty="0">
                <a:latin typeface="Times New Roman" pitchFamily="18" charset="0"/>
                <a:cs typeface="Times New Roman" pitchFamily="18" charset="0"/>
              </a:rPr>
              <a:t>Успішне запобігання виникненню НС та ліквідації їх наслідків неможливі без урахування екологічних, соціально-економічних та інших передумов, тому в Україні створена єдина Урядова інформаційно-аналітична система з питань НС згідно Програми створення. Визначають наступні заходи з реалізації програми:</a:t>
            </a:r>
          </a:p>
          <a:p>
            <a:pPr fontAlgn="auto">
              <a:spcBef>
                <a:spcPts val="0"/>
              </a:spcBef>
              <a:spcAft>
                <a:spcPts val="0"/>
              </a:spcAft>
              <a:defRPr/>
            </a:pPr>
            <a:endParaRPr lang="uk-UA" sz="2000" dirty="0">
              <a:latin typeface="Times New Roman" pitchFamily="18" charset="0"/>
              <a:cs typeface="Times New Roman" pitchFamily="18" charset="0"/>
            </a:endParaRPr>
          </a:p>
          <a:p>
            <a:pPr marL="457200" indent="-457200" fontAlgn="auto">
              <a:spcBef>
                <a:spcPts val="0"/>
              </a:spcBef>
              <a:spcAft>
                <a:spcPts val="1200"/>
              </a:spcAft>
              <a:buClr>
                <a:srgbClr val="D96C89"/>
              </a:buClr>
              <a:buFont typeface="Wingdings 2" pitchFamily="18" charset="2"/>
              <a:buChar char=""/>
              <a:defRPr/>
            </a:pPr>
            <a:r>
              <a:rPr lang="uk-UA" sz="2400" dirty="0">
                <a:latin typeface="Times New Roman" pitchFamily="18" charset="0"/>
                <a:cs typeface="Times New Roman" pitchFamily="18" charset="0"/>
              </a:rPr>
              <a:t>нормативно-правове забезпечення;</a:t>
            </a:r>
          </a:p>
          <a:p>
            <a:pPr marL="457200" indent="-457200" fontAlgn="auto">
              <a:spcBef>
                <a:spcPts val="0"/>
              </a:spcBef>
              <a:spcAft>
                <a:spcPts val="1200"/>
              </a:spcAft>
              <a:buClr>
                <a:srgbClr val="D96C89"/>
              </a:buClr>
              <a:buFont typeface="Wingdings 2" pitchFamily="18" charset="2"/>
              <a:buChar char=""/>
              <a:defRPr/>
            </a:pPr>
            <a:r>
              <a:rPr lang="uk-UA" sz="2400" dirty="0">
                <a:latin typeface="Times New Roman" pitchFamily="18" charset="0"/>
                <a:cs typeface="Times New Roman" pitchFamily="18" charset="0"/>
              </a:rPr>
              <a:t>створення центральної підсистеми;</a:t>
            </a:r>
          </a:p>
          <a:p>
            <a:pPr marL="457200" indent="-457200" algn="just" fontAlgn="auto">
              <a:spcBef>
                <a:spcPts val="0"/>
              </a:spcBef>
              <a:spcAft>
                <a:spcPts val="1200"/>
              </a:spcAft>
              <a:buClr>
                <a:srgbClr val="D96C89"/>
              </a:buClr>
              <a:buFont typeface="Wingdings 2" pitchFamily="18" charset="2"/>
              <a:buChar char=""/>
              <a:defRPr/>
            </a:pPr>
            <a:r>
              <a:rPr lang="uk-UA" sz="2400" dirty="0">
                <a:latin typeface="Times New Roman" pitchFamily="18" charset="0"/>
                <a:cs typeface="Times New Roman" pitchFamily="18" charset="0"/>
              </a:rPr>
              <a:t>створення функціональних та територіальних підсистем;</a:t>
            </a:r>
          </a:p>
          <a:p>
            <a:pPr marL="457200" indent="-457200" fontAlgn="auto">
              <a:spcBef>
                <a:spcPts val="0"/>
              </a:spcBef>
              <a:spcAft>
                <a:spcPts val="1200"/>
              </a:spcAft>
              <a:buClr>
                <a:srgbClr val="D96C89"/>
              </a:buClr>
              <a:buFont typeface="Wingdings 2" pitchFamily="18" charset="2"/>
              <a:buChar char=""/>
              <a:defRPr/>
            </a:pPr>
            <a:r>
              <a:rPr lang="uk-UA" sz="2400" dirty="0">
                <a:latin typeface="Times New Roman" pitchFamily="18" charset="0"/>
                <a:cs typeface="Times New Roman" pitchFamily="18" charset="0"/>
              </a:rPr>
              <a:t>створення підсистеми забезпечення. </a:t>
            </a:r>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9332"/>
            <a:ext cx="9144000" cy="892552"/>
          </a:xfrm>
          <a:prstGeom prst="rect">
            <a:avLst/>
          </a:prstGeom>
          <a:noFill/>
        </p:spPr>
        <p:txBody>
          <a:bodyPr>
            <a:spAutoFit/>
          </a:bodyPr>
          <a:lstStyle/>
          <a:p>
            <a:pPr algn="ctr" fontAlgn="auto">
              <a:spcBef>
                <a:spcPts val="0"/>
              </a:spcBef>
              <a:spcAft>
                <a:spcPts val="0"/>
              </a:spcAft>
              <a:defRPr/>
            </a:pPr>
            <a:r>
              <a:rPr lang="uk-UA" sz="2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Структурна схема міської системи моніторингу і прогнозування НС та формування управлінських рішень  </a:t>
            </a:r>
            <a:endParaRPr lang="ru-RU" sz="2600" dirty="0">
              <a:latin typeface="+mn-lt"/>
              <a:cs typeface="+mn-cs"/>
            </a:endParaRPr>
          </a:p>
        </p:txBody>
      </p:sp>
      <p:pic>
        <p:nvPicPr>
          <p:cNvPr id="34818" name="Picture 3" descr="I:\Vera\Безымянный.JPG"/>
          <p:cNvPicPr>
            <a:picLocks noChangeAspect="1" noChangeArrowheads="1"/>
          </p:cNvPicPr>
          <p:nvPr/>
        </p:nvPicPr>
        <p:blipFill>
          <a:blip r:embed="rId2"/>
          <a:srcRect/>
          <a:stretch>
            <a:fillRect/>
          </a:stretch>
        </p:blipFill>
        <p:spPr bwMode="auto">
          <a:xfrm>
            <a:off x="500063" y="876300"/>
            <a:ext cx="8358187" cy="5981700"/>
          </a:xfrm>
          <a:prstGeom prst="rect">
            <a:avLst/>
          </a:prstGeom>
          <a:noFill/>
          <a:ln w="9525">
            <a:noFill/>
            <a:miter lim="800000"/>
            <a:headEnd/>
            <a:tailEnd/>
          </a:ln>
        </p:spPr>
      </p:pic>
      <p:sp>
        <p:nvSpPr>
          <p:cNvPr id="34819" name="TextBox 6"/>
          <p:cNvSpPr txBox="1">
            <a:spLocks noChangeArrowheads="1"/>
          </p:cNvSpPr>
          <p:nvPr/>
        </p:nvSpPr>
        <p:spPr bwMode="auto">
          <a:xfrm>
            <a:off x="2643188" y="1071563"/>
            <a:ext cx="4214812" cy="369887"/>
          </a:xfrm>
          <a:prstGeom prst="rect">
            <a:avLst/>
          </a:prstGeom>
          <a:noFill/>
          <a:ln w="9525">
            <a:noFill/>
            <a:miter lim="800000"/>
            <a:headEnd/>
            <a:tailEnd/>
          </a:ln>
        </p:spPr>
        <p:txBody>
          <a:bodyPr>
            <a:spAutoFit/>
          </a:bodyPr>
          <a:lstStyle/>
          <a:p>
            <a:r>
              <a:rPr lang="uk-UA" b="1">
                <a:latin typeface="Times New Roman" pitchFamily="18" charset="0"/>
                <a:cs typeface="Times New Roman" pitchFamily="18" charset="0"/>
              </a:rPr>
              <a:t>Підсистема спостереження і контролю</a:t>
            </a:r>
            <a:endParaRPr lang="ru-RU" b="1">
              <a:latin typeface="Times New Roman" pitchFamily="18" charset="0"/>
              <a:cs typeface="Times New Roman" pitchFamily="18" charset="0"/>
            </a:endParaRPr>
          </a:p>
        </p:txBody>
      </p:sp>
      <p:sp>
        <p:nvSpPr>
          <p:cNvPr id="34820" name="TextBox 7"/>
          <p:cNvSpPr txBox="1">
            <a:spLocks noChangeArrowheads="1"/>
          </p:cNvSpPr>
          <p:nvPr/>
        </p:nvSpPr>
        <p:spPr bwMode="auto">
          <a:xfrm>
            <a:off x="3643313" y="2143125"/>
            <a:ext cx="2071687" cy="369888"/>
          </a:xfrm>
          <a:prstGeom prst="rect">
            <a:avLst/>
          </a:prstGeom>
          <a:noFill/>
          <a:ln w="9525">
            <a:noFill/>
            <a:miter lim="800000"/>
            <a:headEnd/>
            <a:tailEnd/>
          </a:ln>
        </p:spPr>
        <p:txBody>
          <a:bodyPr>
            <a:spAutoFit/>
          </a:bodyPr>
          <a:lstStyle/>
          <a:p>
            <a:r>
              <a:rPr lang="uk-UA">
                <a:latin typeface="Times New Roman" pitchFamily="18" charset="0"/>
                <a:cs typeface="Times New Roman" pitchFamily="18" charset="0"/>
              </a:rPr>
              <a:t>Підсистема зв’язку</a:t>
            </a:r>
            <a:endParaRPr lang="ru-RU">
              <a:latin typeface="Times New Roman" pitchFamily="18" charset="0"/>
              <a:cs typeface="Times New Roman" pitchFamily="18" charset="0"/>
            </a:endParaRPr>
          </a:p>
        </p:txBody>
      </p:sp>
      <p:sp>
        <p:nvSpPr>
          <p:cNvPr id="34821" name="TextBox 8"/>
          <p:cNvSpPr txBox="1">
            <a:spLocks noChangeArrowheads="1"/>
          </p:cNvSpPr>
          <p:nvPr/>
        </p:nvSpPr>
        <p:spPr bwMode="auto">
          <a:xfrm>
            <a:off x="1428750" y="1428750"/>
            <a:ext cx="1357313" cy="461963"/>
          </a:xfrm>
          <a:prstGeom prst="rect">
            <a:avLst/>
          </a:prstGeom>
          <a:noFill/>
          <a:ln w="9525">
            <a:noFill/>
            <a:miter lim="800000"/>
            <a:headEnd/>
            <a:tailEnd/>
          </a:ln>
        </p:spPr>
        <p:txBody>
          <a:bodyPr>
            <a:spAutoFit/>
          </a:bodyPr>
          <a:lstStyle/>
          <a:p>
            <a:pPr algn="ctr"/>
            <a:r>
              <a:rPr lang="uk-UA" sz="1200">
                <a:latin typeface="Times New Roman" pitchFamily="18" charset="0"/>
                <a:cs typeface="Times New Roman" pitchFamily="18" charset="0"/>
              </a:rPr>
              <a:t>Космічні засоби моніторингу</a:t>
            </a:r>
            <a:endParaRPr lang="ru-RU" sz="1200">
              <a:latin typeface="Times New Roman" pitchFamily="18" charset="0"/>
              <a:cs typeface="Times New Roman" pitchFamily="18" charset="0"/>
            </a:endParaRPr>
          </a:p>
        </p:txBody>
      </p:sp>
      <p:sp>
        <p:nvSpPr>
          <p:cNvPr id="34822" name="TextBox 9"/>
          <p:cNvSpPr txBox="1">
            <a:spLocks noChangeArrowheads="1"/>
          </p:cNvSpPr>
          <p:nvPr/>
        </p:nvSpPr>
        <p:spPr bwMode="auto">
          <a:xfrm>
            <a:off x="3071813" y="1428750"/>
            <a:ext cx="1357312" cy="461963"/>
          </a:xfrm>
          <a:prstGeom prst="rect">
            <a:avLst/>
          </a:prstGeom>
          <a:noFill/>
          <a:ln w="9525">
            <a:noFill/>
            <a:miter lim="800000"/>
            <a:headEnd/>
            <a:tailEnd/>
          </a:ln>
        </p:spPr>
        <p:txBody>
          <a:bodyPr>
            <a:spAutoFit/>
          </a:bodyPr>
          <a:lstStyle/>
          <a:p>
            <a:pPr algn="ctr"/>
            <a:r>
              <a:rPr lang="uk-UA" sz="1200">
                <a:latin typeface="Times New Roman" pitchFamily="18" charset="0"/>
                <a:cs typeface="Times New Roman" pitchFamily="18" charset="0"/>
              </a:rPr>
              <a:t>Повітряні засоби моніторингу</a:t>
            </a:r>
            <a:endParaRPr lang="ru-RU" sz="1200">
              <a:latin typeface="Times New Roman" pitchFamily="18" charset="0"/>
              <a:cs typeface="Times New Roman" pitchFamily="18" charset="0"/>
            </a:endParaRPr>
          </a:p>
        </p:txBody>
      </p:sp>
      <p:sp>
        <p:nvSpPr>
          <p:cNvPr id="34823" name="TextBox 10"/>
          <p:cNvSpPr txBox="1">
            <a:spLocks noChangeArrowheads="1"/>
          </p:cNvSpPr>
          <p:nvPr/>
        </p:nvSpPr>
        <p:spPr bwMode="auto">
          <a:xfrm>
            <a:off x="4643438" y="1428750"/>
            <a:ext cx="1357312" cy="461963"/>
          </a:xfrm>
          <a:prstGeom prst="rect">
            <a:avLst/>
          </a:prstGeom>
          <a:noFill/>
          <a:ln w="9525">
            <a:noFill/>
            <a:miter lim="800000"/>
            <a:headEnd/>
            <a:tailEnd/>
          </a:ln>
        </p:spPr>
        <p:txBody>
          <a:bodyPr>
            <a:spAutoFit/>
          </a:bodyPr>
          <a:lstStyle/>
          <a:p>
            <a:pPr algn="ctr"/>
            <a:r>
              <a:rPr lang="uk-UA" sz="1200">
                <a:latin typeface="Times New Roman" pitchFamily="18" charset="0"/>
                <a:cs typeface="Times New Roman" pitchFamily="18" charset="0"/>
              </a:rPr>
              <a:t>Наземні засоби моніторингу</a:t>
            </a:r>
            <a:endParaRPr lang="ru-RU" sz="1200">
              <a:latin typeface="Times New Roman" pitchFamily="18" charset="0"/>
              <a:cs typeface="Times New Roman" pitchFamily="18" charset="0"/>
            </a:endParaRPr>
          </a:p>
        </p:txBody>
      </p:sp>
      <p:sp>
        <p:nvSpPr>
          <p:cNvPr id="34824" name="TextBox 11"/>
          <p:cNvSpPr txBox="1">
            <a:spLocks noChangeArrowheads="1"/>
          </p:cNvSpPr>
          <p:nvPr/>
        </p:nvSpPr>
        <p:spPr bwMode="auto">
          <a:xfrm>
            <a:off x="6215063" y="1428750"/>
            <a:ext cx="1428750" cy="461963"/>
          </a:xfrm>
          <a:prstGeom prst="rect">
            <a:avLst/>
          </a:prstGeom>
          <a:noFill/>
          <a:ln w="9525">
            <a:noFill/>
            <a:miter lim="800000"/>
            <a:headEnd/>
            <a:tailEnd/>
          </a:ln>
        </p:spPr>
        <p:txBody>
          <a:bodyPr>
            <a:spAutoFit/>
          </a:bodyPr>
          <a:lstStyle/>
          <a:p>
            <a:pPr algn="ctr"/>
            <a:r>
              <a:rPr lang="uk-UA" sz="1200">
                <a:latin typeface="Times New Roman" pitchFamily="18" charset="0"/>
                <a:cs typeface="Times New Roman" pitchFamily="18" charset="0"/>
              </a:rPr>
              <a:t>Водні засоби моніторингу</a:t>
            </a:r>
            <a:endParaRPr lang="ru-RU" sz="1200">
              <a:latin typeface="Times New Roman" pitchFamily="18" charset="0"/>
              <a:cs typeface="Times New Roman" pitchFamily="18" charset="0"/>
            </a:endParaRPr>
          </a:p>
        </p:txBody>
      </p:sp>
      <p:sp>
        <p:nvSpPr>
          <p:cNvPr id="34825" name="TextBox 12"/>
          <p:cNvSpPr txBox="1">
            <a:spLocks noChangeArrowheads="1"/>
          </p:cNvSpPr>
          <p:nvPr/>
        </p:nvSpPr>
        <p:spPr bwMode="auto">
          <a:xfrm>
            <a:off x="7215188" y="2714625"/>
            <a:ext cx="1785937" cy="1384300"/>
          </a:xfrm>
          <a:prstGeom prst="rect">
            <a:avLst/>
          </a:prstGeom>
          <a:noFill/>
          <a:ln w="9525">
            <a:noFill/>
            <a:miter lim="800000"/>
            <a:headEnd/>
            <a:tailEnd/>
          </a:ln>
        </p:spPr>
        <p:txBody>
          <a:bodyPr>
            <a:spAutoFit/>
          </a:bodyPr>
          <a:lstStyle/>
          <a:p>
            <a:r>
              <a:rPr lang="uk-UA" sz="1400" b="1">
                <a:latin typeface="Times New Roman" pitchFamily="18" charset="0"/>
                <a:cs typeface="Times New Roman" pitchFamily="18" charset="0"/>
              </a:rPr>
              <a:t>Підсистема збору, обробки фактичної інформації, прогнозування НС та управління в кризових ситуаціях</a:t>
            </a:r>
            <a:endParaRPr lang="ru-RU" sz="1400" b="1">
              <a:latin typeface="Times New Roman" pitchFamily="18" charset="0"/>
              <a:cs typeface="Times New Roman" pitchFamily="18" charset="0"/>
            </a:endParaRPr>
          </a:p>
        </p:txBody>
      </p:sp>
      <p:sp>
        <p:nvSpPr>
          <p:cNvPr id="34826" name="TextBox 13"/>
          <p:cNvSpPr txBox="1">
            <a:spLocks noChangeArrowheads="1"/>
          </p:cNvSpPr>
          <p:nvPr/>
        </p:nvSpPr>
        <p:spPr bwMode="auto">
          <a:xfrm>
            <a:off x="7572375" y="4143375"/>
            <a:ext cx="1000125" cy="534988"/>
          </a:xfrm>
          <a:prstGeom prst="rect">
            <a:avLst/>
          </a:prstGeom>
          <a:noFill/>
          <a:ln w="9525">
            <a:noFill/>
            <a:miter lim="800000"/>
            <a:headEnd/>
            <a:tailEnd/>
          </a:ln>
        </p:spPr>
        <p:txBody>
          <a:bodyPr>
            <a:spAutoFit/>
          </a:bodyPr>
          <a:lstStyle/>
          <a:p>
            <a:pPr algn="ctr">
              <a:lnSpc>
                <a:spcPct val="80000"/>
              </a:lnSpc>
            </a:pPr>
            <a:r>
              <a:rPr lang="uk-UA" sz="1200" b="1">
                <a:latin typeface="Times New Roman" pitchFamily="18" charset="0"/>
                <a:cs typeface="Times New Roman" pitchFamily="18" charset="0"/>
              </a:rPr>
              <a:t>Обласні органи влади</a:t>
            </a:r>
            <a:endParaRPr lang="ru-RU" sz="1200" b="1">
              <a:latin typeface="Times New Roman" pitchFamily="18" charset="0"/>
              <a:cs typeface="Times New Roman" pitchFamily="18" charset="0"/>
            </a:endParaRPr>
          </a:p>
        </p:txBody>
      </p:sp>
      <p:sp>
        <p:nvSpPr>
          <p:cNvPr id="34827" name="TextBox 14"/>
          <p:cNvSpPr txBox="1">
            <a:spLocks noChangeArrowheads="1"/>
          </p:cNvSpPr>
          <p:nvPr/>
        </p:nvSpPr>
        <p:spPr bwMode="auto">
          <a:xfrm>
            <a:off x="7572375" y="4929188"/>
            <a:ext cx="1071563" cy="534987"/>
          </a:xfrm>
          <a:prstGeom prst="rect">
            <a:avLst/>
          </a:prstGeom>
          <a:noFill/>
          <a:ln w="9525">
            <a:noFill/>
            <a:miter lim="800000"/>
            <a:headEnd/>
            <a:tailEnd/>
          </a:ln>
        </p:spPr>
        <p:txBody>
          <a:bodyPr>
            <a:spAutoFit/>
          </a:bodyPr>
          <a:lstStyle/>
          <a:p>
            <a:pPr algn="ctr">
              <a:lnSpc>
                <a:spcPct val="80000"/>
              </a:lnSpc>
            </a:pPr>
            <a:r>
              <a:rPr lang="uk-UA" sz="1200" b="1">
                <a:latin typeface="Times New Roman" pitchFamily="18" charset="0"/>
                <a:cs typeface="Times New Roman" pitchFamily="18" charset="0"/>
              </a:rPr>
              <a:t>Місцеві органи влади</a:t>
            </a:r>
            <a:endParaRPr lang="ru-RU" sz="1200" b="1">
              <a:latin typeface="Times New Roman" pitchFamily="18" charset="0"/>
              <a:cs typeface="Times New Roman" pitchFamily="18" charset="0"/>
            </a:endParaRPr>
          </a:p>
        </p:txBody>
      </p:sp>
      <p:sp>
        <p:nvSpPr>
          <p:cNvPr id="34828" name="TextBox 15"/>
          <p:cNvSpPr txBox="1">
            <a:spLocks noChangeArrowheads="1"/>
          </p:cNvSpPr>
          <p:nvPr/>
        </p:nvSpPr>
        <p:spPr bwMode="auto">
          <a:xfrm>
            <a:off x="2000250" y="6286500"/>
            <a:ext cx="5143500" cy="369888"/>
          </a:xfrm>
          <a:prstGeom prst="rect">
            <a:avLst/>
          </a:prstGeom>
          <a:noFill/>
          <a:ln w="9525">
            <a:noFill/>
            <a:miter lim="800000"/>
            <a:headEnd/>
            <a:tailEnd/>
          </a:ln>
        </p:spPr>
        <p:txBody>
          <a:bodyPr>
            <a:spAutoFit/>
          </a:bodyPr>
          <a:lstStyle/>
          <a:p>
            <a:pPr algn="ctr"/>
            <a:r>
              <a:rPr lang="uk-UA" b="1">
                <a:latin typeface="Times New Roman" pitchFamily="18" charset="0"/>
                <a:cs typeface="Times New Roman" pitchFamily="18" charset="0"/>
              </a:rPr>
              <a:t>Підсистема ліквідації надзвичайних ситуацій</a:t>
            </a:r>
            <a:endParaRPr lang="ru-RU" b="1">
              <a:latin typeface="Times New Roman" pitchFamily="18" charset="0"/>
              <a:cs typeface="Times New Roman" pitchFamily="18" charset="0"/>
            </a:endParaRPr>
          </a:p>
        </p:txBody>
      </p:sp>
      <p:sp>
        <p:nvSpPr>
          <p:cNvPr id="34829" name="TextBox 16"/>
          <p:cNvSpPr txBox="1">
            <a:spLocks noChangeArrowheads="1"/>
          </p:cNvSpPr>
          <p:nvPr/>
        </p:nvSpPr>
        <p:spPr bwMode="auto">
          <a:xfrm>
            <a:off x="2857500" y="3905250"/>
            <a:ext cx="3071813" cy="307975"/>
          </a:xfrm>
          <a:prstGeom prst="rect">
            <a:avLst/>
          </a:prstGeom>
          <a:noFill/>
          <a:ln w="9525">
            <a:noFill/>
            <a:miter lim="800000"/>
            <a:headEnd/>
            <a:tailEnd/>
          </a:ln>
        </p:spPr>
        <p:txBody>
          <a:bodyPr>
            <a:spAutoFit/>
          </a:bodyPr>
          <a:lstStyle/>
          <a:p>
            <a:pPr algn="ctr"/>
            <a:r>
              <a:rPr lang="uk-UA" sz="1400">
                <a:latin typeface="Times New Roman" pitchFamily="18" charset="0"/>
                <a:cs typeface="Times New Roman" pitchFamily="18" charset="0"/>
              </a:rPr>
              <a:t>Підсистема зв’язку</a:t>
            </a:r>
            <a:endParaRPr lang="ru-RU" sz="1400">
              <a:latin typeface="Times New Roman" pitchFamily="18" charset="0"/>
              <a:cs typeface="Times New Roman" pitchFamily="18" charset="0"/>
            </a:endParaRPr>
          </a:p>
        </p:txBody>
      </p:sp>
      <p:sp>
        <p:nvSpPr>
          <p:cNvPr id="34830" name="TextBox 17"/>
          <p:cNvSpPr txBox="1">
            <a:spLocks noChangeArrowheads="1"/>
          </p:cNvSpPr>
          <p:nvPr/>
        </p:nvSpPr>
        <p:spPr bwMode="auto">
          <a:xfrm>
            <a:off x="2262188" y="2819400"/>
            <a:ext cx="4500562" cy="276225"/>
          </a:xfrm>
          <a:prstGeom prst="rect">
            <a:avLst/>
          </a:prstGeom>
          <a:noFill/>
          <a:ln w="9525">
            <a:noFill/>
            <a:miter lim="800000"/>
            <a:headEnd/>
            <a:tailEnd/>
          </a:ln>
        </p:spPr>
        <p:txBody>
          <a:bodyPr>
            <a:spAutoFit/>
          </a:bodyPr>
          <a:lstStyle/>
          <a:p>
            <a:r>
              <a:rPr lang="uk-UA" sz="1200">
                <a:latin typeface="Times New Roman" pitchFamily="18" charset="0"/>
                <a:cs typeface="Times New Roman" pitchFamily="18" charset="0"/>
              </a:rPr>
              <a:t>Засоби збору, обробки фактичної інформації та прогнозування НС</a:t>
            </a:r>
            <a:endParaRPr lang="ru-RU" sz="1200">
              <a:latin typeface="Times New Roman" pitchFamily="18" charset="0"/>
              <a:cs typeface="Times New Roman" pitchFamily="18" charset="0"/>
            </a:endParaRPr>
          </a:p>
        </p:txBody>
      </p:sp>
      <p:sp>
        <p:nvSpPr>
          <p:cNvPr id="34831" name="TextBox 18"/>
          <p:cNvSpPr txBox="1">
            <a:spLocks noChangeArrowheads="1"/>
          </p:cNvSpPr>
          <p:nvPr/>
        </p:nvSpPr>
        <p:spPr bwMode="auto">
          <a:xfrm>
            <a:off x="2357438" y="3248025"/>
            <a:ext cx="4286250" cy="523875"/>
          </a:xfrm>
          <a:prstGeom prst="rect">
            <a:avLst/>
          </a:prstGeom>
          <a:noFill/>
          <a:ln w="9525">
            <a:noFill/>
            <a:miter lim="800000"/>
            <a:headEnd/>
            <a:tailEnd/>
          </a:ln>
        </p:spPr>
        <p:txBody>
          <a:bodyPr>
            <a:spAutoFit/>
          </a:bodyPr>
          <a:lstStyle/>
          <a:p>
            <a:pPr algn="ctr"/>
            <a:r>
              <a:rPr lang="uk-UA" sz="1400">
                <a:latin typeface="Times New Roman" pitchFamily="18" charset="0"/>
                <a:cs typeface="Times New Roman" pitchFamily="18" charset="0"/>
              </a:rPr>
              <a:t>Центр моніторингу і прогнозування НС та формування управлінських рішень</a:t>
            </a:r>
            <a:endParaRPr lang="ru-RU" sz="1400">
              <a:latin typeface="Times New Roman" pitchFamily="18" charset="0"/>
              <a:cs typeface="Times New Roman" pitchFamily="18" charset="0"/>
            </a:endParaRPr>
          </a:p>
        </p:txBody>
      </p:sp>
      <p:sp>
        <p:nvSpPr>
          <p:cNvPr id="34832" name="TextBox 19"/>
          <p:cNvSpPr txBox="1">
            <a:spLocks noChangeArrowheads="1"/>
          </p:cNvSpPr>
          <p:nvPr/>
        </p:nvSpPr>
        <p:spPr bwMode="auto">
          <a:xfrm>
            <a:off x="2071688" y="4591050"/>
            <a:ext cx="2357437" cy="276225"/>
          </a:xfrm>
          <a:prstGeom prst="rect">
            <a:avLst/>
          </a:prstGeom>
          <a:noFill/>
          <a:ln w="9525">
            <a:noFill/>
            <a:miter lim="800000"/>
            <a:headEnd/>
            <a:tailEnd/>
          </a:ln>
        </p:spPr>
        <p:txBody>
          <a:bodyPr>
            <a:spAutoFit/>
          </a:bodyPr>
          <a:lstStyle/>
          <a:p>
            <a:r>
              <a:rPr lang="uk-UA" sz="1200">
                <a:latin typeface="Times New Roman" pitchFamily="18" charset="0"/>
                <a:cs typeface="Times New Roman" pitchFamily="18" charset="0"/>
              </a:rPr>
              <a:t>Служби безпеки життєдіяльності</a:t>
            </a:r>
            <a:endParaRPr lang="ru-RU" sz="1200">
              <a:latin typeface="Times New Roman" pitchFamily="18" charset="0"/>
              <a:cs typeface="Times New Roman" pitchFamily="18" charset="0"/>
            </a:endParaRPr>
          </a:p>
        </p:txBody>
      </p:sp>
      <p:sp>
        <p:nvSpPr>
          <p:cNvPr id="34833" name="TextBox 20"/>
          <p:cNvSpPr txBox="1">
            <a:spLocks noChangeArrowheads="1"/>
          </p:cNvSpPr>
          <p:nvPr/>
        </p:nvSpPr>
        <p:spPr bwMode="auto">
          <a:xfrm>
            <a:off x="4714875" y="4614863"/>
            <a:ext cx="2286000" cy="276225"/>
          </a:xfrm>
          <a:prstGeom prst="rect">
            <a:avLst/>
          </a:prstGeom>
          <a:noFill/>
          <a:ln w="9525">
            <a:noFill/>
            <a:miter lim="800000"/>
            <a:headEnd/>
            <a:tailEnd/>
          </a:ln>
        </p:spPr>
        <p:txBody>
          <a:bodyPr>
            <a:spAutoFit/>
          </a:bodyPr>
          <a:lstStyle/>
          <a:p>
            <a:pPr algn="ctr"/>
            <a:r>
              <a:rPr lang="uk-UA" sz="1200">
                <a:latin typeface="Times New Roman" pitchFamily="18" charset="0"/>
                <a:cs typeface="Times New Roman" pitchFamily="18" charset="0"/>
              </a:rPr>
              <a:t>Служби життєдіяльності</a:t>
            </a:r>
            <a:endParaRPr lang="ru-RU" sz="1200">
              <a:latin typeface="Times New Roman" pitchFamily="18" charset="0"/>
              <a:cs typeface="Times New Roman" pitchFamily="18" charset="0"/>
            </a:endParaRPr>
          </a:p>
        </p:txBody>
      </p:sp>
      <p:sp>
        <p:nvSpPr>
          <p:cNvPr id="34834" name="TextBox 21"/>
          <p:cNvSpPr txBox="1">
            <a:spLocks noChangeArrowheads="1"/>
          </p:cNvSpPr>
          <p:nvPr/>
        </p:nvSpPr>
        <p:spPr bwMode="auto">
          <a:xfrm>
            <a:off x="642938" y="3057525"/>
            <a:ext cx="1214437" cy="646113"/>
          </a:xfrm>
          <a:prstGeom prst="rect">
            <a:avLst/>
          </a:prstGeom>
          <a:noFill/>
          <a:ln w="9525">
            <a:noFill/>
            <a:miter lim="800000"/>
            <a:headEnd/>
            <a:tailEnd/>
          </a:ln>
        </p:spPr>
        <p:txBody>
          <a:bodyPr>
            <a:spAutoFit/>
          </a:bodyPr>
          <a:lstStyle/>
          <a:p>
            <a:pPr algn="ctr"/>
            <a:r>
              <a:rPr lang="uk-UA" sz="1200" b="1">
                <a:latin typeface="Times New Roman" pitchFamily="18" charset="0"/>
                <a:cs typeface="Times New Roman" pitchFamily="18" charset="0"/>
              </a:rPr>
              <a:t>Адміністрація Президента України</a:t>
            </a:r>
            <a:endParaRPr lang="ru-RU" sz="1200" b="1">
              <a:latin typeface="Times New Roman" pitchFamily="18" charset="0"/>
              <a:cs typeface="Times New Roman" pitchFamily="18" charset="0"/>
            </a:endParaRPr>
          </a:p>
        </p:txBody>
      </p:sp>
      <p:sp>
        <p:nvSpPr>
          <p:cNvPr id="34835" name="TextBox 22"/>
          <p:cNvSpPr txBox="1">
            <a:spLocks noChangeArrowheads="1"/>
          </p:cNvSpPr>
          <p:nvPr/>
        </p:nvSpPr>
        <p:spPr bwMode="auto">
          <a:xfrm>
            <a:off x="785813" y="3829050"/>
            <a:ext cx="928687" cy="461963"/>
          </a:xfrm>
          <a:prstGeom prst="rect">
            <a:avLst/>
          </a:prstGeom>
          <a:noFill/>
          <a:ln w="9525">
            <a:noFill/>
            <a:miter lim="800000"/>
            <a:headEnd/>
            <a:tailEnd/>
          </a:ln>
        </p:spPr>
        <p:txBody>
          <a:bodyPr>
            <a:spAutoFit/>
          </a:bodyPr>
          <a:lstStyle/>
          <a:p>
            <a:pPr algn="ctr"/>
            <a:r>
              <a:rPr lang="uk-UA" sz="1200" b="1">
                <a:latin typeface="Times New Roman" pitchFamily="18" charset="0"/>
                <a:cs typeface="Times New Roman" pitchFamily="18" charset="0"/>
              </a:rPr>
              <a:t>Уряд України</a:t>
            </a:r>
            <a:endParaRPr lang="ru-RU" sz="1200" b="1">
              <a:latin typeface="Times New Roman" pitchFamily="18" charset="0"/>
              <a:cs typeface="Times New Roman" pitchFamily="18" charset="0"/>
            </a:endParaRPr>
          </a:p>
        </p:txBody>
      </p:sp>
      <p:sp>
        <p:nvSpPr>
          <p:cNvPr id="34836" name="TextBox 23"/>
          <p:cNvSpPr txBox="1">
            <a:spLocks noChangeArrowheads="1"/>
          </p:cNvSpPr>
          <p:nvPr/>
        </p:nvSpPr>
        <p:spPr bwMode="auto">
          <a:xfrm>
            <a:off x="671513" y="4471988"/>
            <a:ext cx="1143000" cy="646112"/>
          </a:xfrm>
          <a:prstGeom prst="rect">
            <a:avLst/>
          </a:prstGeom>
          <a:noFill/>
          <a:ln w="9525">
            <a:noFill/>
            <a:miter lim="800000"/>
            <a:headEnd/>
            <a:tailEnd/>
          </a:ln>
        </p:spPr>
        <p:txBody>
          <a:bodyPr>
            <a:spAutoFit/>
          </a:bodyPr>
          <a:lstStyle/>
          <a:p>
            <a:pPr algn="ctr"/>
            <a:r>
              <a:rPr lang="uk-UA" sz="1200" b="1">
                <a:latin typeface="Times New Roman" pitchFamily="18" charset="0"/>
                <a:cs typeface="Times New Roman" pitchFamily="18" charset="0"/>
              </a:rPr>
              <a:t>Міністерства, відомства України</a:t>
            </a:r>
            <a:endParaRPr lang="ru-RU" sz="1200" b="1">
              <a:latin typeface="Times New Roman" pitchFamily="18" charset="0"/>
              <a:cs typeface="Times New Roman" pitchFamily="18" charset="0"/>
            </a:endParaRPr>
          </a:p>
        </p:txBody>
      </p:sp>
      <p:sp>
        <p:nvSpPr>
          <p:cNvPr id="25" name="TextBox 24"/>
          <p:cNvSpPr txBox="1"/>
          <p:nvPr/>
        </p:nvSpPr>
        <p:spPr>
          <a:xfrm>
            <a:off x="2004995" y="5043499"/>
            <a:ext cx="553998"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Правоохоронні органи</a:t>
            </a:r>
            <a:endParaRPr lang="ru-RU" sz="1200" dirty="0">
              <a:latin typeface="Times New Roman" pitchFamily="18" charset="0"/>
              <a:cs typeface="Times New Roman" pitchFamily="18" charset="0"/>
            </a:endParaRPr>
          </a:p>
        </p:txBody>
      </p:sp>
      <p:sp>
        <p:nvSpPr>
          <p:cNvPr id="26" name="TextBox 25"/>
          <p:cNvSpPr txBox="1"/>
          <p:nvPr/>
        </p:nvSpPr>
        <p:spPr>
          <a:xfrm>
            <a:off x="2643174" y="5072074"/>
            <a:ext cx="553998"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Підрозділи </a:t>
            </a:r>
            <a:r>
              <a:rPr lang="uk-UA" sz="1200" dirty="0" err="1">
                <a:latin typeface="Times New Roman" pitchFamily="18" charset="0"/>
                <a:cs typeface="Times New Roman" pitchFamily="18" charset="0"/>
              </a:rPr>
              <a:t>ДержкомНС</a:t>
            </a:r>
            <a:endParaRPr lang="ru-RU" sz="1200" dirty="0">
              <a:latin typeface="Times New Roman" pitchFamily="18" charset="0"/>
              <a:cs typeface="Times New Roman" pitchFamily="18" charset="0"/>
            </a:endParaRPr>
          </a:p>
        </p:txBody>
      </p:sp>
      <p:sp>
        <p:nvSpPr>
          <p:cNvPr id="27" name="TextBox 26"/>
          <p:cNvSpPr txBox="1"/>
          <p:nvPr/>
        </p:nvSpPr>
        <p:spPr>
          <a:xfrm>
            <a:off x="3286116" y="5000636"/>
            <a:ext cx="553998" cy="1285884"/>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Медична швидка допомога</a:t>
            </a:r>
            <a:endParaRPr lang="ru-RU" sz="1200" dirty="0">
              <a:latin typeface="Times New Roman" pitchFamily="18" charset="0"/>
              <a:cs typeface="Times New Roman" pitchFamily="18" charset="0"/>
            </a:endParaRPr>
          </a:p>
        </p:txBody>
      </p:sp>
      <p:sp>
        <p:nvSpPr>
          <p:cNvPr id="28" name="TextBox 27"/>
          <p:cNvSpPr txBox="1"/>
          <p:nvPr/>
        </p:nvSpPr>
        <p:spPr>
          <a:xfrm>
            <a:off x="3995733" y="5072074"/>
            <a:ext cx="369332"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інші</a:t>
            </a:r>
            <a:endParaRPr lang="ru-RU" sz="1200" dirty="0">
              <a:latin typeface="Times New Roman" pitchFamily="18" charset="0"/>
              <a:cs typeface="Times New Roman" pitchFamily="18" charset="0"/>
            </a:endParaRPr>
          </a:p>
        </p:txBody>
      </p:sp>
      <p:sp>
        <p:nvSpPr>
          <p:cNvPr id="29" name="TextBox 28"/>
          <p:cNvSpPr txBox="1"/>
          <p:nvPr/>
        </p:nvSpPr>
        <p:spPr>
          <a:xfrm>
            <a:off x="6610364" y="5072074"/>
            <a:ext cx="369332"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інші</a:t>
            </a:r>
            <a:endParaRPr lang="ru-RU" sz="1200" dirty="0">
              <a:latin typeface="Times New Roman" pitchFamily="18" charset="0"/>
              <a:cs typeface="Times New Roman" pitchFamily="18" charset="0"/>
            </a:endParaRPr>
          </a:p>
        </p:txBody>
      </p:sp>
      <p:sp>
        <p:nvSpPr>
          <p:cNvPr id="30" name="TextBox 29"/>
          <p:cNvSpPr txBox="1"/>
          <p:nvPr/>
        </p:nvSpPr>
        <p:spPr>
          <a:xfrm>
            <a:off x="4648201" y="4962536"/>
            <a:ext cx="530915" cy="1357322"/>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Підприємства</a:t>
            </a:r>
            <a:r>
              <a:rPr lang="uk-UA" sz="1050" dirty="0">
                <a:latin typeface="Times New Roman" pitchFamily="18" charset="0"/>
                <a:cs typeface="Times New Roman" pitchFamily="18" charset="0"/>
              </a:rPr>
              <a:t> електропостачання</a:t>
            </a:r>
            <a:endParaRPr lang="ru-RU" sz="1050" dirty="0">
              <a:latin typeface="Times New Roman" pitchFamily="18" charset="0"/>
              <a:cs typeface="Times New Roman" pitchFamily="18" charset="0"/>
            </a:endParaRPr>
          </a:p>
        </p:txBody>
      </p:sp>
      <p:sp>
        <p:nvSpPr>
          <p:cNvPr id="31" name="TextBox 30"/>
          <p:cNvSpPr txBox="1"/>
          <p:nvPr/>
        </p:nvSpPr>
        <p:spPr>
          <a:xfrm>
            <a:off x="5272093" y="5062549"/>
            <a:ext cx="553998"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Підприємства газопостачання</a:t>
            </a:r>
            <a:endParaRPr lang="ru-RU" sz="1200" dirty="0">
              <a:latin typeface="Times New Roman" pitchFamily="18" charset="0"/>
              <a:cs typeface="Times New Roman" pitchFamily="18" charset="0"/>
            </a:endParaRPr>
          </a:p>
        </p:txBody>
      </p:sp>
      <p:sp>
        <p:nvSpPr>
          <p:cNvPr id="32" name="TextBox 31"/>
          <p:cNvSpPr txBox="1"/>
          <p:nvPr/>
        </p:nvSpPr>
        <p:spPr>
          <a:xfrm>
            <a:off x="5900747" y="5072074"/>
            <a:ext cx="553998" cy="1143008"/>
          </a:xfrm>
          <a:prstGeom prst="rect">
            <a:avLst/>
          </a:prstGeom>
          <a:noFill/>
        </p:spPr>
        <p:txBody>
          <a:bodyPr vert="vert270">
            <a:spAutoFit/>
          </a:bodyPr>
          <a:lstStyle/>
          <a:p>
            <a:pPr algn="ctr" fontAlgn="auto">
              <a:spcBef>
                <a:spcPts val="0"/>
              </a:spcBef>
              <a:spcAft>
                <a:spcPts val="0"/>
              </a:spcAft>
              <a:defRPr/>
            </a:pPr>
            <a:r>
              <a:rPr lang="uk-UA" sz="1200" dirty="0">
                <a:latin typeface="Times New Roman" pitchFamily="18" charset="0"/>
                <a:cs typeface="Times New Roman" pitchFamily="18" charset="0"/>
              </a:rPr>
              <a:t>Підприємства водопостачання</a:t>
            </a:r>
            <a:endParaRPr lang="ru-RU" sz="1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260648"/>
            <a:ext cx="8754176" cy="6408712"/>
          </a:xfrm>
        </p:spPr>
        <p:txBody>
          <a:bodyPr>
            <a:normAutofit/>
          </a:bodyPr>
          <a:lstStyle/>
          <a:p>
            <a:pPr marL="82296" indent="0" algn="just" fontAlgn="auto">
              <a:spcAft>
                <a:spcPts val="0"/>
              </a:spcAft>
              <a:buFont typeface="Wingdings 2"/>
              <a:buNone/>
              <a:defRPr/>
            </a:pP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Відповідно</a:t>
            </a:r>
            <a:r>
              <a:rPr lang="ru-RU" sz="2600" dirty="0" smtClean="0">
                <a:latin typeface="Times New Roman" pitchFamily="18" charset="0"/>
                <a:cs typeface="Times New Roman" pitchFamily="18" charset="0"/>
              </a:rPr>
              <a:t>   </a:t>
            </a:r>
            <a:r>
              <a:rPr lang="ru-RU" sz="2600" dirty="0">
                <a:latin typeface="Times New Roman" pitchFamily="18" charset="0"/>
                <a:cs typeface="Times New Roman" pitchFamily="18" charset="0"/>
              </a:rPr>
              <a:t>до   </a:t>
            </a:r>
            <a:r>
              <a:rPr lang="ru-RU" sz="2600" dirty="0" err="1">
                <a:latin typeface="Times New Roman" pitchFamily="18" charset="0"/>
                <a:cs typeface="Times New Roman" pitchFamily="18" charset="0"/>
              </a:rPr>
              <a:t>Заходів</a:t>
            </a:r>
            <a:r>
              <a:rPr lang="ru-RU" sz="2600" dirty="0">
                <a:latin typeface="Times New Roman" pitchFamily="18" charset="0"/>
                <a:cs typeface="Times New Roman" pitchFamily="18" charset="0"/>
              </a:rPr>
              <a:t>  з   </a:t>
            </a:r>
            <a:r>
              <a:rPr lang="ru-RU" sz="2600" dirty="0" err="1">
                <a:latin typeface="Times New Roman" pitchFamily="18" charset="0"/>
                <a:cs typeface="Times New Roman" pitchFamily="18" charset="0"/>
              </a:rPr>
              <a:t>розвитку</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Урядової</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інформаційно-аналітичної</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системи</a:t>
            </a:r>
            <a:r>
              <a:rPr lang="ru-RU" sz="2600" dirty="0">
                <a:latin typeface="Times New Roman" pitchFamily="18" charset="0"/>
                <a:cs typeface="Times New Roman" pitchFamily="18" charset="0"/>
              </a:rPr>
              <a:t> з </a:t>
            </a:r>
            <a:r>
              <a:rPr lang="ru-RU" sz="2600" dirty="0" err="1" smtClean="0">
                <a:latin typeface="Times New Roman" pitchFamily="18" charset="0"/>
                <a:cs typeface="Times New Roman" pitchFamily="18" charset="0"/>
              </a:rPr>
              <a:t>питань</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надзвичайних</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ситуацій</a:t>
            </a:r>
            <a:r>
              <a:rPr lang="ru-RU" sz="2600" dirty="0">
                <a:latin typeface="Times New Roman" pitchFamily="18" charset="0"/>
                <a:cs typeface="Times New Roman" pitchFamily="18" charset="0"/>
              </a:rPr>
              <a:t>  на  2003 - 2005 роки  </a:t>
            </a:r>
            <a:r>
              <a:rPr lang="ru-RU" sz="2600" dirty="0" err="1" smtClean="0">
                <a:latin typeface="Times New Roman" pitchFamily="18" charset="0"/>
                <a:cs typeface="Times New Roman" pitchFamily="18" charset="0"/>
              </a:rPr>
              <a:t>щодо</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створення</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інформаційної</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підсистеми</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моніторингу</a:t>
            </a:r>
            <a:r>
              <a:rPr lang="ru-RU" sz="2600" dirty="0">
                <a:latin typeface="Times New Roman" pitchFamily="18" charset="0"/>
                <a:cs typeface="Times New Roman" pitchFamily="18" charset="0"/>
              </a:rPr>
              <a:t> стану </a:t>
            </a:r>
            <a:r>
              <a:rPr lang="ru-RU" sz="2600" dirty="0" err="1" smtClean="0">
                <a:latin typeface="Times New Roman" pitchFamily="18" charset="0"/>
                <a:cs typeface="Times New Roman" pitchFamily="18" charset="0"/>
              </a:rPr>
              <a:t>потенційно</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небезпечних</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об'єктів</a:t>
            </a:r>
            <a:r>
              <a:rPr lang="ru-RU" sz="2600" dirty="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затверджених</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розпорядженням</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Кабінету</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Міністрів</a:t>
            </a:r>
            <a:r>
              <a:rPr lang="ru-RU" sz="2600" dirty="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України</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від</a:t>
            </a:r>
            <a:r>
              <a:rPr lang="ru-RU" sz="2600" dirty="0" smtClean="0">
                <a:latin typeface="Times New Roman" pitchFamily="18" charset="0"/>
                <a:cs typeface="Times New Roman" pitchFamily="18" charset="0"/>
              </a:rPr>
              <a:t> </a:t>
            </a:r>
            <a:r>
              <a:rPr lang="ru-RU" sz="2600" dirty="0">
                <a:latin typeface="Times New Roman" pitchFamily="18" charset="0"/>
                <a:cs typeface="Times New Roman" pitchFamily="18" charset="0"/>
              </a:rPr>
              <a:t>29 </a:t>
            </a:r>
            <a:r>
              <a:rPr lang="ru-RU" sz="2600" dirty="0" err="1">
                <a:latin typeface="Times New Roman" pitchFamily="18" charset="0"/>
                <a:cs typeface="Times New Roman" pitchFamily="18" charset="0"/>
              </a:rPr>
              <a:t>серпня</a:t>
            </a:r>
            <a:r>
              <a:rPr lang="ru-RU" sz="2600" dirty="0">
                <a:latin typeface="Times New Roman" pitchFamily="18" charset="0"/>
                <a:cs typeface="Times New Roman" pitchFamily="18" charset="0"/>
              </a:rPr>
              <a:t> 2002 року N 502-р ( 502-2002-р ), </a:t>
            </a:r>
            <a:r>
              <a:rPr lang="ru-RU" sz="2600" dirty="0" err="1">
                <a:latin typeface="Times New Roman" pitchFamily="18" charset="0"/>
                <a:cs typeface="Times New Roman" pitchFamily="18" charset="0"/>
              </a:rPr>
              <a:t>було</a:t>
            </a:r>
            <a:r>
              <a:rPr lang="ru-RU" sz="2600" dirty="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затверджено</a:t>
            </a:r>
            <a:r>
              <a:rPr lang="ru-RU" sz="2600" dirty="0" smtClean="0">
                <a:latin typeface="Times New Roman" pitchFamily="18" charset="0"/>
                <a:cs typeface="Times New Roman" pitchFamily="18" charset="0"/>
              </a:rPr>
              <a:t>:</a:t>
            </a:r>
            <a:endParaRPr lang="ru-RU" sz="2600" dirty="0">
              <a:latin typeface="Times New Roman" pitchFamily="18" charset="0"/>
              <a:cs typeface="Times New Roman" pitchFamily="18" charset="0"/>
            </a:endParaRPr>
          </a:p>
          <a:p>
            <a:pPr marL="82296" indent="0" algn="just" fontAlgn="auto">
              <a:spcAft>
                <a:spcPts val="0"/>
              </a:spcAft>
              <a:buFont typeface="Wingdings 2"/>
              <a:buNone/>
              <a:defRPr/>
            </a:pPr>
            <a:r>
              <a:rPr lang="uk-UA" sz="2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Положення про моніторинг потенційно небезпечних об’єктів Наказом МНС України від України від 06.11.2003р. № 425. </a:t>
            </a:r>
            <a:endParaRPr lang="ru-RU" sz="2600" dirty="0" smtClean="0">
              <a:latin typeface="Times New Roman" pitchFamily="18" charset="0"/>
              <a:cs typeface="Times New Roman" pitchFamily="18" charset="0"/>
            </a:endParaRPr>
          </a:p>
          <a:p>
            <a:pPr marL="82296" indent="0" algn="just" fontAlgn="auto">
              <a:spcAft>
                <a:spcPts val="0"/>
              </a:spcAft>
              <a:buFont typeface="Wingdings 2"/>
              <a:buNone/>
              <a:defRPr/>
            </a:pPr>
            <a:r>
              <a:rPr lang="ru-RU" sz="2600" dirty="0" err="1" smtClean="0">
                <a:latin typeface="Times New Roman" pitchFamily="18" charset="0"/>
                <a:cs typeface="Times New Roman" pitchFamily="18" charset="0"/>
              </a:rPr>
              <a:t>Це</a:t>
            </a:r>
            <a:r>
              <a:rPr lang="ru-RU" sz="2600" dirty="0" smtClean="0"/>
              <a:t> </a:t>
            </a:r>
            <a:r>
              <a:rPr lang="ru-RU" sz="2600" dirty="0" err="1">
                <a:latin typeface="Times New Roman" pitchFamily="18" charset="0"/>
                <a:cs typeface="Times New Roman" pitchFamily="18" charset="0"/>
              </a:rPr>
              <a:t>Положення</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визначає</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загальні</a:t>
            </a:r>
            <a:r>
              <a:rPr lang="ru-RU" sz="2600" dirty="0">
                <a:latin typeface="Times New Roman" pitchFamily="18" charset="0"/>
                <a:cs typeface="Times New Roman" pitchFamily="18" charset="0"/>
              </a:rPr>
              <a:t> засади </a:t>
            </a:r>
            <a:r>
              <a:rPr lang="ru-RU" sz="2600" dirty="0" err="1" smtClean="0">
                <a:latin typeface="Times New Roman" pitchFamily="18" charset="0"/>
                <a:cs typeface="Times New Roman" pitchFamily="18" charset="0"/>
              </a:rPr>
              <a:t>моніторингу</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потенційно</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небезпечних</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об'єктів</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далі</a:t>
            </a:r>
            <a:r>
              <a:rPr lang="ru-RU" sz="2600" dirty="0">
                <a:latin typeface="Times New Roman" pitchFamily="18" charset="0"/>
                <a:cs typeface="Times New Roman" pitchFamily="18" charset="0"/>
              </a:rPr>
              <a:t> - ПНО)  та </a:t>
            </a:r>
            <a:r>
              <a:rPr lang="ru-RU" sz="2600" dirty="0" smtClean="0">
                <a:latin typeface="Times New Roman" pitchFamily="18" charset="0"/>
                <a:cs typeface="Times New Roman" pitchFamily="18" charset="0"/>
              </a:rPr>
              <a:t>порядок  </a:t>
            </a:r>
            <a:r>
              <a:rPr lang="ru-RU" sz="2600" dirty="0" err="1">
                <a:latin typeface="Times New Roman" pitchFamily="18" charset="0"/>
                <a:cs typeface="Times New Roman" pitchFamily="18" charset="0"/>
              </a:rPr>
              <a:t>його</a:t>
            </a:r>
            <a:r>
              <a:rPr lang="ru-RU" sz="2600" dirty="0">
                <a:latin typeface="Times New Roman" pitchFamily="18" charset="0"/>
                <a:cs typeface="Times New Roman" pitchFamily="18" charset="0"/>
              </a:rPr>
              <a:t>  </a:t>
            </a:r>
            <a:r>
              <a:rPr lang="ru-RU" sz="2600" dirty="0" err="1">
                <a:latin typeface="Times New Roman" pitchFamily="18" charset="0"/>
                <a:cs typeface="Times New Roman" pitchFamily="18" charset="0"/>
              </a:rPr>
              <a:t>здійснення</a:t>
            </a:r>
            <a:r>
              <a:rPr lang="ru-RU" sz="2600" dirty="0">
                <a:latin typeface="Times New Roman" pitchFamily="18" charset="0"/>
                <a:cs typeface="Times New Roman" pitchFamily="18" charset="0"/>
              </a:rPr>
              <a:t>  у  межах  </a:t>
            </a:r>
            <a:r>
              <a:rPr lang="ru-RU" sz="2600" dirty="0" err="1">
                <a:latin typeface="Times New Roman" pitchFamily="18" charset="0"/>
                <a:cs typeface="Times New Roman" pitchFamily="18" charset="0"/>
              </a:rPr>
              <a:t>завдань</a:t>
            </a:r>
            <a:r>
              <a:rPr lang="ru-RU" sz="2600" dirty="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Єдиної</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Державної</a:t>
            </a:r>
            <a:r>
              <a:rPr lang="ru-RU" sz="2600" dirty="0" smtClean="0">
                <a:latin typeface="Times New Roman" pitchFamily="18" charset="0"/>
                <a:cs typeface="Times New Roman" pitchFamily="18" charset="0"/>
              </a:rPr>
              <a:t>  </a:t>
            </a:r>
            <a:r>
              <a:rPr lang="ru-RU" sz="2600" dirty="0" err="1">
                <a:latin typeface="Times New Roman" pitchFamily="18" charset="0"/>
                <a:cs typeface="Times New Roman" pitchFamily="18" charset="0"/>
              </a:rPr>
              <a:t>системи</a:t>
            </a:r>
            <a:r>
              <a:rPr lang="ru-RU" sz="2600" dirty="0">
                <a:latin typeface="Times New Roman" pitchFamily="18" charset="0"/>
                <a:cs typeface="Times New Roman" pitchFamily="18" charset="0"/>
              </a:rPr>
              <a:t>  </a:t>
            </a:r>
            <a:r>
              <a:rPr lang="ru-RU" sz="2600" dirty="0" err="1" smtClean="0">
                <a:latin typeface="Times New Roman" pitchFamily="18" charset="0"/>
                <a:cs typeface="Times New Roman" pitchFamily="18" charset="0"/>
              </a:rPr>
              <a:t>цивільного</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захисту</a:t>
            </a:r>
            <a:r>
              <a:rPr lang="ru-RU" sz="2600" dirty="0" smtClean="0">
                <a:latin typeface="Times New Roman" pitchFamily="18" charset="0"/>
                <a:cs typeface="Times New Roman" pitchFamily="18" charset="0"/>
              </a:rPr>
              <a:t> (</a:t>
            </a:r>
            <a:r>
              <a:rPr lang="ru-RU" sz="2600" dirty="0" err="1" smtClean="0">
                <a:latin typeface="Times New Roman" pitchFamily="18" charset="0"/>
                <a:cs typeface="Times New Roman" pitchFamily="18" charset="0"/>
              </a:rPr>
              <a:t>далі</a:t>
            </a:r>
            <a:r>
              <a:rPr lang="ru-RU" sz="2600" dirty="0" smtClean="0">
                <a:latin typeface="Times New Roman" pitchFamily="18" charset="0"/>
                <a:cs typeface="Times New Roman" pitchFamily="18" charset="0"/>
              </a:rPr>
              <a:t> – ЄДС ЦЗ). </a:t>
            </a:r>
            <a:endParaRPr lang="ru-RU" sz="2600" dirty="0">
              <a:latin typeface="Times New Roman" pitchFamily="18" charset="0"/>
              <a:cs typeface="Times New Roman" pitchFamily="18" charset="0"/>
            </a:endParaRPr>
          </a:p>
          <a:p>
            <a:pPr marL="82296" indent="0" fontAlgn="auto">
              <a:spcAft>
                <a:spcPts val="0"/>
              </a:spcAft>
              <a:buFont typeface="Wingdings 2"/>
              <a:buNone/>
              <a:defRPr/>
            </a:pPr>
            <a:endParaRPr lang="uk-UA" sz="2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endParaRPr>
          </a:p>
          <a:p>
            <a:pPr marL="82296" indent="0" fontAlgn="auto">
              <a:spcAft>
                <a:spcPts val="0"/>
              </a:spcAft>
              <a:buFont typeface="Wingdings 2"/>
              <a:buNone/>
              <a:defRPr/>
            </a:pPr>
            <a:endParaRPr lang="ru-RU"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646307"/>
            <a:ext cx="8856984" cy="6211693"/>
          </a:xfrm>
        </p:spPr>
        <p:txBody>
          <a:bodyPr>
            <a:noAutofit/>
          </a:bodyPr>
          <a:lstStyle/>
          <a:p>
            <a:pPr marL="82296" indent="0" algn="just" fontAlgn="auto">
              <a:spcAft>
                <a:spcPts val="0"/>
              </a:spcAft>
              <a:buFont typeface="Wingdings 2"/>
              <a:buNone/>
              <a:defRPr/>
            </a:pPr>
            <a:r>
              <a:rPr lang="uk-UA" sz="2300" dirty="0" smtClean="0">
                <a:latin typeface="Times New Roman" pitchFamily="18" charset="0"/>
                <a:cs typeface="Times New Roman" pitchFamily="18" charset="0"/>
              </a:rPr>
              <a:t>об'єкт</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що</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створює</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реальну</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загрозу</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виникнення</a:t>
            </a:r>
            <a:r>
              <a:rPr lang="ru-RU" sz="2300" dirty="0">
                <a:latin typeface="Times New Roman" pitchFamily="18" charset="0"/>
                <a:cs typeface="Times New Roman" pitchFamily="18" charset="0"/>
              </a:rPr>
              <a:t> НС; </a:t>
            </a:r>
            <a:r>
              <a:rPr lang="ru-RU" sz="2300" dirty="0" err="1">
                <a:latin typeface="Times New Roman" pitchFamily="18" charset="0"/>
                <a:cs typeface="Times New Roman" pitchFamily="18" charset="0"/>
              </a:rPr>
              <a:t>об'єкт</a:t>
            </a:r>
            <a:r>
              <a:rPr lang="ru-RU" sz="2300" dirty="0">
                <a:latin typeface="Times New Roman" pitchFamily="18" charset="0"/>
                <a:cs typeface="Times New Roman" pitchFamily="18" charset="0"/>
              </a:rPr>
              <a:t>, на </a:t>
            </a:r>
            <a:r>
              <a:rPr lang="ru-RU" sz="2300" dirty="0" err="1" smtClean="0">
                <a:latin typeface="Times New Roman" pitchFamily="18" charset="0"/>
                <a:cs typeface="Times New Roman" pitchFamily="18" charset="0"/>
              </a:rPr>
              <a:t>якому</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використовуються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виготовляються</a:t>
            </a:r>
            <a:r>
              <a:rPr lang="ru-RU" sz="2300" dirty="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переробляються</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зберігаються</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або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транспортуються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небезпечні</a:t>
            </a:r>
            <a:r>
              <a:rPr lang="ru-RU" sz="2300" dirty="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радіоактивні</a:t>
            </a:r>
            <a:r>
              <a:rPr lang="ru-RU" sz="2300" dirty="0">
                <a:latin typeface="Times New Roman" pitchFamily="18" charset="0"/>
                <a:cs typeface="Times New Roman" pitchFamily="18" charset="0"/>
              </a:rPr>
              <a:t>, пожежовибухові, </a:t>
            </a:r>
            <a:r>
              <a:rPr lang="ru-RU" sz="2300" dirty="0" err="1">
                <a:latin typeface="Times New Roman" pitchFamily="18" charset="0"/>
                <a:cs typeface="Times New Roman" pitchFamily="18" charset="0"/>
              </a:rPr>
              <a:t>хімічні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речовини</a:t>
            </a:r>
            <a:r>
              <a:rPr lang="ru-RU" sz="2300" dirty="0">
                <a:latin typeface="Times New Roman" pitchFamily="18" charset="0"/>
                <a:cs typeface="Times New Roman" pitchFamily="18" charset="0"/>
              </a:rPr>
              <a:t> та </a:t>
            </a:r>
            <a:r>
              <a:rPr lang="ru-RU" sz="2300" dirty="0" err="1" smtClean="0">
                <a:latin typeface="Times New Roman" pitchFamily="18" charset="0"/>
                <a:cs typeface="Times New Roman" pitchFamily="18" charset="0"/>
              </a:rPr>
              <a:t>біологічні</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препарати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об'єкти</a:t>
            </a:r>
            <a:r>
              <a:rPr lang="ru-RU" sz="2300" dirty="0">
                <a:latin typeface="Times New Roman" pitchFamily="18" charset="0"/>
                <a:cs typeface="Times New Roman" pitchFamily="18" charset="0"/>
              </a:rPr>
              <a:t> з </a:t>
            </a:r>
            <a:r>
              <a:rPr lang="ru-RU" sz="2300" dirty="0" err="1" smtClean="0">
                <a:latin typeface="Times New Roman" pitchFamily="18" charset="0"/>
                <a:cs typeface="Times New Roman" pitchFamily="18" charset="0"/>
              </a:rPr>
              <a:t>видобування</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корисних</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копалин</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гідротехнічні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споруди</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тощо.</a:t>
            </a:r>
          </a:p>
          <a:p>
            <a:pPr marL="82296" indent="0" algn="just" fontAlgn="auto">
              <a:spcAft>
                <a:spcPts val="0"/>
              </a:spcAft>
              <a:buFont typeface="Wingdings 2"/>
              <a:buNone/>
              <a:defRPr/>
            </a:pPr>
            <a:r>
              <a:rPr lang="uk-UA" sz="23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Державний реєстр</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потенційно</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небезпечних</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об'єктів</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автоматизована</a:t>
            </a:r>
            <a:r>
              <a:rPr lang="ru-RU" sz="2300" dirty="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інформаційно-довідкова</a:t>
            </a:r>
            <a:r>
              <a:rPr lang="ru-RU" sz="2300" dirty="0" smtClean="0">
                <a:latin typeface="Times New Roman" pitchFamily="18" charset="0"/>
                <a:cs typeface="Times New Roman" pitchFamily="18" charset="0"/>
              </a:rPr>
              <a:t> </a:t>
            </a:r>
            <a:r>
              <a:rPr lang="ru-RU" sz="2300" dirty="0">
                <a:latin typeface="Times New Roman" pitchFamily="18" charset="0"/>
                <a:cs typeface="Times New Roman" pitchFamily="18" charset="0"/>
              </a:rPr>
              <a:t>система </a:t>
            </a:r>
            <a:r>
              <a:rPr lang="ru-RU" sz="2300" dirty="0" err="1" smtClean="0">
                <a:latin typeface="Times New Roman" pitchFamily="18" charset="0"/>
                <a:cs typeface="Times New Roman" pitchFamily="18" charset="0"/>
              </a:rPr>
              <a:t>обліку</a:t>
            </a:r>
            <a:r>
              <a:rPr lang="ru-RU" sz="2300" dirty="0" smtClean="0">
                <a:latin typeface="Times New Roman" pitchFamily="18" charset="0"/>
                <a:cs typeface="Times New Roman" pitchFamily="18" charset="0"/>
              </a:rPr>
              <a:t> та </a:t>
            </a:r>
            <a:r>
              <a:rPr lang="ru-RU" sz="2300" dirty="0" err="1">
                <a:latin typeface="Times New Roman" pitchFamily="18" charset="0"/>
                <a:cs typeface="Times New Roman" pitchFamily="18" charset="0"/>
              </a:rPr>
              <a:t>обробки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інформації</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щодо</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ПНО</a:t>
            </a:r>
            <a:r>
              <a:rPr lang="ru-RU" sz="2300" dirty="0">
                <a:latin typeface="Times New Roman" pitchFamily="18" charset="0"/>
                <a:cs typeface="Times New Roman" pitchFamily="18" charset="0"/>
              </a:rPr>
              <a:t>.</a:t>
            </a:r>
            <a:endParaRPr lang="ru-RU" sz="2300" dirty="0" smtClean="0">
              <a:latin typeface="Times New Roman" pitchFamily="18" charset="0"/>
              <a:cs typeface="Times New Roman" pitchFamily="18" charset="0"/>
            </a:endParaRPr>
          </a:p>
          <a:p>
            <a:pPr marL="82296" indent="0" fontAlgn="auto">
              <a:spcAft>
                <a:spcPts val="0"/>
              </a:spcAft>
              <a:buFont typeface="Wingdings 2"/>
              <a:buNone/>
              <a:defRPr/>
            </a:pPr>
            <a:r>
              <a:rPr lang="uk-UA" sz="23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Суб’єкт моніторингу</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потенційно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небезпечних</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об'єктів</a:t>
            </a:r>
            <a:r>
              <a:rPr lang="ru-RU" sz="2300" dirty="0">
                <a:latin typeface="Times New Roman" pitchFamily="18" charset="0"/>
                <a:cs typeface="Times New Roman" pitchFamily="18" charset="0"/>
              </a:rPr>
              <a:t> – </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юридична</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або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фізична</a:t>
            </a:r>
            <a:r>
              <a:rPr lang="ru-RU" sz="2300" dirty="0">
                <a:latin typeface="Times New Roman" pitchFamily="18" charset="0"/>
                <a:cs typeface="Times New Roman" pitchFamily="18" charset="0"/>
              </a:rPr>
              <a:t> особа, яка </a:t>
            </a:r>
            <a:r>
              <a:rPr lang="ru-RU" sz="2300" dirty="0" err="1">
                <a:latin typeface="Times New Roman" pitchFamily="18" charset="0"/>
                <a:cs typeface="Times New Roman" pitchFamily="18" charset="0"/>
              </a:rPr>
              <a:t>здійснює</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визначені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цим</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Положенням</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функції</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щодо</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моніторингу</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ПНО</a:t>
            </a:r>
            <a:r>
              <a:rPr lang="ru-RU" sz="2300" dirty="0">
                <a:latin typeface="Times New Roman" pitchFamily="18" charset="0"/>
                <a:cs typeface="Times New Roman" pitchFamily="18" charset="0"/>
              </a:rPr>
              <a:t>.</a:t>
            </a:r>
            <a:endParaRPr lang="ru-RU" sz="2300" dirty="0" smtClean="0">
              <a:latin typeface="Times New Roman" pitchFamily="18" charset="0"/>
              <a:cs typeface="Times New Roman" pitchFamily="18" charset="0"/>
            </a:endParaRPr>
          </a:p>
          <a:p>
            <a:pPr marL="82296" indent="0" fontAlgn="auto">
              <a:spcAft>
                <a:spcPts val="0"/>
              </a:spcAft>
              <a:buFont typeface="Wingdings 2"/>
              <a:buNone/>
              <a:defRPr/>
            </a:pPr>
            <a:r>
              <a:rPr lang="uk-UA" sz="23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Відповідальні особи ПНО </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юридичні</a:t>
            </a:r>
            <a:r>
              <a:rPr lang="ru-RU" sz="2300" dirty="0">
                <a:latin typeface="Times New Roman" pitchFamily="18" charset="0"/>
                <a:cs typeface="Times New Roman" pitchFamily="18" charset="0"/>
              </a:rPr>
              <a:t> та </a:t>
            </a:r>
            <a:r>
              <a:rPr lang="ru-RU" sz="2300" dirty="0" err="1">
                <a:latin typeface="Times New Roman" pitchFamily="18" charset="0"/>
                <a:cs typeface="Times New Roman" pitchFamily="18" charset="0"/>
              </a:rPr>
              <a:t>фізичні</a:t>
            </a:r>
            <a:r>
              <a:rPr lang="ru-RU" sz="2300" dirty="0">
                <a:latin typeface="Times New Roman" pitchFamily="18" charset="0"/>
                <a:cs typeface="Times New Roman" pitchFamily="18" charset="0"/>
              </a:rPr>
              <a:t> особи, </a:t>
            </a:r>
            <a:r>
              <a:rPr lang="ru-RU" sz="2300" dirty="0" err="1">
                <a:latin typeface="Times New Roman" pitchFamily="18" charset="0"/>
                <a:cs typeface="Times New Roman" pitchFamily="18" charset="0"/>
              </a:rPr>
              <a:t>які</a:t>
            </a:r>
            <a:r>
              <a:rPr lang="ru-RU" sz="2300" dirty="0">
                <a:latin typeface="Times New Roman" pitchFamily="18" charset="0"/>
                <a:cs typeface="Times New Roman" pitchFamily="18" charset="0"/>
              </a:rPr>
              <a:t> </a:t>
            </a:r>
            <a:r>
              <a:rPr lang="ru-RU" sz="2300" dirty="0" smtClean="0">
                <a:latin typeface="Times New Roman" pitchFamily="18" charset="0"/>
                <a:cs typeface="Times New Roman" pitchFamily="18" charset="0"/>
              </a:rPr>
              <a:t>є </a:t>
            </a:r>
            <a:r>
              <a:rPr lang="ru-RU" sz="2300" dirty="0" err="1" smtClean="0">
                <a:latin typeface="Times New Roman" pitchFamily="18" charset="0"/>
                <a:cs typeface="Times New Roman" pitchFamily="18" charset="0"/>
              </a:rPr>
              <a:t>власниками</a:t>
            </a:r>
            <a:r>
              <a:rPr lang="ru-RU" sz="2300" dirty="0" smtClean="0">
                <a:latin typeface="Times New Roman" pitchFamily="18" charset="0"/>
                <a:cs typeface="Times New Roman" pitchFamily="18" charset="0"/>
              </a:rPr>
              <a:t> </a:t>
            </a:r>
            <a:r>
              <a:rPr lang="ru-RU" sz="2300" dirty="0">
                <a:latin typeface="Times New Roman" pitchFamily="18" charset="0"/>
                <a:cs typeface="Times New Roman" pitchFamily="18" charset="0"/>
              </a:rPr>
              <a:t>ПНО, </a:t>
            </a:r>
            <a:r>
              <a:rPr lang="ru-RU" sz="2300" dirty="0" err="1">
                <a:latin typeface="Times New Roman" pitchFamily="18" charset="0"/>
                <a:cs typeface="Times New Roman" pitchFamily="18" charset="0"/>
              </a:rPr>
              <a:t>або</a:t>
            </a:r>
            <a:r>
              <a:rPr lang="ru-RU" sz="2300" dirty="0">
                <a:latin typeface="Times New Roman" pitchFamily="18" charset="0"/>
                <a:cs typeface="Times New Roman" pitchFamily="18" charset="0"/>
              </a:rPr>
              <a:t> за </a:t>
            </a:r>
            <a:r>
              <a:rPr lang="ru-RU" sz="2300" dirty="0" err="1">
                <a:latin typeface="Times New Roman" pitchFamily="18" charset="0"/>
                <a:cs typeface="Times New Roman" pitchFamily="18" charset="0"/>
              </a:rPr>
              <a:t>якими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ці</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об'єкти</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закріплені</a:t>
            </a:r>
            <a:r>
              <a:rPr lang="ru-RU" sz="2300" dirty="0">
                <a:latin typeface="Times New Roman" pitchFamily="18" charset="0"/>
                <a:cs typeface="Times New Roman" pitchFamily="18" charset="0"/>
              </a:rPr>
              <a:t> на </a:t>
            </a:r>
            <a:r>
              <a:rPr lang="ru-RU" sz="2300" dirty="0" smtClean="0">
                <a:latin typeface="Times New Roman" pitchFamily="18" charset="0"/>
                <a:cs typeface="Times New Roman" pitchFamily="18" charset="0"/>
              </a:rPr>
              <a:t>правах </a:t>
            </a:r>
            <a:r>
              <a:rPr lang="ru-RU" sz="2300" dirty="0" err="1" smtClean="0">
                <a:latin typeface="Times New Roman" pitchFamily="18" charset="0"/>
                <a:cs typeface="Times New Roman" pitchFamily="18" charset="0"/>
              </a:rPr>
              <a:t>повного</a:t>
            </a:r>
            <a:r>
              <a:rPr lang="ru-RU" sz="2300" dirty="0" smtClean="0">
                <a:latin typeface="Times New Roman" pitchFamily="18" charset="0"/>
                <a:cs typeface="Times New Roman" pitchFamily="18" charset="0"/>
              </a:rPr>
              <a:t> </a:t>
            </a:r>
            <a:r>
              <a:rPr lang="uk-UA" sz="2300" dirty="0" smtClean="0">
                <a:latin typeface="Times New Roman" pitchFamily="18" charset="0"/>
                <a:cs typeface="Times New Roman" pitchFamily="18" charset="0"/>
              </a:rPr>
              <a:t>господарського</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відання</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або</a:t>
            </a:r>
            <a:r>
              <a:rPr lang="ru-RU" sz="2300" dirty="0">
                <a:latin typeface="Times New Roman" pitchFamily="18" charset="0"/>
                <a:cs typeface="Times New Roman" pitchFamily="18" charset="0"/>
              </a:rPr>
              <a:t> оперативного </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правління</a:t>
            </a:r>
            <a:r>
              <a:rPr lang="ru-RU" sz="2300" dirty="0" smtClean="0">
                <a:latin typeface="Times New Roman" pitchFamily="18" charset="0"/>
                <a:cs typeface="Times New Roman" pitchFamily="18" charset="0"/>
              </a:rPr>
              <a:t> </a:t>
            </a:r>
            <a:r>
              <a:rPr lang="ru-RU" sz="2300" dirty="0" err="1" smtClean="0">
                <a:latin typeface="Times New Roman" pitchFamily="18" charset="0"/>
                <a:cs typeface="Times New Roman" pitchFamily="18" charset="0"/>
              </a:rPr>
              <a:t>чи</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перебувають</a:t>
            </a:r>
            <a:r>
              <a:rPr lang="ru-RU" sz="2300" dirty="0">
                <a:latin typeface="Times New Roman" pitchFamily="18" charset="0"/>
                <a:cs typeface="Times New Roman" pitchFamily="18" charset="0"/>
              </a:rPr>
              <a:t> у </a:t>
            </a:r>
            <a:r>
              <a:rPr lang="ru-RU" sz="2300" dirty="0" err="1">
                <a:latin typeface="Times New Roman" pitchFamily="18" charset="0"/>
                <a:cs typeface="Times New Roman" pitchFamily="18" charset="0"/>
              </a:rPr>
              <a:t>їх</a:t>
            </a:r>
            <a:r>
              <a:rPr lang="ru-RU" sz="2300" dirty="0">
                <a:latin typeface="Times New Roman" pitchFamily="18" charset="0"/>
                <a:cs typeface="Times New Roman" pitchFamily="18" charset="0"/>
              </a:rPr>
              <a:t> </a:t>
            </a:r>
            <a:r>
              <a:rPr lang="ru-RU" sz="2300" dirty="0" err="1">
                <a:latin typeface="Times New Roman" pitchFamily="18" charset="0"/>
                <a:cs typeface="Times New Roman" pitchFamily="18" charset="0"/>
              </a:rPr>
              <a:t>володінні</a:t>
            </a:r>
            <a:r>
              <a:rPr lang="ru-RU" sz="2300" dirty="0">
                <a:latin typeface="Times New Roman" pitchFamily="18" charset="0"/>
                <a:cs typeface="Times New Roman" pitchFamily="18" charset="0"/>
              </a:rPr>
              <a:t> та </a:t>
            </a:r>
            <a:r>
              <a:rPr lang="ru-RU" sz="2300" dirty="0" err="1">
                <a:latin typeface="Times New Roman" pitchFamily="18" charset="0"/>
                <a:cs typeface="Times New Roman" pitchFamily="18" charset="0"/>
              </a:rPr>
              <a:t>користуванні</a:t>
            </a:r>
            <a:r>
              <a:rPr lang="ru-RU" sz="2300" dirty="0">
                <a:latin typeface="Times New Roman" pitchFamily="18" charset="0"/>
                <a:cs typeface="Times New Roman" pitchFamily="18" charset="0"/>
              </a:rPr>
              <a:t>. </a:t>
            </a:r>
            <a:endParaRPr lang="ru-RU" sz="700" dirty="0">
              <a:latin typeface="Times New Roman" pitchFamily="18" charset="0"/>
              <a:cs typeface="Times New Roman" pitchFamily="18" charset="0"/>
            </a:endParaRPr>
          </a:p>
          <a:p>
            <a:pPr marL="82296" indent="0" fontAlgn="auto">
              <a:spcAft>
                <a:spcPts val="0"/>
              </a:spcAft>
              <a:buFont typeface="Wingdings 2"/>
              <a:buNone/>
              <a:defRPr/>
            </a:pPr>
            <a:r>
              <a:rPr lang="ru-RU" sz="2300" dirty="0">
                <a:latin typeface="Times New Roman" pitchFamily="18" charset="0"/>
                <a:cs typeface="Times New Roman" pitchFamily="18" charset="0"/>
              </a:rPr>
              <a:t>До </a:t>
            </a:r>
            <a:r>
              <a:rPr lang="uk-UA" sz="2300" dirty="0" smtClean="0">
                <a:latin typeface="Times New Roman" pitchFamily="18" charset="0"/>
                <a:cs typeface="Times New Roman" pitchFamily="18" charset="0"/>
              </a:rPr>
              <a:t>об'єктів</a:t>
            </a:r>
            <a:r>
              <a:rPr lang="ru-RU" sz="2300" dirty="0" smtClean="0">
                <a:latin typeface="Times New Roman" pitchFamily="18" charset="0"/>
                <a:cs typeface="Times New Roman" pitchFamily="18" charset="0"/>
              </a:rPr>
              <a:t> </a:t>
            </a:r>
            <a:r>
              <a:rPr lang="ru-RU" sz="2300" dirty="0" err="1">
                <a:latin typeface="Times New Roman" pitchFamily="18" charset="0"/>
                <a:cs typeface="Times New Roman" pitchFamily="18" charset="0"/>
              </a:rPr>
              <a:t>моніторингу</a:t>
            </a:r>
            <a:r>
              <a:rPr lang="ru-RU" sz="2300" dirty="0">
                <a:latin typeface="Times New Roman" pitchFamily="18" charset="0"/>
                <a:cs typeface="Times New Roman" pitchFamily="18" charset="0"/>
              </a:rPr>
              <a:t> належать ПНО, </a:t>
            </a:r>
            <a:r>
              <a:rPr lang="ru-RU" sz="2300" dirty="0" err="1">
                <a:latin typeface="Times New Roman" pitchFamily="18" charset="0"/>
                <a:cs typeface="Times New Roman" pitchFamily="18" charset="0"/>
              </a:rPr>
              <a:t>зареєстровані</a:t>
            </a:r>
            <a:r>
              <a:rPr lang="ru-RU" sz="2300" dirty="0">
                <a:latin typeface="Times New Roman" pitchFamily="18" charset="0"/>
                <a:cs typeface="Times New Roman" pitchFamily="18" charset="0"/>
              </a:rPr>
              <a:t> у </a:t>
            </a:r>
            <a:r>
              <a:rPr lang="ru-RU" sz="2300" dirty="0" err="1">
                <a:latin typeface="Times New Roman" pitchFamily="18" charset="0"/>
                <a:cs typeface="Times New Roman" pitchFamily="18" charset="0"/>
              </a:rPr>
              <a:t>Реєстрі</a:t>
            </a:r>
            <a:r>
              <a:rPr lang="ru-RU" sz="2300" dirty="0">
                <a:latin typeface="Times New Roman" pitchFamily="18" charset="0"/>
                <a:cs typeface="Times New Roman" pitchFamily="18" charset="0"/>
              </a:rPr>
              <a:t>. </a:t>
            </a:r>
          </a:p>
        </p:txBody>
      </p:sp>
      <p:sp>
        <p:nvSpPr>
          <p:cNvPr id="4" name="TextBox 3"/>
          <p:cNvSpPr txBox="1"/>
          <p:nvPr/>
        </p:nvSpPr>
        <p:spPr>
          <a:xfrm>
            <a:off x="683568" y="-24"/>
            <a:ext cx="7632848" cy="584775"/>
          </a:xfrm>
          <a:prstGeom prst="rect">
            <a:avLst/>
          </a:prstGeom>
          <a:noFill/>
        </p:spPr>
        <p:txBody>
          <a:bodyPr>
            <a:spAutoFit/>
          </a:bodyPr>
          <a:lstStyle/>
          <a:p>
            <a:pPr algn="ctr" fontAlgn="auto">
              <a:spcBef>
                <a:spcPts val="0"/>
              </a:spcBef>
              <a:spcAft>
                <a:spcPts val="0"/>
              </a:spcAft>
              <a:defRPr/>
            </a:pPr>
            <a:r>
              <a:rPr lang="uk-UA" sz="3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Потенційно небезпечний об’єкт - </a:t>
            </a:r>
            <a:endParaRPr lang="ru-RU" sz="3200" dirty="0">
              <a:latin typeface="+mn-lt"/>
              <a:cs typeface="+mn-cs"/>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388" y="188913"/>
            <a:ext cx="8755062" cy="6553200"/>
          </a:xfrm>
        </p:spPr>
        <p:txBody>
          <a:bodyPr>
            <a:normAutofit lnSpcReduction="10000"/>
          </a:bodyPr>
          <a:lstStyle/>
          <a:p>
            <a:pPr marL="82296" indent="0" algn="just" fontAlgn="auto">
              <a:spcAft>
                <a:spcPts val="0"/>
              </a:spcAft>
              <a:buFont typeface="Wingdings 2"/>
              <a:buNone/>
              <a:defRPr/>
            </a:pP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Дія</a:t>
            </a:r>
            <a:r>
              <a:rPr lang="ru-RU" sz="2500" dirty="0" smtClean="0">
                <a:latin typeface="Times New Roman" pitchFamily="18" charset="0"/>
                <a:cs typeface="Times New Roman" pitchFamily="18" charset="0"/>
              </a:rPr>
              <a:t>  </a:t>
            </a:r>
            <a:r>
              <a:rPr lang="ru-RU" sz="2500" dirty="0" err="1">
                <a:latin typeface="Times New Roman" pitchFamily="18" charset="0"/>
                <a:cs typeface="Times New Roman" pitchFamily="18" charset="0"/>
              </a:rPr>
              <a:t>цього</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Положення</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розповсюджується</a:t>
            </a:r>
            <a:r>
              <a:rPr lang="ru-RU" sz="2500" dirty="0">
                <a:latin typeface="Times New Roman" pitchFamily="18" charset="0"/>
                <a:cs typeface="Times New Roman" pitchFamily="18" charset="0"/>
              </a:rPr>
              <a:t>  на  </a:t>
            </a:r>
            <a:r>
              <a:rPr lang="ru-RU" sz="2500" dirty="0" err="1">
                <a:latin typeface="Times New Roman" pitchFamily="18" charset="0"/>
                <a:cs typeface="Times New Roman" pitchFamily="18" charset="0"/>
              </a:rPr>
              <a:t>суб'єктів</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моніторингу</a:t>
            </a:r>
            <a:r>
              <a:rPr lang="ru-RU" sz="2500" dirty="0" smtClean="0">
                <a:latin typeface="Times New Roman" pitchFamily="18" charset="0"/>
                <a:cs typeface="Times New Roman" pitchFamily="18" charset="0"/>
              </a:rPr>
              <a:t> </a:t>
            </a:r>
            <a:r>
              <a:rPr lang="ru-RU" sz="2500" dirty="0">
                <a:latin typeface="Times New Roman" pitchFamily="18" charset="0"/>
                <a:cs typeface="Times New Roman" pitchFamily="18" charset="0"/>
              </a:rPr>
              <a:t>ПНО, до </a:t>
            </a:r>
            <a:r>
              <a:rPr lang="ru-RU" sz="2500" dirty="0" err="1">
                <a:latin typeface="Times New Roman" pitchFamily="18" charset="0"/>
                <a:cs typeface="Times New Roman" pitchFamily="18" charset="0"/>
              </a:rPr>
              <a:t>яких</a:t>
            </a:r>
            <a:r>
              <a:rPr lang="ru-RU" sz="2500" dirty="0">
                <a:latin typeface="Times New Roman" pitchFamily="18" charset="0"/>
                <a:cs typeface="Times New Roman" pitchFamily="18" charset="0"/>
              </a:rPr>
              <a:t> належать: </a:t>
            </a:r>
            <a:endParaRPr lang="ru-RU" sz="2500" dirty="0" smtClean="0">
              <a:latin typeface="Times New Roman" pitchFamily="18" charset="0"/>
              <a:cs typeface="Times New Roman" pitchFamily="18" charset="0"/>
            </a:endParaRPr>
          </a:p>
          <a:p>
            <a:pPr marL="365760" indent="-283464" algn="just" fontAlgn="auto">
              <a:spcAft>
                <a:spcPts val="0"/>
              </a:spcAft>
              <a:buFont typeface="Wingdings 2" pitchFamily="18" charset="2"/>
              <a:buChar char=""/>
              <a:defRPr/>
            </a:pPr>
            <a:r>
              <a:rPr lang="ru-RU" sz="2500" dirty="0" err="1" smtClean="0">
                <a:latin typeface="Times New Roman" pitchFamily="18" charset="0"/>
                <a:cs typeface="Times New Roman" pitchFamily="18" charset="0"/>
              </a:rPr>
              <a:t>Держ</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комітет</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України</a:t>
            </a:r>
            <a:r>
              <a:rPr lang="ru-RU" sz="2500" dirty="0">
                <a:latin typeface="Times New Roman" pitchFamily="18" charset="0"/>
                <a:cs typeface="Times New Roman" pitchFamily="18" charset="0"/>
              </a:rPr>
              <a:t> з </a:t>
            </a:r>
            <a:r>
              <a:rPr lang="ru-RU" sz="2500" dirty="0" err="1">
                <a:latin typeface="Times New Roman" pitchFamily="18" charset="0"/>
                <a:cs typeface="Times New Roman" pitchFamily="18" charset="0"/>
              </a:rPr>
              <a:t>питань</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надзвичайних</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ситуацій</a:t>
            </a:r>
            <a:r>
              <a:rPr lang="ru-RU" sz="2500" dirty="0" smtClean="0">
                <a:latin typeface="Times New Roman" pitchFamily="18" charset="0"/>
                <a:cs typeface="Times New Roman" pitchFamily="18" charset="0"/>
              </a:rPr>
              <a:t>;</a:t>
            </a:r>
          </a:p>
          <a:p>
            <a:pPr marL="365760" indent="-283464" algn="just" fontAlgn="auto">
              <a:spcAft>
                <a:spcPts val="0"/>
              </a:spcAft>
              <a:buFont typeface="Wingdings 2" pitchFamily="18" charset="2"/>
              <a:buChar char=""/>
              <a:defRPr/>
            </a:pPr>
            <a:r>
              <a:rPr lang="ru-RU" sz="2500" dirty="0" err="1">
                <a:latin typeface="Times New Roman" pitchFamily="18" charset="0"/>
                <a:cs typeface="Times New Roman" pitchFamily="18" charset="0"/>
              </a:rPr>
              <a:t>Центральні</a:t>
            </a:r>
            <a:r>
              <a:rPr lang="ru-RU" sz="2500" dirty="0">
                <a:latin typeface="Times New Roman" pitchFamily="18" charset="0"/>
                <a:cs typeface="Times New Roman" pitchFamily="18" charset="0"/>
              </a:rPr>
              <a:t> та </a:t>
            </a:r>
            <a:r>
              <a:rPr lang="ru-RU" sz="2500" dirty="0" err="1">
                <a:latin typeface="Times New Roman" pitchFamily="18" charset="0"/>
                <a:cs typeface="Times New Roman" pitchFamily="18" charset="0"/>
              </a:rPr>
              <a:t>місцеві</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органи</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виконавчої</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влади</a:t>
            </a:r>
            <a:r>
              <a:rPr lang="ru-RU" sz="2500" dirty="0">
                <a:latin typeface="Times New Roman" pitchFamily="18" charset="0"/>
                <a:cs typeface="Times New Roman" pitchFamily="18" charset="0"/>
              </a:rPr>
              <a:t>, установи </a:t>
            </a:r>
            <a:r>
              <a:rPr lang="ru-RU" sz="2500" dirty="0" smtClean="0">
                <a:latin typeface="Times New Roman" pitchFamily="18" charset="0"/>
                <a:cs typeface="Times New Roman" pitchFamily="18" charset="0"/>
              </a:rPr>
              <a:t>і </a:t>
            </a:r>
            <a:r>
              <a:rPr lang="ru-RU" sz="2500" dirty="0" err="1" smtClean="0">
                <a:latin typeface="Times New Roman" pitchFamily="18" charset="0"/>
                <a:cs typeface="Times New Roman" pitchFamily="18" charset="0"/>
              </a:rPr>
              <a:t>організації</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яким</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підпорядковані</a:t>
            </a:r>
            <a:r>
              <a:rPr lang="ru-RU" sz="2500" dirty="0">
                <a:latin typeface="Times New Roman" pitchFamily="18" charset="0"/>
                <a:cs typeface="Times New Roman" pitchFamily="18" charset="0"/>
              </a:rPr>
              <a:t> ПНО; </a:t>
            </a:r>
            <a:endParaRPr lang="ru-RU" sz="2500" dirty="0" smtClean="0">
              <a:latin typeface="Times New Roman" pitchFamily="18" charset="0"/>
              <a:cs typeface="Times New Roman" pitchFamily="18" charset="0"/>
            </a:endParaRPr>
          </a:p>
          <a:p>
            <a:pPr marL="365760" indent="-283464" algn="just" fontAlgn="auto">
              <a:spcAft>
                <a:spcPts val="0"/>
              </a:spcAft>
              <a:buFont typeface="Wingdings 2" pitchFamily="18" charset="2"/>
              <a:buChar char=""/>
              <a:defRPr/>
            </a:pPr>
            <a:r>
              <a:rPr lang="ru-RU" sz="2500" dirty="0" err="1">
                <a:latin typeface="Times New Roman" pitchFamily="18" charset="0"/>
                <a:cs typeface="Times New Roman" pitchFamily="18" charset="0"/>
              </a:rPr>
              <a:t>Державний</a:t>
            </a:r>
            <a:r>
              <a:rPr lang="ru-RU" sz="2500" dirty="0">
                <a:latin typeface="Times New Roman" pitchFamily="18" charset="0"/>
                <a:cs typeface="Times New Roman" pitchFamily="18" charset="0"/>
              </a:rPr>
              <a:t> департамент страхового фонду </a:t>
            </a:r>
            <a:r>
              <a:rPr lang="ru-RU" sz="2500" dirty="0" err="1">
                <a:latin typeface="Times New Roman" pitchFamily="18" charset="0"/>
                <a:cs typeface="Times New Roman" pitchFamily="18" charset="0"/>
              </a:rPr>
              <a:t>документації</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далі</a:t>
            </a:r>
            <a:r>
              <a:rPr lang="ru-RU" sz="2500" dirty="0" smtClean="0">
                <a:latin typeface="Times New Roman" pitchFamily="18" charset="0"/>
                <a:cs typeface="Times New Roman" pitchFamily="18" charset="0"/>
              </a:rPr>
              <a:t> </a:t>
            </a:r>
            <a:r>
              <a:rPr lang="ru-RU" sz="2500" dirty="0">
                <a:latin typeface="Times New Roman" pitchFamily="18" charset="0"/>
                <a:cs typeface="Times New Roman" pitchFamily="18" charset="0"/>
              </a:rPr>
              <a:t>- Департамент СФД) та </a:t>
            </a:r>
            <a:r>
              <a:rPr lang="ru-RU" sz="2500" dirty="0" err="1">
                <a:latin typeface="Times New Roman" pitchFamily="18" charset="0"/>
                <a:cs typeface="Times New Roman" pitchFamily="18" charset="0"/>
              </a:rPr>
              <a:t>підпорядковані</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йому</a:t>
            </a:r>
            <a:r>
              <a:rPr lang="ru-RU" sz="2500" dirty="0">
                <a:latin typeface="Times New Roman" pitchFamily="18" charset="0"/>
                <a:cs typeface="Times New Roman" pitchFamily="18" charset="0"/>
              </a:rPr>
              <a:t> установи</a:t>
            </a:r>
            <a:r>
              <a:rPr lang="ru-RU" sz="2500" dirty="0" smtClean="0">
                <a:latin typeface="Times New Roman" pitchFamily="18" charset="0"/>
                <a:cs typeface="Times New Roman" pitchFamily="18" charset="0"/>
              </a:rPr>
              <a:t>;</a:t>
            </a:r>
          </a:p>
          <a:p>
            <a:pPr marL="365760" indent="-283464" algn="just" fontAlgn="auto">
              <a:spcAft>
                <a:spcPts val="0"/>
              </a:spcAft>
              <a:buFont typeface="Wingdings 2" pitchFamily="18" charset="2"/>
              <a:buChar char=""/>
              <a:defRPr/>
            </a:pPr>
            <a:r>
              <a:rPr lang="uk-UA" sz="2600" dirty="0">
                <a:latin typeface="Times New Roman" pitchFamily="18" charset="0"/>
                <a:cs typeface="Times New Roman" pitchFamily="18" charset="0"/>
              </a:rPr>
              <a:t>Уповноважені органи</a:t>
            </a:r>
            <a:r>
              <a:rPr lang="ru-RU" sz="2600" dirty="0">
                <a:latin typeface="Times New Roman" pitchFamily="18" charset="0"/>
                <a:cs typeface="Times New Roman" pitchFamily="18" charset="0"/>
              </a:rPr>
              <a:t> </a:t>
            </a:r>
            <a:r>
              <a:rPr lang="ru-RU" sz="2500" dirty="0">
                <a:latin typeface="Times New Roman" pitchFamily="18" charset="0"/>
                <a:cs typeface="Times New Roman" pitchFamily="18" charset="0"/>
              </a:rPr>
              <a:t>з </a:t>
            </a:r>
            <a:r>
              <a:rPr lang="ru-RU" sz="2500" dirty="0" err="1">
                <a:latin typeface="Times New Roman" pitchFamily="18" charset="0"/>
                <a:cs typeface="Times New Roman" pitchFamily="18" charset="0"/>
              </a:rPr>
              <a:t>питань</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надзвичайних</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ситуацій</a:t>
            </a:r>
            <a:r>
              <a:rPr lang="ru-RU" sz="2500" dirty="0">
                <a:latin typeface="Times New Roman" pitchFamily="18" charset="0"/>
                <a:cs typeface="Times New Roman" pitchFamily="18" charset="0"/>
              </a:rPr>
              <a:t> та </a:t>
            </a:r>
            <a:r>
              <a:rPr lang="ru-RU" sz="2500" smtClean="0">
                <a:latin typeface="Times New Roman" pitchFamily="18" charset="0"/>
                <a:cs typeface="Times New Roman" pitchFamily="18" charset="0"/>
              </a:rPr>
              <a:t>цивільного</a:t>
            </a:r>
            <a:r>
              <a:rPr lang="ru-RU" sz="2500" dirty="0" smtClean="0">
                <a:latin typeface="Times New Roman" pitchFamily="18" charset="0"/>
                <a:cs typeface="Times New Roman" pitchFamily="18" charset="0"/>
              </a:rPr>
              <a:t> </a:t>
            </a:r>
            <a:r>
              <a:rPr lang="ru-RU" sz="2500" dirty="0" err="1">
                <a:latin typeface="Times New Roman" pitchFamily="18" charset="0"/>
                <a:cs typeface="Times New Roman" pitchFamily="18" charset="0"/>
              </a:rPr>
              <a:t>захисту</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населення</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обласних</a:t>
            </a:r>
            <a:r>
              <a:rPr lang="ru-RU" sz="2500" dirty="0" smtClean="0">
                <a:latin typeface="Times New Roman" pitchFamily="18" charset="0"/>
                <a:cs typeface="Times New Roman" pitchFamily="18" charset="0"/>
              </a:rPr>
              <a:t> та </a:t>
            </a:r>
            <a:r>
              <a:rPr lang="ru-RU" sz="2500" dirty="0" err="1" smtClean="0">
                <a:latin typeface="Times New Roman" pitchFamily="18" charset="0"/>
                <a:cs typeface="Times New Roman" pitchFamily="18" charset="0"/>
              </a:rPr>
              <a:t>Київської</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міської</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державної</a:t>
            </a:r>
            <a:r>
              <a:rPr lang="ru-RU" sz="2500" dirty="0" smtClean="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адміністрації</a:t>
            </a:r>
            <a:r>
              <a:rPr lang="ru-RU" sz="2500" dirty="0" smtClean="0">
                <a:latin typeface="Times New Roman" pitchFamily="18" charset="0"/>
                <a:cs typeface="Times New Roman" pitchFamily="18" charset="0"/>
              </a:rPr>
              <a:t> </a:t>
            </a:r>
            <a:r>
              <a:rPr lang="ru-RU" sz="2500" dirty="0">
                <a:latin typeface="Times New Roman" pitchFamily="18" charset="0"/>
                <a:cs typeface="Times New Roman" pitchFamily="18" charset="0"/>
              </a:rPr>
              <a:t>(</a:t>
            </a:r>
            <a:r>
              <a:rPr lang="ru-RU" sz="2500" dirty="0" err="1">
                <a:latin typeface="Times New Roman" pitchFamily="18" charset="0"/>
                <a:cs typeface="Times New Roman" pitchFamily="18" charset="0"/>
              </a:rPr>
              <a:t>далі</a:t>
            </a:r>
            <a:r>
              <a:rPr lang="ru-RU" sz="2500" dirty="0">
                <a:latin typeface="Times New Roman" pitchFamily="18" charset="0"/>
                <a:cs typeface="Times New Roman" pitchFamily="18" charset="0"/>
              </a:rPr>
              <a:t> - </a:t>
            </a:r>
            <a:r>
              <a:rPr lang="ru-RU" sz="2500" dirty="0" err="1">
                <a:latin typeface="Times New Roman" pitchFamily="18" charset="0"/>
                <a:cs typeface="Times New Roman" pitchFamily="18" charset="0"/>
              </a:rPr>
              <a:t>уповноважені</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органи</a:t>
            </a:r>
            <a:r>
              <a:rPr lang="ru-RU" sz="2500" dirty="0">
                <a:latin typeface="Times New Roman" pitchFamily="18" charset="0"/>
                <a:cs typeface="Times New Roman" pitchFamily="18" charset="0"/>
              </a:rPr>
              <a:t> з </a:t>
            </a:r>
            <a:r>
              <a:rPr lang="ru-RU" sz="2500" dirty="0" err="1">
                <a:latin typeface="Times New Roman" pitchFamily="18" charset="0"/>
                <a:cs typeface="Times New Roman" pitchFamily="18" charset="0"/>
              </a:rPr>
              <a:t>питань</a:t>
            </a:r>
            <a:r>
              <a:rPr lang="ru-RU" sz="2500" dirty="0">
                <a:latin typeface="Times New Roman" pitchFamily="18" charset="0"/>
                <a:cs typeface="Times New Roman" pitchFamily="18" charset="0"/>
              </a:rPr>
              <a:t> НС </a:t>
            </a:r>
            <a:r>
              <a:rPr lang="ru-RU" sz="2500" dirty="0" smtClean="0">
                <a:latin typeface="Times New Roman" pitchFamily="18" charset="0"/>
                <a:cs typeface="Times New Roman" pitchFamily="18" charset="0"/>
              </a:rPr>
              <a:t>та  </a:t>
            </a:r>
            <a:r>
              <a:rPr lang="ru-RU" sz="2500" dirty="0">
                <a:latin typeface="Times New Roman" pitchFamily="18" charset="0"/>
                <a:cs typeface="Times New Roman" pitchFamily="18" charset="0"/>
              </a:rPr>
              <a:t>ЦЗН</a:t>
            </a:r>
            <a:r>
              <a:rPr lang="ru-RU" sz="2500" dirty="0" smtClean="0">
                <a:latin typeface="Times New Roman" pitchFamily="18" charset="0"/>
                <a:cs typeface="Times New Roman" pitchFamily="18" charset="0"/>
              </a:rPr>
              <a:t>);</a:t>
            </a:r>
          </a:p>
          <a:p>
            <a:pPr marL="365760" indent="-283464" algn="just" fontAlgn="auto">
              <a:spcAft>
                <a:spcPts val="0"/>
              </a:spcAft>
              <a:buFont typeface="Wingdings 2" pitchFamily="18" charset="2"/>
              <a:buChar char=""/>
              <a:defRPr/>
            </a:pPr>
            <a:r>
              <a:rPr lang="uk-UA" sz="2600" dirty="0">
                <a:latin typeface="Times New Roman" pitchFamily="18" charset="0"/>
                <a:cs typeface="Times New Roman" pitchFamily="18" charset="0"/>
              </a:rPr>
              <a:t>Відповідальні особи </a:t>
            </a:r>
            <a:r>
              <a:rPr lang="uk-UA" sz="2600" dirty="0" smtClean="0">
                <a:latin typeface="Times New Roman" pitchFamily="18" charset="0"/>
                <a:cs typeface="Times New Roman" pitchFamily="18" charset="0"/>
              </a:rPr>
              <a:t>ПНО</a:t>
            </a:r>
            <a:r>
              <a:rPr lang="ru-RU" sz="2500" dirty="0">
                <a:latin typeface="Times New Roman" pitchFamily="18" charset="0"/>
                <a:cs typeface="Times New Roman" pitchFamily="18" charset="0"/>
              </a:rPr>
              <a:t>.</a:t>
            </a:r>
            <a:endParaRPr lang="ru-RU" sz="2500" dirty="0" smtClean="0">
              <a:latin typeface="Times New Roman" pitchFamily="18" charset="0"/>
              <a:cs typeface="Times New Roman" pitchFamily="18" charset="0"/>
            </a:endParaRPr>
          </a:p>
          <a:p>
            <a:pPr marL="82296" indent="0" algn="just" fontAlgn="auto">
              <a:spcAft>
                <a:spcPts val="0"/>
              </a:spcAft>
              <a:buFont typeface="Wingdings 2"/>
              <a:buNone/>
              <a:defRPr/>
            </a:pPr>
            <a:endParaRPr lang="ru-RU" sz="1300" dirty="0">
              <a:latin typeface="Times New Roman" pitchFamily="18" charset="0"/>
              <a:cs typeface="Times New Roman" pitchFamily="18" charset="0"/>
            </a:endParaRPr>
          </a:p>
          <a:p>
            <a:pPr marL="82296" indent="0" algn="just" fontAlgn="auto">
              <a:spcAft>
                <a:spcPts val="0"/>
              </a:spcAft>
              <a:buFont typeface="Wingdings 2"/>
              <a:buNone/>
              <a:defRPr/>
            </a:pPr>
            <a:r>
              <a:rPr lang="uk-UA" sz="2600" dirty="0" smtClean="0">
                <a:latin typeface="Times New Roman" pitchFamily="18" charset="0"/>
                <a:cs typeface="Times New Roman" pitchFamily="18" charset="0"/>
              </a:rPr>
              <a:t>	Здійснення </a:t>
            </a:r>
            <a:r>
              <a:rPr lang="uk-UA" sz="2600" dirty="0">
                <a:latin typeface="Times New Roman" pitchFamily="18" charset="0"/>
                <a:cs typeface="Times New Roman" pitchFamily="18" charset="0"/>
              </a:rPr>
              <a:t>моніторингу</a:t>
            </a:r>
            <a:r>
              <a:rPr lang="ru-RU" sz="2600" dirty="0">
                <a:latin typeface="Times New Roman" pitchFamily="18" charset="0"/>
                <a:cs typeface="Times New Roman" pitchFamily="18" charset="0"/>
              </a:rPr>
              <a:t>   </a:t>
            </a:r>
            <a:r>
              <a:rPr lang="ru-RU" sz="2500" dirty="0">
                <a:latin typeface="Times New Roman" pitchFamily="18" charset="0"/>
                <a:cs typeface="Times New Roman" pitchFamily="18" charset="0"/>
              </a:rPr>
              <a:t>ПНО  </a:t>
            </a:r>
            <a:r>
              <a:rPr lang="ru-RU" sz="2500" dirty="0" err="1">
                <a:latin typeface="Times New Roman" pitchFamily="18" charset="0"/>
                <a:cs typeface="Times New Roman" pitchFamily="18" charset="0"/>
              </a:rPr>
              <a:t>забезпечує</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інформаційна</a:t>
            </a:r>
            <a:r>
              <a:rPr lang="ru-RU" sz="2500" dirty="0" smtClean="0">
                <a:latin typeface="Times New Roman" pitchFamily="18" charset="0"/>
                <a:cs typeface="Times New Roman" pitchFamily="18" charset="0"/>
              </a:rPr>
              <a:t>  </a:t>
            </a:r>
            <a:r>
              <a:rPr lang="ru-RU" sz="2500" dirty="0" err="1">
                <a:latin typeface="Times New Roman" pitchFamily="18" charset="0"/>
                <a:cs typeface="Times New Roman" pitchFamily="18" charset="0"/>
              </a:rPr>
              <a:t>підсистема</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моніторингу</a:t>
            </a:r>
            <a:r>
              <a:rPr lang="ru-RU" sz="2500" dirty="0">
                <a:latin typeface="Times New Roman" pitchFamily="18" charset="0"/>
                <a:cs typeface="Times New Roman" pitchFamily="18" charset="0"/>
              </a:rPr>
              <a:t> стану </a:t>
            </a:r>
            <a:r>
              <a:rPr lang="ru-RU" sz="2500" dirty="0" err="1">
                <a:latin typeface="Times New Roman" pitchFamily="18" charset="0"/>
                <a:cs typeface="Times New Roman" pitchFamily="18" charset="0"/>
              </a:rPr>
              <a:t>потенційно</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небезпечних</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об'єктів</a:t>
            </a:r>
            <a:r>
              <a:rPr lang="ru-RU" sz="2500" dirty="0" smtClean="0">
                <a:latin typeface="Times New Roman" pitchFamily="18" charset="0"/>
                <a:cs typeface="Times New Roman" pitchFamily="18" charset="0"/>
              </a:rPr>
              <a:t>  </a:t>
            </a:r>
            <a:r>
              <a:rPr lang="ru-RU" sz="2500" dirty="0">
                <a:latin typeface="Times New Roman" pitchFamily="18" charset="0"/>
                <a:cs typeface="Times New Roman" pitchFamily="18" charset="0"/>
              </a:rPr>
              <a:t>(</a:t>
            </a:r>
            <a:r>
              <a:rPr lang="ru-RU" sz="2500" dirty="0" err="1">
                <a:latin typeface="Times New Roman" pitchFamily="18" charset="0"/>
                <a:cs typeface="Times New Roman" pitchFamily="18" charset="0"/>
              </a:rPr>
              <a:t>далі</a:t>
            </a:r>
            <a:r>
              <a:rPr lang="ru-RU" sz="2500" dirty="0">
                <a:latin typeface="Times New Roman" pitchFamily="18" charset="0"/>
                <a:cs typeface="Times New Roman" pitchFamily="18" charset="0"/>
              </a:rPr>
              <a:t>  -  </a:t>
            </a:r>
            <a:r>
              <a:rPr lang="ru-RU" sz="2500" dirty="0" err="1">
                <a:latin typeface="Times New Roman" pitchFamily="18" charset="0"/>
                <a:cs typeface="Times New Roman" pitchFamily="18" charset="0"/>
              </a:rPr>
              <a:t>підсистема</a:t>
            </a:r>
            <a:r>
              <a:rPr lang="ru-RU" sz="2500" dirty="0">
                <a:latin typeface="Times New Roman" pitchFamily="18" charset="0"/>
                <a:cs typeface="Times New Roman" pitchFamily="18" charset="0"/>
              </a:rPr>
              <a:t>  </a:t>
            </a:r>
            <a:r>
              <a:rPr lang="ru-RU" sz="2500" dirty="0" err="1">
                <a:latin typeface="Times New Roman" pitchFamily="18" charset="0"/>
                <a:cs typeface="Times New Roman" pitchFamily="18" charset="0"/>
              </a:rPr>
              <a:t>моніторингу</a:t>
            </a:r>
            <a:r>
              <a:rPr lang="ru-RU" sz="2500" dirty="0">
                <a:latin typeface="Times New Roman" pitchFamily="18" charset="0"/>
                <a:cs typeface="Times New Roman" pitchFamily="18" charset="0"/>
              </a:rPr>
              <a:t>   ПНО),   яка  є   </a:t>
            </a:r>
            <a:r>
              <a:rPr lang="ru-RU" sz="2500" dirty="0" err="1">
                <a:latin typeface="Times New Roman" pitchFamily="18" charset="0"/>
                <a:cs typeface="Times New Roman" pitchFamily="18" charset="0"/>
              </a:rPr>
              <a:t>складовою</a:t>
            </a:r>
            <a:r>
              <a:rPr lang="ru-RU" sz="2500" dirty="0">
                <a:latin typeface="Times New Roman" pitchFamily="18" charset="0"/>
                <a:cs typeface="Times New Roman" pitchFamily="18" charset="0"/>
              </a:rPr>
              <a:t> </a:t>
            </a:r>
            <a:r>
              <a:rPr lang="ru-RU" sz="2500" dirty="0" smtClean="0">
                <a:latin typeface="Times New Roman" pitchFamily="18" charset="0"/>
                <a:cs typeface="Times New Roman" pitchFamily="18" charset="0"/>
              </a:rPr>
              <a:t> </a:t>
            </a:r>
            <a:r>
              <a:rPr lang="ru-RU" sz="2500" dirty="0" err="1">
                <a:latin typeface="Times New Roman" pitchFamily="18" charset="0"/>
                <a:cs typeface="Times New Roman" pitchFamily="18" charset="0"/>
              </a:rPr>
              <a:t>частиною</a:t>
            </a:r>
            <a:r>
              <a:rPr lang="ru-RU" sz="2500" dirty="0">
                <a:latin typeface="Times New Roman" pitchFamily="18" charset="0"/>
                <a:cs typeface="Times New Roman" pitchFamily="18" charset="0"/>
              </a:rPr>
              <a:t> </a:t>
            </a:r>
            <a:r>
              <a:rPr lang="ru-RU" sz="2500" dirty="0" err="1" smtClean="0">
                <a:latin typeface="Times New Roman" pitchFamily="18" charset="0"/>
                <a:cs typeface="Times New Roman" pitchFamily="18" charset="0"/>
              </a:rPr>
              <a:t>Реєстру</a:t>
            </a:r>
            <a:r>
              <a:rPr lang="ru-RU" sz="2500" dirty="0" smtClean="0">
                <a:latin typeface="Times New Roman" pitchFamily="18" charset="0"/>
                <a:cs typeface="Times New Roman" pitchFamily="18" charset="0"/>
              </a:rPr>
              <a:t>.</a:t>
            </a:r>
            <a:endParaRPr lang="ru-RU" sz="25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0" y="3413068"/>
            <a:ext cx="8858280" cy="523220"/>
          </a:xfrm>
          <a:prstGeom prst="rect">
            <a:avLst/>
          </a:prstGeom>
          <a:noFill/>
        </p:spPr>
        <p:txBody>
          <a:bodyPr>
            <a:spAutoFit/>
          </a:bodyPr>
          <a:lstStyle/>
          <a:p>
            <a:pPr algn="ctr" fontAlgn="auto">
              <a:spcBef>
                <a:spcPts val="0"/>
              </a:spcBef>
              <a:spcAft>
                <a:spcPts val="0"/>
              </a:spcAft>
              <a:defRPr/>
            </a:pPr>
            <a:r>
              <a:rPr lang="uk-UA" sz="28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Принципи підсистеми моніторингу ПНО:  </a:t>
            </a:r>
            <a:endParaRPr lang="ru-RU" sz="2800" dirty="0">
              <a:latin typeface="+mn-lt"/>
              <a:cs typeface="+mn-cs"/>
            </a:endParaRPr>
          </a:p>
        </p:txBody>
      </p:sp>
      <p:sp>
        <p:nvSpPr>
          <p:cNvPr id="38914" name="TextBox 4"/>
          <p:cNvSpPr txBox="1">
            <a:spLocks noChangeArrowheads="1"/>
          </p:cNvSpPr>
          <p:nvPr/>
        </p:nvSpPr>
        <p:spPr bwMode="auto">
          <a:xfrm>
            <a:off x="0" y="4025900"/>
            <a:ext cx="8858250" cy="2832100"/>
          </a:xfrm>
          <a:prstGeom prst="rect">
            <a:avLst/>
          </a:prstGeom>
          <a:noFill/>
          <a:ln w="9525">
            <a:noFill/>
            <a:miter lim="800000"/>
            <a:headEnd/>
            <a:tailEnd/>
          </a:ln>
        </p:spPr>
        <p:txBody>
          <a:bodyPr>
            <a:spAutoFit/>
          </a:bodyPr>
          <a:lstStyle/>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максимальне використання існуючих організаційних структур суб’єктів моніторингу ПНО та ЄДС ЦЗ;</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узгодженість нормативно-правового та організаційного  забезпечення діяльності суб’єктів моніторингу;</a:t>
            </a:r>
          </a:p>
          <a:p>
            <a:pPr marL="363538" indent="-363538" algn="just">
              <a:spcAft>
                <a:spcPts val="600"/>
              </a:spcAft>
              <a:buClr>
                <a:srgbClr val="D96C89"/>
              </a:buClr>
              <a:buFont typeface="Wingdings 2" pitchFamily="18" charset="2"/>
              <a:buChar char=""/>
            </a:pPr>
            <a:r>
              <a:rPr lang="uk-UA" sz="2400">
                <a:latin typeface="Times New Roman" pitchFamily="18" charset="0"/>
                <a:cs typeface="Times New Roman" pitchFamily="18" charset="0"/>
              </a:rPr>
              <a:t>сумісність технічного, інформаційного та програмного забезпечення суб’єктів моніторингу, що використовуються ними для виконання завдань моніторингу ПНО. </a:t>
            </a:r>
            <a:endParaRPr lang="ru-RU" sz="2400">
              <a:latin typeface="Times New Roman" pitchFamily="18" charset="0"/>
              <a:cs typeface="Times New Roman" pitchFamily="18" charset="0"/>
            </a:endParaRPr>
          </a:p>
        </p:txBody>
      </p:sp>
      <p:sp>
        <p:nvSpPr>
          <p:cNvPr id="6" name="TextBox 5"/>
          <p:cNvSpPr txBox="1"/>
          <p:nvPr/>
        </p:nvSpPr>
        <p:spPr>
          <a:xfrm>
            <a:off x="1142976" y="-24"/>
            <a:ext cx="6715172" cy="584775"/>
          </a:xfrm>
          <a:prstGeom prst="rect">
            <a:avLst/>
          </a:prstGeom>
          <a:noFill/>
        </p:spPr>
        <p:txBody>
          <a:bodyPr>
            <a:spAutoFit/>
          </a:bodyPr>
          <a:lstStyle/>
          <a:p>
            <a:pPr algn="ctr" fontAlgn="auto">
              <a:spcBef>
                <a:spcPts val="0"/>
              </a:spcBef>
              <a:spcAft>
                <a:spcPts val="0"/>
              </a:spcAft>
              <a:defRPr/>
            </a:pPr>
            <a:r>
              <a:rPr lang="uk-UA" sz="3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Мета моніторингу ПНО  </a:t>
            </a:r>
            <a:endParaRPr lang="ru-RU" sz="3200" dirty="0">
              <a:latin typeface="+mn-lt"/>
              <a:cs typeface="+mn-cs"/>
            </a:endParaRPr>
          </a:p>
        </p:txBody>
      </p:sp>
      <p:sp>
        <p:nvSpPr>
          <p:cNvPr id="38916" name="TextBox 6"/>
          <p:cNvSpPr txBox="1">
            <a:spLocks noChangeArrowheads="1"/>
          </p:cNvSpPr>
          <p:nvPr/>
        </p:nvSpPr>
        <p:spPr bwMode="auto">
          <a:xfrm>
            <a:off x="142875" y="622300"/>
            <a:ext cx="8643938" cy="2676525"/>
          </a:xfrm>
          <a:prstGeom prst="rect">
            <a:avLst/>
          </a:prstGeom>
          <a:noFill/>
          <a:ln w="9525">
            <a:noFill/>
            <a:miter lim="800000"/>
            <a:headEnd/>
            <a:tailEnd/>
          </a:ln>
        </p:spPr>
        <p:txBody>
          <a:bodyPr>
            <a:spAutoFit/>
          </a:bodyPr>
          <a:lstStyle/>
          <a:p>
            <a:pPr algn="just"/>
            <a:r>
              <a:rPr lang="uk-UA" sz="2400">
                <a:latin typeface="Times New Roman" pitchFamily="18" charset="0"/>
                <a:cs typeface="Times New Roman" pitchFamily="18" charset="0"/>
              </a:rPr>
              <a:t>Отримання даних  про поточний стан ПНО та актуалізація інформації, що міститься у базі даних Державного  реєстру  потенційно небезпечних  об’єктів для запобігання НС та мінімізації їх наслідків. Моніторингу ПНО передбачає спостереження за якісними  і кількісними параметрами стану ПНО, збирання, оброблення, передавання та збереження інформації про стан ПНО.</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54176" cy="6480720"/>
          </a:xfrm>
        </p:spPr>
        <p:txBody>
          <a:bodyPr>
            <a:normAutofit fontScale="92500" lnSpcReduction="10000"/>
          </a:bodyPr>
          <a:lstStyle/>
          <a:p>
            <a:pPr marL="82296" indent="0" algn="just" fontAlgn="auto">
              <a:spcAft>
                <a:spcPts val="0"/>
              </a:spcAft>
              <a:buFont typeface="Wingdings 2"/>
              <a:buNone/>
              <a:defRPr/>
            </a:pPr>
            <a:endParaRPr lang="uk-UA" sz="1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endParaRPr>
          </a:p>
          <a:p>
            <a:pPr marL="82296" indent="0" algn="just" fontAlgn="auto">
              <a:spcAft>
                <a:spcPts val="0"/>
              </a:spcAft>
              <a:buFont typeface="Wingdings 2"/>
              <a:buNone/>
              <a:defRPr/>
            </a:pPr>
            <a:r>
              <a:rPr lang="uk-UA" sz="28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Моніторинг ПНО спрямовується</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на </a:t>
            </a:r>
            <a:r>
              <a:rPr lang="ru-RU" sz="2800" dirty="0" err="1">
                <a:latin typeface="Times New Roman" pitchFamily="18" charset="0"/>
                <a:cs typeface="Times New Roman" pitchFamily="18" charset="0"/>
              </a:rPr>
              <a:t>підвищення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рівня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знань</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про </a:t>
            </a:r>
            <a:r>
              <a:rPr lang="ru-RU" sz="2800" dirty="0" err="1" smtClean="0">
                <a:latin typeface="Times New Roman" pitchFamily="18" charset="0"/>
                <a:cs typeface="Times New Roman" pitchFamily="18" charset="0"/>
              </a:rPr>
              <a:t>потенційну</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небезпеку</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об'єктів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моніторингу</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поліпшення</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інформаційного</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обслуговування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користувачів</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Реєстру</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marL="82296" indent="0" algn="just" fontAlgn="auto">
              <a:spcAft>
                <a:spcPts val="0"/>
              </a:spcAft>
              <a:buFont typeface="Wingdings 2"/>
              <a:buNone/>
              <a:defRPr/>
            </a:pPr>
            <a:r>
              <a:rPr lang="uk-UA" sz="28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Стан ПНО визначається</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якісними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кількісними</a:t>
            </a:r>
            <a:r>
              <a:rPr lang="ru-RU" sz="2800" dirty="0">
                <a:latin typeface="Times New Roman" pitchFamily="18" charset="0"/>
                <a:cs typeface="Times New Roman" pitchFamily="18" charset="0"/>
              </a:rPr>
              <a:t> параметрами</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що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характеризують</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техногенні</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природні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чинники</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потенційної</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небезпеки</a:t>
            </a:r>
            <a:r>
              <a:rPr lang="ru-RU" sz="2800" dirty="0">
                <a:latin typeface="Times New Roman" pitchFamily="18" charset="0"/>
                <a:cs typeface="Times New Roman" pitchFamily="18" charset="0"/>
              </a:rPr>
              <a:t>. </a:t>
            </a:r>
            <a:endParaRPr lang="ru-RU" sz="2800" dirty="0" smtClean="0">
              <a:latin typeface="Times New Roman" pitchFamily="18" charset="0"/>
              <a:cs typeface="Times New Roman" pitchFamily="18" charset="0"/>
            </a:endParaRPr>
          </a:p>
          <a:p>
            <a:pPr marL="82296" indent="0" algn="just" fontAlgn="auto">
              <a:spcAft>
                <a:spcPts val="0"/>
              </a:spcAft>
              <a:buFont typeface="Wingdings 2"/>
              <a:buNone/>
              <a:defRPr/>
            </a:pPr>
            <a:r>
              <a:rPr lang="uk-UA" sz="28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До техногенних чинників потенційної небезпеки належать:</a:t>
            </a:r>
            <a:endParaRPr lang="ru-RU" sz="2800" dirty="0">
              <a:solidFill>
                <a:srgbClr val="66FF33"/>
              </a:solidFill>
              <a:latin typeface="Times New Roman" pitchFamily="18" charset="0"/>
              <a:cs typeface="Times New Roman" pitchFamily="18" charset="0"/>
            </a:endParaRPr>
          </a:p>
          <a:p>
            <a:pPr marL="365760" indent="-283464" algn="just" fontAlgn="auto">
              <a:spcAft>
                <a:spcPts val="0"/>
              </a:spcAft>
              <a:buFont typeface="Wingdings 2"/>
              <a:buChar char=""/>
              <a:defRPr/>
            </a:pP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небезпечні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продукти</a:t>
            </a:r>
            <a:r>
              <a:rPr lang="ru-RU" sz="2800" dirty="0">
                <a:latin typeface="Times New Roman" pitchFamily="18" charset="0"/>
                <a:cs typeface="Times New Roman" pitchFamily="18" charset="0"/>
              </a:rPr>
              <a:t> та </a:t>
            </a:r>
            <a:r>
              <a:rPr lang="ru-RU" sz="2800" dirty="0" err="1">
                <a:latin typeface="Times New Roman" pitchFamily="18" charset="0"/>
                <a:cs typeface="Times New Roman" pitchFamily="18" charset="0"/>
              </a:rPr>
              <a:t>речовини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хімічні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вибухові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займисті</a:t>
            </a:r>
            <a:r>
              <a:rPr lang="ru-RU" sz="2800" dirty="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радіаційні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біологічні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тощо</a:t>
            </a:r>
            <a:r>
              <a:rPr lang="ru-RU" sz="2800" dirty="0">
                <a:latin typeface="Times New Roman" pitchFamily="18" charset="0"/>
                <a:cs typeface="Times New Roman" pitchFamily="18" charset="0"/>
              </a:rPr>
              <a:t>); </a:t>
            </a:r>
          </a:p>
          <a:p>
            <a:pPr marL="365760" indent="-283464" algn="just" fontAlgn="auto">
              <a:spcAft>
                <a:spcPts val="0"/>
              </a:spcAft>
              <a:buFont typeface="Wingdings 2"/>
              <a:buChar char=""/>
              <a:defRPr/>
            </a:pPr>
            <a:r>
              <a:rPr lang="ru-RU" sz="2800" dirty="0" err="1" smtClean="0">
                <a:latin typeface="Times New Roman" pitchFamily="18" charset="0"/>
                <a:cs typeface="Times New Roman" pitchFamily="18" charset="0"/>
              </a:rPr>
              <a:t>підвищені</a:t>
            </a: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тиск</a:t>
            </a:r>
            <a:r>
              <a:rPr lang="ru-RU" sz="2800" dirty="0">
                <a:latin typeface="Times New Roman" pitchFamily="18" charset="0"/>
                <a:cs typeface="Times New Roman" pitchFamily="18" charset="0"/>
              </a:rPr>
              <a:t> та температура, </a:t>
            </a:r>
            <a:r>
              <a:rPr lang="ru-RU" sz="2800" dirty="0" err="1">
                <a:latin typeface="Times New Roman" pitchFamily="18" charset="0"/>
                <a:cs typeface="Times New Roman" pitchFamily="18" charset="0"/>
              </a:rPr>
              <a:t>які</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різко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відрізняються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від</a:t>
            </a:r>
            <a:r>
              <a:rPr lang="ru-RU" sz="2800" dirty="0">
                <a:latin typeface="Times New Roman" pitchFamily="18" charset="0"/>
                <a:cs typeface="Times New Roman" pitchFamily="18" charset="0"/>
              </a:rPr>
              <a:t> </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тиску</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та </a:t>
            </a:r>
            <a:r>
              <a:rPr lang="ru-RU" sz="2800" dirty="0" err="1">
                <a:latin typeface="Times New Roman" pitchFamily="18" charset="0"/>
                <a:cs typeface="Times New Roman" pitchFamily="18" charset="0"/>
              </a:rPr>
              <a:t>температури</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оточуючого</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середовища</a:t>
            </a:r>
            <a:r>
              <a:rPr lang="ru-RU" sz="2800" dirty="0">
                <a:latin typeface="Times New Roman" pitchFamily="18" charset="0"/>
                <a:cs typeface="Times New Roman" pitchFamily="18" charset="0"/>
              </a:rPr>
              <a:t>;</a:t>
            </a:r>
          </a:p>
          <a:p>
            <a:pPr marL="365760" indent="-283464" algn="just" fontAlgn="auto">
              <a:spcAft>
                <a:spcPts val="0"/>
              </a:spcAft>
              <a:buFont typeface="Wingdings 2"/>
              <a:buChar char=""/>
              <a:defRPr/>
            </a:pPr>
            <a:r>
              <a:rPr lang="ru-RU" sz="2800" dirty="0" err="1" smtClean="0">
                <a:latin typeface="Times New Roman" pitchFamily="18" charset="0"/>
                <a:cs typeface="Times New Roman" pitchFamily="18" charset="0"/>
              </a:rPr>
              <a:t>речовини</a:t>
            </a:r>
            <a:r>
              <a:rPr lang="ru-RU" sz="2800" dirty="0" smtClean="0">
                <a:latin typeface="Times New Roman" pitchFamily="18" charset="0"/>
                <a:cs typeface="Times New Roman" pitchFamily="18" charset="0"/>
              </a:rPr>
              <a:t> </a:t>
            </a:r>
            <a:r>
              <a:rPr lang="ru-RU" sz="2800" dirty="0">
                <a:latin typeface="Times New Roman" pitchFamily="18" charset="0"/>
                <a:cs typeface="Times New Roman" pitchFamily="18" charset="0"/>
              </a:rPr>
              <a:t>з </a:t>
            </a:r>
            <a:r>
              <a:rPr lang="ru-RU" sz="2800" dirty="0" err="1">
                <a:latin typeface="Times New Roman" pitchFamily="18" charset="0"/>
                <a:cs typeface="Times New Roman" pitchFamily="18" charset="0"/>
              </a:rPr>
              <a:t>токсичними</a:t>
            </a:r>
            <a:r>
              <a:rPr lang="ru-RU" sz="2800" dirty="0">
                <a:latin typeface="Times New Roman" pitchFamily="18" charset="0"/>
                <a:cs typeface="Times New Roman" pitchFamily="18" charset="0"/>
              </a:rPr>
              <a:t> продуктами </a:t>
            </a:r>
            <a:r>
              <a:rPr lang="ru-RU" sz="2800" dirty="0" err="1">
                <a:latin typeface="Times New Roman" pitchFamily="18" charset="0"/>
                <a:cs typeface="Times New Roman" pitchFamily="18" charset="0"/>
              </a:rPr>
              <a:t>згоряння</a:t>
            </a:r>
            <a:r>
              <a:rPr lang="ru-RU" sz="2800" dirty="0">
                <a:latin typeface="Times New Roman" pitchFamily="18" charset="0"/>
                <a:cs typeface="Times New Roman" pitchFamily="18" charset="0"/>
              </a:rPr>
              <a:t>;</a:t>
            </a:r>
          </a:p>
          <a:p>
            <a:pPr marL="365760" indent="-283464" algn="just" fontAlgn="auto">
              <a:spcAft>
                <a:spcPts val="0"/>
              </a:spcAft>
              <a:buFont typeface="Wingdings 2"/>
              <a:buChar char=""/>
              <a:defRPr/>
            </a:pPr>
            <a:r>
              <a:rPr lang="ru-RU" sz="2800" dirty="0" smtClean="0">
                <a:latin typeface="Times New Roman" pitchFamily="18" charset="0"/>
                <a:cs typeface="Times New Roman" pitchFamily="18" charset="0"/>
              </a:rPr>
              <a:t> </a:t>
            </a:r>
            <a:r>
              <a:rPr lang="ru-RU" sz="2800" dirty="0" err="1">
                <a:latin typeface="Times New Roman" pitchFamily="18" charset="0"/>
                <a:cs typeface="Times New Roman" pitchFamily="18" charset="0"/>
              </a:rPr>
              <a:t>незадовільний</a:t>
            </a:r>
            <a:r>
              <a:rPr lang="ru-RU" sz="2800" dirty="0">
                <a:latin typeface="Times New Roman" pitchFamily="18" charset="0"/>
                <a:cs typeface="Times New Roman" pitchFamily="18" charset="0"/>
              </a:rPr>
              <a:t> стан </a:t>
            </a:r>
            <a:r>
              <a:rPr lang="ru-RU" sz="2800" dirty="0" err="1">
                <a:latin typeface="Times New Roman" pitchFamily="18" charset="0"/>
                <a:cs typeface="Times New Roman" pitchFamily="18" charset="0"/>
              </a:rPr>
              <a:t>обладнання</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будов</a:t>
            </a:r>
            <a:r>
              <a:rPr lang="ru-RU" sz="2800" dirty="0">
                <a:latin typeface="Times New Roman" pitchFamily="18" charset="0"/>
                <a:cs typeface="Times New Roman" pitchFamily="18" charset="0"/>
              </a:rPr>
              <a:t> і </a:t>
            </a:r>
            <a:r>
              <a:rPr lang="ru-RU" sz="2800" dirty="0" err="1">
                <a:latin typeface="Times New Roman" pitchFamily="18" charset="0"/>
                <a:cs typeface="Times New Roman" pitchFamily="18" charset="0"/>
              </a:rPr>
              <a:t>споруд</a:t>
            </a:r>
            <a:r>
              <a:rPr lang="ru-RU" sz="2800" dirty="0">
                <a:latin typeface="Times New Roman" pitchFamily="18" charset="0"/>
                <a:cs typeface="Times New Roman" pitchFamily="18" charset="0"/>
              </a:rPr>
              <a:t> </a:t>
            </a:r>
            <a:r>
              <a:rPr lang="ru-RU" sz="2800" dirty="0" err="1">
                <a:latin typeface="Times New Roman" pitchFamily="18" charset="0"/>
                <a:cs typeface="Times New Roman" pitchFamily="18" charset="0"/>
              </a:rPr>
              <a:t>тощо</a:t>
            </a:r>
            <a:r>
              <a:rPr lang="ru-RU" sz="2800" dirty="0" smtClean="0">
                <a:latin typeface="Times New Roman" pitchFamily="18" charset="0"/>
                <a:cs typeface="Times New Roman" pitchFamily="18" charset="0"/>
              </a:rPr>
              <a:t>.</a:t>
            </a:r>
            <a:endParaRPr lang="ru-RU" dirty="0"/>
          </a:p>
          <a:p>
            <a:pPr marL="82296" indent="0" fontAlgn="auto">
              <a:spcAft>
                <a:spcPts val="0"/>
              </a:spcAft>
              <a:buFont typeface="Wingdings 2"/>
              <a:buNone/>
              <a:defRPr/>
            </a:pPr>
            <a:endParaRPr lang="ru-RU"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88640"/>
            <a:ext cx="8754176" cy="6480720"/>
          </a:xfrm>
        </p:spPr>
        <p:txBody>
          <a:bodyPr>
            <a:normAutofit/>
          </a:bodyPr>
          <a:lstStyle/>
          <a:p>
            <a:pPr marL="82296" indent="0" algn="ctr" fontAlgn="auto">
              <a:spcAft>
                <a:spcPts val="0"/>
              </a:spcAft>
              <a:buFont typeface="Wingdings 2"/>
              <a:buNone/>
              <a:defRPr/>
            </a:pPr>
            <a:r>
              <a:rPr lang="uk-UA" sz="28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Нормативно-правові посилання:</a:t>
            </a:r>
            <a:endParaRPr lang="ru-RU" sz="2600" dirty="0">
              <a:solidFill>
                <a:srgbClr val="33CCFF"/>
              </a:solidFill>
              <a:latin typeface="Times New Roman" pitchFamily="18" charset="0"/>
              <a:cs typeface="Times New Roman" pitchFamily="18" charset="0"/>
            </a:endParaRPr>
          </a:p>
          <a:p>
            <a:pPr marL="365760" indent="-283464" algn="just" fontAlgn="auto">
              <a:spcAft>
                <a:spcPts val="0"/>
              </a:spcAft>
              <a:buFont typeface="Wingdings 2" pitchFamily="18" charset="2"/>
              <a:buChar char=""/>
              <a:defRPr/>
            </a:pPr>
            <a:r>
              <a:rPr lang="uk-UA" sz="2600" dirty="0" smtClean="0">
                <a:latin typeface="Times New Roman" pitchFamily="18" charset="0"/>
                <a:cs typeface="Times New Roman" pitchFamily="18" charset="0"/>
              </a:rPr>
              <a:t>Кодекс цивільного захисту України, м. Київ, 2.10.2012 р. № 5403-</a:t>
            </a:r>
            <a:r>
              <a:rPr lang="en-US" sz="2600" dirty="0" smtClean="0">
                <a:latin typeface="Times New Roman" pitchFamily="18" charset="0"/>
                <a:cs typeface="Times New Roman" pitchFamily="18" charset="0"/>
              </a:rPr>
              <a:t>VI</a:t>
            </a:r>
            <a:r>
              <a:rPr lang="uk-UA" sz="2600" dirty="0" smtClean="0">
                <a:latin typeface="Times New Roman" pitchFamily="18" charset="0"/>
                <a:cs typeface="Times New Roman" pitchFamily="18" charset="0"/>
              </a:rPr>
              <a:t>, затверджений Президентом України;</a:t>
            </a:r>
          </a:p>
          <a:p>
            <a:pPr marL="365760" indent="-283464" algn="just" fontAlgn="auto">
              <a:spcAft>
                <a:spcPts val="0"/>
              </a:spcAft>
              <a:buFont typeface="Wingdings 2" pitchFamily="18" charset="2"/>
              <a:buChar char=""/>
              <a:defRPr/>
            </a:pPr>
            <a:r>
              <a:rPr lang="uk-UA" sz="2600" dirty="0" smtClean="0">
                <a:latin typeface="Times New Roman" pitchFamily="18" charset="0"/>
                <a:cs typeface="Times New Roman" pitchFamily="18" charset="0"/>
              </a:rPr>
              <a:t>Положення про Державний реєстр потенційно небезпечних  об'єктів, затверджене постановою Кабінету Міністрів України  від 29 серпня 2002 року № 1288 (1288-2002-п);</a:t>
            </a:r>
          </a:p>
          <a:p>
            <a:pPr marL="365760" indent="-283464" algn="just" fontAlgn="auto">
              <a:spcAft>
                <a:spcPts val="0"/>
              </a:spcAft>
              <a:buFont typeface="Wingdings 2" pitchFamily="18" charset="2"/>
              <a:buChar char=""/>
              <a:defRPr/>
            </a:pPr>
            <a:r>
              <a:rPr lang="uk-UA" sz="2600" dirty="0" smtClean="0">
                <a:latin typeface="Times New Roman" pitchFamily="18" charset="0"/>
                <a:cs typeface="Times New Roman" pitchFamily="18" charset="0"/>
              </a:rPr>
              <a:t>Положення про паспортизацію потенційно небезпечних об'єктів, затверджене наказом МНС України від 18 грудня 2000 року № 338 (z0062-01) і зареєстроване в Міністерстві юстиції України 24 січня 2001 року за № 62/5253.</a:t>
            </a:r>
          </a:p>
          <a:p>
            <a:pPr marL="82296" indent="0" fontAlgn="auto">
              <a:spcAft>
                <a:spcPts val="0"/>
              </a:spcAft>
              <a:buFont typeface="Wingdings 2"/>
              <a:buNone/>
              <a:defRPr/>
            </a:pPr>
            <a:endParaRPr lang="ru-RU"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79512" y="116632"/>
            <a:ext cx="8754176" cy="6552728"/>
          </a:xfrm>
        </p:spPr>
        <p:txBody>
          <a:bodyPr>
            <a:normAutofit fontScale="85000" lnSpcReduction="10000"/>
          </a:bodyPr>
          <a:lstStyle/>
          <a:p>
            <a:pPr marL="82296" indent="0" algn="ctr" fontAlgn="auto">
              <a:spcAft>
                <a:spcPts val="0"/>
              </a:spcAft>
              <a:buFont typeface="Wingdings 2"/>
              <a:buNone/>
              <a:defRPr/>
            </a:pPr>
            <a:endParaRPr lang="uk-UA" sz="9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endParaRPr>
          </a:p>
          <a:p>
            <a:pPr marL="82296" indent="0" algn="ctr" fontAlgn="auto">
              <a:spcAft>
                <a:spcPts val="0"/>
              </a:spcAft>
              <a:buFont typeface="Wingdings 2"/>
              <a:buNone/>
              <a:defRPr/>
            </a:pPr>
            <a:r>
              <a:rPr lang="uk-UA" sz="33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Організація взаємодії суб’єктів моніторингу ПНО</a:t>
            </a:r>
            <a:r>
              <a:rPr lang="ru-RU" sz="3300" dirty="0" smtClean="0"/>
              <a:t> </a:t>
            </a:r>
          </a:p>
          <a:p>
            <a:pPr marL="82296" indent="0" algn="just" fontAlgn="auto">
              <a:spcAft>
                <a:spcPts val="0"/>
              </a:spcAft>
              <a:buFont typeface="Wingdings 2"/>
              <a:buNone/>
              <a:defRPr/>
            </a:pPr>
            <a:r>
              <a:rPr lang="ru-RU" sz="3300" dirty="0" err="1" smtClean="0">
                <a:latin typeface="Times New Roman" pitchFamily="18" charset="0"/>
                <a:cs typeface="Times New Roman" pitchFamily="18" charset="0"/>
              </a:rPr>
              <a:t>Організація</a:t>
            </a:r>
            <a:r>
              <a:rPr lang="ru-RU" sz="3300" dirty="0" smtClean="0">
                <a:latin typeface="Times New Roman" pitchFamily="18" charset="0"/>
                <a:cs typeface="Times New Roman" pitchFamily="18" charset="0"/>
              </a:rPr>
              <a:t> </a:t>
            </a:r>
            <a:r>
              <a:rPr lang="ru-RU" sz="3300" dirty="0">
                <a:latin typeface="Times New Roman" pitchFamily="18" charset="0"/>
                <a:cs typeface="Times New Roman" pitchFamily="18" charset="0"/>
              </a:rPr>
              <a:t>та </a:t>
            </a:r>
            <a:r>
              <a:rPr lang="ru-RU" sz="3300" dirty="0" err="1">
                <a:latin typeface="Times New Roman" pitchFamily="18" charset="0"/>
                <a:cs typeface="Times New Roman" pitchFamily="18" charset="0"/>
              </a:rPr>
              <a:t>координація</a:t>
            </a:r>
            <a:r>
              <a:rPr lang="ru-RU" sz="3300" dirty="0">
                <a:latin typeface="Times New Roman" pitchFamily="18" charset="0"/>
                <a:cs typeface="Times New Roman" pitchFamily="18" charset="0"/>
              </a:rPr>
              <a:t> </a:t>
            </a:r>
            <a:r>
              <a:rPr lang="ru-RU" sz="3300" dirty="0" err="1">
                <a:latin typeface="Times New Roman" pitchFamily="18" charset="0"/>
                <a:cs typeface="Times New Roman" pitchFamily="18" charset="0"/>
              </a:rPr>
              <a:t>моніторингу</a:t>
            </a:r>
            <a:r>
              <a:rPr lang="ru-RU" sz="3300" dirty="0">
                <a:latin typeface="Times New Roman" pitchFamily="18" charset="0"/>
                <a:cs typeface="Times New Roman" pitchFamily="18" charset="0"/>
              </a:rPr>
              <a:t> ПНО </a:t>
            </a:r>
            <a:r>
              <a:rPr lang="ru-RU" sz="3300" dirty="0" err="1">
                <a:latin typeface="Times New Roman" pitchFamily="18" charset="0"/>
                <a:cs typeface="Times New Roman" pitchFamily="18" charset="0"/>
              </a:rPr>
              <a:t>здійснюється</a:t>
            </a:r>
            <a:r>
              <a:rPr lang="ru-RU" sz="3300" dirty="0">
                <a:latin typeface="Times New Roman" pitchFamily="18" charset="0"/>
                <a:cs typeface="Times New Roman" pitchFamily="18" charset="0"/>
              </a:rPr>
              <a:t> </a:t>
            </a:r>
            <a:r>
              <a:rPr lang="ru-RU" sz="3300" dirty="0" smtClean="0">
                <a:latin typeface="Times New Roman" pitchFamily="18" charset="0"/>
                <a:cs typeface="Times New Roman" pitchFamily="18" charset="0"/>
              </a:rPr>
              <a:t>органами </a:t>
            </a:r>
            <a:r>
              <a:rPr lang="ru-RU" sz="3300" dirty="0" err="1">
                <a:latin typeface="Times New Roman" pitchFamily="18" charset="0"/>
                <a:cs typeface="Times New Roman" pitchFamily="18" charset="0"/>
              </a:rPr>
              <a:t>управління</a:t>
            </a:r>
            <a:r>
              <a:rPr lang="ru-RU" sz="3300" dirty="0">
                <a:latin typeface="Times New Roman" pitchFamily="18" charset="0"/>
                <a:cs typeface="Times New Roman" pitchFamily="18" charset="0"/>
              </a:rPr>
              <a:t> </a:t>
            </a:r>
            <a:r>
              <a:rPr lang="ru-RU" sz="3300" dirty="0" smtClean="0">
                <a:latin typeface="Times New Roman" pitchFamily="18" charset="0"/>
                <a:cs typeface="Times New Roman" pitchFamily="18" charset="0"/>
              </a:rPr>
              <a:t>ЄДС ЦЗ. </a:t>
            </a:r>
            <a:endParaRPr lang="ru-RU" sz="3300" dirty="0">
              <a:latin typeface="Times New Roman" pitchFamily="18" charset="0"/>
              <a:cs typeface="Times New Roman" pitchFamily="18" charset="0"/>
            </a:endParaRPr>
          </a:p>
          <a:p>
            <a:pPr marL="82296" indent="0" algn="just" fontAlgn="auto">
              <a:spcAft>
                <a:spcPts val="0"/>
              </a:spcAft>
              <a:buFont typeface="Wingdings 2"/>
              <a:buNone/>
              <a:defRPr/>
            </a:pPr>
            <a:endParaRPr lang="ru-RU" dirty="0" smtClean="0">
              <a:solidFill>
                <a:srgbClr val="99FF33"/>
              </a:solidFill>
              <a:latin typeface="Times New Roman" pitchFamily="18" charset="0"/>
              <a:cs typeface="Times New Roman" pitchFamily="18" charset="0"/>
            </a:endParaRPr>
          </a:p>
          <a:p>
            <a:pPr marL="82296" indent="0" algn="just" fontAlgn="auto">
              <a:spcAft>
                <a:spcPts val="0"/>
              </a:spcAft>
              <a:buFont typeface="Wingdings 2"/>
              <a:buNone/>
              <a:defRPr/>
            </a:pPr>
            <a:r>
              <a:rPr lang="uk-UA"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Взаємодія суб’єктів моніторингу ПНО </a:t>
            </a:r>
            <a:r>
              <a:rPr lang="uk-UA" b="1" dirty="0" err="1"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грунтується</a:t>
            </a:r>
            <a:r>
              <a:rPr lang="uk-UA"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 на:</a:t>
            </a:r>
            <a:endParaRPr lang="ru-RU" dirty="0">
              <a:latin typeface="Times New Roman" pitchFamily="18" charset="0"/>
              <a:cs typeface="Times New Roman" pitchFamily="18" charset="0"/>
            </a:endParaRPr>
          </a:p>
          <a:p>
            <a:pPr marL="365760" indent="-283464" algn="just" fontAlgn="auto">
              <a:spcAft>
                <a:spcPts val="0"/>
              </a:spcAft>
              <a:buFont typeface="Wingdings 2" pitchFamily="18" charset="2"/>
              <a:buChar char=""/>
              <a:defRPr/>
            </a:pPr>
            <a:r>
              <a:rPr lang="ru-RU" dirty="0" err="1" smtClean="0">
                <a:latin typeface="Times New Roman" pitchFamily="18" charset="0"/>
                <a:cs typeface="Times New Roman" pitchFamily="18" charset="0"/>
              </a:rPr>
              <a:t>координації</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дій</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під</a:t>
            </a:r>
            <a:r>
              <a:rPr lang="ru-RU" dirty="0">
                <a:latin typeface="Times New Roman" pitchFamily="18" charset="0"/>
                <a:cs typeface="Times New Roman" pitchFamily="18" charset="0"/>
              </a:rPr>
              <a:t> час </a:t>
            </a:r>
            <a:r>
              <a:rPr lang="ru-RU" dirty="0" err="1">
                <a:latin typeface="Times New Roman" pitchFamily="18" charset="0"/>
                <a:cs typeface="Times New Roman" pitchFamily="18" charset="0"/>
              </a:rPr>
              <a:t>планування</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організації</a:t>
            </a:r>
            <a:r>
              <a:rPr lang="ru-RU" dirty="0">
                <a:latin typeface="Times New Roman" pitchFamily="18" charset="0"/>
                <a:cs typeface="Times New Roman" pitchFamily="18" charset="0"/>
              </a:rPr>
              <a:t> та </a:t>
            </a:r>
            <a:r>
              <a:rPr lang="ru-RU" dirty="0" err="1" smtClean="0">
                <a:latin typeface="Times New Roman" pitchFamily="18" charset="0"/>
                <a:cs typeface="Times New Roman" pitchFamily="18" charset="0"/>
              </a:rPr>
              <a:t>проведенні</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спільних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заходів</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щодо</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моніторингу</a:t>
            </a:r>
            <a:r>
              <a:rPr lang="ru-RU" dirty="0">
                <a:latin typeface="Times New Roman" pitchFamily="18" charset="0"/>
                <a:cs typeface="Times New Roman" pitchFamily="18" charset="0"/>
              </a:rPr>
              <a:t> ПНО;</a:t>
            </a:r>
          </a:p>
          <a:p>
            <a:pPr marL="365760" indent="-283464" algn="just" fontAlgn="auto">
              <a:spcAft>
                <a:spcPts val="0"/>
              </a:spcAft>
              <a:buFont typeface="Wingdings 2" pitchFamily="18" charset="2"/>
              <a:buChar char=""/>
              <a:defRPr/>
            </a:pPr>
            <a:r>
              <a:rPr lang="ru-RU" dirty="0" err="1" smtClean="0">
                <a:latin typeface="Times New Roman" pitchFamily="18" charset="0"/>
                <a:cs typeface="Times New Roman" pitchFamily="18" charset="0"/>
              </a:rPr>
              <a:t>сприянні</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ефективному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виконанню</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завдань</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моніторингу</a:t>
            </a:r>
            <a:r>
              <a:rPr lang="ru-RU" dirty="0">
                <a:latin typeface="Times New Roman" pitchFamily="18" charset="0"/>
                <a:cs typeface="Times New Roman" pitchFamily="18" charset="0"/>
              </a:rPr>
              <a:t> ПНО;</a:t>
            </a:r>
          </a:p>
          <a:p>
            <a:pPr marL="365760" indent="-283464" algn="just" fontAlgn="auto">
              <a:spcAft>
                <a:spcPts val="0"/>
              </a:spcAft>
              <a:buFont typeface="Wingdings 2" pitchFamily="18" charset="2"/>
              <a:buChar char=""/>
              <a:defRPr/>
            </a:pPr>
            <a:r>
              <a:rPr lang="ru-RU" dirty="0" err="1" smtClean="0">
                <a:latin typeface="Times New Roman" pitchFamily="18" charset="0"/>
                <a:cs typeface="Times New Roman" pitchFamily="18" charset="0"/>
              </a:rPr>
              <a:t>відповідальності</a:t>
            </a:r>
            <a:r>
              <a:rPr lang="ru-RU" dirty="0" smtClean="0">
                <a:latin typeface="Times New Roman" pitchFamily="18" charset="0"/>
                <a:cs typeface="Times New Roman" pitchFamily="18" charset="0"/>
              </a:rPr>
              <a:t> </a:t>
            </a:r>
            <a:r>
              <a:rPr lang="ru-RU" dirty="0">
                <a:latin typeface="Times New Roman" pitchFamily="18" charset="0"/>
                <a:cs typeface="Times New Roman" pitchFamily="18" charset="0"/>
              </a:rPr>
              <a:t>за </a:t>
            </a:r>
            <a:r>
              <a:rPr lang="ru-RU" dirty="0" err="1">
                <a:latin typeface="Times New Roman" pitchFamily="18" charset="0"/>
                <a:cs typeface="Times New Roman" pitchFamily="18" charset="0"/>
              </a:rPr>
              <a:t>повноту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достовірність</a:t>
            </a:r>
            <a:r>
              <a:rPr lang="ru-RU" dirty="0">
                <a:latin typeface="Times New Roman" pitchFamily="18" charset="0"/>
                <a:cs typeface="Times New Roman" pitchFamily="18" charset="0"/>
              </a:rPr>
              <a:t> і </a:t>
            </a:r>
            <a:r>
              <a:rPr lang="ru-RU" dirty="0" err="1">
                <a:latin typeface="Times New Roman" pitchFamily="18" charset="0"/>
                <a:cs typeface="Times New Roman" pitchFamily="18" charset="0"/>
              </a:rPr>
              <a:t>своєчасність</a:t>
            </a:r>
            <a:r>
              <a:rPr lang="ru-RU" dirty="0">
                <a:latin typeface="Times New Roman" pitchFamily="18" charset="0"/>
                <a:cs typeface="Times New Roman" pitchFamily="18" charset="0"/>
              </a:rPr>
              <a:t> </a:t>
            </a:r>
            <a:r>
              <a:rPr lang="ru-RU" dirty="0" err="1" smtClean="0">
                <a:latin typeface="Times New Roman" pitchFamily="18" charset="0"/>
                <a:cs typeface="Times New Roman" pitchFamily="18" charset="0"/>
              </a:rPr>
              <a:t>надан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ня</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інформації</a:t>
            </a:r>
            <a:r>
              <a:rPr lang="ru-RU" dirty="0">
                <a:latin typeface="Times New Roman" pitchFamily="18" charset="0"/>
                <a:cs typeface="Times New Roman" pitchFamily="18" charset="0"/>
              </a:rPr>
              <a:t> про стан ПНО; </a:t>
            </a:r>
          </a:p>
          <a:p>
            <a:pPr marL="365760" indent="-283464" algn="just" fontAlgn="auto">
              <a:spcAft>
                <a:spcPts val="0"/>
              </a:spcAft>
              <a:buFont typeface="Wingdings 2" pitchFamily="18" charset="2"/>
              <a:buChar char=""/>
              <a:defRPr/>
            </a:pPr>
            <a:r>
              <a:rPr lang="ru-RU" dirty="0" err="1">
                <a:latin typeface="Times New Roman" pitchFamily="18" charset="0"/>
                <a:cs typeface="Times New Roman" pitchFamily="18" charset="0"/>
              </a:rPr>
              <a:t>колективному</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використанні</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інформаційних</a:t>
            </a:r>
            <a:r>
              <a:rPr lang="ru-RU" dirty="0">
                <a:latin typeface="Times New Roman" pitchFamily="18" charset="0"/>
                <a:cs typeface="Times New Roman" pitchFamily="18" charset="0"/>
              </a:rPr>
              <a:t> </a:t>
            </a:r>
            <a:r>
              <a:rPr lang="ru-RU" dirty="0" err="1">
                <a:latin typeface="Times New Roman" pitchFamily="18" charset="0"/>
                <a:cs typeface="Times New Roman" pitchFamily="18" charset="0"/>
              </a:rPr>
              <a:t>ресурсів</a:t>
            </a:r>
            <a:r>
              <a:rPr lang="ru-RU" dirty="0">
                <a:latin typeface="Times New Roman" pitchFamily="18" charset="0"/>
                <a:cs typeface="Times New Roman" pitchFamily="18" charset="0"/>
              </a:rPr>
              <a:t> та </a:t>
            </a:r>
            <a:r>
              <a:rPr lang="ru-RU" dirty="0" err="1" smtClean="0">
                <a:latin typeface="Times New Roman" pitchFamily="18" charset="0"/>
                <a:cs typeface="Times New Roman" pitchFamily="18" charset="0"/>
              </a:rPr>
              <a:t>комунікаційних</a:t>
            </a:r>
            <a:r>
              <a:rPr lang="ru-RU" dirty="0" smtClean="0">
                <a:latin typeface="Times New Roman" pitchFamily="18" charset="0"/>
                <a:cs typeface="Times New Roman" pitchFamily="18" charset="0"/>
              </a:rPr>
              <a:t> </a:t>
            </a:r>
            <a:r>
              <a:rPr lang="ru-RU" dirty="0" err="1">
                <a:latin typeface="Times New Roman" pitchFamily="18" charset="0"/>
                <a:cs typeface="Times New Roman" pitchFamily="18" charset="0"/>
              </a:rPr>
              <a:t>засобів</a:t>
            </a:r>
            <a:r>
              <a:rPr lang="ru-RU" dirty="0">
                <a:latin typeface="Times New Roman" pitchFamily="18" charset="0"/>
                <a:cs typeface="Times New Roman" pitchFamily="18" charset="0"/>
              </a:rPr>
              <a:t>. </a:t>
            </a:r>
          </a:p>
          <a:p>
            <a:pPr marL="82296" indent="0" algn="just" fontAlgn="auto">
              <a:spcAft>
                <a:spcPts val="0"/>
              </a:spcAft>
              <a:buFont typeface="Wingdings 2"/>
              <a:buNone/>
              <a:defRPr/>
            </a:pP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Заголовок 1"/>
          <p:cNvSpPr txBox="1">
            <a:spLocks/>
          </p:cNvSpPr>
          <p:nvPr/>
        </p:nvSpPr>
        <p:spPr>
          <a:xfrm>
            <a:off x="1259632" y="3570894"/>
            <a:ext cx="7128792" cy="782960"/>
          </a:xfrm>
          <a:prstGeom prst="rect">
            <a:avLst/>
          </a:prstGeom>
        </p:spPr>
        <p:txBody>
          <a:bodyPr anchor="ctr">
            <a:normAutofit/>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Моніторинг містить:</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
        <p:nvSpPr>
          <p:cNvPr id="15362" name="Содержимое 2"/>
          <p:cNvSpPr txBox="1">
            <a:spLocks/>
          </p:cNvSpPr>
          <p:nvPr/>
        </p:nvSpPr>
        <p:spPr bwMode="auto">
          <a:xfrm>
            <a:off x="971550" y="865188"/>
            <a:ext cx="7829550" cy="2663825"/>
          </a:xfrm>
          <a:prstGeom prst="rect">
            <a:avLst/>
          </a:prstGeom>
          <a:noFill/>
          <a:ln w="9525">
            <a:noFill/>
            <a:miter lim="800000"/>
            <a:headEnd/>
            <a:tailEnd/>
          </a:ln>
        </p:spPr>
        <p:txBody>
          <a:bodyPr/>
          <a:lstStyle/>
          <a:p>
            <a:pPr marL="447675" indent="-382588" algn="just">
              <a:spcBef>
                <a:spcPct val="20000"/>
              </a:spcBef>
              <a:buClr>
                <a:schemeClr val="accent1"/>
              </a:buClr>
              <a:buSzPct val="80000"/>
              <a:buFont typeface="Wingdings 2" pitchFamily="18" charset="2"/>
              <a:buChar char=""/>
            </a:pPr>
            <a:r>
              <a:rPr lang="uk-UA" sz="2600">
                <a:latin typeface="Times New Roman" pitchFamily="18" charset="0"/>
                <a:cs typeface="Times New Roman" pitchFamily="18" charset="0"/>
              </a:rPr>
              <a:t>забезпечення постійної оцінки безпеки та «комфортності» людини, а також стану і функціональної цілісності природних систем;</a:t>
            </a:r>
          </a:p>
          <a:p>
            <a:pPr marL="447675" indent="-382588" algn="just">
              <a:spcBef>
                <a:spcPct val="20000"/>
              </a:spcBef>
              <a:buClr>
                <a:schemeClr val="accent1"/>
              </a:buClr>
              <a:buSzPct val="80000"/>
              <a:buFont typeface="Wingdings 2" pitchFamily="18" charset="2"/>
              <a:buChar char=""/>
            </a:pPr>
            <a:r>
              <a:rPr lang="uk-UA" sz="2600">
                <a:latin typeface="Times New Roman" pitchFamily="18" charset="0"/>
                <a:cs typeface="Times New Roman" pitchFamily="18" charset="0"/>
              </a:rPr>
              <a:t>створення умов для визначення корегуючих дій в тих випадках, коли цільові показники критеріїв оцінки безпеки людини не досягаються.</a:t>
            </a:r>
          </a:p>
          <a:p>
            <a:pPr marL="447675" indent="-382588">
              <a:spcBef>
                <a:spcPct val="20000"/>
              </a:spcBef>
              <a:buClr>
                <a:schemeClr val="accent1"/>
              </a:buClr>
              <a:buSzPct val="80000"/>
              <a:buFont typeface="Wingdings 2" pitchFamily="18" charset="2"/>
              <a:buChar char=""/>
            </a:pPr>
            <a:endParaRPr lang="en-US" sz="2800">
              <a:latin typeface="Times New Roman" pitchFamily="18" charset="0"/>
              <a:cs typeface="Times New Roman" pitchFamily="18" charset="0"/>
            </a:endParaRPr>
          </a:p>
        </p:txBody>
      </p:sp>
      <p:sp>
        <p:nvSpPr>
          <p:cNvPr id="15363" name="Содержимое 2"/>
          <p:cNvSpPr txBox="1">
            <a:spLocks/>
          </p:cNvSpPr>
          <p:nvPr/>
        </p:nvSpPr>
        <p:spPr bwMode="auto">
          <a:xfrm>
            <a:off x="971550" y="4287838"/>
            <a:ext cx="7758113" cy="2354262"/>
          </a:xfrm>
          <a:prstGeom prst="rect">
            <a:avLst/>
          </a:prstGeom>
          <a:noFill/>
          <a:ln w="9525">
            <a:noFill/>
            <a:miter lim="800000"/>
            <a:headEnd/>
            <a:tailEnd/>
          </a:ln>
        </p:spPr>
        <p:txBody>
          <a:bodyPr/>
          <a:lstStyle/>
          <a:p>
            <a:pPr marL="447675" indent="-382588">
              <a:spcBef>
                <a:spcPct val="20000"/>
              </a:spcBef>
              <a:buClr>
                <a:schemeClr val="accent1"/>
              </a:buClr>
              <a:buSzPct val="80000"/>
              <a:buFont typeface="Wingdings 2" pitchFamily="18" charset="2"/>
              <a:buChar char=""/>
            </a:pPr>
            <a:r>
              <a:rPr lang="uk-UA" sz="2400">
                <a:latin typeface="Times New Roman" pitchFamily="18" charset="0"/>
                <a:cs typeface="Times New Roman" pitchFamily="18" charset="0"/>
              </a:rPr>
              <a:t>спостереження;</a:t>
            </a:r>
          </a:p>
          <a:p>
            <a:pPr marL="447675" indent="-382588">
              <a:spcBef>
                <a:spcPct val="20000"/>
              </a:spcBef>
              <a:buClr>
                <a:schemeClr val="accent1"/>
              </a:buClr>
              <a:buSzPct val="80000"/>
              <a:buFont typeface="Wingdings 2" pitchFamily="18" charset="2"/>
              <a:buChar char=""/>
            </a:pPr>
            <a:r>
              <a:rPr lang="uk-UA" sz="2400">
                <a:latin typeface="Times New Roman" pitchFamily="18" charset="0"/>
                <a:cs typeface="Times New Roman" pitchFamily="18" charset="0"/>
              </a:rPr>
              <a:t>оцінку (на підґрунті ризик-орієнтовного підходу);</a:t>
            </a:r>
          </a:p>
          <a:p>
            <a:pPr marL="447675" indent="-382588">
              <a:spcBef>
                <a:spcPct val="20000"/>
              </a:spcBef>
              <a:buClr>
                <a:schemeClr val="accent1"/>
              </a:buClr>
              <a:buSzPct val="80000"/>
              <a:buFont typeface="Wingdings 2" pitchFamily="18" charset="2"/>
              <a:buChar char=""/>
            </a:pPr>
            <a:r>
              <a:rPr lang="uk-UA" sz="2400">
                <a:latin typeface="Times New Roman" pitchFamily="18" charset="0"/>
                <a:cs typeface="Times New Roman" pitchFamily="18" charset="0"/>
              </a:rPr>
              <a:t>прогноз зовнішніх цілей;</a:t>
            </a:r>
          </a:p>
          <a:p>
            <a:pPr marL="447675" indent="-382588">
              <a:spcBef>
                <a:spcPct val="20000"/>
              </a:spcBef>
              <a:buClr>
                <a:schemeClr val="accent1"/>
              </a:buClr>
              <a:buSzPct val="80000"/>
              <a:buFont typeface="Wingdings 2" pitchFamily="18" charset="2"/>
              <a:buChar char=""/>
            </a:pPr>
            <a:r>
              <a:rPr lang="uk-UA" sz="2400">
                <a:latin typeface="Times New Roman" pitchFamily="18" charset="0"/>
                <a:cs typeface="Times New Roman" pitchFamily="18" charset="0"/>
              </a:rPr>
              <a:t>виявлення джерел впливів об'єктів моніторингу;</a:t>
            </a:r>
          </a:p>
          <a:p>
            <a:pPr marL="447675" indent="-382588">
              <a:spcBef>
                <a:spcPct val="20000"/>
              </a:spcBef>
              <a:buClr>
                <a:schemeClr val="accent1"/>
              </a:buClr>
              <a:buSzPct val="80000"/>
              <a:buFont typeface="Wingdings 2" pitchFamily="18" charset="2"/>
              <a:buChar char=""/>
            </a:pPr>
            <a:r>
              <a:rPr lang="uk-UA" sz="2400">
                <a:latin typeface="Times New Roman" pitchFamily="18" charset="0"/>
                <a:cs typeface="Times New Roman" pitchFamily="18" charset="0"/>
              </a:rPr>
              <a:t>виявлення причин змін об'єктів моніторингу.</a:t>
            </a:r>
            <a:endParaRPr lang="en-US" sz="2400">
              <a:latin typeface="Times New Roman" pitchFamily="18" charset="0"/>
              <a:cs typeface="Times New Roman" pitchFamily="18" charset="0"/>
            </a:endParaRPr>
          </a:p>
        </p:txBody>
      </p:sp>
      <p:sp>
        <p:nvSpPr>
          <p:cNvPr id="11" name="Заголовок 1"/>
          <p:cNvSpPr txBox="1">
            <a:spLocks/>
          </p:cNvSpPr>
          <p:nvPr/>
        </p:nvSpPr>
        <p:spPr>
          <a:xfrm>
            <a:off x="996310" y="15766"/>
            <a:ext cx="7358114" cy="782960"/>
          </a:xfrm>
          <a:prstGeom prst="rect">
            <a:avLst/>
          </a:prstGeom>
        </p:spPr>
        <p:txBody>
          <a:bodyPr anchor="ctr">
            <a:normAutofit/>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Завдання моніторингу</a:t>
            </a:r>
            <a:r>
              <a:rPr lang="ru-RU"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0"/>
            <a:ext cx="9144000" cy="1357298"/>
          </a:xfrm>
        </p:spPr>
        <p:txBody>
          <a:bodyPr/>
          <a:lstStyle/>
          <a:p>
            <a:pPr algn="ctr" fontAlgn="auto">
              <a:spcAft>
                <a:spcPts val="0"/>
              </a:spcAft>
              <a:defRPr/>
            </a:pPr>
            <a:r>
              <a:rPr lang="uk-UA" sz="3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Методи спостереження та контролю за станом життєвого середовища людини</a:t>
            </a:r>
            <a:endParaRPr lang="en-US" sz="3600" dirty="0">
              <a:solidFill>
                <a:schemeClr val="tx2">
                  <a:satMod val="130000"/>
                </a:schemeClr>
              </a:solidFill>
              <a:latin typeface="Times New Roman" pitchFamily="18" charset="0"/>
              <a:cs typeface="Times New Roman" pitchFamily="18" charset="0"/>
            </a:endParaRPr>
          </a:p>
        </p:txBody>
      </p:sp>
      <p:sp>
        <p:nvSpPr>
          <p:cNvPr id="3" name="TextBox 2"/>
          <p:cNvSpPr txBox="1"/>
          <p:nvPr/>
        </p:nvSpPr>
        <p:spPr>
          <a:xfrm>
            <a:off x="571500" y="1214438"/>
            <a:ext cx="8286750" cy="5078412"/>
          </a:xfrm>
          <a:prstGeom prst="rect">
            <a:avLst/>
          </a:prstGeom>
          <a:noFill/>
        </p:spPr>
        <p:txBody>
          <a:bodyPr>
            <a:spAutoFit/>
          </a:bodyPr>
          <a:lstStyle/>
          <a:p>
            <a:pPr algn="just" fontAlgn="auto">
              <a:spcBef>
                <a:spcPts val="0"/>
              </a:spcBef>
              <a:spcAft>
                <a:spcPts val="0"/>
              </a:spcAft>
              <a:defRPr/>
            </a:pPr>
            <a:r>
              <a:rPr lang="uk-UA" b="1" i="1" dirty="0">
                <a:effectLst>
                  <a:outerShdw blurRad="38100" dist="38100" dir="2700000" algn="tl">
                    <a:srgbClr val="000000">
                      <a:alpha val="43137"/>
                    </a:srgbClr>
                  </a:outerShdw>
                </a:effectLst>
                <a:latin typeface="Times New Roman" pitchFamily="18" charset="0"/>
                <a:cs typeface="Times New Roman" pitchFamily="18" charset="0"/>
              </a:rPr>
              <a:t>Спектроскопічні методи </a:t>
            </a:r>
            <a:r>
              <a:rPr lang="uk-UA" dirty="0">
                <a:latin typeface="Times New Roman" pitchFamily="18" charset="0"/>
                <a:cs typeface="Times New Roman" pitchFamily="18" charset="0"/>
              </a:rPr>
              <a:t>– це методи, що засновані на взаємодії речовини з електромагнітним випромінюванням.</a:t>
            </a:r>
          </a:p>
          <a:p>
            <a:pPr algn="just" fontAlgn="auto">
              <a:spcBef>
                <a:spcPts val="0"/>
              </a:spcBef>
              <a:spcAft>
                <a:spcPts val="0"/>
              </a:spcAft>
              <a:defRPr/>
            </a:pPr>
            <a:endParaRPr lang="uk-UA" dirty="0">
              <a:latin typeface="Times New Roman" pitchFamily="18" charset="0"/>
              <a:cs typeface="Times New Roman" pitchFamily="18" charset="0"/>
            </a:endParaRPr>
          </a:p>
          <a:p>
            <a:pPr algn="just" fontAlgn="auto">
              <a:spcBef>
                <a:spcPts val="0"/>
              </a:spcBef>
              <a:spcAft>
                <a:spcPts val="0"/>
              </a:spcAft>
              <a:defRPr/>
            </a:pPr>
            <a:r>
              <a:rPr lang="uk-UA" b="1" i="1" dirty="0">
                <a:effectLst>
                  <a:outerShdw blurRad="38100" dist="38100" dir="2700000" algn="tl">
                    <a:srgbClr val="000000">
                      <a:alpha val="43137"/>
                    </a:srgbClr>
                  </a:outerShdw>
                </a:effectLst>
                <a:latin typeface="Times New Roman" pitchFamily="18" charset="0"/>
                <a:cs typeface="Times New Roman" pitchFamily="18" charset="0"/>
              </a:rPr>
              <a:t>Електрохімічні методи </a:t>
            </a:r>
            <a:r>
              <a:rPr lang="uk-UA" dirty="0">
                <a:latin typeface="Times New Roman" pitchFamily="18" charset="0"/>
                <a:cs typeface="Times New Roman" pitchFamily="18" charset="0"/>
              </a:rPr>
              <a:t>– це методи аналізу та дослідження, в основу яких покладено процеси, які відбуваються в електродному просторі.</a:t>
            </a:r>
          </a:p>
          <a:p>
            <a:pPr algn="just" fontAlgn="auto">
              <a:spcBef>
                <a:spcPts val="0"/>
              </a:spcBef>
              <a:spcAft>
                <a:spcPts val="0"/>
              </a:spcAft>
              <a:defRPr/>
            </a:pPr>
            <a:endParaRPr lang="uk-UA" dirty="0">
              <a:latin typeface="Times New Roman" pitchFamily="18" charset="0"/>
              <a:cs typeface="Times New Roman" pitchFamily="18" charset="0"/>
            </a:endParaRPr>
          </a:p>
          <a:p>
            <a:pPr algn="just" fontAlgn="auto">
              <a:spcBef>
                <a:spcPts val="0"/>
              </a:spcBef>
              <a:spcAft>
                <a:spcPts val="0"/>
              </a:spcAft>
              <a:defRPr/>
            </a:pPr>
            <a:r>
              <a:rPr lang="uk-UA" b="1" i="1" dirty="0">
                <a:effectLst>
                  <a:outerShdw blurRad="38100" dist="38100" dir="2700000" algn="tl">
                    <a:srgbClr val="000000">
                      <a:alpha val="43137"/>
                    </a:srgbClr>
                  </a:outerShdw>
                </a:effectLst>
                <a:latin typeface="Times New Roman" pitchFamily="18" charset="0"/>
                <a:cs typeface="Times New Roman" pitchFamily="18" charset="0"/>
              </a:rPr>
              <a:t>Хроматографічні методи </a:t>
            </a:r>
            <a:r>
              <a:rPr lang="uk-UA" dirty="0">
                <a:latin typeface="Times New Roman" pitchFamily="18" charset="0"/>
                <a:cs typeface="Times New Roman" pitchFamily="18" charset="0"/>
              </a:rPr>
              <a:t>– це методи засновані на динамічному </a:t>
            </a:r>
            <a:r>
              <a:rPr lang="uk-UA" dirty="0" err="1">
                <a:latin typeface="Times New Roman" pitchFamily="18" charset="0"/>
                <a:cs typeface="Times New Roman" pitchFamily="18" charset="0"/>
              </a:rPr>
              <a:t>сорбційному</a:t>
            </a:r>
            <a:r>
              <a:rPr lang="uk-UA" dirty="0">
                <a:latin typeface="Times New Roman" pitchFamily="18" charset="0"/>
                <a:cs typeface="Times New Roman" pitchFamily="18" charset="0"/>
              </a:rPr>
              <a:t> процесі розділення сумішей за рахунок розподілення речовини між двома фазами, одна з яких рухлива, інша – нерухлива, та пов'язана з багаторазовим повторюванням актів сорбції – десорбції.</a:t>
            </a:r>
          </a:p>
          <a:p>
            <a:pPr algn="just" fontAlgn="auto">
              <a:spcBef>
                <a:spcPts val="0"/>
              </a:spcBef>
              <a:spcAft>
                <a:spcPts val="0"/>
              </a:spcAft>
              <a:defRPr/>
            </a:pPr>
            <a:endParaRPr lang="uk-UA" dirty="0">
              <a:latin typeface="Times New Roman" pitchFamily="18" charset="0"/>
              <a:cs typeface="Times New Roman" pitchFamily="18" charset="0"/>
            </a:endParaRPr>
          </a:p>
          <a:p>
            <a:pPr algn="just" fontAlgn="auto">
              <a:spcBef>
                <a:spcPts val="0"/>
              </a:spcBef>
              <a:spcAft>
                <a:spcPts val="0"/>
              </a:spcAft>
              <a:defRPr/>
            </a:pPr>
            <a:r>
              <a:rPr lang="uk-UA" b="1" i="1" dirty="0">
                <a:effectLst>
                  <a:outerShdw blurRad="38100" dist="38100" dir="2700000" algn="tl">
                    <a:srgbClr val="000000">
                      <a:alpha val="43137"/>
                    </a:srgbClr>
                  </a:outerShdw>
                </a:effectLst>
                <a:latin typeface="Times New Roman" pitchFamily="18" charset="0"/>
                <a:cs typeface="Times New Roman" pitchFamily="18" charset="0"/>
              </a:rPr>
              <a:t>Радіометричний аналіз </a:t>
            </a:r>
            <a:r>
              <a:rPr lang="uk-UA" dirty="0">
                <a:latin typeface="Times New Roman" pitchFamily="18" charset="0"/>
                <a:cs typeface="Times New Roman" pitchFamily="18" charset="0"/>
              </a:rPr>
              <a:t>- виявлення та вимірювання кількості </a:t>
            </a:r>
            <a:r>
              <a:rPr lang="uk-UA" dirty="0" err="1">
                <a:latin typeface="Times New Roman" pitchFamily="18" charset="0"/>
                <a:cs typeface="Times New Roman" pitchFamily="18" charset="0"/>
              </a:rPr>
              <a:t>розпадів</a:t>
            </a:r>
            <a:r>
              <a:rPr lang="uk-UA" dirty="0">
                <a:latin typeface="Times New Roman" pitchFamily="18" charset="0"/>
                <a:cs typeface="Times New Roman" pitchFamily="18" charset="0"/>
              </a:rPr>
              <a:t> атомних ядер у радіоактивних джерелах або деякій їхньої частині за випромінюваннями, що виділяють ядра. Існує декілька методів реєстрації іонізуючого випромінювання (ІВ).</a:t>
            </a:r>
          </a:p>
          <a:p>
            <a:pPr algn="just" fontAlgn="auto">
              <a:spcBef>
                <a:spcPts val="0"/>
              </a:spcBef>
              <a:spcAft>
                <a:spcPts val="0"/>
              </a:spcAft>
              <a:defRPr/>
            </a:pPr>
            <a:endParaRPr lang="uk-UA" dirty="0">
              <a:latin typeface="Times New Roman" pitchFamily="18" charset="0"/>
              <a:cs typeface="Times New Roman" pitchFamily="18" charset="0"/>
            </a:endParaRPr>
          </a:p>
          <a:p>
            <a:pPr algn="just" fontAlgn="auto">
              <a:spcBef>
                <a:spcPts val="0"/>
              </a:spcBef>
              <a:spcAft>
                <a:spcPts val="0"/>
              </a:spcAft>
              <a:defRPr/>
            </a:pPr>
            <a:r>
              <a:rPr lang="uk-UA" b="1" i="1" dirty="0">
                <a:effectLst>
                  <a:outerShdw blurRad="38100" dist="38100" dir="2700000" algn="tl">
                    <a:srgbClr val="000000">
                      <a:alpha val="43137"/>
                    </a:srgbClr>
                  </a:outerShdw>
                </a:effectLst>
                <a:latin typeface="Times New Roman" pitchFamily="18" charset="0"/>
                <a:cs typeface="Times New Roman" pitchFamily="18" charset="0"/>
              </a:rPr>
              <a:t>Хімічні методи </a:t>
            </a:r>
            <a:r>
              <a:rPr lang="uk-UA" dirty="0">
                <a:latin typeface="Times New Roman" pitchFamily="18" charset="0"/>
                <a:cs typeface="Times New Roman" pitchFamily="18" charset="0"/>
              </a:rPr>
              <a:t>– це методи, які ґрунтуються на використанні хімічних реакцій для визначення складу речовин.</a:t>
            </a:r>
            <a:endParaRPr lang="uk-UA"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580926"/>
          </a:xfrm>
        </p:spPr>
        <p:txBody>
          <a:bodyPr/>
          <a:lstStyle/>
          <a:p>
            <a:pPr algn="ctr" fontAlgn="auto">
              <a:spcAft>
                <a:spcPts val="0"/>
              </a:spcAft>
              <a:defRPr/>
            </a:pPr>
            <a:r>
              <a:rPr lang="uk-UA" sz="32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Хімічні методи</a:t>
            </a:r>
            <a:endParaRPr lang="en-US" sz="3200" b="1" dirty="0">
              <a:solidFill>
                <a:schemeClr val="tx2">
                  <a:satMod val="130000"/>
                </a:schemeClr>
              </a:solidFill>
              <a:latin typeface="Times New Roman" pitchFamily="18" charset="0"/>
              <a:cs typeface="Times New Roman" pitchFamily="18" charset="0"/>
            </a:endParaRPr>
          </a:p>
        </p:txBody>
      </p:sp>
      <p:sp>
        <p:nvSpPr>
          <p:cNvPr id="44034" name="TextBox 3"/>
          <p:cNvSpPr txBox="1">
            <a:spLocks noChangeArrowheads="1"/>
          </p:cNvSpPr>
          <p:nvPr/>
        </p:nvSpPr>
        <p:spPr bwMode="auto">
          <a:xfrm>
            <a:off x="179388" y="431800"/>
            <a:ext cx="8743950" cy="6494463"/>
          </a:xfrm>
          <a:prstGeom prst="rect">
            <a:avLst/>
          </a:prstGeom>
          <a:noFill/>
          <a:ln w="9525">
            <a:noFill/>
            <a:miter lim="800000"/>
            <a:headEnd/>
            <a:tailEnd/>
          </a:ln>
        </p:spPr>
        <p:txBody>
          <a:bodyPr>
            <a:spAutoFit/>
          </a:bodyPr>
          <a:lstStyle/>
          <a:p>
            <a:pPr algn="just"/>
            <a:r>
              <a:rPr lang="uk-UA" sz="2400" b="1" i="1">
                <a:latin typeface="Times New Roman" pitchFamily="18" charset="0"/>
                <a:cs typeface="Times New Roman" pitchFamily="18" charset="0"/>
              </a:rPr>
              <a:t>Гравіметричний (ваговий) метод </a:t>
            </a:r>
            <a:r>
              <a:rPr lang="uk-UA">
                <a:latin typeface="Times New Roman" pitchFamily="18" charset="0"/>
                <a:cs typeface="Times New Roman" pitchFamily="18" charset="0"/>
              </a:rPr>
              <a:t>ґрунтується на кількісному переведенні визначуваного компонента в малорозчинну сполуку і зважуванні продукту після виділення, промивання, висушування чи прожарювання. Під час визначення певного іона цим методом осад, що утворюється, має відповідати таким вимогам:</a:t>
            </a:r>
          </a:p>
          <a:p>
            <a:pPr algn="just"/>
            <a:r>
              <a:rPr lang="uk-UA">
                <a:latin typeface="Times New Roman" pitchFamily="18" charset="0"/>
                <a:cs typeface="Times New Roman" pitchFamily="18" charset="0"/>
              </a:rPr>
              <a:t>- бути майже нерозчинним;</a:t>
            </a:r>
          </a:p>
          <a:p>
            <a:pPr algn="just"/>
            <a:r>
              <a:rPr lang="uk-UA">
                <a:latin typeface="Times New Roman" pitchFamily="18" charset="0"/>
                <a:cs typeface="Times New Roman" pitchFamily="18" charset="0"/>
              </a:rPr>
              <a:t>- після висушування або прожарювання склад осаду має відповідати певній формулі;</a:t>
            </a:r>
          </a:p>
          <a:p>
            <a:pPr algn="just"/>
            <a:r>
              <a:rPr lang="uk-UA">
                <a:latin typeface="Corbel" pitchFamily="34" charset="0"/>
              </a:rPr>
              <a:t>- </a:t>
            </a:r>
            <a:r>
              <a:rPr lang="uk-UA">
                <a:latin typeface="Times New Roman" pitchFamily="18" charset="0"/>
                <a:cs typeface="Times New Roman" pitchFamily="18" charset="0"/>
              </a:rPr>
              <a:t>розмір зерна осаду повинний бути більший, ніж пори фільтру, тобто осад має добре відокремлюватися від розчину фільтруванням;</a:t>
            </a:r>
          </a:p>
          <a:p>
            <a:pPr algn="just">
              <a:buFontTx/>
              <a:buChar char="-"/>
            </a:pPr>
            <a:r>
              <a:rPr lang="uk-UA">
                <a:latin typeface="Times New Roman" pitchFamily="18" charset="0"/>
                <a:cs typeface="Times New Roman" pitchFamily="18" charset="0"/>
              </a:rPr>
              <a:t>відносна молекулярна маса вагової форми осаду має бути досить великою, щоб похибка визначення якнайменше впливала на результат аналізу.</a:t>
            </a:r>
          </a:p>
          <a:p>
            <a:pPr algn="just"/>
            <a:r>
              <a:rPr lang="uk-UA">
                <a:latin typeface="Times New Roman" pitchFamily="18" charset="0"/>
                <a:cs typeface="Times New Roman" pitchFamily="18" charset="0"/>
              </a:rPr>
              <a:t>Гравіметричний аналіз є найбільш точним з хімічних методів аналізу.</a:t>
            </a:r>
          </a:p>
          <a:p>
            <a:pPr algn="just"/>
            <a:endParaRPr lang="uk-UA" sz="800">
              <a:latin typeface="Times New Roman" pitchFamily="18" charset="0"/>
              <a:cs typeface="Times New Roman" pitchFamily="18" charset="0"/>
            </a:endParaRPr>
          </a:p>
          <a:p>
            <a:pPr algn="just"/>
            <a:r>
              <a:rPr lang="uk-UA" sz="2400" b="1" i="1">
                <a:latin typeface="Times New Roman" pitchFamily="18" charset="0"/>
                <a:cs typeface="Times New Roman" pitchFamily="18" charset="0"/>
              </a:rPr>
              <a:t>Титриметричний (об'ємний) метод </a:t>
            </a:r>
            <a:r>
              <a:rPr lang="uk-UA">
                <a:latin typeface="Times New Roman" pitchFamily="18" charset="0"/>
                <a:cs typeface="Times New Roman" pitchFamily="18" charset="0"/>
              </a:rPr>
              <a:t>ґрунтується на вимірюванні об'єму розчину реагенту відомої концентрації, витраченого на взаємодію з аналізованою речовиною. За швидкістю виконання об'ємний аналіз має значну перевагу перед ваговим аналізом.</a:t>
            </a:r>
          </a:p>
          <a:p>
            <a:pPr algn="just"/>
            <a:r>
              <a:rPr lang="uk-UA">
                <a:latin typeface="Times New Roman" pitchFamily="18" charset="0"/>
                <a:cs typeface="Times New Roman" pitchFamily="18" charset="0"/>
              </a:rPr>
              <a:t>За своїм характером реакції, які використовують в об'ємному аналізі, належать до різних типів. В залежності від цього об'ємні визначення поділяють на:</a:t>
            </a:r>
          </a:p>
          <a:p>
            <a:pPr algn="just"/>
            <a:r>
              <a:rPr lang="uk-UA">
                <a:latin typeface="Times New Roman" pitchFamily="18" charset="0"/>
                <a:cs typeface="Times New Roman" pitchFamily="18" charset="0"/>
              </a:rPr>
              <a:t>- метод нейтралізації, ґрунтується на взаємодії кислот і лугів;</a:t>
            </a:r>
          </a:p>
          <a:p>
            <a:pPr algn="just"/>
            <a:r>
              <a:rPr lang="uk-UA">
                <a:latin typeface="Times New Roman" pitchFamily="18" charset="0"/>
                <a:cs typeface="Times New Roman" pitchFamily="18" charset="0"/>
              </a:rPr>
              <a:t>- методи окислення-відновлення – перманганатометрія, йодометрія, хроматометрія, броматометрія;</a:t>
            </a:r>
          </a:p>
          <a:p>
            <a:pPr algn="just"/>
            <a:r>
              <a:rPr lang="uk-UA">
                <a:latin typeface="Times New Roman" pitchFamily="18" charset="0"/>
                <a:cs typeface="Times New Roman" pitchFamily="18" charset="0"/>
              </a:rPr>
              <a:t>- методи осадження та комплексоутворення, ґрунтуються на осадженні певного іона у вигляді важкорозчинної сполуки або зв'язуванні його в малорозчинний  комплекс.</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67494"/>
            <a:ext cx="8715436" cy="1073274"/>
          </a:xfrm>
        </p:spPr>
        <p:txBody>
          <a:bodyPr>
            <a:noAutofit/>
          </a:bodyPr>
          <a:lstStyle/>
          <a:p>
            <a:pPr algn="ctr" fontAlgn="auto">
              <a:spcAft>
                <a:spcPts val="0"/>
              </a:spcAft>
              <a:defRPr/>
            </a:pPr>
            <a:r>
              <a:rPr lang="uk-UA" sz="3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Хроматографічні методи </a:t>
            </a:r>
            <a:endParaRPr lang="ru-RU" sz="2400" dirty="0">
              <a:solidFill>
                <a:schemeClr val="tx1"/>
              </a:solidFill>
              <a:effectLst/>
            </a:endParaRPr>
          </a:p>
        </p:txBody>
      </p:sp>
      <p:sp>
        <p:nvSpPr>
          <p:cNvPr id="3" name="Содержимое 2"/>
          <p:cNvSpPr>
            <a:spLocks noGrp="1"/>
          </p:cNvSpPr>
          <p:nvPr>
            <p:ph idx="1"/>
          </p:nvPr>
        </p:nvSpPr>
        <p:spPr>
          <a:xfrm>
            <a:off x="0" y="1928813"/>
            <a:ext cx="8934450" cy="5143500"/>
          </a:xfrm>
        </p:spPr>
        <p:txBody>
          <a:bodyPr>
            <a:normAutofit/>
          </a:bodyPr>
          <a:lstStyle/>
          <a:p>
            <a:pPr marL="441325" indent="-346075" algn="just" fontAlgn="auto">
              <a:spcBef>
                <a:spcPts val="0"/>
              </a:spcBef>
              <a:spcAft>
                <a:spcPts val="1200"/>
              </a:spcAft>
              <a:buFont typeface="Wingdings 2" pitchFamily="18" charset="2"/>
              <a:buChar char=""/>
              <a:defRPr/>
            </a:pPr>
            <a:r>
              <a:rPr lang="uk-UA" sz="2400" dirty="0" smtClean="0">
                <a:latin typeface="Times New Roman" pitchFamily="18" charset="0"/>
                <a:cs typeface="Times New Roman" pitchFamily="18" charset="0"/>
              </a:rPr>
              <a:t>за агрегатним станом суміші, в якій відбувається її розділення на компоненти, – газова, рідинна та газорідинна хроматографії</a:t>
            </a:r>
          </a:p>
          <a:p>
            <a:pPr marL="441325" indent="-346075" algn="just" fontAlgn="auto">
              <a:spcBef>
                <a:spcPts val="0"/>
              </a:spcBef>
              <a:spcAft>
                <a:spcPts val="1200"/>
              </a:spcAft>
              <a:buFont typeface="Wingdings 2" pitchFamily="18" charset="2"/>
              <a:buChar char=""/>
              <a:defRPr/>
            </a:pPr>
            <a:r>
              <a:rPr lang="uk-UA" sz="2400" dirty="0" smtClean="0">
                <a:latin typeface="Times New Roman" pitchFamily="18" charset="0"/>
                <a:cs typeface="Times New Roman" pitchFamily="18" charset="0"/>
              </a:rPr>
              <a:t>за механізмом розділення – адсорбційна, розподільча, іонообмінна, осадочна окислювально-відновна, </a:t>
            </a:r>
            <a:r>
              <a:rPr lang="uk-UA" sz="2400" dirty="0" err="1" smtClean="0">
                <a:latin typeface="Times New Roman" pitchFamily="18" charset="0"/>
                <a:cs typeface="Times New Roman" pitchFamily="18" charset="0"/>
              </a:rPr>
              <a:t>адсорбційно-комплексоутворююча</a:t>
            </a:r>
            <a:r>
              <a:rPr lang="uk-UA" sz="2400" dirty="0" smtClean="0">
                <a:latin typeface="Times New Roman" pitchFamily="18" charset="0"/>
                <a:cs typeface="Times New Roman" pitchFamily="18" charset="0"/>
              </a:rPr>
              <a:t> хроматографія та ін.;</a:t>
            </a:r>
          </a:p>
          <a:p>
            <a:pPr marL="441325" indent="-346075" algn="just" fontAlgn="auto">
              <a:spcBef>
                <a:spcPts val="0"/>
              </a:spcBef>
              <a:spcAft>
                <a:spcPts val="1200"/>
              </a:spcAft>
              <a:buFont typeface="Wingdings 2" pitchFamily="18" charset="2"/>
              <a:buChar char=""/>
              <a:defRPr/>
            </a:pPr>
            <a:r>
              <a:rPr lang="uk-UA" sz="2400" dirty="0" smtClean="0">
                <a:latin typeface="Times New Roman" pitchFamily="18" charset="0"/>
                <a:cs typeface="Times New Roman" pitchFamily="18" charset="0"/>
              </a:rPr>
              <a:t>за формою проведення хроматографічного процесу – колонкова, капілярна, площинна (паперова, тонкошарова та мембранна);</a:t>
            </a:r>
          </a:p>
          <a:p>
            <a:pPr marL="441325" indent="-346075" algn="just" fontAlgn="auto">
              <a:spcBef>
                <a:spcPts val="0"/>
              </a:spcBef>
              <a:spcAft>
                <a:spcPts val="1200"/>
              </a:spcAft>
              <a:buFont typeface="Wingdings 2" pitchFamily="18" charset="2"/>
              <a:buChar char=""/>
              <a:defRPr/>
            </a:pPr>
            <a:r>
              <a:rPr lang="uk-UA" sz="2400" dirty="0" smtClean="0">
                <a:latin typeface="Times New Roman" pitchFamily="18" charset="0"/>
                <a:cs typeface="Times New Roman" pitchFamily="18" charset="0"/>
              </a:rPr>
              <a:t>за способом отримання </a:t>
            </a:r>
            <a:r>
              <a:rPr lang="uk-UA" sz="2400" dirty="0" err="1" smtClean="0">
                <a:latin typeface="Times New Roman" pitchFamily="18" charset="0"/>
                <a:cs typeface="Times New Roman" pitchFamily="18" charset="0"/>
              </a:rPr>
              <a:t>хроматограми</a:t>
            </a:r>
            <a:r>
              <a:rPr lang="uk-UA" sz="2400" dirty="0" smtClean="0">
                <a:latin typeface="Times New Roman" pitchFamily="18" charset="0"/>
                <a:cs typeface="Times New Roman" pitchFamily="18" charset="0"/>
              </a:rPr>
              <a:t> (фронтальний, </a:t>
            </a:r>
            <a:r>
              <a:rPr lang="uk-UA" sz="2400" dirty="0" err="1" smtClean="0">
                <a:latin typeface="Times New Roman" pitchFamily="18" charset="0"/>
                <a:cs typeface="Times New Roman" pitchFamily="18" charset="0"/>
              </a:rPr>
              <a:t>елюєнтний</a:t>
            </a:r>
            <a:r>
              <a:rPr lang="uk-UA" sz="2400" dirty="0" smtClean="0">
                <a:latin typeface="Times New Roman" pitchFamily="18" charset="0"/>
                <a:cs typeface="Times New Roman" pitchFamily="18" charset="0"/>
              </a:rPr>
              <a:t>, </a:t>
            </a:r>
            <a:r>
              <a:rPr lang="uk-UA" sz="2400" dirty="0" err="1" smtClean="0">
                <a:latin typeface="Times New Roman" pitchFamily="18" charset="0"/>
                <a:cs typeface="Times New Roman" pitchFamily="18" charset="0"/>
              </a:rPr>
              <a:t>витискуючий</a:t>
            </a:r>
            <a:r>
              <a:rPr lang="uk-UA" sz="2400" dirty="0" smtClean="0">
                <a:latin typeface="Times New Roman" pitchFamily="18" charset="0"/>
                <a:cs typeface="Times New Roman" pitchFamily="18" charset="0"/>
              </a:rPr>
              <a:t>).</a:t>
            </a:r>
          </a:p>
          <a:p>
            <a:pPr marL="365760" indent="-283464" fontAlgn="auto">
              <a:spcAft>
                <a:spcPts val="0"/>
              </a:spcAft>
              <a:buFont typeface="Wingdings 2"/>
              <a:buChar char=""/>
              <a:defRPr/>
            </a:pPr>
            <a:endParaRPr lang="ru-RU" sz="2400" dirty="0"/>
          </a:p>
        </p:txBody>
      </p:sp>
      <p:sp>
        <p:nvSpPr>
          <p:cNvPr id="45059" name="TextBox 3"/>
          <p:cNvSpPr txBox="1">
            <a:spLocks noChangeArrowheads="1"/>
          </p:cNvSpPr>
          <p:nvPr/>
        </p:nvSpPr>
        <p:spPr bwMode="auto">
          <a:xfrm>
            <a:off x="900113" y="1341438"/>
            <a:ext cx="7272337" cy="522287"/>
          </a:xfrm>
          <a:prstGeom prst="rect">
            <a:avLst/>
          </a:prstGeom>
          <a:noFill/>
          <a:ln w="9525">
            <a:noFill/>
            <a:miter lim="800000"/>
            <a:headEnd/>
            <a:tailEnd/>
          </a:ln>
        </p:spPr>
        <p:txBody>
          <a:bodyPr>
            <a:spAutoFit/>
          </a:bodyPr>
          <a:lstStyle/>
          <a:p>
            <a:pPr algn="ctr"/>
            <a:r>
              <a:rPr lang="uk-UA" sz="2800">
                <a:latin typeface="Times New Roman" pitchFamily="18" charset="0"/>
                <a:cs typeface="Times New Roman" pitchFamily="18" charset="0"/>
              </a:rPr>
              <a:t>класифікують за наступними ознаками:</a:t>
            </a:r>
            <a:endParaRPr lang="ru-RU"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Заголовок 1"/>
          <p:cNvSpPr>
            <a:spLocks noGrp="1"/>
          </p:cNvSpPr>
          <p:nvPr>
            <p:ph type="title"/>
          </p:nvPr>
        </p:nvSpPr>
        <p:spPr>
          <a:xfrm>
            <a:off x="428564" y="0"/>
            <a:ext cx="8715436" cy="1073274"/>
          </a:xfrm>
        </p:spPr>
        <p:txBody>
          <a:bodyPr>
            <a:noAutofit/>
          </a:bodyPr>
          <a:lstStyle/>
          <a:p>
            <a:pPr algn="ctr" fontAlgn="auto">
              <a:spcAft>
                <a:spcPts val="0"/>
              </a:spcAft>
              <a:defRPr/>
            </a:pPr>
            <a:r>
              <a:rPr lang="uk-UA" sz="3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Електрохімічні методи </a:t>
            </a:r>
            <a:endParaRPr lang="ru-RU" sz="2400" dirty="0">
              <a:solidFill>
                <a:schemeClr val="tx1"/>
              </a:solidFill>
              <a:effectLst/>
            </a:endParaRPr>
          </a:p>
        </p:txBody>
      </p:sp>
      <p:sp>
        <p:nvSpPr>
          <p:cNvPr id="17" name="TextBox 16"/>
          <p:cNvSpPr txBox="1"/>
          <p:nvPr/>
        </p:nvSpPr>
        <p:spPr>
          <a:xfrm>
            <a:off x="971550" y="1052513"/>
            <a:ext cx="7921625" cy="4346575"/>
          </a:xfrm>
          <a:prstGeom prst="rect">
            <a:avLst/>
          </a:prstGeom>
          <a:noFill/>
        </p:spPr>
        <p:txBody>
          <a:bodyPr>
            <a:spAutoFit/>
          </a:bodyPr>
          <a:lstStyle/>
          <a:p>
            <a:pPr fontAlgn="auto">
              <a:spcBef>
                <a:spcPts val="0"/>
              </a:spcBef>
              <a:spcAft>
                <a:spcPts val="0"/>
              </a:spcAft>
              <a:defRPr/>
            </a:pPr>
            <a:endParaRPr lang="uk-UA" dirty="0">
              <a:latin typeface="Times New Roman" pitchFamily="18" charset="0"/>
              <a:cs typeface="Times New Roman" pitchFamily="18" charset="0"/>
            </a:endParaRPr>
          </a:p>
          <a:p>
            <a:pPr marL="361950" indent="-361950" algn="just" fontAlgn="auto">
              <a:lnSpc>
                <a:spcPct val="130000"/>
              </a:lnSpc>
              <a:spcBef>
                <a:spcPts val="0"/>
              </a:spcBef>
              <a:spcAft>
                <a:spcPts val="1200"/>
              </a:spcAft>
              <a:buClr>
                <a:srgbClr val="D96C89"/>
              </a:buClr>
              <a:buFont typeface="Wingdings" pitchFamily="2" charset="2"/>
              <a:buChar char=""/>
              <a:defRPr/>
            </a:pPr>
            <a:r>
              <a:rPr lang="uk-UA" sz="2800" dirty="0">
                <a:latin typeface="Times New Roman" pitchFamily="18" charset="0"/>
                <a:cs typeface="Times New Roman" pitchFamily="18" charset="0"/>
              </a:rPr>
              <a:t>без проходження електродної реакції (кондуктометрія)</a:t>
            </a:r>
          </a:p>
          <a:p>
            <a:pPr marL="361950" indent="-361950" algn="just" fontAlgn="auto">
              <a:lnSpc>
                <a:spcPct val="130000"/>
              </a:lnSpc>
              <a:spcBef>
                <a:spcPts val="0"/>
              </a:spcBef>
              <a:spcAft>
                <a:spcPts val="2400"/>
              </a:spcAft>
              <a:buClr>
                <a:srgbClr val="D96C89"/>
              </a:buClr>
              <a:buFont typeface="Wingdings" pitchFamily="2" charset="2"/>
              <a:buChar char=""/>
              <a:defRPr/>
            </a:pPr>
            <a:r>
              <a:rPr lang="uk-UA" sz="2800" dirty="0">
                <a:latin typeface="Times New Roman" pitchFamily="18" charset="0"/>
                <a:cs typeface="Times New Roman" pitchFamily="18" charset="0"/>
              </a:rPr>
              <a:t>засновані на електродних реакціях:</a:t>
            </a:r>
          </a:p>
          <a:p>
            <a:pPr marL="1071563" lvl="1" indent="-614363" algn="just" fontAlgn="auto">
              <a:lnSpc>
                <a:spcPct val="130000"/>
              </a:lnSpc>
              <a:spcBef>
                <a:spcPts val="0"/>
              </a:spcBef>
              <a:spcAft>
                <a:spcPts val="1200"/>
              </a:spcAft>
              <a:buClr>
                <a:srgbClr val="D96C89"/>
              </a:buClr>
              <a:buFont typeface="Wingdings" pitchFamily="2" charset="2"/>
              <a:buChar char="v"/>
              <a:defRPr/>
            </a:pPr>
            <a:r>
              <a:rPr lang="uk-UA" sz="2800" dirty="0">
                <a:latin typeface="Times New Roman" pitchFamily="18" charset="0"/>
                <a:cs typeface="Times New Roman" pitchFamily="18" charset="0"/>
              </a:rPr>
              <a:t>у відсутності струму (потенціометрія)</a:t>
            </a:r>
            <a:endParaRPr lang="ru-RU" sz="2800" dirty="0">
              <a:latin typeface="Times New Roman" pitchFamily="18" charset="0"/>
              <a:cs typeface="Times New Roman" pitchFamily="18" charset="0"/>
            </a:endParaRPr>
          </a:p>
          <a:p>
            <a:pPr marL="1071563" lvl="1" indent="-614363" algn="just" fontAlgn="auto">
              <a:lnSpc>
                <a:spcPct val="130000"/>
              </a:lnSpc>
              <a:spcBef>
                <a:spcPts val="0"/>
              </a:spcBef>
              <a:spcAft>
                <a:spcPts val="1200"/>
              </a:spcAft>
              <a:buClr>
                <a:srgbClr val="D96C89"/>
              </a:buClr>
              <a:buFont typeface="Wingdings" pitchFamily="2" charset="2"/>
              <a:buChar char="v"/>
              <a:defRPr/>
            </a:pPr>
            <a:r>
              <a:rPr lang="uk-UA" sz="2800" dirty="0">
                <a:latin typeface="Times New Roman" pitchFamily="18" charset="0"/>
                <a:cs typeface="Times New Roman" pitchFamily="18" charset="0"/>
              </a:rPr>
              <a:t>під струмом (</a:t>
            </a:r>
            <a:r>
              <a:rPr lang="uk-UA" sz="2800" dirty="0" err="1">
                <a:latin typeface="Times New Roman" pitchFamily="18" charset="0"/>
                <a:cs typeface="Times New Roman" pitchFamily="18" charset="0"/>
              </a:rPr>
              <a:t>вольтамперометрія</a:t>
            </a:r>
            <a:r>
              <a:rPr lang="uk-UA" sz="2800" dirty="0">
                <a:latin typeface="Times New Roman" pitchFamily="18" charset="0"/>
                <a:cs typeface="Times New Roman" pitchFamily="18" charset="0"/>
              </a:rPr>
              <a:t>, кулонометрія, </a:t>
            </a:r>
            <a:r>
              <a:rPr lang="uk-UA" sz="2800" dirty="0" err="1">
                <a:latin typeface="Times New Roman" pitchFamily="18" charset="0"/>
                <a:cs typeface="Times New Roman" pitchFamily="18" charset="0"/>
              </a:rPr>
              <a:t>електрогравіметрія</a:t>
            </a:r>
            <a:r>
              <a:rPr lang="uk-UA" sz="2800" dirty="0">
                <a:latin typeface="Times New Roman" pitchFamily="18" charset="0"/>
                <a:cs typeface="Times New Roman" pitchFamily="18" charset="0"/>
              </a:rPr>
              <a:t>).</a:t>
            </a:r>
            <a:endParaRPr lang="ru-RU" dirty="0">
              <a:latin typeface="+mn-lt"/>
              <a:cs typeface="+mn-cs"/>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23786" y="330534"/>
            <a:ext cx="8229600" cy="580926"/>
          </a:xfrm>
        </p:spPr>
        <p:txBody>
          <a:bodyPr>
            <a:noAutofit/>
          </a:bodyPr>
          <a:lstStyle/>
          <a:p>
            <a:pPr algn="ctr" fontAlgn="auto">
              <a:spcAft>
                <a:spcPts val="0"/>
              </a:spcAft>
              <a:defRPr/>
            </a:pPr>
            <a:r>
              <a:rPr lang="uk-UA" sz="36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Прилади хімічної розвідки</a:t>
            </a:r>
            <a:endParaRPr lang="en-US" sz="3600" b="1" dirty="0">
              <a:solidFill>
                <a:schemeClr val="tx2">
                  <a:satMod val="130000"/>
                </a:schemeClr>
              </a:solidFill>
              <a:latin typeface="Times New Roman" pitchFamily="18" charset="0"/>
              <a:cs typeface="Times New Roman" pitchFamily="18" charset="0"/>
            </a:endParaRPr>
          </a:p>
        </p:txBody>
      </p:sp>
      <p:sp>
        <p:nvSpPr>
          <p:cNvPr id="3" name="Содержимое 2"/>
          <p:cNvSpPr>
            <a:spLocks noGrp="1"/>
          </p:cNvSpPr>
          <p:nvPr>
            <p:ph idx="1"/>
          </p:nvPr>
        </p:nvSpPr>
        <p:spPr>
          <a:xfrm>
            <a:off x="214313" y="1303338"/>
            <a:ext cx="8472487" cy="5327650"/>
          </a:xfrm>
        </p:spPr>
        <p:txBody>
          <a:bodyPr>
            <a:normAutofit fontScale="92500" lnSpcReduction="10000"/>
          </a:bodyPr>
          <a:lstStyle/>
          <a:p>
            <a:pPr marL="630238" indent="-547688" algn="just" fontAlgn="auto">
              <a:spcAft>
                <a:spcPts val="0"/>
              </a:spcAft>
              <a:buFont typeface="Wingdings 2" pitchFamily="18" charset="2"/>
              <a:buChar char=""/>
              <a:defRPr/>
            </a:pPr>
            <a:r>
              <a:rPr lang="ru-RU" b="1" i="1" dirty="0" err="1" smtClean="0">
                <a:latin typeface="Times New Roman" pitchFamily="18" charset="0"/>
                <a:cs typeface="Times New Roman" pitchFamily="18" charset="0"/>
              </a:rPr>
              <a:t>газові</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сигналізатори</a:t>
            </a:r>
            <a:r>
              <a:rPr lang="ru-RU" b="1"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вирішують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завдання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виявлення</a:t>
            </a:r>
            <a:r>
              <a:rPr lang="ru-RU" dirty="0" smtClean="0">
                <a:latin typeface="Times New Roman" pitchFamily="18" charset="0"/>
                <a:cs typeface="Times New Roman" pitchFamily="18" charset="0"/>
              </a:rPr>
              <a:t> БОР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НХР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подання</a:t>
            </a:r>
            <a:r>
              <a:rPr lang="ru-RU" dirty="0" smtClean="0">
                <a:latin typeface="Times New Roman" pitchFamily="18" charset="0"/>
                <a:cs typeface="Times New Roman" pitchFamily="18" charset="0"/>
              </a:rPr>
              <a:t> </a:t>
            </a:r>
            <a:r>
              <a:rPr lang="az-Cyrl-AZ" dirty="0" smtClean="0">
                <a:latin typeface="Times New Roman" pitchFamily="18" charset="0"/>
                <a:cs typeface="Times New Roman" pitchFamily="18" charset="0"/>
              </a:rPr>
              <a:t>акустичного та оптичного сигналу;</a:t>
            </a:r>
          </a:p>
          <a:p>
            <a:pPr marL="630238" indent="-547688" algn="just" fontAlgn="auto">
              <a:spcAft>
                <a:spcPts val="0"/>
              </a:spcAft>
              <a:buFont typeface="Wingdings 2" pitchFamily="18" charset="2"/>
              <a:buChar char=""/>
              <a:defRPr/>
            </a:pPr>
            <a:r>
              <a:rPr lang="ru-RU" b="1" i="1" dirty="0" err="1" smtClean="0">
                <a:latin typeface="Times New Roman" pitchFamily="18" charset="0"/>
                <a:cs typeface="Times New Roman" pitchFamily="18" charset="0"/>
              </a:rPr>
              <a:t>газові</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аналізатори</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вирішують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завдання</a:t>
            </a:r>
            <a:r>
              <a:rPr lang="ru-RU" dirty="0" smtClean="0">
                <a:latin typeface="Times New Roman" pitchFamily="18" charset="0"/>
                <a:cs typeface="Times New Roman" pitchFamily="18" charset="0"/>
              </a:rPr>
              <a:t> контролю </a:t>
            </a:r>
            <a:r>
              <a:rPr lang="ru-RU" dirty="0" err="1" smtClean="0">
                <a:latin typeface="Times New Roman" pitchFamily="18" charset="0"/>
                <a:cs typeface="Times New Roman" pitchFamily="18" charset="0"/>
              </a:rPr>
              <a:t>вмісту</a:t>
            </a:r>
            <a:r>
              <a:rPr lang="ru-RU" dirty="0" smtClean="0">
                <a:latin typeface="Times New Roman" pitchFamily="18" charset="0"/>
                <a:cs typeface="Times New Roman" pitchFamily="18" charset="0"/>
              </a:rPr>
              <a:t> тих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інших</a:t>
            </a:r>
            <a:r>
              <a:rPr lang="ru-RU" dirty="0" smtClean="0">
                <a:latin typeface="Times New Roman" pitchFamily="18" charset="0"/>
                <a:cs typeface="Times New Roman" pitchFamily="18" charset="0"/>
              </a:rPr>
              <a:t> </a:t>
            </a:r>
            <a:r>
              <a:rPr lang="az-Cyrl-AZ" dirty="0" smtClean="0">
                <a:latin typeface="Times New Roman" pitchFamily="18" charset="0"/>
                <a:cs typeface="Times New Roman" pitchFamily="18" charset="0"/>
              </a:rPr>
              <a:t>речовин у повітрі;</a:t>
            </a:r>
          </a:p>
          <a:p>
            <a:pPr marL="630238" indent="-547688" algn="just" fontAlgn="auto">
              <a:spcAft>
                <a:spcPts val="0"/>
              </a:spcAft>
              <a:buFont typeface="Wingdings 2" pitchFamily="18" charset="2"/>
              <a:buChar char=""/>
              <a:defRPr/>
            </a:pPr>
            <a:r>
              <a:rPr lang="ru-RU" b="1" i="1" dirty="0" err="1" smtClean="0">
                <a:latin typeface="Times New Roman" pitchFamily="18" charset="0"/>
                <a:cs typeface="Times New Roman" pitchFamily="18" charset="0"/>
              </a:rPr>
              <a:t>польові</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хімічні</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лабораторії</a:t>
            </a:r>
            <a:r>
              <a:rPr lang="ru-RU" b="1"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застосовуються</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аналізу</a:t>
            </a:r>
            <a:r>
              <a:rPr lang="ru-RU" dirty="0" smtClean="0">
                <a:latin typeface="Times New Roman" pitchFamily="18" charset="0"/>
                <a:cs typeface="Times New Roman" pitchFamily="18" charset="0"/>
              </a:rPr>
              <a:t> проб,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беруться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заражених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поверхонь</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об’ємів</a:t>
            </a:r>
            <a:r>
              <a:rPr lang="ru-RU" dirty="0" smtClean="0">
                <a:latin typeface="Times New Roman" pitchFamily="18" charset="0"/>
                <a:cs typeface="Times New Roman" pitchFamily="18" charset="0"/>
              </a:rPr>
              <a:t>;</a:t>
            </a:r>
          </a:p>
          <a:p>
            <a:pPr marL="630238" indent="-547688" algn="just" fontAlgn="auto">
              <a:spcAft>
                <a:spcPts val="0"/>
              </a:spcAft>
              <a:buFont typeface="Wingdings 2" pitchFamily="18" charset="2"/>
              <a:buChar char=""/>
              <a:defRPr/>
            </a:pPr>
            <a:r>
              <a:rPr lang="ru-RU" b="1" i="1" dirty="0" err="1" smtClean="0">
                <a:latin typeface="Times New Roman" pitchFamily="18" charset="0"/>
                <a:cs typeface="Times New Roman" pitchFamily="18" charset="0"/>
              </a:rPr>
              <a:t>прилади</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хімічної</a:t>
            </a:r>
            <a:r>
              <a:rPr lang="ru-RU" b="1" i="1" dirty="0" smtClean="0">
                <a:latin typeface="Times New Roman" pitchFamily="18" charset="0"/>
                <a:cs typeface="Times New Roman" pitchFamily="18" charset="0"/>
              </a:rPr>
              <a:t> </a:t>
            </a:r>
            <a:r>
              <a:rPr lang="ru-RU" b="1" i="1" dirty="0" err="1" smtClean="0">
                <a:latin typeface="Times New Roman" pitchFamily="18" charset="0"/>
                <a:cs typeface="Times New Roman" pitchFamily="18" charset="0"/>
              </a:rPr>
              <a:t>розвідки</a:t>
            </a:r>
            <a:r>
              <a:rPr lang="ru-RU" i="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виявляють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типи</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концентрації</a:t>
            </a:r>
            <a:r>
              <a:rPr lang="ru-RU" dirty="0" smtClean="0">
                <a:latin typeface="Times New Roman" pitchFamily="18" charset="0"/>
                <a:cs typeface="Times New Roman" pitchFamily="18" charset="0"/>
              </a:rPr>
              <a:t> БОР </a:t>
            </a:r>
            <a:r>
              <a:rPr lang="az-Cyrl-AZ" dirty="0" smtClean="0">
                <a:latin typeface="Times New Roman" pitchFamily="18" charset="0"/>
                <a:cs typeface="Times New Roman" pitchFamily="18" charset="0"/>
              </a:rPr>
              <a:t>або НХР.</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1143000"/>
          </a:xfrm>
        </p:spPr>
        <p:txBody>
          <a:bodyPr/>
          <a:lstStyle/>
          <a:p>
            <a:pPr algn="ctr" fontAlgn="auto">
              <a:spcAft>
                <a:spcPts val="0"/>
              </a:spcAft>
              <a:defRPr/>
            </a:pPr>
            <a:r>
              <a:rPr lang="uk-UA" sz="32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Класифікація приладів радіаційної розвідки</a:t>
            </a:r>
            <a:endParaRPr lang="en-US" sz="3200" b="1" dirty="0">
              <a:solidFill>
                <a:schemeClr val="tx2">
                  <a:satMod val="130000"/>
                </a:schemeClr>
              </a:solidFill>
              <a:latin typeface="Times New Roman" pitchFamily="18" charset="0"/>
              <a:cs typeface="Times New Roman" pitchFamily="18" charset="0"/>
            </a:endParaRPr>
          </a:p>
        </p:txBody>
      </p:sp>
      <p:sp>
        <p:nvSpPr>
          <p:cNvPr id="48130" name="Содержимое 2"/>
          <p:cNvSpPr>
            <a:spLocks noGrp="1"/>
          </p:cNvSpPr>
          <p:nvPr>
            <p:ph idx="1"/>
          </p:nvPr>
        </p:nvSpPr>
        <p:spPr>
          <a:xfrm>
            <a:off x="179388" y="1243013"/>
            <a:ext cx="8785225" cy="5400675"/>
          </a:xfrm>
        </p:spPr>
        <p:txBody>
          <a:bodyPr/>
          <a:lstStyle/>
          <a:p>
            <a:pPr marL="0" indent="354013" algn="just">
              <a:buFont typeface="Wingdings 2" pitchFamily="18" charset="2"/>
              <a:buNone/>
            </a:pPr>
            <a:r>
              <a:rPr lang="uk-UA" sz="2400" b="1" i="1" smtClean="0">
                <a:latin typeface="Times New Roman" pitchFamily="18" charset="0"/>
                <a:cs typeface="Times New Roman" pitchFamily="18" charset="0"/>
              </a:rPr>
              <a:t>Індикатори</a:t>
            </a:r>
            <a:r>
              <a:rPr lang="uk-UA" sz="2000" smtClean="0">
                <a:latin typeface="Times New Roman" pitchFamily="18" charset="0"/>
                <a:cs typeface="Times New Roman" pitchFamily="18" charset="0"/>
              </a:rPr>
              <a:t> – простіші прилади радіаційної розвідки. За їх допомогою розв`язують завдання виявлення ІВ і подання акустичного або оптичного сигналу (індикатори радіоактивності «Радекс РД 1503», «SIRAD MR-106 (N)», цифровий «Нейва ИР-001», сигналізатор забрудненості β-активними речовинами «СЗБ-04М», сигналізатор γ-випромінювання «СИГ РМ-1208»).</a:t>
            </a:r>
          </a:p>
          <a:p>
            <a:pPr marL="0" indent="354013" algn="just">
              <a:buFont typeface="Wingdings 2" pitchFamily="18" charset="2"/>
              <a:buNone/>
            </a:pPr>
            <a:r>
              <a:rPr lang="uk-UA" sz="2400" b="1" i="1" smtClean="0">
                <a:latin typeface="Times New Roman" pitchFamily="18" charset="0"/>
                <a:cs typeface="Times New Roman" pitchFamily="18" charset="0"/>
              </a:rPr>
              <a:t>Рентгенометри</a:t>
            </a:r>
            <a:r>
              <a:rPr lang="uk-UA" sz="2000" b="1" smtClean="0">
                <a:latin typeface="Times New Roman" pitchFamily="18" charset="0"/>
                <a:cs typeface="Times New Roman" pitchFamily="18" charset="0"/>
              </a:rPr>
              <a:t> </a:t>
            </a:r>
            <a:r>
              <a:rPr lang="uk-UA" sz="2000" smtClean="0">
                <a:latin typeface="Times New Roman" pitchFamily="18" charset="0"/>
                <a:cs typeface="Times New Roman" pitchFamily="18" charset="0"/>
              </a:rPr>
              <a:t>– призначені для виміру потужності дози рентгенівського або γ-випромінювання (рентгенометри «Сосна» та «Белла»).</a:t>
            </a:r>
          </a:p>
          <a:p>
            <a:pPr marL="0" indent="354013" algn="just">
              <a:buFont typeface="Wingdings 2" pitchFamily="18" charset="2"/>
              <a:buNone/>
            </a:pPr>
            <a:r>
              <a:rPr lang="uk-UA" sz="2400" b="1" i="1" smtClean="0">
                <a:latin typeface="Times New Roman" pitchFamily="18" charset="0"/>
                <a:cs typeface="Times New Roman" pitchFamily="18" charset="0"/>
              </a:rPr>
              <a:t>Радіометри</a:t>
            </a:r>
            <a:r>
              <a:rPr lang="uk-UA" sz="2000" smtClean="0">
                <a:latin typeface="Times New Roman" pitchFamily="18" charset="0"/>
                <a:cs typeface="Times New Roman" pitchFamily="18" charset="0"/>
              </a:rPr>
              <a:t> (вимірювачі радіоактивності) – застосовуються для виявлення і визначення ступеня РЗ поверхні, обладнання, зброї, техніки α- та β- активними речовинами (радіометри нейтронів «РПН-07», радону «РРА-01М- 01», «РУБ-01П7», «РКС-107»).</a:t>
            </a:r>
          </a:p>
          <a:p>
            <a:pPr marL="0" indent="354013" algn="just">
              <a:buFont typeface="Wingdings 2" pitchFamily="18" charset="2"/>
              <a:buNone/>
            </a:pPr>
            <a:r>
              <a:rPr lang="uk-UA" sz="2400" b="1" i="1" smtClean="0">
                <a:latin typeface="Times New Roman" pitchFamily="18" charset="0"/>
                <a:cs typeface="Times New Roman" pitchFamily="18" charset="0"/>
              </a:rPr>
              <a:t>Дозиметри</a:t>
            </a:r>
            <a:r>
              <a:rPr lang="uk-UA" sz="2000" smtClean="0">
                <a:latin typeface="Times New Roman" pitchFamily="18" charset="0"/>
                <a:cs typeface="Times New Roman" pitchFamily="18" charset="0"/>
              </a:rPr>
              <a:t> – використовуються для визначення сумарної дози опромінення, що отримується особовим складом під час перебування в зоні дії ІВ (дозиметри ІРД-02, МКС-151, МКС-05 ТЕРРА, «ГРАЧ» ДКГ-03Д, ДБГ-01Н, ДКС-04, ДЕГ-08М, дозиметр-радіометр МКС-01СА1М, спектрометр-дозиметр γ-випромінювання «СПЕДОГ»).</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9498"/>
            <a:ext cx="8229600" cy="707214"/>
          </a:xfrm>
        </p:spPr>
        <p:txBody>
          <a:bodyPr>
            <a:normAutofit fontScale="90000"/>
          </a:bodyPr>
          <a:lstStyle/>
          <a:p>
            <a:pPr algn="ctr" fontAlgn="auto">
              <a:spcAft>
                <a:spcPts val="0"/>
              </a:spcAft>
              <a:defRPr/>
            </a:pPr>
            <a:r>
              <a:rPr lang="uk-UA" sz="4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Індикатори</a:t>
            </a:r>
            <a:endParaRPr lang="ru-RU" b="1" dirty="0">
              <a:solidFill>
                <a:schemeClr val="tx2">
                  <a:satMod val="130000"/>
                </a:schemeClr>
              </a:solidFill>
              <a:latin typeface="Times New Roman" pitchFamily="18" charset="0"/>
              <a:cs typeface="Times New Roman" pitchFamily="18" charset="0"/>
            </a:endParaRPr>
          </a:p>
        </p:txBody>
      </p:sp>
      <p:sp>
        <p:nvSpPr>
          <p:cNvPr id="49154" name="TextBox 3"/>
          <p:cNvSpPr txBox="1">
            <a:spLocks noChangeArrowheads="1"/>
          </p:cNvSpPr>
          <p:nvPr/>
        </p:nvSpPr>
        <p:spPr bwMode="auto">
          <a:xfrm>
            <a:off x="179388" y="4078288"/>
            <a:ext cx="4679950" cy="2308225"/>
          </a:xfrm>
          <a:prstGeom prst="rect">
            <a:avLst/>
          </a:prstGeom>
          <a:noFill/>
          <a:ln w="9525">
            <a:noFill/>
            <a:miter lim="800000"/>
            <a:headEnd/>
            <a:tailEnd/>
          </a:ln>
        </p:spPr>
        <p:txBody>
          <a:bodyPr>
            <a:spAutoFit/>
          </a:bodyPr>
          <a:lstStyle/>
          <a:p>
            <a:r>
              <a:rPr lang="ru-RU" b="1">
                <a:latin typeface="Times New Roman" pitchFamily="18" charset="0"/>
                <a:cs typeface="Times New Roman" pitchFamily="18" charset="0"/>
              </a:rPr>
              <a:t>Індикатор радіоактивності «Радекс РД 1503» </a:t>
            </a:r>
            <a:r>
              <a:rPr lang="ru-RU">
                <a:latin typeface="Times New Roman" pitchFamily="18" charset="0"/>
                <a:cs typeface="Times New Roman" pitchFamily="18" charset="0"/>
              </a:rPr>
              <a:t>призначений для оцінки потужності  амбієнтного  еквівалента  дози  гамма-випромінювання  населенням у побутових умовах (продукти харчування, будматеріали, ґрунт і т.д.), а також може бути використаний персоналом, що працює з джерелами іонізуючих випромінювань.</a:t>
            </a:r>
          </a:p>
        </p:txBody>
      </p:sp>
      <p:pic>
        <p:nvPicPr>
          <p:cNvPr id="49155" name="Picture 3"/>
          <p:cNvPicPr>
            <a:picLocks noChangeAspect="1" noChangeArrowheads="1"/>
          </p:cNvPicPr>
          <p:nvPr/>
        </p:nvPicPr>
        <p:blipFill>
          <a:blip r:embed="rId2"/>
          <a:srcRect/>
          <a:stretch>
            <a:fillRect/>
          </a:stretch>
        </p:blipFill>
        <p:spPr bwMode="auto">
          <a:xfrm>
            <a:off x="827088" y="1092200"/>
            <a:ext cx="2228850" cy="2771775"/>
          </a:xfrm>
          <a:prstGeom prst="rect">
            <a:avLst/>
          </a:prstGeom>
          <a:noFill/>
          <a:ln w="9525">
            <a:noFill/>
            <a:miter lim="800000"/>
            <a:headEnd/>
            <a:tailEnd/>
          </a:ln>
        </p:spPr>
      </p:pic>
      <p:sp>
        <p:nvSpPr>
          <p:cNvPr id="49156" name="TextBox 6"/>
          <p:cNvSpPr txBox="1">
            <a:spLocks noChangeArrowheads="1"/>
          </p:cNvSpPr>
          <p:nvPr/>
        </p:nvSpPr>
        <p:spPr bwMode="auto">
          <a:xfrm>
            <a:off x="4859338" y="4060825"/>
            <a:ext cx="4284662" cy="2308225"/>
          </a:xfrm>
          <a:prstGeom prst="rect">
            <a:avLst/>
          </a:prstGeom>
          <a:noFill/>
          <a:ln w="9525">
            <a:noFill/>
            <a:miter lim="800000"/>
            <a:headEnd/>
            <a:tailEnd/>
          </a:ln>
        </p:spPr>
        <p:txBody>
          <a:bodyPr>
            <a:spAutoFit/>
          </a:bodyPr>
          <a:lstStyle/>
          <a:p>
            <a:r>
              <a:rPr lang="ru-RU" b="1">
                <a:latin typeface="Times New Roman" pitchFamily="18" charset="0"/>
                <a:cs typeface="Times New Roman" pitchFamily="18" charset="0"/>
              </a:rPr>
              <a:t>Сигналізатор  </a:t>
            </a:r>
            <a:r>
              <a:rPr lang="el-GR" b="1">
                <a:latin typeface="Times New Roman" pitchFamily="18" charset="0"/>
                <a:cs typeface="Times New Roman" pitchFamily="18" charset="0"/>
              </a:rPr>
              <a:t>γ-</a:t>
            </a:r>
            <a:r>
              <a:rPr lang="ru-RU" b="1">
                <a:latin typeface="Times New Roman" pitchFamily="18" charset="0"/>
                <a:cs typeface="Times New Roman" pitchFamily="18" charset="0"/>
              </a:rPr>
              <a:t>випромінювання «СИГ  РМ–1208»  </a:t>
            </a:r>
            <a:r>
              <a:rPr lang="ru-RU">
                <a:latin typeface="Times New Roman" pitchFamily="18" charset="0"/>
                <a:cs typeface="Times New Roman" pitchFamily="18" charset="0"/>
              </a:rPr>
              <a:t>Сигналізатор-індика-тор гамма-випромінювання, виконаний у вигляді наручного годинника. Корпус герметичний,  водонепроникний. </a:t>
            </a:r>
          </a:p>
          <a:p>
            <a:r>
              <a:rPr lang="ru-RU">
                <a:latin typeface="Times New Roman" pitchFamily="18" charset="0"/>
                <a:cs typeface="Times New Roman" pitchFamily="18" charset="0"/>
              </a:rPr>
              <a:t>Призначення:  оцінка/індикація  дози  та  потужності  амбієнтної  квівалентної дози гамма-випромінювання Н* </a:t>
            </a:r>
          </a:p>
        </p:txBody>
      </p:sp>
      <p:pic>
        <p:nvPicPr>
          <p:cNvPr id="49157" name="Picture 4"/>
          <p:cNvPicPr>
            <a:picLocks noChangeAspect="1" noChangeArrowheads="1"/>
          </p:cNvPicPr>
          <p:nvPr/>
        </p:nvPicPr>
        <p:blipFill>
          <a:blip r:embed="rId3"/>
          <a:srcRect/>
          <a:stretch>
            <a:fillRect/>
          </a:stretch>
        </p:blipFill>
        <p:spPr bwMode="auto">
          <a:xfrm>
            <a:off x="5940425" y="1106488"/>
            <a:ext cx="1771650" cy="2781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850106"/>
          </a:xfrm>
        </p:spPr>
        <p:txBody>
          <a:bodyPr/>
          <a:lstStyle/>
          <a:p>
            <a:pPr algn="ctr" fontAlgn="auto">
              <a:spcAft>
                <a:spcPts val="0"/>
              </a:spcAft>
              <a:defRPr/>
            </a:pPr>
            <a:r>
              <a:rPr lang="uk-UA" sz="4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Рентгенометри</a:t>
            </a:r>
            <a:endParaRPr lang="ru-RU" b="1" dirty="0">
              <a:solidFill>
                <a:schemeClr val="accent1"/>
              </a:solidFill>
              <a:latin typeface="Times New Roman" pitchFamily="18" charset="0"/>
              <a:cs typeface="Times New Roman" pitchFamily="18" charset="0"/>
            </a:endParaRPr>
          </a:p>
        </p:txBody>
      </p:sp>
      <p:sp>
        <p:nvSpPr>
          <p:cNvPr id="50178" name="TextBox 3"/>
          <p:cNvSpPr txBox="1">
            <a:spLocks noChangeArrowheads="1"/>
          </p:cNvSpPr>
          <p:nvPr/>
        </p:nvSpPr>
        <p:spPr bwMode="auto">
          <a:xfrm>
            <a:off x="250825" y="4306888"/>
            <a:ext cx="3889375" cy="1322387"/>
          </a:xfrm>
          <a:prstGeom prst="rect">
            <a:avLst/>
          </a:prstGeom>
          <a:noFill/>
          <a:ln w="9525">
            <a:noFill/>
            <a:miter lim="800000"/>
            <a:headEnd/>
            <a:tailEnd/>
          </a:ln>
        </p:spPr>
        <p:txBody>
          <a:bodyPr>
            <a:spAutoFit/>
          </a:bodyPr>
          <a:lstStyle/>
          <a:p>
            <a:pPr algn="ctr"/>
            <a:r>
              <a:rPr lang="uk-UA" sz="2000" b="1">
                <a:latin typeface="Times New Roman" pitchFamily="18" charset="0"/>
                <a:cs typeface="Times New Roman" pitchFamily="18" charset="0"/>
              </a:rPr>
              <a:t>Рентгенометр  «Сосна»</a:t>
            </a:r>
          </a:p>
          <a:p>
            <a:pPr algn="just"/>
            <a:r>
              <a:rPr lang="uk-UA" sz="2000">
                <a:latin typeface="Times New Roman" pitchFamily="18" charset="0"/>
                <a:cs typeface="Times New Roman" pitchFamily="18" charset="0"/>
              </a:rPr>
              <a:t>різновид  рентгенометру  для  вимірювання потужності γ-випромінювання.</a:t>
            </a:r>
          </a:p>
        </p:txBody>
      </p:sp>
      <p:pic>
        <p:nvPicPr>
          <p:cNvPr id="50179" name="Picture 2"/>
          <p:cNvPicPr>
            <a:picLocks noChangeAspect="1" noChangeArrowheads="1"/>
          </p:cNvPicPr>
          <p:nvPr/>
        </p:nvPicPr>
        <p:blipFill>
          <a:blip r:embed="rId2"/>
          <a:srcRect/>
          <a:stretch>
            <a:fillRect/>
          </a:stretch>
        </p:blipFill>
        <p:spPr bwMode="auto">
          <a:xfrm>
            <a:off x="1187450" y="1166813"/>
            <a:ext cx="1866900" cy="2886075"/>
          </a:xfrm>
          <a:prstGeom prst="rect">
            <a:avLst/>
          </a:prstGeom>
          <a:noFill/>
          <a:ln w="9525">
            <a:noFill/>
            <a:miter lim="800000"/>
            <a:headEnd/>
            <a:tailEnd/>
          </a:ln>
        </p:spPr>
      </p:pic>
      <p:sp>
        <p:nvSpPr>
          <p:cNvPr id="50180" name="TextBox 5"/>
          <p:cNvSpPr txBox="1">
            <a:spLocks noChangeArrowheads="1"/>
          </p:cNvSpPr>
          <p:nvPr/>
        </p:nvSpPr>
        <p:spPr bwMode="auto">
          <a:xfrm>
            <a:off x="4211638" y="4319588"/>
            <a:ext cx="4932362" cy="2554287"/>
          </a:xfrm>
          <a:prstGeom prst="rect">
            <a:avLst/>
          </a:prstGeom>
          <a:noFill/>
          <a:ln w="9525">
            <a:noFill/>
            <a:miter lim="800000"/>
            <a:headEnd/>
            <a:tailEnd/>
          </a:ln>
        </p:spPr>
        <p:txBody>
          <a:bodyPr>
            <a:spAutoFit/>
          </a:bodyPr>
          <a:lstStyle/>
          <a:p>
            <a:pPr algn="just"/>
            <a:r>
              <a:rPr lang="uk-UA" sz="2000" b="1">
                <a:latin typeface="Times New Roman" pitchFamily="18" charset="0"/>
                <a:cs typeface="Times New Roman" pitchFamily="18" charset="0"/>
              </a:rPr>
              <a:t>Рентгенометр «БЕЛЛА»  </a:t>
            </a:r>
            <a:r>
              <a:rPr lang="uk-UA" sz="2000">
                <a:latin typeface="Times New Roman" pitchFamily="18" charset="0"/>
                <a:cs typeface="Times New Roman" pitchFamily="18" charset="0"/>
              </a:rPr>
              <a:t>призначений  для  проведення  оперативного  контролю (оцінки)  населенням  радіаційної  ситуації  в  місцях проживання. «Белла»  дозволяє  оцінювати  інтенсивність  γ-випроміню-вання (за  звуковою  індикацією),  а  також  польовий ПЕД γ-випромінювання за цифровим екраном.</a:t>
            </a:r>
          </a:p>
        </p:txBody>
      </p:sp>
      <p:pic>
        <p:nvPicPr>
          <p:cNvPr id="50181" name="Picture 3"/>
          <p:cNvPicPr>
            <a:picLocks noChangeAspect="1" noChangeArrowheads="1"/>
          </p:cNvPicPr>
          <p:nvPr/>
        </p:nvPicPr>
        <p:blipFill>
          <a:blip r:embed="rId3"/>
          <a:srcRect/>
          <a:stretch>
            <a:fillRect/>
          </a:stretch>
        </p:blipFill>
        <p:spPr bwMode="auto">
          <a:xfrm>
            <a:off x="5940425" y="1195388"/>
            <a:ext cx="1584325" cy="2728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8229600" cy="868958"/>
          </a:xfrm>
        </p:spPr>
        <p:txBody>
          <a:bodyPr/>
          <a:lstStyle/>
          <a:p>
            <a:pPr algn="ctr" fontAlgn="auto">
              <a:spcAft>
                <a:spcPts val="0"/>
              </a:spcAft>
              <a:defRPr/>
            </a:pPr>
            <a:r>
              <a:rPr lang="uk-UA" sz="4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Радіометри</a:t>
            </a:r>
            <a:endParaRPr lang="ru-RU" b="1" dirty="0">
              <a:solidFill>
                <a:schemeClr val="tx2">
                  <a:satMod val="130000"/>
                </a:schemeClr>
              </a:solidFill>
              <a:latin typeface="Times New Roman" pitchFamily="18" charset="0"/>
              <a:cs typeface="Times New Roman" pitchFamily="18" charset="0"/>
            </a:endParaRPr>
          </a:p>
        </p:txBody>
      </p:sp>
      <p:sp>
        <p:nvSpPr>
          <p:cNvPr id="51202" name="TextBox 3"/>
          <p:cNvSpPr txBox="1">
            <a:spLocks noChangeArrowheads="1"/>
          </p:cNvSpPr>
          <p:nvPr/>
        </p:nvSpPr>
        <p:spPr bwMode="auto">
          <a:xfrm>
            <a:off x="28575" y="3644900"/>
            <a:ext cx="4500563" cy="2862263"/>
          </a:xfrm>
          <a:prstGeom prst="rect">
            <a:avLst/>
          </a:prstGeom>
          <a:noFill/>
          <a:ln w="9525">
            <a:noFill/>
            <a:miter lim="800000"/>
            <a:headEnd/>
            <a:tailEnd/>
          </a:ln>
        </p:spPr>
        <p:txBody>
          <a:bodyPr>
            <a:spAutoFit/>
          </a:bodyPr>
          <a:lstStyle/>
          <a:p>
            <a:pPr algn="just"/>
            <a:r>
              <a:rPr lang="uk-UA" b="1">
                <a:latin typeface="Times New Roman" pitchFamily="18" charset="0"/>
                <a:cs typeface="Times New Roman" pitchFamily="18" charset="0"/>
              </a:rPr>
              <a:t>Радіометр  нейтронів «РПН-07».  </a:t>
            </a:r>
            <a:r>
              <a:rPr lang="uk-UA">
                <a:latin typeface="Times New Roman" pitchFamily="18" charset="0"/>
                <a:cs typeface="Times New Roman" pitchFamily="18" charset="0"/>
              </a:rPr>
              <a:t>Призначений  для  вимірювання  щільності  потоку  і флюенсу  теплових,  проміжних  і  швидких  нейтронів  в  направлених  і  широких пучках.  Може  використовуватися  також  для  вимірю-вання еквівалентної дози n-випромінювання. Застосовується  як  робочий  засіб  вимірю-вання характеристик n-випромінювання від джерел і установок.</a:t>
            </a:r>
          </a:p>
        </p:txBody>
      </p:sp>
      <p:sp>
        <p:nvSpPr>
          <p:cNvPr id="51203" name="TextBox 4"/>
          <p:cNvSpPr txBox="1">
            <a:spLocks noChangeArrowheads="1"/>
          </p:cNvSpPr>
          <p:nvPr/>
        </p:nvSpPr>
        <p:spPr bwMode="auto">
          <a:xfrm>
            <a:off x="4643438" y="3584575"/>
            <a:ext cx="4500562" cy="3140075"/>
          </a:xfrm>
          <a:prstGeom prst="rect">
            <a:avLst/>
          </a:prstGeom>
          <a:noFill/>
          <a:ln w="9525">
            <a:noFill/>
            <a:miter lim="800000"/>
            <a:headEnd/>
            <a:tailEnd/>
          </a:ln>
        </p:spPr>
        <p:txBody>
          <a:bodyPr>
            <a:spAutoFit/>
          </a:bodyPr>
          <a:lstStyle/>
          <a:p>
            <a:pPr algn="just"/>
            <a:r>
              <a:rPr lang="uk-UA" b="1">
                <a:latin typeface="Times New Roman" pitchFamily="18" charset="0"/>
                <a:cs typeface="Times New Roman" pitchFamily="18" charset="0"/>
              </a:rPr>
              <a:t>Радіометр  радону «РРА-01М-01».  </a:t>
            </a:r>
            <a:r>
              <a:rPr lang="uk-UA">
                <a:latin typeface="Times New Roman" pitchFamily="18" charset="0"/>
                <a:cs typeface="Times New Roman" pitchFamily="18" charset="0"/>
              </a:rPr>
              <a:t>Призначений для експресного вимірювання об'ємної активності радону (ОАР) у повітрі, воді та підґрунтовому повітрі, а  також щільності  потоку  радону з ґрунту (з  приставкою  ПОУ будь-якої модифікації). Радіометр радону РРА-01М-01  застосо-вується для комплексного  санітарно-гігієнічного обстеження територій і використовується для роботи  в лабораторних і польових умовах.</a:t>
            </a:r>
          </a:p>
        </p:txBody>
      </p:sp>
      <p:pic>
        <p:nvPicPr>
          <p:cNvPr id="51204" name="Picture 2"/>
          <p:cNvPicPr>
            <a:picLocks noChangeAspect="1" noChangeArrowheads="1"/>
          </p:cNvPicPr>
          <p:nvPr/>
        </p:nvPicPr>
        <p:blipFill>
          <a:blip r:embed="rId2"/>
          <a:srcRect/>
          <a:stretch>
            <a:fillRect/>
          </a:stretch>
        </p:blipFill>
        <p:spPr bwMode="auto">
          <a:xfrm>
            <a:off x="395288" y="1382713"/>
            <a:ext cx="4005262" cy="1811337"/>
          </a:xfrm>
          <a:prstGeom prst="rect">
            <a:avLst/>
          </a:prstGeom>
          <a:noFill/>
          <a:ln w="9525">
            <a:noFill/>
            <a:miter lim="800000"/>
            <a:headEnd/>
            <a:tailEnd/>
          </a:ln>
        </p:spPr>
      </p:pic>
      <p:pic>
        <p:nvPicPr>
          <p:cNvPr id="51205" name="Picture 3"/>
          <p:cNvPicPr>
            <a:picLocks noChangeAspect="1" noChangeArrowheads="1"/>
          </p:cNvPicPr>
          <p:nvPr/>
        </p:nvPicPr>
        <p:blipFill>
          <a:blip r:embed="rId3"/>
          <a:srcRect/>
          <a:stretch>
            <a:fillRect/>
          </a:stretch>
        </p:blipFill>
        <p:spPr bwMode="auto">
          <a:xfrm>
            <a:off x="5565775" y="1079500"/>
            <a:ext cx="2794000" cy="21605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0"/>
            <a:ext cx="8229600" cy="720080"/>
          </a:xfrm>
        </p:spPr>
        <p:txBody>
          <a:bodyPr>
            <a:normAutofit fontScale="90000"/>
          </a:bodyPr>
          <a:lstStyle/>
          <a:p>
            <a:pPr algn="ctr" fontAlgn="auto">
              <a:spcAft>
                <a:spcPts val="0"/>
              </a:spcAft>
              <a:defRPr/>
            </a:pPr>
            <a:r>
              <a:rPr lang="uk-UA" sz="4400" b="1" dirty="0" smtClean="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Дозиметри</a:t>
            </a:r>
            <a:endParaRPr lang="ru-RU" b="1" dirty="0">
              <a:solidFill>
                <a:schemeClr val="tx2">
                  <a:satMod val="130000"/>
                </a:schemeClr>
              </a:solidFill>
              <a:latin typeface="Times New Roman" pitchFamily="18" charset="0"/>
              <a:cs typeface="Times New Roman" pitchFamily="18" charset="0"/>
            </a:endParaRPr>
          </a:p>
        </p:txBody>
      </p:sp>
      <p:sp>
        <p:nvSpPr>
          <p:cNvPr id="52226" name="TextBox 3"/>
          <p:cNvSpPr txBox="1">
            <a:spLocks noChangeArrowheads="1"/>
          </p:cNvSpPr>
          <p:nvPr/>
        </p:nvSpPr>
        <p:spPr bwMode="auto">
          <a:xfrm>
            <a:off x="0" y="3141663"/>
            <a:ext cx="2843213" cy="3492500"/>
          </a:xfrm>
          <a:prstGeom prst="rect">
            <a:avLst/>
          </a:prstGeom>
          <a:noFill/>
          <a:ln w="9525">
            <a:noFill/>
            <a:miter lim="800000"/>
            <a:headEnd/>
            <a:tailEnd/>
          </a:ln>
        </p:spPr>
        <p:txBody>
          <a:bodyPr>
            <a:spAutoFit/>
          </a:bodyPr>
          <a:lstStyle/>
          <a:p>
            <a:pPr algn="just"/>
            <a:r>
              <a:rPr lang="uk-UA" sz="1700" b="1">
                <a:latin typeface="Times New Roman" pitchFamily="18" charset="0"/>
                <a:cs typeface="Times New Roman" pitchFamily="18" charset="0"/>
              </a:rPr>
              <a:t>Дозиметр - радіометр «МКС-151».  </a:t>
            </a:r>
            <a:r>
              <a:rPr lang="uk-UA" sz="1700">
                <a:latin typeface="Times New Roman" pitchFamily="18" charset="0"/>
                <a:cs typeface="Times New Roman" pitchFamily="18" charset="0"/>
              </a:rPr>
              <a:t>Призначений  для вимірювання  потужності  амбієнтного  еквівалента  дози (ПАД)  γ-випромінювання та  щільності  потоку  β-частинок. Прилад  може бути використаний для контролю  грошових знаків,  ґрунту  і  продуктів  харчування на предмет зараження радіонуклідами.</a:t>
            </a:r>
          </a:p>
        </p:txBody>
      </p:sp>
      <p:pic>
        <p:nvPicPr>
          <p:cNvPr id="52227" name="Picture 2"/>
          <p:cNvPicPr>
            <a:picLocks noChangeAspect="1" noChangeArrowheads="1"/>
          </p:cNvPicPr>
          <p:nvPr/>
        </p:nvPicPr>
        <p:blipFill>
          <a:blip r:embed="rId2"/>
          <a:srcRect/>
          <a:stretch>
            <a:fillRect/>
          </a:stretch>
        </p:blipFill>
        <p:spPr bwMode="auto">
          <a:xfrm>
            <a:off x="539750" y="692150"/>
            <a:ext cx="1390650" cy="2432050"/>
          </a:xfrm>
          <a:prstGeom prst="rect">
            <a:avLst/>
          </a:prstGeom>
          <a:noFill/>
          <a:ln w="9525">
            <a:noFill/>
            <a:miter lim="800000"/>
            <a:headEnd/>
            <a:tailEnd/>
          </a:ln>
        </p:spPr>
      </p:pic>
      <p:sp>
        <p:nvSpPr>
          <p:cNvPr id="52228" name="TextBox 5"/>
          <p:cNvSpPr txBox="1">
            <a:spLocks noChangeArrowheads="1"/>
          </p:cNvSpPr>
          <p:nvPr/>
        </p:nvSpPr>
        <p:spPr bwMode="auto">
          <a:xfrm>
            <a:off x="2916238" y="3141663"/>
            <a:ext cx="6227762" cy="3754437"/>
          </a:xfrm>
          <a:prstGeom prst="rect">
            <a:avLst/>
          </a:prstGeom>
          <a:noFill/>
          <a:ln w="9525">
            <a:noFill/>
            <a:miter lim="800000"/>
            <a:headEnd/>
            <a:tailEnd/>
          </a:ln>
        </p:spPr>
        <p:txBody>
          <a:bodyPr>
            <a:spAutoFit/>
          </a:bodyPr>
          <a:lstStyle/>
          <a:p>
            <a:pPr algn="just"/>
            <a:r>
              <a:rPr lang="uk-UA" sz="1700" b="1">
                <a:latin typeface="Times New Roman" pitchFamily="18" charset="0"/>
                <a:cs typeface="Times New Roman" pitchFamily="18" charset="0"/>
              </a:rPr>
              <a:t>Спектрометр-дозиметр  гамма-випромінювання «СПЕДОГ» </a:t>
            </a:r>
            <a:r>
              <a:rPr lang="uk-UA" sz="1700">
                <a:latin typeface="Times New Roman" pitchFamily="18" charset="0"/>
                <a:cs typeface="Times New Roman" pitchFamily="18" charset="0"/>
              </a:rPr>
              <a:t>(багатоцільовий  портативний).  Використовується для отримання наступних характеристик полів γ-випромінювання: пікового енергетичного спектру; суцільного енергетичного спектру в  групах; щільності потоку; потужності еквівалентної дози. Застосовуються для: вимірювання енергетичного спектру γ-випромінювання (ПЕД); для визначення групового енергетич-ного спектру γ-випромінювання (похибка не  нормується); щільності потоку γ-випромінювання (похибка  не нормується); радіохімічних виробництвах, в промисловості при використанні джерел ІВ, пунктах спеціального та митного контролю, в екологічних службах і санітарно-епідеміологічних станціях. Діапазони  виміру: енергії γ-випромінювання від 0,05 до 3 МеВ; ПЕД від 0,1 до 2000 мкЗв/год.</a:t>
            </a:r>
          </a:p>
        </p:txBody>
      </p:sp>
      <p:pic>
        <p:nvPicPr>
          <p:cNvPr id="52229" name="Picture 3"/>
          <p:cNvPicPr>
            <a:picLocks noChangeAspect="1" noChangeArrowheads="1"/>
          </p:cNvPicPr>
          <p:nvPr/>
        </p:nvPicPr>
        <p:blipFill>
          <a:blip r:embed="rId3"/>
          <a:srcRect/>
          <a:stretch>
            <a:fillRect/>
          </a:stretch>
        </p:blipFill>
        <p:spPr bwMode="auto">
          <a:xfrm>
            <a:off x="4427538" y="830263"/>
            <a:ext cx="2759075" cy="22939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Содержимое 2"/>
          <p:cNvSpPr txBox="1">
            <a:spLocks/>
          </p:cNvSpPr>
          <p:nvPr/>
        </p:nvSpPr>
        <p:spPr bwMode="auto">
          <a:xfrm>
            <a:off x="960438" y="4337050"/>
            <a:ext cx="8291512" cy="2665413"/>
          </a:xfrm>
          <a:prstGeom prst="rect">
            <a:avLst/>
          </a:prstGeom>
          <a:noFill/>
          <a:ln w="9525">
            <a:noFill/>
            <a:miter lim="800000"/>
            <a:headEnd/>
            <a:tailEnd/>
          </a:ln>
        </p:spPr>
        <p:txBody>
          <a:bodyPr/>
          <a:lstStyle/>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життєве середовище людини;</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процедури функціонування системи                               «людина – техніка – життєве середовище» (ЛТС);</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взаємодії та небезпечні ситуації в системі ЛТС.</a:t>
            </a:r>
            <a:endParaRPr lang="en-US" sz="2800">
              <a:latin typeface="Times New Roman" pitchFamily="18" charset="0"/>
              <a:cs typeface="Times New Roman" pitchFamily="18" charset="0"/>
            </a:endParaRPr>
          </a:p>
          <a:p>
            <a:pPr marL="447675" indent="-382588">
              <a:spcBef>
                <a:spcPct val="20000"/>
              </a:spcBef>
              <a:buClr>
                <a:schemeClr val="accent1"/>
              </a:buClr>
              <a:buSzPct val="80000"/>
              <a:buFont typeface="Wingdings 2" pitchFamily="18" charset="2"/>
              <a:buChar char=""/>
            </a:pPr>
            <a:endParaRPr lang="uk-UA" sz="2800">
              <a:latin typeface="Times New Roman" pitchFamily="18" charset="0"/>
              <a:cs typeface="Times New Roman" pitchFamily="18" charset="0"/>
            </a:endParaRPr>
          </a:p>
          <a:p>
            <a:pPr marL="447675" indent="-382588">
              <a:spcBef>
                <a:spcPct val="20000"/>
              </a:spcBef>
              <a:buClr>
                <a:schemeClr val="accent1"/>
              </a:buClr>
              <a:buSzPct val="80000"/>
              <a:buFont typeface="Wingdings 2" pitchFamily="18" charset="2"/>
              <a:buChar char=""/>
            </a:pPr>
            <a:endParaRPr lang="en-US" sz="2800">
              <a:latin typeface="Times New Roman" pitchFamily="18" charset="0"/>
              <a:cs typeface="Times New Roman" pitchFamily="18" charset="0"/>
            </a:endParaRPr>
          </a:p>
        </p:txBody>
      </p:sp>
      <p:sp>
        <p:nvSpPr>
          <p:cNvPr id="7" name="Заголовок 1"/>
          <p:cNvSpPr txBox="1">
            <a:spLocks/>
          </p:cNvSpPr>
          <p:nvPr/>
        </p:nvSpPr>
        <p:spPr>
          <a:xfrm>
            <a:off x="611560" y="3429000"/>
            <a:ext cx="7272808" cy="854968"/>
          </a:xfrm>
          <a:prstGeom prst="rect">
            <a:avLst/>
          </a:prstGeom>
        </p:spPr>
        <p:txBody>
          <a:bodyPr anchor="ctr">
            <a:normAutofit/>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Предмети моніторингу:</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
        <p:nvSpPr>
          <p:cNvPr id="8" name="Заголовок 1"/>
          <p:cNvSpPr txBox="1">
            <a:spLocks/>
          </p:cNvSpPr>
          <p:nvPr/>
        </p:nvSpPr>
        <p:spPr>
          <a:xfrm>
            <a:off x="571472" y="0"/>
            <a:ext cx="7272808" cy="854968"/>
          </a:xfrm>
          <a:prstGeom prst="rect">
            <a:avLst/>
          </a:prstGeom>
        </p:spPr>
        <p:txBody>
          <a:bodyPr anchor="ctr">
            <a:normAutofit/>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Об’єкти моніторингу:</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
        <p:nvSpPr>
          <p:cNvPr id="16388" name="Содержимое 2"/>
          <p:cNvSpPr txBox="1">
            <a:spLocks/>
          </p:cNvSpPr>
          <p:nvPr/>
        </p:nvSpPr>
        <p:spPr bwMode="auto">
          <a:xfrm>
            <a:off x="954088" y="673100"/>
            <a:ext cx="7891462" cy="2786063"/>
          </a:xfrm>
          <a:prstGeom prst="rect">
            <a:avLst/>
          </a:prstGeom>
          <a:noFill/>
          <a:ln w="9525">
            <a:noFill/>
            <a:miter lim="800000"/>
            <a:headEnd/>
            <a:tailEnd/>
          </a:ln>
        </p:spPr>
        <p:txBody>
          <a:bodyPr/>
          <a:lstStyle/>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природні явища;</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техногенні явища;</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техногенно-антропогенні явища;</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інфраструктура;</a:t>
            </a:r>
          </a:p>
          <a:p>
            <a:pPr marL="447675" indent="-382588">
              <a:spcBef>
                <a:spcPct val="20000"/>
              </a:spcBef>
              <a:buClr>
                <a:schemeClr val="accent1"/>
              </a:buClr>
              <a:buSzPct val="80000"/>
              <a:buFont typeface="Wingdings 2" pitchFamily="18" charset="2"/>
              <a:buChar char=""/>
            </a:pPr>
            <a:r>
              <a:rPr lang="uk-UA" sz="2800">
                <a:latin typeface="Times New Roman" pitchFamily="18" charset="0"/>
                <a:cs typeface="Times New Roman" pitchFamily="18" charset="0"/>
              </a:rPr>
              <a:t>життєве середовище людини або його частини.</a:t>
            </a:r>
          </a:p>
          <a:p>
            <a:pPr marL="447675" indent="-382588">
              <a:spcBef>
                <a:spcPct val="20000"/>
              </a:spcBef>
              <a:buClr>
                <a:schemeClr val="accent1"/>
              </a:buClr>
              <a:buSzPct val="80000"/>
              <a:buFont typeface="Wingdings 2" pitchFamily="18" charset="2"/>
              <a:buChar char=""/>
            </a:pPr>
            <a:endParaRPr lang="uk-UA" sz="2800">
              <a:latin typeface="Times New Roman" pitchFamily="18" charset="0"/>
              <a:cs typeface="Times New Roman" pitchFamily="18" charset="0"/>
            </a:endParaRPr>
          </a:p>
          <a:p>
            <a:pPr marL="447675" indent="-382588">
              <a:spcBef>
                <a:spcPct val="20000"/>
              </a:spcBef>
              <a:buClr>
                <a:schemeClr val="accent1"/>
              </a:buClr>
              <a:buSzPct val="80000"/>
              <a:buFont typeface="Wingdings 2" pitchFamily="18" charset="2"/>
              <a:buChar char=""/>
            </a:pPr>
            <a:endParaRPr lang="en-US" sz="28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rmAutofit/>
          </a:bodyPr>
          <a:lstStyle/>
          <a:p>
            <a:pPr marL="82296" indent="0" fontAlgn="auto">
              <a:spcAft>
                <a:spcPts val="0"/>
              </a:spcAft>
              <a:buFont typeface="Wingdings 2"/>
              <a:buNone/>
              <a:defRPr/>
            </a:pPr>
            <a:r>
              <a:rPr lang="uk-UA" sz="6000" dirty="0" smtClean="0">
                <a:latin typeface="Arial Black" pitchFamily="34" charset="0"/>
              </a:rPr>
              <a:t>  </a:t>
            </a:r>
            <a:r>
              <a:rPr lang="uk-UA" sz="6000" dirty="0" smtClean="0">
                <a:solidFill>
                  <a:schemeClr val="accent2">
                    <a:lumMod val="75000"/>
                  </a:schemeClr>
                </a:solidFill>
                <a:latin typeface="Arial Black" pitchFamily="34" charset="0"/>
              </a:rPr>
              <a:t>Дякуємо </a:t>
            </a:r>
          </a:p>
          <a:p>
            <a:pPr marL="82296" indent="0" fontAlgn="auto">
              <a:spcAft>
                <a:spcPts val="0"/>
              </a:spcAft>
              <a:buFont typeface="Wingdings 2"/>
              <a:buNone/>
              <a:defRPr/>
            </a:pPr>
            <a:r>
              <a:rPr lang="uk-UA" sz="6000" dirty="0" smtClean="0">
                <a:solidFill>
                  <a:schemeClr val="accent2">
                    <a:lumMod val="75000"/>
                  </a:schemeClr>
                </a:solidFill>
                <a:latin typeface="Arial Black" pitchFamily="34" charset="0"/>
              </a:rPr>
              <a:t>        за увагу!</a:t>
            </a:r>
            <a:endParaRPr lang="ru-RU" sz="6000" dirty="0">
              <a:solidFill>
                <a:schemeClr val="accent2">
                  <a:lumMod val="75000"/>
                </a:schemeClr>
              </a:solidFill>
              <a:latin typeface="Arial Black"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857224" y="214290"/>
            <a:ext cx="8072494" cy="646331"/>
          </a:xfrm>
          <a:prstGeom prst="rect">
            <a:avLst/>
          </a:prstGeom>
          <a:noFill/>
        </p:spPr>
        <p:txBody>
          <a:bodyPr>
            <a:spAutoFit/>
          </a:bodyPr>
          <a:lstStyle/>
          <a:p>
            <a:pPr algn="ctr"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Рівні забезпечення моніторингу:  </a:t>
            </a:r>
            <a:endParaRPr lang="ru-RU" sz="3600" dirty="0">
              <a:latin typeface="+mn-lt"/>
              <a:cs typeface="+mn-cs"/>
            </a:endParaRPr>
          </a:p>
        </p:txBody>
      </p:sp>
      <p:sp>
        <p:nvSpPr>
          <p:cNvPr id="17410" name="TextBox 4"/>
          <p:cNvSpPr txBox="1">
            <a:spLocks noChangeArrowheads="1"/>
          </p:cNvSpPr>
          <p:nvPr/>
        </p:nvSpPr>
        <p:spPr bwMode="auto">
          <a:xfrm>
            <a:off x="1000125" y="1000125"/>
            <a:ext cx="7643813" cy="5262563"/>
          </a:xfrm>
          <a:prstGeom prst="rect">
            <a:avLst/>
          </a:prstGeom>
          <a:noFill/>
          <a:ln w="9525">
            <a:noFill/>
            <a:miter lim="800000"/>
            <a:headEnd/>
            <a:tailEnd/>
          </a:ln>
        </p:spPr>
        <p:txBody>
          <a:bodyPr>
            <a:spAutoFit/>
          </a:bodyPr>
          <a:lstStyle/>
          <a:p>
            <a:pPr marL="361950" indent="-361950" algn="just">
              <a:buClr>
                <a:srgbClr val="D96C89"/>
              </a:buClr>
              <a:buFont typeface="Wingdings 2" pitchFamily="18" charset="2"/>
              <a:buChar char=""/>
            </a:pPr>
            <a:r>
              <a:rPr lang="uk-UA" sz="2400" b="1" i="1">
                <a:latin typeface="Times New Roman" pitchFamily="18" charset="0"/>
                <a:cs typeface="Times New Roman" pitchFamily="18" charset="0"/>
              </a:rPr>
              <a:t>локальний</a:t>
            </a:r>
            <a:r>
              <a:rPr lang="uk-UA" sz="2400">
                <a:latin typeface="Times New Roman" pitchFamily="18" charset="0"/>
                <a:cs typeface="Times New Roman" pitchFamily="18" charset="0"/>
              </a:rPr>
              <a:t> (об’єктовий) – здійснюється структурними підрозділами підприємств, установ та організацій;</a:t>
            </a:r>
          </a:p>
          <a:p>
            <a:pPr marL="361950" indent="-361950" algn="just">
              <a:buClr>
                <a:srgbClr val="D96C89"/>
              </a:buClr>
              <a:buFont typeface="Wingdings 2" pitchFamily="18" charset="2"/>
              <a:buChar char=""/>
            </a:pPr>
            <a:r>
              <a:rPr lang="uk-UA" sz="2400" b="1" i="1">
                <a:latin typeface="Times New Roman" pitchFamily="18" charset="0"/>
                <a:cs typeface="Times New Roman" pitchFamily="18" charset="0"/>
              </a:rPr>
              <a:t>місцевий</a:t>
            </a:r>
            <a:r>
              <a:rPr lang="uk-UA" sz="2400">
                <a:latin typeface="Times New Roman" pitchFamily="18" charset="0"/>
                <a:cs typeface="Times New Roman" pitchFamily="18" charset="0"/>
              </a:rPr>
              <a:t> – проводиться відділами з питань НС райдержадміністрацій, управліннями екології і природних ресурсів, ветеринарної служби, санітарно-епідеміологічними станціями, метеостанціями, тощо, на рівні міст і сільських районів;</a:t>
            </a:r>
          </a:p>
          <a:p>
            <a:pPr marL="361950" indent="-361950" algn="just">
              <a:buClr>
                <a:srgbClr val="D96C89"/>
              </a:buClr>
              <a:buFont typeface="Wingdings 2" pitchFamily="18" charset="2"/>
              <a:buChar char=""/>
            </a:pPr>
            <a:r>
              <a:rPr lang="uk-UA" sz="2400" b="1" i="1">
                <a:latin typeface="Times New Roman" pitchFamily="18" charset="0"/>
                <a:cs typeface="Times New Roman" pitchFamily="18" charset="0"/>
              </a:rPr>
              <a:t>регіональний</a:t>
            </a:r>
            <a:r>
              <a:rPr lang="uk-UA" sz="2400">
                <a:latin typeface="Times New Roman" pitchFamily="18" charset="0"/>
                <a:cs typeface="Times New Roman" pitchFamily="18" charset="0"/>
              </a:rPr>
              <a:t> – управління ЦЗ облдерж-адміністрацій, їхні сили та засоби;</a:t>
            </a:r>
          </a:p>
          <a:p>
            <a:pPr marL="361950" indent="-361950" algn="just">
              <a:buClr>
                <a:srgbClr val="D96C89"/>
              </a:buClr>
              <a:buFont typeface="Wingdings 2" pitchFamily="18" charset="2"/>
              <a:buChar char=""/>
            </a:pPr>
            <a:r>
              <a:rPr lang="uk-UA" sz="2400" b="1" i="1">
                <a:latin typeface="Times New Roman" pitchFamily="18" charset="0"/>
                <a:cs typeface="Times New Roman" pitchFamily="18" charset="0"/>
              </a:rPr>
              <a:t>національний</a:t>
            </a:r>
            <a:r>
              <a:rPr lang="uk-UA" sz="2400">
                <a:latin typeface="Times New Roman" pitchFamily="18" charset="0"/>
                <a:cs typeface="Times New Roman" pitchFamily="18" charset="0"/>
              </a:rPr>
              <a:t> (державний) – ДСНС, інші міністерства та відомства;</a:t>
            </a:r>
          </a:p>
          <a:p>
            <a:pPr marL="361950" indent="-361950" algn="just">
              <a:buClr>
                <a:srgbClr val="D96C89"/>
              </a:buClr>
              <a:buFont typeface="Wingdings 2" pitchFamily="18" charset="2"/>
              <a:buChar char=""/>
            </a:pPr>
            <a:r>
              <a:rPr lang="uk-UA" sz="2400" b="1" i="1">
                <a:latin typeface="Times New Roman" pitchFamily="18" charset="0"/>
                <a:cs typeface="Times New Roman" pitchFamily="18" charset="0"/>
              </a:rPr>
              <a:t>глобальний</a:t>
            </a:r>
            <a:r>
              <a:rPr lang="uk-UA" sz="2400">
                <a:latin typeface="Times New Roman" pitchFamily="18" charset="0"/>
                <a:cs typeface="Times New Roman" pitchFamily="18" charset="0"/>
              </a:rPr>
              <a:t> – міжнародні організації (Всесвітні організації охорони здоров’я, охорони навколишнього середовища і т.д.). </a:t>
            </a:r>
            <a:endParaRPr lang="ru-RU" sz="240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Содержимое 2"/>
          <p:cNvSpPr>
            <a:spLocks noGrp="1"/>
          </p:cNvSpPr>
          <p:nvPr>
            <p:ph idx="1"/>
          </p:nvPr>
        </p:nvSpPr>
        <p:spPr>
          <a:xfrm>
            <a:off x="285750" y="1600200"/>
            <a:ext cx="8401050" cy="5068888"/>
          </a:xfrm>
        </p:spPr>
        <p:txBody>
          <a:bodyPr/>
          <a:lstStyle/>
          <a:p>
            <a:pPr algn="just">
              <a:buFont typeface="Wingdings 2" pitchFamily="18" charset="2"/>
              <a:buChar char=""/>
            </a:pPr>
            <a:r>
              <a:rPr lang="uk-UA" sz="1800" b="1" i="1" smtClean="0">
                <a:latin typeface="Times New Roman" pitchFamily="18" charset="0"/>
                <a:cs typeface="Times New Roman" pitchFamily="18" charset="0"/>
              </a:rPr>
              <a:t>структурно-організаційний принцип - </a:t>
            </a:r>
            <a:r>
              <a:rPr lang="uk-UA" sz="1800" smtClean="0">
                <a:latin typeface="Times New Roman" pitchFamily="18" charset="0"/>
                <a:cs typeface="Times New Roman" pitchFamily="18" charset="0"/>
              </a:rPr>
              <a:t>система моніторингу будь-якого рівня є багаторівневою ієрархічною структурою та повинна будуватися з урахуванням взаємодії з вищими системами та нижчими підсистемами; </a:t>
            </a:r>
            <a:endParaRPr lang="en-US" sz="1800" smtClean="0">
              <a:latin typeface="Times New Roman" pitchFamily="18" charset="0"/>
              <a:cs typeface="Times New Roman" pitchFamily="18" charset="0"/>
            </a:endParaRPr>
          </a:p>
          <a:p>
            <a:pPr algn="just">
              <a:buFont typeface="Wingdings 2" pitchFamily="18" charset="2"/>
              <a:buChar char=""/>
            </a:pPr>
            <a:r>
              <a:rPr lang="uk-UA" sz="1800" b="1" i="1" smtClean="0">
                <a:latin typeface="Times New Roman" pitchFamily="18" charset="0"/>
                <a:cs typeface="Times New Roman" pitchFamily="18" charset="0"/>
              </a:rPr>
              <a:t>функціональний принцип </a:t>
            </a:r>
            <a:r>
              <a:rPr lang="uk-UA" sz="1800" i="1" smtClean="0">
                <a:latin typeface="Times New Roman" pitchFamily="18" charset="0"/>
                <a:cs typeface="Times New Roman" pitchFamily="18" charset="0"/>
              </a:rPr>
              <a:t>- </a:t>
            </a:r>
            <a:r>
              <a:rPr lang="uk-UA" sz="1800" smtClean="0">
                <a:latin typeface="Times New Roman" pitchFamily="18" charset="0"/>
                <a:cs typeface="Times New Roman" pitchFamily="18" charset="0"/>
              </a:rPr>
              <a:t>моніторинг функціонує в часі як взаємозв'язана та взаємообумовлена система мережі постійних спостережень, оцінки, прогнозу та управління; </a:t>
            </a:r>
            <a:endParaRPr lang="en-US" sz="1800" smtClean="0">
              <a:latin typeface="Times New Roman" pitchFamily="18" charset="0"/>
              <a:cs typeface="Times New Roman" pitchFamily="18" charset="0"/>
            </a:endParaRPr>
          </a:p>
          <a:p>
            <a:pPr algn="just">
              <a:buFont typeface="Wingdings 2" pitchFamily="18" charset="2"/>
              <a:buChar char=""/>
            </a:pPr>
            <a:r>
              <a:rPr lang="uk-UA" sz="1800" b="1" i="1" smtClean="0">
                <a:latin typeface="Times New Roman" pitchFamily="18" charset="0"/>
                <a:cs typeface="Times New Roman" pitchFamily="18" charset="0"/>
              </a:rPr>
              <a:t>просторовий принцип </a:t>
            </a:r>
            <a:r>
              <a:rPr lang="uk-UA" sz="1800" smtClean="0">
                <a:latin typeface="Times New Roman" pitchFamily="18" charset="0"/>
                <a:cs typeface="Times New Roman" pitchFamily="18" charset="0"/>
              </a:rPr>
              <a:t>- просторова структура системи пунктів отримання інформації формується в залежності від виду моніторингу та визначається природними геологічними та інженерно-геологічними особливостями території, типом та особливостями інженерних споруд на ній, а також станом на ній екосистеми; </a:t>
            </a:r>
            <a:endParaRPr lang="en-US" sz="1800" smtClean="0">
              <a:latin typeface="Times New Roman" pitchFamily="18" charset="0"/>
              <a:cs typeface="Times New Roman" pitchFamily="18" charset="0"/>
            </a:endParaRPr>
          </a:p>
          <a:p>
            <a:pPr algn="just">
              <a:buFont typeface="Wingdings 2" pitchFamily="18" charset="2"/>
              <a:buChar char=""/>
            </a:pPr>
            <a:r>
              <a:rPr lang="uk-UA" sz="1800" b="1" i="1" smtClean="0">
                <a:latin typeface="Times New Roman" pitchFamily="18" charset="0"/>
                <a:cs typeface="Times New Roman" pitchFamily="18" charset="0"/>
              </a:rPr>
              <a:t>часовий принцип</a:t>
            </a:r>
            <a:r>
              <a:rPr lang="uk-UA" sz="1800" i="1" smtClean="0">
                <a:latin typeface="Times New Roman" pitchFamily="18" charset="0"/>
                <a:cs typeface="Times New Roman" pitchFamily="18" charset="0"/>
              </a:rPr>
              <a:t> </a:t>
            </a:r>
            <a:r>
              <a:rPr lang="uk-UA" sz="1800" smtClean="0">
                <a:latin typeface="Times New Roman" pitchFamily="18" charset="0"/>
                <a:cs typeface="Times New Roman" pitchFamily="18" charset="0"/>
              </a:rPr>
              <a:t>- частота спостережень та збір інформації в часі в системі моніторингу повністю визначається динамікою процесів, що вивчаються; </a:t>
            </a:r>
            <a:endParaRPr lang="en-US" sz="1800" smtClean="0">
              <a:latin typeface="Times New Roman" pitchFamily="18" charset="0"/>
              <a:cs typeface="Times New Roman" pitchFamily="18" charset="0"/>
            </a:endParaRPr>
          </a:p>
          <a:p>
            <a:pPr algn="just">
              <a:buFont typeface="Wingdings 2" pitchFamily="18" charset="2"/>
              <a:buChar char=""/>
            </a:pPr>
            <a:r>
              <a:rPr lang="uk-UA" sz="1800" b="1" i="1" smtClean="0">
                <a:latin typeface="Times New Roman" pitchFamily="18" charset="0"/>
                <a:cs typeface="Times New Roman" pitchFamily="18" charset="0"/>
              </a:rPr>
              <a:t>цільовий принцип </a:t>
            </a:r>
            <a:r>
              <a:rPr lang="uk-UA" sz="1800" i="1" smtClean="0">
                <a:latin typeface="Times New Roman" pitchFamily="18" charset="0"/>
                <a:cs typeface="Times New Roman" pitchFamily="18" charset="0"/>
              </a:rPr>
              <a:t>- </a:t>
            </a:r>
            <a:r>
              <a:rPr lang="uk-UA" sz="1800" smtClean="0">
                <a:latin typeface="Times New Roman" pitchFamily="18" charset="0"/>
                <a:cs typeface="Times New Roman" pitchFamily="18" charset="0"/>
              </a:rPr>
              <a:t>система будь-якого моніторингу повинна будуватися з урахуванням досягнень його кінцевої мети - оптимізація управління, що досягається на підґрунті прогнозних оцінок її розвитку шляхом вироблення оптимальних управлінських рішень та рекомендацій.</a:t>
            </a:r>
            <a:endParaRPr lang="en-US" sz="1800" smtClean="0">
              <a:latin typeface="Times New Roman" pitchFamily="18" charset="0"/>
              <a:cs typeface="Times New Roman" pitchFamily="18" charset="0"/>
            </a:endParaRPr>
          </a:p>
        </p:txBody>
      </p:sp>
      <p:sp>
        <p:nvSpPr>
          <p:cNvPr id="4" name="Заголовок 1"/>
          <p:cNvSpPr txBox="1">
            <a:spLocks/>
          </p:cNvSpPr>
          <p:nvPr/>
        </p:nvSpPr>
        <p:spPr>
          <a:xfrm>
            <a:off x="857224" y="214290"/>
            <a:ext cx="7858180" cy="1214446"/>
          </a:xfrm>
          <a:prstGeom prst="rect">
            <a:avLst/>
          </a:prstGeom>
        </p:spPr>
        <p:txBody>
          <a:bodyPr anchor="ctr">
            <a:normAutofit fontScale="92500"/>
          </a:bodyPr>
          <a:lstStyle/>
          <a:p>
            <a:pPr marL="484632" algn="ctr" fontAlgn="auto">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rPr>
              <a:t>Загальні теоретичні та методологічні принципи моніторингу:</a:t>
            </a:r>
            <a:endParaRPr lang="en-US"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ea typeface="+mj-ea"/>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490538" y="1042988"/>
            <a:ext cx="8424862" cy="5600700"/>
          </a:xfrm>
          <a:prstGeom prst="rect">
            <a:avLst/>
          </a:prstGeom>
          <a:noFill/>
        </p:spPr>
        <p:txBody>
          <a:bodyPr>
            <a:spAutoFit/>
          </a:bodyPr>
          <a:lstStyle/>
          <a:p>
            <a:pPr marL="533400" indent="-438150" algn="just" eaLnBrk="0" hangingPunct="0">
              <a:buClr>
                <a:srgbClr val="D96C89"/>
              </a:buClr>
              <a:buFont typeface="Wingdings 2" pitchFamily="18" charset="2"/>
              <a:buChar char=""/>
            </a:pPr>
            <a:r>
              <a:rPr lang="uk-UA" sz="2000" b="1">
                <a:latin typeface="Times New Roman" pitchFamily="18" charset="0"/>
                <a:ea typeface="Calibri" pitchFamily="34" charset="0"/>
                <a:cs typeface="Times New Roman" pitchFamily="18" charset="0"/>
              </a:rPr>
              <a:t>прогноз вихідних подій ініціюючих НС гідрометеорологічного характеру</a:t>
            </a:r>
            <a:r>
              <a:rPr lang="uk-UA" sz="2000">
                <a:latin typeface="Times New Roman" pitchFamily="18" charset="0"/>
                <a:ea typeface="Calibri" pitchFamily="34" charset="0"/>
                <a:cs typeface="Times New Roman" pitchFamily="18" charset="0"/>
              </a:rPr>
              <a:t> здійснюється установами гідромету;</a:t>
            </a:r>
            <a:endParaRPr lang="en-US" sz="2000">
              <a:ea typeface="Calibri" pitchFamily="34" charset="0"/>
              <a:cs typeface="Times New Roman" pitchFamily="18" charset="0"/>
            </a:endParaRPr>
          </a:p>
          <a:p>
            <a:pPr marL="533400" indent="-438150" algn="just" eaLnBrk="0" hangingPunct="0">
              <a:buClr>
                <a:srgbClr val="D96C89"/>
              </a:buClr>
              <a:buFont typeface="Wingdings 2" pitchFamily="18" charset="2"/>
              <a:buChar char=""/>
            </a:pPr>
            <a:r>
              <a:rPr lang="uk-UA" sz="2000" b="1">
                <a:latin typeface="Times New Roman" pitchFamily="18" charset="0"/>
                <a:ea typeface="Calibri" pitchFamily="34" charset="0"/>
                <a:cs typeface="Times New Roman" pitchFamily="18" charset="0"/>
              </a:rPr>
              <a:t>сейсмічні спостереження і прогноз землетрусів</a:t>
            </a:r>
            <a:r>
              <a:rPr lang="uk-UA" sz="2000">
                <a:latin typeface="Times New Roman" pitchFamily="18" charset="0"/>
                <a:ea typeface="Calibri" pitchFamily="34" charset="0"/>
                <a:cs typeface="Times New Roman" pitchFamily="18" charset="0"/>
              </a:rPr>
              <a:t> здійснюється НАН, Міноборони, Держбуд;</a:t>
            </a:r>
            <a:endParaRPr lang="en-US" sz="2000"/>
          </a:p>
          <a:p>
            <a:pPr marL="533400" indent="-438150" algn="just" eaLnBrk="0" hangingPunct="0">
              <a:buClr>
                <a:srgbClr val="D96C89"/>
              </a:buClr>
              <a:buFont typeface="Wingdings 2" pitchFamily="18" charset="2"/>
              <a:buChar char=""/>
            </a:pPr>
            <a:r>
              <a:rPr lang="uk-UA" sz="2000" b="1">
                <a:latin typeface="Times New Roman" pitchFamily="18" charset="0"/>
              </a:rPr>
              <a:t>екологічний моніторинг</a:t>
            </a:r>
            <a:r>
              <a:rPr lang="uk-UA" sz="2000">
                <a:latin typeface="Times New Roman" pitchFamily="18" charset="0"/>
              </a:rPr>
              <a:t> здійснюється екологічними структурами;</a:t>
            </a:r>
            <a:endParaRPr lang="en-US" sz="2000"/>
          </a:p>
          <a:p>
            <a:pPr marL="533400" indent="-438150" algn="just" eaLnBrk="0" hangingPunct="0">
              <a:buClr>
                <a:srgbClr val="D96C89"/>
              </a:buClr>
              <a:buFont typeface="Wingdings 2" pitchFamily="18" charset="2"/>
              <a:buChar char=""/>
            </a:pPr>
            <a:r>
              <a:rPr lang="uk-UA" sz="2000" b="1">
                <a:latin typeface="Times New Roman" pitchFamily="18" charset="0"/>
              </a:rPr>
              <a:t>соціально-гігієнічний моніторинг і санітарно-епідеміологічний нагляд</a:t>
            </a:r>
            <a:r>
              <a:rPr lang="uk-UA" sz="2000">
                <a:latin typeface="Times New Roman" pitchFamily="18" charset="0"/>
              </a:rPr>
              <a:t> організується установами Міністерства охорони здоров</a:t>
            </a:r>
            <a:r>
              <a:rPr lang="uk-UA" sz="2000">
                <a:latin typeface="Calibri" pitchFamily="34" charset="0"/>
              </a:rPr>
              <a:t>’</a:t>
            </a:r>
            <a:r>
              <a:rPr lang="uk-UA" sz="2000">
                <a:latin typeface="Times New Roman" pitchFamily="18" charset="0"/>
              </a:rPr>
              <a:t>я;</a:t>
            </a:r>
            <a:endParaRPr lang="en-US" sz="2000"/>
          </a:p>
          <a:p>
            <a:pPr marL="533400" indent="-438150" algn="just" eaLnBrk="0" hangingPunct="0">
              <a:buClr>
                <a:srgbClr val="D96C89"/>
              </a:buClr>
              <a:buFont typeface="Wingdings 2" pitchFamily="18" charset="2"/>
              <a:buChar char=""/>
            </a:pPr>
            <a:r>
              <a:rPr lang="uk-UA" sz="2000" b="1">
                <a:latin typeface="Times New Roman" pitchFamily="18" charset="0"/>
              </a:rPr>
              <a:t>моніторинг стану техногенних об</a:t>
            </a:r>
            <a:r>
              <a:rPr lang="uk-UA" sz="2000" b="1">
                <a:latin typeface="Calibri" pitchFamily="34" charset="0"/>
              </a:rPr>
              <a:t>’</a:t>
            </a:r>
            <a:r>
              <a:rPr lang="uk-UA" sz="2000" b="1">
                <a:latin typeface="Times New Roman" pitchFamily="18" charset="0"/>
              </a:rPr>
              <a:t>єктів і прогноз аварійності</a:t>
            </a:r>
            <a:r>
              <a:rPr lang="uk-UA" sz="2000">
                <a:latin typeface="Times New Roman" pitchFamily="18" charset="0"/>
              </a:rPr>
              <a:t> здійснюється структурами промислової безпеки, атомного регулювання, а також наглядовими органами у складі центральних органів виконавчої влади відповідно до галузі економіки;</a:t>
            </a:r>
            <a:endParaRPr lang="en-US" sz="2000"/>
          </a:p>
          <a:p>
            <a:pPr marL="533400" indent="-438150" algn="just" eaLnBrk="0" hangingPunct="0">
              <a:buClr>
                <a:srgbClr val="D96C89"/>
              </a:buClr>
              <a:buFont typeface="Wingdings 2" pitchFamily="18" charset="2"/>
              <a:buChar char=""/>
            </a:pPr>
            <a:r>
              <a:rPr lang="uk-UA" sz="2000" b="1">
                <a:latin typeface="Times New Roman" pitchFamily="18" charset="0"/>
              </a:rPr>
              <a:t>моніторинг зовнішніх дестабілізуючих факторів </a:t>
            </a:r>
            <a:r>
              <a:rPr lang="uk-UA" sz="2000">
                <a:latin typeface="Times New Roman" pitchFamily="18" charset="0"/>
              </a:rPr>
              <a:t>здійснюється силовими структурами.</a:t>
            </a:r>
          </a:p>
          <a:p>
            <a:pPr marL="533400" indent="-438150" algn="just" eaLnBrk="0" hangingPunct="0">
              <a:lnSpc>
                <a:spcPct val="80000"/>
              </a:lnSpc>
              <a:buClr>
                <a:srgbClr val="D96C89"/>
              </a:buClr>
              <a:buFont typeface="Wingdings 2" pitchFamily="18" charset="2"/>
              <a:buChar char=""/>
            </a:pPr>
            <a:endParaRPr lang="en-US" sz="2000"/>
          </a:p>
          <a:p>
            <a:pPr marL="533400" indent="-438150" algn="just" eaLnBrk="0" hangingPunct="0">
              <a:lnSpc>
                <a:spcPct val="80000"/>
              </a:lnSpc>
            </a:pPr>
            <a:r>
              <a:rPr lang="uk-UA" sz="2000" i="1">
                <a:latin typeface="Times New Roman" pitchFamily="18" charset="0"/>
              </a:rPr>
              <a:t>ДСНС забезпечує єдине інформаційне середовище для оперативного постачання даних моніторингу через Урядову інформаційно-аналітичну систему з питань НС, для підтримки заходів підготовки, прийняття і контролю виконання управлінських рішень, пов</a:t>
            </a:r>
            <a:r>
              <a:rPr lang="uk-UA" sz="2000" i="1">
                <a:latin typeface="Calibri" pitchFamily="34" charset="0"/>
              </a:rPr>
              <a:t>’</a:t>
            </a:r>
            <a:r>
              <a:rPr lang="uk-UA" sz="2000" i="1">
                <a:latin typeface="Times New Roman" pitchFamily="18" charset="0"/>
              </a:rPr>
              <a:t>язаних з НС.</a:t>
            </a:r>
            <a:endParaRPr lang="uk-UA" sz="2000"/>
          </a:p>
          <a:p>
            <a:pPr marL="533400" indent="-438150"/>
            <a:endParaRPr lang="en-US">
              <a:latin typeface="Gill Sans MT" pitchFamily="34" charset="0"/>
            </a:endParaRPr>
          </a:p>
        </p:txBody>
      </p:sp>
      <p:sp>
        <p:nvSpPr>
          <p:cNvPr id="6" name="TextBox 5"/>
          <p:cNvSpPr txBox="1"/>
          <p:nvPr/>
        </p:nvSpPr>
        <p:spPr>
          <a:xfrm>
            <a:off x="1475656" y="260648"/>
            <a:ext cx="7056784" cy="584775"/>
          </a:xfrm>
          <a:prstGeom prst="rect">
            <a:avLst/>
          </a:prstGeom>
          <a:noFill/>
        </p:spPr>
        <p:txBody>
          <a:bodyPr>
            <a:spAutoFit/>
          </a:bodyPr>
          <a:lstStyle/>
          <a:p>
            <a:pPr fontAlgn="auto">
              <a:spcBef>
                <a:spcPts val="0"/>
              </a:spcBef>
              <a:spcAft>
                <a:spcPts val="0"/>
              </a:spcAft>
              <a:defRPr/>
            </a:pPr>
            <a:r>
              <a:rPr lang="uk-UA" sz="3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Основні складові моніторингу НС :</a:t>
            </a:r>
            <a:endParaRPr lang="en-US"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260648"/>
            <a:ext cx="8424936" cy="1077218"/>
          </a:xfrm>
          <a:prstGeom prst="rect">
            <a:avLst/>
          </a:prstGeom>
          <a:noFill/>
        </p:spPr>
        <p:txBody>
          <a:bodyPr>
            <a:spAutoFit/>
          </a:bodyPr>
          <a:lstStyle/>
          <a:p>
            <a:pPr algn="ctr" fontAlgn="auto">
              <a:spcBef>
                <a:spcPts val="0"/>
              </a:spcBef>
              <a:spcAft>
                <a:spcPts val="0"/>
              </a:spcAft>
              <a:defRPr/>
            </a:pPr>
            <a:r>
              <a:rPr lang="uk-UA" sz="32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Інструментарій моніторингу стану готовності до дій у НС</a:t>
            </a:r>
            <a:endParaRPr lang="en-US" sz="3200" dirty="0">
              <a:latin typeface="Times New Roman" pitchFamily="18" charset="0"/>
              <a:cs typeface="Times New Roman" pitchFamily="18" charset="0"/>
            </a:endParaRPr>
          </a:p>
        </p:txBody>
      </p:sp>
      <p:sp>
        <p:nvSpPr>
          <p:cNvPr id="20482" name="Rectangle 10"/>
          <p:cNvSpPr>
            <a:spLocks noChangeArrowheads="1"/>
          </p:cNvSpPr>
          <p:nvPr/>
        </p:nvSpPr>
        <p:spPr bwMode="auto">
          <a:xfrm>
            <a:off x="0" y="0"/>
            <a:ext cx="9144000" cy="0"/>
          </a:xfrm>
          <a:prstGeom prst="rect">
            <a:avLst/>
          </a:prstGeom>
          <a:noFill/>
          <a:ln w="9525">
            <a:noFill/>
            <a:miter lim="800000"/>
            <a:headEnd/>
            <a:tailEnd/>
          </a:ln>
        </p:spPr>
        <p:txBody>
          <a:bodyPr wrap="none" anchor="ctr">
            <a:spAutoFit/>
          </a:bodyPr>
          <a:lstStyle/>
          <a:p>
            <a:endParaRPr lang="ru-RU">
              <a:latin typeface="Gill Sans MT" pitchFamily="34" charset="0"/>
            </a:endParaRPr>
          </a:p>
        </p:txBody>
      </p:sp>
      <p:grpSp>
        <p:nvGrpSpPr>
          <p:cNvPr id="20483" name="Group 1"/>
          <p:cNvGrpSpPr>
            <a:grpSpLocks noChangeAspect="1"/>
          </p:cNvGrpSpPr>
          <p:nvPr/>
        </p:nvGrpSpPr>
        <p:grpSpPr bwMode="auto">
          <a:xfrm>
            <a:off x="0" y="552450"/>
            <a:ext cx="9251950" cy="5551488"/>
            <a:chOff x="1134" y="1701"/>
            <a:chExt cx="14570" cy="8742"/>
          </a:xfrm>
        </p:grpSpPr>
        <p:sp>
          <p:nvSpPr>
            <p:cNvPr id="20484" name="AutoShape 9"/>
            <p:cNvSpPr>
              <a:spLocks noChangeAspect="1" noChangeArrowheads="1" noTextEdit="1"/>
            </p:cNvSpPr>
            <p:nvPr/>
          </p:nvSpPr>
          <p:spPr bwMode="auto">
            <a:xfrm>
              <a:off x="1134" y="1701"/>
              <a:ext cx="14570" cy="8742"/>
            </a:xfrm>
            <a:prstGeom prst="rect">
              <a:avLst/>
            </a:prstGeom>
            <a:noFill/>
            <a:ln w="9525">
              <a:noFill/>
              <a:miter lim="800000"/>
              <a:headEnd/>
              <a:tailEnd/>
            </a:ln>
          </p:spPr>
          <p:txBody>
            <a:bodyPr/>
            <a:lstStyle/>
            <a:p>
              <a:endParaRPr lang="ru-RU"/>
            </a:p>
          </p:txBody>
        </p:sp>
        <p:sp>
          <p:nvSpPr>
            <p:cNvPr id="20485" name="Rectangle 8"/>
            <p:cNvSpPr>
              <a:spLocks noChangeArrowheads="1"/>
            </p:cNvSpPr>
            <p:nvPr/>
          </p:nvSpPr>
          <p:spPr bwMode="auto">
            <a:xfrm>
              <a:off x="1680" y="3799"/>
              <a:ext cx="5338" cy="1621"/>
            </a:xfrm>
            <a:prstGeom prst="rect">
              <a:avLst/>
            </a:prstGeom>
            <a:solidFill>
              <a:srgbClr val="E6CED4"/>
            </a:solidFill>
            <a:ln w="19050">
              <a:solidFill>
                <a:srgbClr val="000000"/>
              </a:solidFill>
              <a:miter lim="800000"/>
              <a:headEnd/>
              <a:tailEnd/>
            </a:ln>
          </p:spPr>
          <p:txBody>
            <a:bodyPr/>
            <a:lstStyle/>
            <a:p>
              <a:pPr algn="ctr"/>
              <a:r>
                <a:rPr lang="uk-UA" sz="2600" b="1">
                  <a:latin typeface="Times New Roman" pitchFamily="18" charset="0"/>
                  <a:ea typeface="Calibri" pitchFamily="34" charset="0"/>
                  <a:cs typeface="Times New Roman" pitchFamily="18" charset="0"/>
                </a:rPr>
                <a:t>Паспортизація </a:t>
              </a:r>
              <a:endParaRPr lang="uk-UA" sz="1100">
                <a:ea typeface="Calibri" pitchFamily="34" charset="0"/>
                <a:cs typeface="Times New Roman" pitchFamily="18" charset="0"/>
              </a:endParaRPr>
            </a:p>
            <a:p>
              <a:pPr algn="ctr" eaLnBrk="0" hangingPunct="0"/>
              <a:r>
                <a:rPr lang="uk-UA" sz="2600" b="1">
                  <a:latin typeface="Times New Roman" pitchFamily="18" charset="0"/>
                  <a:ea typeface="Calibri" pitchFamily="34" charset="0"/>
                  <a:cs typeface="Times New Roman" pitchFamily="18" charset="0"/>
                </a:rPr>
                <a:t>ПНО</a:t>
              </a:r>
              <a:endParaRPr lang="uk-UA"/>
            </a:p>
          </p:txBody>
        </p:sp>
        <p:sp>
          <p:nvSpPr>
            <p:cNvPr id="20486" name="Rectangle 7"/>
            <p:cNvSpPr>
              <a:spLocks noChangeArrowheads="1"/>
            </p:cNvSpPr>
            <p:nvPr/>
          </p:nvSpPr>
          <p:spPr bwMode="auto">
            <a:xfrm>
              <a:off x="1680" y="7360"/>
              <a:ext cx="5598" cy="2620"/>
            </a:xfrm>
            <a:prstGeom prst="rect">
              <a:avLst/>
            </a:prstGeom>
            <a:solidFill>
              <a:srgbClr val="E6CED4"/>
            </a:solidFill>
            <a:ln w="19050">
              <a:solidFill>
                <a:srgbClr val="000000"/>
              </a:solidFill>
              <a:miter lim="800000"/>
              <a:headEnd/>
              <a:tailEnd/>
            </a:ln>
          </p:spPr>
          <p:txBody>
            <a:bodyPr/>
            <a:lstStyle/>
            <a:p>
              <a:pPr algn="ctr"/>
              <a:r>
                <a:rPr lang="uk-UA" sz="2600" b="1">
                  <a:latin typeface="Times New Roman" pitchFamily="18" charset="0"/>
                  <a:ea typeface="Calibri" pitchFamily="34" charset="0"/>
                  <a:cs typeface="Times New Roman" pitchFamily="18" charset="0"/>
                </a:rPr>
                <a:t>Інспекторські перевірки стану готовності до дії у</a:t>
              </a:r>
              <a:r>
                <a:rPr lang="uk-UA" sz="2800" b="1">
                  <a:latin typeface="Times New Roman" pitchFamily="18" charset="0"/>
                  <a:ea typeface="Calibri" pitchFamily="34" charset="0"/>
                  <a:cs typeface="Times New Roman" pitchFamily="18" charset="0"/>
                </a:rPr>
                <a:t> </a:t>
              </a:r>
              <a:r>
                <a:rPr lang="uk-UA" sz="2600" b="1">
                  <a:latin typeface="Times New Roman" pitchFamily="18" charset="0"/>
                  <a:ea typeface="Calibri" pitchFamily="34" charset="0"/>
                  <a:cs typeface="Times New Roman" pitchFamily="18" charset="0"/>
                </a:rPr>
                <a:t>НС</a:t>
              </a:r>
              <a:endParaRPr lang="uk-UA">
                <a:ea typeface="Calibri" pitchFamily="34" charset="0"/>
                <a:cs typeface="Times New Roman" pitchFamily="18" charset="0"/>
              </a:endParaRPr>
            </a:p>
          </p:txBody>
        </p:sp>
        <p:sp>
          <p:nvSpPr>
            <p:cNvPr id="20487" name="Rectangle 6"/>
            <p:cNvSpPr>
              <a:spLocks noChangeArrowheads="1"/>
            </p:cNvSpPr>
            <p:nvPr/>
          </p:nvSpPr>
          <p:spPr bwMode="auto">
            <a:xfrm>
              <a:off x="8843" y="7380"/>
              <a:ext cx="6102" cy="2600"/>
            </a:xfrm>
            <a:prstGeom prst="rect">
              <a:avLst/>
            </a:prstGeom>
            <a:solidFill>
              <a:srgbClr val="E6CED4"/>
            </a:solidFill>
            <a:ln w="19050">
              <a:solidFill>
                <a:srgbClr val="000000"/>
              </a:solidFill>
              <a:miter lim="800000"/>
              <a:headEnd/>
              <a:tailEnd/>
            </a:ln>
          </p:spPr>
          <p:txBody>
            <a:bodyPr/>
            <a:lstStyle/>
            <a:p>
              <a:pPr algn="ctr"/>
              <a:r>
                <a:rPr lang="uk-UA" sz="2400" b="1">
                  <a:latin typeface="Times New Roman" pitchFamily="18" charset="0"/>
                  <a:ea typeface="Calibri" pitchFamily="34" charset="0"/>
                  <a:cs typeface="Times New Roman" pitchFamily="18" charset="0"/>
                </a:rPr>
                <a:t>Мережа спостереження та лабораторного контролю</a:t>
              </a:r>
              <a:endParaRPr lang="uk-UA" sz="1100">
                <a:ea typeface="Calibri" pitchFamily="34" charset="0"/>
                <a:cs typeface="Times New Roman" pitchFamily="18" charset="0"/>
              </a:endParaRPr>
            </a:p>
            <a:p>
              <a:pPr algn="ctr" eaLnBrk="0" hangingPunct="0"/>
              <a:r>
                <a:rPr lang="uk-UA" sz="1600">
                  <a:latin typeface="Times New Roman" pitchFamily="18" charset="0"/>
                  <a:ea typeface="Calibri" pitchFamily="34" charset="0"/>
                  <a:cs typeface="Times New Roman" pitchFamily="18" charset="0"/>
                </a:rPr>
                <a:t>(гідрометеорологічні та санітарно-епідеміологічні станції, ветеринарні та агрохімічні лабораторії)</a:t>
              </a:r>
              <a:endParaRPr lang="uk-UA"/>
            </a:p>
          </p:txBody>
        </p:sp>
        <p:sp>
          <p:nvSpPr>
            <p:cNvPr id="20488" name="Rectangle 5"/>
            <p:cNvSpPr>
              <a:spLocks noChangeArrowheads="1"/>
            </p:cNvSpPr>
            <p:nvPr/>
          </p:nvSpPr>
          <p:spPr bwMode="auto">
            <a:xfrm>
              <a:off x="9005" y="3799"/>
              <a:ext cx="5823" cy="1621"/>
            </a:xfrm>
            <a:prstGeom prst="rect">
              <a:avLst/>
            </a:prstGeom>
            <a:solidFill>
              <a:srgbClr val="E6CED4"/>
            </a:solidFill>
            <a:ln w="19050">
              <a:solidFill>
                <a:srgbClr val="000000"/>
              </a:solidFill>
              <a:miter lim="800000"/>
              <a:headEnd/>
              <a:tailEnd/>
            </a:ln>
          </p:spPr>
          <p:txBody>
            <a:bodyPr/>
            <a:lstStyle/>
            <a:p>
              <a:pPr algn="ctr"/>
              <a:r>
                <a:rPr lang="uk-UA" sz="2600" b="1">
                  <a:latin typeface="Times New Roman" pitchFamily="18" charset="0"/>
                  <a:ea typeface="Calibri" pitchFamily="34" charset="0"/>
                  <a:cs typeface="Times New Roman" pitchFamily="18" charset="0"/>
                </a:rPr>
                <a:t>Декларування безпеки ОПН</a:t>
              </a:r>
              <a:endParaRPr lang="uk-UA">
                <a:ea typeface="Calibri" pitchFamily="34" charset="0"/>
                <a:cs typeface="Times New Roman" pitchFamily="18" charset="0"/>
              </a:endParaRPr>
            </a:p>
          </p:txBody>
        </p:sp>
        <p:sp>
          <p:nvSpPr>
            <p:cNvPr id="20489" name="AutoShape 4"/>
            <p:cNvSpPr>
              <a:spLocks noChangeArrowheads="1"/>
            </p:cNvSpPr>
            <p:nvPr/>
          </p:nvSpPr>
          <p:spPr bwMode="auto">
            <a:xfrm>
              <a:off x="6300" y="5520"/>
              <a:ext cx="1480" cy="1620"/>
            </a:xfrm>
            <a:prstGeom prst="curvedRightArrow">
              <a:avLst>
                <a:gd name="adj1" fmla="val 21892"/>
                <a:gd name="adj2" fmla="val 43784"/>
                <a:gd name="adj3" fmla="val 33333"/>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sp>
          <p:nvSpPr>
            <p:cNvPr id="20490" name="AutoShape 3"/>
            <p:cNvSpPr>
              <a:spLocks noChangeArrowheads="1"/>
            </p:cNvSpPr>
            <p:nvPr/>
          </p:nvSpPr>
          <p:spPr bwMode="auto">
            <a:xfrm rot="10477793">
              <a:off x="8323" y="5380"/>
              <a:ext cx="1420" cy="1620"/>
            </a:xfrm>
            <a:prstGeom prst="curvedRightArrow">
              <a:avLst>
                <a:gd name="adj1" fmla="val 22817"/>
                <a:gd name="adj2" fmla="val 45634"/>
                <a:gd name="adj3" fmla="val 33333"/>
              </a:avLst>
            </a:prstGeom>
            <a:solidFill>
              <a:srgbClr val="E6CED4"/>
            </a:solidFill>
            <a:ln w="9525">
              <a:solidFill>
                <a:srgbClr val="000000"/>
              </a:solidFill>
              <a:miter lim="800000"/>
              <a:headEnd/>
              <a:tailEnd/>
            </a:ln>
          </p:spPr>
          <p:txBody>
            <a:bodyPr/>
            <a:lstStyle/>
            <a:p>
              <a:endParaRPr lang="ru-RU">
                <a:latin typeface="Gill Sans MT" pitchFamily="34" charset="0"/>
              </a:endParaRPr>
            </a:p>
          </p:txBody>
        </p:sp>
      </p:gr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142976" y="1000108"/>
            <a:ext cx="7500990" cy="4585871"/>
          </a:xfrm>
          <a:prstGeom prst="rect">
            <a:avLst/>
          </a:prstGeom>
          <a:noFill/>
        </p:spPr>
        <p:txBody>
          <a:bodyPr>
            <a:spAutoFit/>
          </a:bodyPr>
          <a:lstStyle/>
          <a:p>
            <a:pPr algn="just" fontAlgn="auto">
              <a:spcBef>
                <a:spcPts val="0"/>
              </a:spcBef>
              <a:spcAft>
                <a:spcPts val="0"/>
              </a:spcAft>
              <a:defRPr/>
            </a:pPr>
            <a:r>
              <a:rPr lang="uk-UA" sz="3600" b="1" dirty="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Times New Roman" pitchFamily="18" charset="0"/>
                <a:cs typeface="Times New Roman" pitchFamily="18" charset="0"/>
              </a:rPr>
              <a:t>Система моніторингу </a:t>
            </a:r>
            <a:r>
              <a:rPr lang="uk-UA" sz="3600" dirty="0">
                <a:latin typeface="Times New Roman" pitchFamily="18" charset="0"/>
                <a:cs typeface="Times New Roman" pitchFamily="18" charset="0"/>
              </a:rPr>
              <a:t>- </a:t>
            </a:r>
            <a:r>
              <a:rPr lang="uk-UA" sz="3200" dirty="0">
                <a:latin typeface="Times New Roman" pitchFamily="18" charset="0"/>
                <a:cs typeface="Times New Roman" pitchFamily="18" charset="0"/>
              </a:rPr>
              <a:t>це відкрита інформаційна система, пріоритетами функціонування якої є захист життєво важливих інтересів людини і суспільства; збереження природних екосистем, відведення кризових змін стану довкілля і запобігання НС техногенного, антропогенного та природного походження.  </a:t>
            </a:r>
            <a:endParaRPr lang="ru-RU" sz="32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1826</TotalTime>
  <Words>1961</Words>
  <Application>Microsoft Office PowerPoint</Application>
  <PresentationFormat>Экран (4:3)</PresentationFormat>
  <Paragraphs>218</Paragraphs>
  <Slides>40</Slides>
  <Notes>0</Notes>
  <HiddenSlides>0</HiddenSlides>
  <MMClips>0</MMClips>
  <ScaleCrop>false</ScaleCrop>
  <HeadingPairs>
    <vt:vector size="6" baseType="variant">
      <vt:variant>
        <vt:lpstr>Использованные шрифты</vt:lpstr>
      </vt:variant>
      <vt:variant>
        <vt:i4>9</vt:i4>
      </vt:variant>
      <vt:variant>
        <vt:lpstr>Шаблон оформления</vt:lpstr>
      </vt:variant>
      <vt:variant>
        <vt:i4>7</vt:i4>
      </vt:variant>
      <vt:variant>
        <vt:lpstr>Заголовки слайдов</vt:lpstr>
      </vt:variant>
      <vt:variant>
        <vt:i4>40</vt:i4>
      </vt:variant>
    </vt:vector>
  </HeadingPairs>
  <TitlesOfParts>
    <vt:vector size="56" baseType="lpstr">
      <vt:lpstr>Gill Sans MT</vt:lpstr>
      <vt:lpstr>Arial</vt:lpstr>
      <vt:lpstr>Wingdings 2</vt:lpstr>
      <vt:lpstr>Verdana</vt:lpstr>
      <vt:lpstr>Calibri</vt:lpstr>
      <vt:lpstr>Times New Roman</vt:lpstr>
      <vt:lpstr>Corbel</vt:lpstr>
      <vt:lpstr>Wingdings</vt:lpstr>
      <vt:lpstr>Arial Black</vt:lpstr>
      <vt:lpstr>Солнцестояние</vt:lpstr>
      <vt:lpstr>Солнцестояние</vt:lpstr>
      <vt:lpstr>Солнцестояние</vt:lpstr>
      <vt:lpstr>Солнцестояние</vt:lpstr>
      <vt:lpstr>Солнцестояние</vt:lpstr>
      <vt:lpstr>Солнцестояние</vt:lpstr>
      <vt:lpstr>Солнцестояние</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vector>
  </TitlesOfParts>
  <Company>NUOS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nataliya.zholobenko</dc:creator>
  <cp:lastModifiedBy>Microsoft Office</cp:lastModifiedBy>
  <cp:revision>181</cp:revision>
  <cp:lastPrinted>2012-05-15T09:40:15Z</cp:lastPrinted>
  <dcterms:created xsi:type="dcterms:W3CDTF">2012-04-05T07:35:04Z</dcterms:created>
  <dcterms:modified xsi:type="dcterms:W3CDTF">2022-12-27T22:11:21Z</dcterms:modified>
</cp:coreProperties>
</file>