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1912" y="1146048"/>
            <a:ext cx="5974080" cy="18695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4776"/>
              </a:lnSpc>
            </a:pPr>
            <a:r>
              <a:rPr lang="ru-RU" sz="3900" b="1" dirty="0">
                <a:solidFill>
                  <a:schemeClr val="tx2"/>
                </a:solidFill>
              </a:rPr>
              <a:t>ХМАРНІ ТЕХНОЛОГІЇ У МАРКЕТИНГУ 4.0</a:t>
            </a:r>
            <a:endParaRPr lang="ru" sz="3900" b="1" dirty="0">
              <a:solidFill>
                <a:schemeClr val="tx2"/>
              </a:solidFill>
              <a:latin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627409" y="2446814"/>
          <a:ext cx="5889182" cy="3108960"/>
        </p:xfrm>
        <a:graphic>
          <a:graphicData uri="http://schemas.openxmlformats.org/drawingml/2006/table">
            <a:tbl>
              <a:tblPr/>
              <a:tblGrid>
                <a:gridCol w="1438275">
                  <a:extLst>
                    <a:ext uri="{9D8B030D-6E8A-4147-A177-3AD203B41FA5}">
                      <a16:colId xmlns:a16="http://schemas.microsoft.com/office/drawing/2014/main" val="1834442010"/>
                    </a:ext>
                  </a:extLst>
                </a:gridCol>
                <a:gridCol w="450215">
                  <a:extLst>
                    <a:ext uri="{9D8B030D-6E8A-4147-A177-3AD203B41FA5}">
                      <a16:colId xmlns:a16="http://schemas.microsoft.com/office/drawing/2014/main" val="3666717269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3729668476"/>
                    </a:ext>
                  </a:extLst>
                </a:gridCol>
                <a:gridCol w="810260">
                  <a:extLst>
                    <a:ext uri="{9D8B030D-6E8A-4147-A177-3AD203B41FA5}">
                      <a16:colId xmlns:a16="http://schemas.microsoft.com/office/drawing/2014/main" val="1722959478"/>
                    </a:ext>
                  </a:extLst>
                </a:gridCol>
                <a:gridCol w="611505">
                  <a:extLst>
                    <a:ext uri="{9D8B030D-6E8A-4147-A177-3AD203B41FA5}">
                      <a16:colId xmlns:a16="http://schemas.microsoft.com/office/drawing/2014/main" val="3611464795"/>
                    </a:ext>
                  </a:extLst>
                </a:gridCol>
                <a:gridCol w="126557">
                  <a:extLst>
                    <a:ext uri="{9D8B030D-6E8A-4147-A177-3AD203B41FA5}">
                      <a16:colId xmlns:a16="http://schemas.microsoft.com/office/drawing/2014/main" val="1312708055"/>
                    </a:ext>
                  </a:extLst>
                </a:gridCol>
                <a:gridCol w="748030">
                  <a:extLst>
                    <a:ext uri="{9D8B030D-6E8A-4147-A177-3AD203B41FA5}">
                      <a16:colId xmlns:a16="http://schemas.microsoft.com/office/drawing/2014/main" val="3316371168"/>
                    </a:ext>
                  </a:extLst>
                </a:gridCol>
                <a:gridCol w="980440">
                  <a:extLst>
                    <a:ext uri="{9D8B030D-6E8A-4147-A177-3AD203B41FA5}">
                      <a16:colId xmlns:a16="http://schemas.microsoft.com/office/drawing/2014/main" val="4184092386"/>
                    </a:ext>
                  </a:extLst>
                </a:gridCol>
              </a:tblGrid>
              <a:tr h="15176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Освітня програма, рівень вищої освіти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10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Маркетинг, магістр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544523"/>
                  </a:ext>
                </a:extLst>
              </a:tr>
              <a:tr h="15176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Статус дисципліни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10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Вільного вибору студентів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384234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Кредити ECTS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Навч. рік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2020-2021 1 семестр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Рік навчання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Тижні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157037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Кількість годин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Кількість змістових модулів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Лекційні заняття – 12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Практичні заняття – 10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Самостійна робота –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68 год.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951368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Вид контролю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Залік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6419"/>
                  </a:ext>
                </a:extLst>
              </a:tr>
              <a:tr h="15875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Посилання на курс в Moodle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https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://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moodle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znu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edu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ua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/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course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/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view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php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?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id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=11346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961320"/>
                  </a:ext>
                </a:extLst>
              </a:tr>
              <a:tr h="15875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Консультації:</a:t>
                      </a: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о понеділка, 11.00-12.55 або за домовленістю чи </a:t>
                      </a: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ел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 поштою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430906"/>
                  </a:ext>
                </a:extLst>
              </a:tr>
            </a:tbl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627188" y="2446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627188" y="2446338"/>
            <a:ext cx="3017837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94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2300" y="1168618"/>
            <a:ext cx="76835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ea typeface="MS Mincho"/>
              </a:rPr>
              <a:t>ОПИС КУРСУ 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Набуття у майбутніх фахівців теоретичних та практичних навичок, а також сформувати знання щодо методологічних підходів використання хмарних технологій в цифровому маркетингу (Маркетинг 4.0) в сучасній економіці.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Вивчення теоретичних методів та прикладні підходів використання хмарних технологій, навчити студентів використовувати на практиці методи і прийоми в управлінні маркетинговою діяльністю, які необхідні в майбутній професійній діяльності.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1200" b="1" dirty="0">
                <a:latin typeface="Times New Roman" panose="02020603050405020304" pitchFamily="18" charset="0"/>
                <a:ea typeface="MS Mincho"/>
              </a:rPr>
              <a:t>Мета курсу</a:t>
            </a:r>
            <a:r>
              <a:rPr lang="uk-UA" sz="1200" dirty="0">
                <a:latin typeface="Times New Roman" panose="02020603050405020304" pitchFamily="18" charset="0"/>
                <a:ea typeface="MS Mincho"/>
              </a:rPr>
              <a:t> – є надати студентам глибоких знань в застосуванні хмарних технологій щодо в маркетингової </a:t>
            </a:r>
            <a:r>
              <a:rPr lang="uk-UA" sz="1200" dirty="0" err="1">
                <a:latin typeface="Times New Roman" panose="02020603050405020304" pitchFamily="18" charset="0"/>
                <a:ea typeface="MS Mincho"/>
              </a:rPr>
              <a:t>діяльністі</a:t>
            </a:r>
            <a:r>
              <a:rPr lang="uk-UA" sz="1200" dirty="0">
                <a:latin typeface="Times New Roman" panose="02020603050405020304" pitchFamily="18" charset="0"/>
                <a:ea typeface="MS Mincho"/>
              </a:rPr>
              <a:t> з метою використання їх в практичній діяльності та дати практичні навички для використання хмарних технологій у діяльності економічних об’єктів та їх майбутньої професійної діяльності.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На методичному рівні ознайомити студентів з основними підходами застосування хмарних технологій у маркетингу та методами використання інформаційних та </a:t>
            </a:r>
            <a:r>
              <a:rPr lang="en-US" sz="1200" dirty="0">
                <a:latin typeface="Times New Roman" panose="02020603050405020304" pitchFamily="18" charset="0"/>
                <a:ea typeface="MS Mincho"/>
              </a:rPr>
              <a:t>Internet</a:t>
            </a:r>
            <a:r>
              <a:rPr lang="uk-UA" sz="1200" dirty="0">
                <a:latin typeface="Times New Roman" panose="02020603050405020304" pitchFamily="18" charset="0"/>
                <a:ea typeface="MS Mincho"/>
              </a:rPr>
              <a:t>-у Маркетинг 4.0, їх основних функцій, методів і прийомів комунікації з споживачами</a:t>
            </a:r>
            <a:r>
              <a:rPr lang="uk-UA" sz="1200" dirty="0" smtClean="0">
                <a:latin typeface="Times New Roman" panose="02020603050405020304" pitchFamily="18" charset="0"/>
                <a:ea typeface="MS Mincho"/>
              </a:rPr>
              <a:t>.</a:t>
            </a:r>
          </a:p>
          <a:p>
            <a:pPr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ea typeface="MS Mincho"/>
              </a:rPr>
              <a:t>ОЧІКУВАНІ РЕЗУЛЬТАТИ НАВЧАННЯ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200" b="1" dirty="0">
                <a:latin typeface="Times New Roman" panose="02020603050405020304" pitchFamily="18" charset="0"/>
                <a:ea typeface="MS Mincho"/>
              </a:rPr>
              <a:t>У разі успішного завершення курсу студент </a:t>
            </a:r>
            <a:r>
              <a:rPr lang="uk-UA" sz="1200" b="1" u="sng" dirty="0">
                <a:latin typeface="Times New Roman" panose="02020603050405020304" pitchFamily="18" charset="0"/>
                <a:ea typeface="MS Mincho"/>
              </a:rPr>
              <a:t>зможе</a:t>
            </a:r>
            <a:r>
              <a:rPr lang="uk-UA" sz="1200" b="1" dirty="0">
                <a:latin typeface="Times New Roman" panose="02020603050405020304" pitchFamily="18" charset="0"/>
                <a:ea typeface="MS Mincho"/>
              </a:rPr>
              <a:t>: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аналізувати тенденції щодо розвитку хмарних технологій;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визначати етапи розвитку хмарних технологій в сучасних економічних умовах;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встановлювати рівень застосування хмарних технологій у маркетингу;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користуватися сучасними хмарними технологіями при вирішенні аналітичних і дослідницьких завдань;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аналізувати рівень цін на </a:t>
            </a:r>
            <a:r>
              <a:rPr lang="uk-UA" sz="1200" dirty="0" err="1">
                <a:latin typeface="Times New Roman" panose="02020603050405020304" pitchFamily="18" charset="0"/>
                <a:ea typeface="MS Mincho"/>
              </a:rPr>
              <a:t>Internet</a:t>
            </a:r>
            <a:r>
              <a:rPr lang="uk-UA" sz="1200" dirty="0">
                <a:latin typeface="Times New Roman" panose="02020603050405020304" pitchFamily="18" charset="0"/>
                <a:ea typeface="MS Mincho"/>
              </a:rPr>
              <a:t> ринку і характеристики товару з використанням хмарних технологій;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користуватися сучасними хмарними технологіями при вирішенні комунікативних завдань;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аналізувати зовнішню і внутрішню середу організації, виявляти її ключові елементи і оцінювати їх вплив на організацію.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endParaRPr lang="ru-RU" sz="1200" dirty="0">
              <a:effectLst/>
              <a:latin typeface="Times New Roman" panose="02020603050405020304" pitchFamily="18" charset="0"/>
              <a:ea typeface="MS Mincho"/>
            </a:endParaRPr>
          </a:p>
        </p:txBody>
      </p:sp>
    </p:spTree>
    <p:extLst>
      <p:ext uri="{BB962C8B-B14F-4D97-AF65-F5344CB8AC3E}">
        <p14:creationId xmlns:p14="http://schemas.microsoft.com/office/powerpoint/2010/main" val="369292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16359"/>
              </p:ext>
            </p:extLst>
          </p:nvPr>
        </p:nvGraphicFramePr>
        <p:xfrm>
          <a:off x="850899" y="4768927"/>
          <a:ext cx="6361431" cy="1935099"/>
        </p:xfrm>
        <a:graphic>
          <a:graphicData uri="http://schemas.openxmlformats.org/drawingml/2006/table">
            <a:tbl>
              <a:tblPr/>
              <a:tblGrid>
                <a:gridCol w="1463982">
                  <a:extLst>
                    <a:ext uri="{9D8B030D-6E8A-4147-A177-3AD203B41FA5}">
                      <a16:colId xmlns:a16="http://schemas.microsoft.com/office/drawing/2014/main" val="3391949039"/>
                    </a:ext>
                  </a:extLst>
                </a:gridCol>
                <a:gridCol w="3433467">
                  <a:extLst>
                    <a:ext uri="{9D8B030D-6E8A-4147-A177-3AD203B41FA5}">
                      <a16:colId xmlns:a16="http://schemas.microsoft.com/office/drawing/2014/main" val="845417971"/>
                    </a:ext>
                  </a:extLst>
                </a:gridCol>
                <a:gridCol w="1463982">
                  <a:extLst>
                    <a:ext uri="{9D8B030D-6E8A-4147-A177-3AD203B41FA5}">
                      <a16:colId xmlns:a16="http://schemas.microsoft.com/office/drawing/2014/main" val="1371167530"/>
                    </a:ext>
                  </a:extLst>
                </a:gridCol>
              </a:tblGrid>
              <a:tr h="130175"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200" b="1" cap="all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uk-UA" sz="12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а шкалою</a:t>
                      </a:r>
                      <a:endParaRPr lang="ru-RU" sz="1000" b="1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>
                          <a:solidFill>
                            <a:srgbClr val="243F60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ECTS</a:t>
                      </a:r>
                      <a:endParaRPr lang="ru-RU" sz="1000" b="1">
                        <a:solidFill>
                          <a:srgbClr val="243F6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За шкалою університету</a:t>
                      </a:r>
                      <a:endParaRPr lang="ru-RU" sz="1000" b="1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>
                          <a:solidFill>
                            <a:srgbClr val="243F60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За національною шкалою</a:t>
                      </a:r>
                      <a:endParaRPr lang="ru-RU" sz="1000" b="1">
                        <a:solidFill>
                          <a:srgbClr val="243F6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1871664"/>
                  </a:ext>
                </a:extLst>
              </a:tr>
              <a:tr h="368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>
                          <a:solidFill>
                            <a:srgbClr val="243F60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Залік</a:t>
                      </a:r>
                      <a:endParaRPr lang="ru-RU" sz="1000" b="1">
                        <a:solidFill>
                          <a:srgbClr val="243F6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0978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A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90 – 100 (відмінно)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 i="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Зараховано</a:t>
                      </a:r>
                      <a:endParaRPr lang="ru-RU" sz="1000" b="1" i="1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4809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85 – 89 (дуже добре)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326427"/>
                  </a:ext>
                </a:extLst>
              </a:tr>
              <a:tr h="112699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75 – 84 (добре)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719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D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70 – 74 (задовільно)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6363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60 – 69 (достатньо)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8914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FX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35 – 59 (незадовільно – з можливістю повторного складання)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Не зараховано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6622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F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1 – 34 (незадовільно – з обов’язковим повторним курсом)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842067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15900" y="62816"/>
            <a:ext cx="8795289" cy="4950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5392" rIns="-68241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КОНТРОЛЬНІ ЗАХОДИ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Поточні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контрольні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заходи (</a:t>
            </a:r>
            <a:r>
              <a:rPr kumimoji="0" lang="en-US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max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60</a:t>
            </a:r>
            <a:r>
              <a:rPr kumimoji="0" lang="uk-UA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балів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):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Поточний контроль передбачає такі </a:t>
            </a: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теоретичні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завдання: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Усне опитування і обговорення практичних завдань.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Теоретичні</a:t>
            </a: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тести за пройденим матеріалом</a:t>
            </a: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– 2 тести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по 10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балів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кожен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Поточний контроль передбачає такі </a:t>
            </a: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практичні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завдання: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Виконання практичних завдань та захист отриманих.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Виконання практичних завдань додаткового рівня та захист отриманих результатів 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Підсумкові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контрольні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заходи (</a:t>
            </a:r>
            <a:r>
              <a:rPr kumimoji="0" lang="en-US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max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40</a:t>
            </a:r>
            <a:r>
              <a:rPr kumimoji="0" lang="uk-UA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балів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):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Підсумковим контрольним заходом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є </a:t>
            </a:r>
            <a:r>
              <a:rPr kumimoji="0" lang="uk-UA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екзамен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. 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Критерії оцінювання екзамену. Максимальна оцінка, яку студент може отримати за екзамен складає 40 балів.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Залік містить два завдання: теоретичне і практичне, кожне з яких оцінюється в 20 балів. 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( максимальна оцінка): студент правильно відповів на теоретичне питання;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- 19-15 балів: студент дав не повну відповідь без суттєвих помилок або з незначними помилками;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14-9 балів: студент отримує у випадку, якщо він відповідає не менше ніж на 30 % питання,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зокрема знає тільки визначення понять та з загальних рисах може відповісти на поставлене запитання;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- 8-3 бали: студент отримує у випадку, якщо він знає тільки визначення понять;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- 0 балів: студент не відповів на питання або дав не правильну відповідь.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Результат виконання практичного завдання на комп’ютері оцінюється за такою шкалою: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- 20 балів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(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максимальна оцінка): студент правильно та у повному обсязі розв’язав задачу і зробив висновки;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- 19-12 балів: студент розв’язав задачу не в повному обсязі з незначними помилками;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- 11-7 балів: студент розв’язав задачу не в повному обсязі із значними помилками;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- 6-2 бали: студент не розв’язав задачу, але допустив помилку у формулі та зробив спробу зробити висновки;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- 0 балів: студент отримує у випадку, якщо він не розв’язав задачу.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Шкала оцінювання: національна та ECTS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11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700</Words>
  <Application>Microsoft Office PowerPoint</Application>
  <PresentationFormat>Экран (4:3)</PresentationFormat>
  <Paragraphs>89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MS Gothic</vt:lpstr>
      <vt:lpstr>Arial</vt:lpstr>
      <vt:lpstr>Calibri</vt:lpstr>
      <vt:lpstr>MS Mincho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Иванов</dc:creator>
  <cp:keywords/>
  <cp:lastModifiedBy>Пользователь Windows</cp:lastModifiedBy>
  <cp:revision>2</cp:revision>
  <dcterms:modified xsi:type="dcterms:W3CDTF">2021-01-21T09:34:42Z</dcterms:modified>
</cp:coreProperties>
</file>