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80" r:id="rId3"/>
    <p:sldId id="281" r:id="rId4"/>
    <p:sldId id="282" r:id="rId5"/>
    <p:sldId id="283" r:id="rId6"/>
    <p:sldId id="279" r:id="rId7"/>
    <p:sldId id="284" r:id="rId8"/>
    <p:sldId id="257" r:id="rId9"/>
    <p:sldId id="272" r:id="rId10"/>
    <p:sldId id="267" r:id="rId11"/>
    <p:sldId id="265" r:id="rId12"/>
    <p:sldId id="273" r:id="rId13"/>
    <p:sldId id="266" r:id="rId14"/>
    <p:sldId id="269" r:id="rId15"/>
    <p:sldId id="270" r:id="rId16"/>
    <p:sldId id="271" r:id="rId17"/>
    <p:sldId id="258" r:id="rId18"/>
    <p:sldId id="259" r:id="rId19"/>
    <p:sldId id="277" r:id="rId20"/>
    <p:sldId id="274" r:id="rId21"/>
    <p:sldId id="275"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9EFFF-375D-4B96-B83D-D9020B6D6871}" type="datetimeFigureOut">
              <a:rPr lang="uk-UA" smtClean="0"/>
              <a:t>14.05.2024</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CEF10-000D-4E2C-8AF5-3229E08AEF7B}" type="slidenum">
              <a:rPr lang="uk-UA" smtClean="0"/>
              <a:t>‹#›</a:t>
            </a:fld>
            <a:endParaRPr lang="uk-UA"/>
          </a:p>
        </p:txBody>
      </p:sp>
    </p:spTree>
    <p:extLst>
      <p:ext uri="{BB962C8B-B14F-4D97-AF65-F5344CB8AC3E}">
        <p14:creationId xmlns:p14="http://schemas.microsoft.com/office/powerpoint/2010/main" val="395896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C8ECEF10-000D-4E2C-8AF5-3229E08AEF7B}" type="slidenum">
              <a:rPr lang="uk-UA" smtClean="0"/>
              <a:t>1</a:t>
            </a:fld>
            <a:endParaRPr lang="uk-UA"/>
          </a:p>
        </p:txBody>
      </p:sp>
    </p:spTree>
    <p:extLst>
      <p:ext uri="{BB962C8B-B14F-4D97-AF65-F5344CB8AC3E}">
        <p14:creationId xmlns:p14="http://schemas.microsoft.com/office/powerpoint/2010/main" val="3488920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28BE8C4-DFD8-4C90-A0FA-7564EBEF8B66}" type="datetimeFigureOut">
              <a:rPr lang="uk-UA" smtClean="0"/>
              <a:t>14.05.2024</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79FE76B5-94FC-4A82-9881-4A64BBF9285F}"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8BE8C4-DFD8-4C90-A0FA-7564EBEF8B66}" type="datetimeFigureOut">
              <a:rPr lang="uk-UA" smtClean="0"/>
              <a:t>14.05.2024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9FE76B5-94FC-4A82-9881-4A64BBF9285F}"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28BE8C4-DFD8-4C90-A0FA-7564EBEF8B66}" type="datetimeFigureOut">
              <a:rPr lang="uk-UA" smtClean="0"/>
              <a:t>14.05.2024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FE76B5-94FC-4A82-9881-4A64BBF9285F}"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28BE8C4-DFD8-4C90-A0FA-7564EBEF8B66}" type="datetimeFigureOut">
              <a:rPr lang="uk-UA" smtClean="0"/>
              <a:t>14.05.2024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FE76B5-94FC-4A82-9881-4A64BBF9285F}"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28BE8C4-DFD8-4C90-A0FA-7564EBEF8B66}" type="datetimeFigureOut">
              <a:rPr lang="uk-UA" smtClean="0"/>
              <a:t>14.05.2024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FE76B5-94FC-4A82-9881-4A64BBF9285F}" type="slidenum">
              <a:rPr lang="uk-UA" smtClean="0"/>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28BE8C4-DFD8-4C90-A0FA-7564EBEF8B66}" type="datetimeFigureOut">
              <a:rPr lang="uk-UA" smtClean="0"/>
              <a:t>14.05.2024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FE76B5-94FC-4A82-9881-4A64BBF9285F}"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28BE8C4-DFD8-4C90-A0FA-7564EBEF8B66}" type="datetimeFigureOut">
              <a:rPr lang="uk-UA" smtClean="0"/>
              <a:t>14.05.2024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FE76B5-94FC-4A82-9881-4A64BBF9285F}"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8BE8C4-DFD8-4C90-A0FA-7564EBEF8B66}" type="datetimeFigureOut">
              <a:rPr lang="uk-UA" smtClean="0"/>
              <a:t>14.05.2024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FE76B5-94FC-4A82-9881-4A64BBF9285F}"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8BE8C4-DFD8-4C90-A0FA-7564EBEF8B66}" type="datetimeFigureOut">
              <a:rPr lang="uk-UA" smtClean="0"/>
              <a:t>14.05.2024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FE76B5-94FC-4A82-9881-4A64BBF9285F}"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8BE8C4-DFD8-4C90-A0FA-7564EBEF8B66}" type="datetimeFigureOut">
              <a:rPr lang="uk-UA" smtClean="0"/>
              <a:t>14.05.2024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FE76B5-94FC-4A82-9881-4A64BBF9285F}"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28BE8C4-DFD8-4C90-A0FA-7564EBEF8B66}" type="datetimeFigureOut">
              <a:rPr lang="uk-UA" smtClean="0"/>
              <a:t>14.05.2024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FE76B5-94FC-4A82-9881-4A64BBF9285F}"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8BE8C4-DFD8-4C90-A0FA-7564EBEF8B66}" type="datetimeFigureOut">
              <a:rPr lang="uk-UA" smtClean="0"/>
              <a:t>14.05.2024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9FE76B5-94FC-4A82-9881-4A64BBF9285F}"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28BE8C4-DFD8-4C90-A0FA-7564EBEF8B66}" type="datetimeFigureOut">
              <a:rPr lang="uk-UA" smtClean="0"/>
              <a:t>14.05.2024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9FE76B5-94FC-4A82-9881-4A64BBF9285F}"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28BE8C4-DFD8-4C90-A0FA-7564EBEF8B66}" type="datetimeFigureOut">
              <a:rPr lang="uk-UA" smtClean="0"/>
              <a:t>14.05.2024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9FE76B5-94FC-4A82-9881-4A64BBF9285F}"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BE8C4-DFD8-4C90-A0FA-7564EBEF8B66}" type="datetimeFigureOut">
              <a:rPr lang="uk-UA" smtClean="0"/>
              <a:t>14.05.2024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9FE76B5-94FC-4A82-9881-4A64BBF9285F}"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8BE8C4-DFD8-4C90-A0FA-7564EBEF8B66}" type="datetimeFigureOut">
              <a:rPr lang="uk-UA" smtClean="0"/>
              <a:t>14.05.2024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9FE76B5-94FC-4A82-9881-4A64BBF9285F}"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8BE8C4-DFD8-4C90-A0FA-7564EBEF8B66}" type="datetimeFigureOut">
              <a:rPr lang="uk-UA" smtClean="0"/>
              <a:t>14.05.2024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9FE76B5-94FC-4A82-9881-4A64BBF9285F}"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8BE8C4-DFD8-4C90-A0FA-7564EBEF8B66}" type="datetimeFigureOut">
              <a:rPr lang="uk-UA" smtClean="0"/>
              <a:t>14.05.2024</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FE76B5-94FC-4A82-9881-4A64BBF9285F}"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5121" y="1805441"/>
            <a:ext cx="10917382" cy="523220"/>
          </a:xfrm>
          <a:prstGeom prst="rect">
            <a:avLst/>
          </a:prstGeom>
          <a:solidFill>
            <a:schemeClr val="accent2">
              <a:lumMod val="20000"/>
              <a:lumOff val="80000"/>
            </a:schemeClr>
          </a:solidFill>
        </p:spPr>
        <p:txBody>
          <a:bodyPr wrap="square">
            <a:spAutoFit/>
          </a:bodyPr>
          <a:lstStyle/>
          <a:p>
            <a:pPr algn="ctr"/>
            <a:r>
              <a:rPr lang="uk-UA" sz="2800" dirty="0" smtClean="0"/>
              <a:t>Тема: Порівняльний аналіз </a:t>
            </a:r>
            <a:r>
              <a:rPr lang="uk-UA" sz="2800" dirty="0" smtClean="0"/>
              <a:t>виборів та виборчих систем</a:t>
            </a:r>
            <a:endParaRPr lang="uk-UA"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665018"/>
            <a:ext cx="10945090" cy="558338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1901055"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 y="-957"/>
            <a:ext cx="12192000" cy="5172797"/>
          </a:xfrm>
          <a:prstGeom prst="rect">
            <a:avLst/>
          </a:prstGeom>
        </p:spPr>
      </p:pic>
      <p:pic>
        <p:nvPicPr>
          <p:cNvPr id="3" name="Рисунок 2" descr="Вырезка экрана"/>
          <p:cNvPicPr>
            <a:picLocks noChangeAspect="1"/>
          </p:cNvPicPr>
          <p:nvPr/>
        </p:nvPicPr>
        <p:blipFill>
          <a:blip r:embed="rId3"/>
          <a:stretch>
            <a:fillRect/>
          </a:stretch>
        </p:blipFill>
        <p:spPr>
          <a:xfrm>
            <a:off x="2437889" y="3424237"/>
            <a:ext cx="7316221" cy="9526"/>
          </a:xfrm>
          <a:prstGeom prst="rect">
            <a:avLst/>
          </a:prstGeom>
        </p:spPr>
      </p:pic>
      <p:pic>
        <p:nvPicPr>
          <p:cNvPr id="4" name="Рисунок 3" descr="Вырезка экрана"/>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71840"/>
            <a:ext cx="12192000" cy="16861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8655" y="169637"/>
            <a:ext cx="11637818" cy="6555641"/>
          </a:xfrm>
          <a:prstGeom prst="rect">
            <a:avLst/>
          </a:prstGeom>
          <a:solidFill>
            <a:schemeClr val="accent2">
              <a:lumMod val="20000"/>
              <a:lumOff val="80000"/>
            </a:schemeClr>
          </a:solidFill>
        </p:spPr>
        <p:txBody>
          <a:bodyPr wrap="square">
            <a:spAutoFit/>
          </a:bodyPr>
          <a:lstStyle/>
          <a:p>
            <a:pPr algn="ctr"/>
            <a:r>
              <a:rPr lang="ru-RU" sz="2400" dirty="0" err="1" smtClean="0"/>
              <a:t>Виборчі</a:t>
            </a:r>
            <a:r>
              <a:rPr lang="ru-RU" sz="2400" dirty="0" smtClean="0"/>
              <a:t> </a:t>
            </a:r>
            <a:r>
              <a:rPr lang="ru-RU" sz="2400" dirty="0" err="1" smtClean="0"/>
              <a:t>системи</a:t>
            </a:r>
            <a:r>
              <a:rPr lang="ru-RU" sz="2400" dirty="0" smtClean="0"/>
              <a:t> в ЄС</a:t>
            </a:r>
          </a:p>
          <a:p>
            <a:pPr algn="just"/>
            <a:r>
              <a:rPr lang="ru-RU" sz="2000" dirty="0" err="1" smtClean="0"/>
              <a:t>Дослідження</a:t>
            </a:r>
            <a:r>
              <a:rPr lang="ru-RU" sz="2000" dirty="0" smtClean="0"/>
              <a:t> </a:t>
            </a:r>
            <a:r>
              <a:rPr lang="ru-RU" sz="2000" dirty="0" err="1" smtClean="0"/>
              <a:t>історії</a:t>
            </a:r>
            <a:r>
              <a:rPr lang="ru-RU" sz="2000" dirty="0" smtClean="0"/>
              <a:t> </a:t>
            </a:r>
            <a:r>
              <a:rPr lang="ru-RU" sz="2000" dirty="0" err="1" smtClean="0"/>
              <a:t>розвитку</a:t>
            </a:r>
            <a:r>
              <a:rPr lang="ru-RU" sz="2000" dirty="0"/>
              <a:t> </a:t>
            </a:r>
            <a:r>
              <a:rPr lang="ru-RU" sz="2000" dirty="0" err="1" smtClean="0"/>
              <a:t>виборчого</a:t>
            </a:r>
            <a:r>
              <a:rPr lang="ru-RU" sz="2000" dirty="0" smtClean="0"/>
              <a:t> </a:t>
            </a:r>
            <a:r>
              <a:rPr lang="ru-RU" sz="2000" dirty="0" err="1" smtClean="0"/>
              <a:t>законодавства</a:t>
            </a:r>
            <a:r>
              <a:rPr lang="ru-RU" sz="2000" dirty="0" smtClean="0"/>
              <a:t> </a:t>
            </a:r>
            <a:r>
              <a:rPr lang="ru-RU" sz="2000" dirty="0" err="1" smtClean="0"/>
              <a:t>країн</a:t>
            </a:r>
            <a:r>
              <a:rPr lang="ru-RU" sz="2000" dirty="0"/>
              <a:t> </a:t>
            </a:r>
            <a:r>
              <a:rPr lang="ru-RU" sz="2000" dirty="0" smtClean="0"/>
              <a:t>ЄС </a:t>
            </a:r>
            <a:r>
              <a:rPr lang="ru-RU" sz="2000" dirty="0" err="1" smtClean="0"/>
              <a:t>дозволяє</a:t>
            </a:r>
            <a:r>
              <a:rPr lang="ru-RU" sz="2000" dirty="0" smtClean="0"/>
              <a:t> </a:t>
            </a:r>
            <a:r>
              <a:rPr lang="ru-RU" sz="2000" dirty="0" err="1" smtClean="0"/>
              <a:t>дійти</a:t>
            </a:r>
            <a:r>
              <a:rPr lang="ru-RU" sz="2000" dirty="0" smtClean="0"/>
              <a:t> </a:t>
            </a:r>
            <a:r>
              <a:rPr lang="ru-RU" sz="2000" dirty="0" err="1" smtClean="0"/>
              <a:t>висновку</a:t>
            </a:r>
            <a:r>
              <a:rPr lang="ru-RU" sz="2000" dirty="0" smtClean="0"/>
              <a:t>, </a:t>
            </a:r>
            <a:r>
              <a:rPr lang="ru-RU" sz="2000" dirty="0" err="1" smtClean="0"/>
              <a:t>що</a:t>
            </a:r>
            <a:endParaRPr lang="ru-RU" sz="2000" dirty="0" smtClean="0"/>
          </a:p>
          <a:p>
            <a:pPr algn="just"/>
            <a:r>
              <a:rPr lang="ru-RU" sz="2000" dirty="0" smtClean="0"/>
              <a:t>основною </a:t>
            </a:r>
            <a:r>
              <a:rPr lang="ru-RU" sz="2000" dirty="0" err="1" smtClean="0"/>
              <a:t>сучасною</a:t>
            </a:r>
            <a:r>
              <a:rPr lang="ru-RU" sz="2000" dirty="0" smtClean="0"/>
              <a:t> </a:t>
            </a:r>
            <a:r>
              <a:rPr lang="ru-RU" sz="2000" dirty="0" err="1" smtClean="0"/>
              <a:t>тенденцією</a:t>
            </a:r>
            <a:r>
              <a:rPr lang="ru-RU" sz="2000" dirty="0" smtClean="0"/>
              <a:t> у </a:t>
            </a:r>
            <a:r>
              <a:rPr lang="ru-RU" sz="2000" dirty="0" err="1" smtClean="0"/>
              <a:t>розвитку</a:t>
            </a:r>
            <a:r>
              <a:rPr lang="ru-RU" sz="2000" dirty="0" smtClean="0"/>
              <a:t> систем </a:t>
            </a:r>
            <a:r>
              <a:rPr lang="ru-RU" sz="2000" dirty="0" err="1" smtClean="0"/>
              <a:t>формування</a:t>
            </a:r>
            <a:endParaRPr lang="ru-RU" sz="2000" dirty="0" smtClean="0"/>
          </a:p>
          <a:p>
            <a:pPr algn="just"/>
            <a:r>
              <a:rPr lang="ru-RU" sz="2000" dirty="0" err="1" smtClean="0"/>
              <a:t>нижніх</a:t>
            </a:r>
            <a:r>
              <a:rPr lang="ru-RU" sz="2000" dirty="0" smtClean="0"/>
              <a:t> палат </a:t>
            </a:r>
            <a:r>
              <a:rPr lang="ru-RU" sz="2000" dirty="0" err="1" smtClean="0"/>
              <a:t>парламентів</a:t>
            </a:r>
            <a:r>
              <a:rPr lang="ru-RU" sz="2000" dirty="0" smtClean="0"/>
              <a:t> і </a:t>
            </a:r>
            <a:r>
              <a:rPr lang="ru-RU" sz="2000" dirty="0" err="1" smtClean="0"/>
              <a:t>однопалатних</a:t>
            </a:r>
            <a:r>
              <a:rPr lang="ru-RU" sz="2000" dirty="0" smtClean="0"/>
              <a:t> </a:t>
            </a:r>
            <a:r>
              <a:rPr lang="ru-RU" sz="2000" dirty="0" err="1" smtClean="0"/>
              <a:t>парламентів</a:t>
            </a:r>
            <a:r>
              <a:rPr lang="ru-RU" sz="2000" dirty="0" smtClean="0"/>
              <a:t> є </a:t>
            </a:r>
            <a:r>
              <a:rPr lang="ru-RU" sz="2000" dirty="0" err="1" smtClean="0"/>
              <a:t>перехід</a:t>
            </a:r>
            <a:r>
              <a:rPr lang="ru-RU" sz="2000" dirty="0"/>
              <a:t> </a:t>
            </a:r>
            <a:r>
              <a:rPr lang="ru-RU" sz="2000" dirty="0" smtClean="0"/>
              <a:t>до систем </a:t>
            </a:r>
            <a:r>
              <a:rPr lang="ru-RU" sz="2000" dirty="0" err="1" smtClean="0"/>
              <a:t>пропорційного</a:t>
            </a:r>
            <a:r>
              <a:rPr lang="ru-RU" sz="2000" dirty="0" smtClean="0"/>
              <a:t> </a:t>
            </a:r>
            <a:r>
              <a:rPr lang="ru-RU" sz="2000" dirty="0" err="1" smtClean="0"/>
              <a:t>представництва</a:t>
            </a:r>
            <a:r>
              <a:rPr lang="ru-RU" sz="2000" dirty="0" smtClean="0"/>
              <a:t> </a:t>
            </a:r>
            <a:r>
              <a:rPr lang="ru-RU" sz="2000" dirty="0" err="1" smtClean="0"/>
              <a:t>політичних</a:t>
            </a:r>
            <a:r>
              <a:rPr lang="ru-RU" sz="2000" dirty="0" smtClean="0"/>
              <a:t> </a:t>
            </a:r>
            <a:r>
              <a:rPr lang="ru-RU" sz="2000" dirty="0" err="1" smtClean="0"/>
              <a:t>партій</a:t>
            </a:r>
            <a:r>
              <a:rPr lang="ru-RU" sz="2000" dirty="0" smtClean="0"/>
              <a:t>.</a:t>
            </a:r>
          </a:p>
          <a:p>
            <a:pPr algn="just"/>
            <a:endParaRPr lang="ru-RU" sz="2000" dirty="0" smtClean="0"/>
          </a:p>
          <a:p>
            <a:pPr algn="just"/>
            <a:r>
              <a:rPr lang="ru-RU" sz="2000" dirty="0" smtClean="0"/>
              <a:t>	На </a:t>
            </a:r>
            <a:r>
              <a:rPr lang="ru-RU" sz="2000" dirty="0" err="1" smtClean="0"/>
              <a:t>сьогодні</a:t>
            </a:r>
            <a:r>
              <a:rPr lang="ru-RU" sz="2000" dirty="0" smtClean="0"/>
              <a:t> </a:t>
            </a:r>
            <a:r>
              <a:rPr lang="ru-RU" sz="2000" dirty="0" err="1" smtClean="0"/>
              <a:t>пропорційні</a:t>
            </a:r>
            <a:r>
              <a:rPr lang="ru-RU" sz="2000" dirty="0" smtClean="0"/>
              <a:t> </a:t>
            </a:r>
            <a:r>
              <a:rPr lang="ru-RU" sz="2000" dirty="0" err="1" smtClean="0"/>
              <a:t>системи</a:t>
            </a:r>
            <a:r>
              <a:rPr lang="ru-RU" sz="2000" dirty="0" smtClean="0"/>
              <a:t> </a:t>
            </a:r>
            <a:r>
              <a:rPr lang="ru-RU" sz="2000" dirty="0" err="1" smtClean="0"/>
              <a:t>застосовуються</a:t>
            </a:r>
            <a:r>
              <a:rPr lang="ru-RU" sz="2000" dirty="0" smtClean="0"/>
              <a:t> на </a:t>
            </a:r>
            <a:r>
              <a:rPr lang="ru-RU" sz="2000" dirty="0" err="1" smtClean="0"/>
              <a:t>парламентських</a:t>
            </a:r>
            <a:r>
              <a:rPr lang="ru-RU" sz="2000" dirty="0" smtClean="0"/>
              <a:t> </a:t>
            </a:r>
            <a:r>
              <a:rPr lang="ru-RU" sz="2000" dirty="0" err="1" smtClean="0"/>
              <a:t>виборах</a:t>
            </a:r>
            <a:r>
              <a:rPr lang="ru-RU" sz="2000" dirty="0" smtClean="0"/>
              <a:t> у 18 </a:t>
            </a:r>
            <a:r>
              <a:rPr lang="ru-RU" sz="2000" dirty="0" err="1" smtClean="0"/>
              <a:t>країнах</a:t>
            </a:r>
            <a:r>
              <a:rPr lang="ru-RU" sz="2000" dirty="0"/>
              <a:t> </a:t>
            </a:r>
            <a:r>
              <a:rPr lang="ru-RU" sz="2000" dirty="0" smtClean="0"/>
              <a:t>ЄС. </a:t>
            </a:r>
            <a:r>
              <a:rPr lang="ru-RU" sz="2000" dirty="0" err="1" smtClean="0"/>
              <a:t>Проведення</a:t>
            </a:r>
            <a:r>
              <a:rPr lang="ru-RU" sz="2000" dirty="0" smtClean="0"/>
              <a:t> </a:t>
            </a:r>
            <a:r>
              <a:rPr lang="ru-RU" sz="2000" dirty="0" err="1" smtClean="0"/>
              <a:t>парламентських</a:t>
            </a:r>
            <a:r>
              <a:rPr lang="ru-RU" sz="2000" dirty="0"/>
              <a:t> </a:t>
            </a:r>
            <a:r>
              <a:rPr lang="ru-RU" sz="2000" dirty="0" err="1" smtClean="0"/>
              <a:t>виборів</a:t>
            </a:r>
            <a:r>
              <a:rPr lang="ru-RU" sz="2000" dirty="0" smtClean="0"/>
              <a:t> за мажоритарною системою </a:t>
            </a:r>
            <a:r>
              <a:rPr lang="ru-RU" sz="2000" dirty="0" err="1" smtClean="0"/>
              <a:t>практикується</a:t>
            </a:r>
            <a:r>
              <a:rPr lang="ru-RU" sz="2000" dirty="0" smtClean="0"/>
              <a:t> у </a:t>
            </a:r>
            <a:r>
              <a:rPr lang="ru-RU" sz="2000" dirty="0" err="1" smtClean="0"/>
              <a:t>небагатьох</a:t>
            </a:r>
            <a:endParaRPr lang="ru-RU" sz="2000" dirty="0" smtClean="0"/>
          </a:p>
          <a:p>
            <a:pPr algn="just"/>
            <a:r>
              <a:rPr lang="ru-RU" sz="2000" dirty="0" smtClean="0"/>
              <a:t>державах. Так, за </a:t>
            </a:r>
            <a:r>
              <a:rPr lang="ru-RU" sz="2000" dirty="0" err="1" smtClean="0"/>
              <a:t>цією</a:t>
            </a:r>
            <a:r>
              <a:rPr lang="ru-RU" sz="2000" dirty="0" smtClean="0"/>
              <a:t> системою </a:t>
            </a:r>
            <a:r>
              <a:rPr lang="ru-RU" sz="2000" dirty="0" err="1" smtClean="0"/>
              <a:t>обирають</a:t>
            </a:r>
            <a:r>
              <a:rPr lang="ru-RU" sz="2000" dirty="0" smtClean="0"/>
              <a:t> </a:t>
            </a:r>
            <a:r>
              <a:rPr lang="ru-RU" sz="2000" dirty="0" err="1" smtClean="0"/>
              <a:t>представників</a:t>
            </a:r>
            <a:r>
              <a:rPr lang="ru-RU" sz="2000" dirty="0" smtClean="0"/>
              <a:t> </a:t>
            </a:r>
            <a:r>
              <a:rPr lang="ru-RU" sz="2000" dirty="0" err="1" smtClean="0"/>
              <a:t>національних</a:t>
            </a:r>
            <a:r>
              <a:rPr lang="ru-RU" sz="2000" dirty="0" smtClean="0"/>
              <a:t> </a:t>
            </a:r>
            <a:r>
              <a:rPr lang="ru-RU" sz="2000" dirty="0" err="1" smtClean="0"/>
              <a:t>меншин</a:t>
            </a:r>
            <a:r>
              <a:rPr lang="ru-RU" sz="2000" dirty="0" smtClean="0"/>
              <a:t> в </a:t>
            </a:r>
            <a:r>
              <a:rPr lang="ru-RU" sz="2000" dirty="0" err="1" smtClean="0"/>
              <a:t>Данії</a:t>
            </a:r>
            <a:r>
              <a:rPr lang="ru-RU" sz="2000" dirty="0" smtClean="0"/>
              <a:t> (4 члени</a:t>
            </a:r>
          </a:p>
          <a:p>
            <a:pPr algn="just"/>
            <a:r>
              <a:rPr lang="ru-RU" sz="2000" dirty="0" smtClean="0"/>
              <a:t>парламенту), </a:t>
            </a:r>
            <a:r>
              <a:rPr lang="ru-RU" sz="2000" dirty="0" err="1" smtClean="0"/>
              <a:t>Фінляндії</a:t>
            </a:r>
            <a:r>
              <a:rPr lang="ru-RU" sz="2000" dirty="0" smtClean="0"/>
              <a:t> (1 член парламент), </a:t>
            </a:r>
            <a:r>
              <a:rPr lang="ru-RU" sz="2000" dirty="0" err="1" smtClean="0"/>
              <a:t>представників</a:t>
            </a:r>
            <a:r>
              <a:rPr lang="ru-RU" sz="2000" dirty="0" smtClean="0"/>
              <a:t> </a:t>
            </a:r>
            <a:r>
              <a:rPr lang="ru-RU" sz="2000" dirty="0" err="1" smtClean="0"/>
              <a:t>найменших</a:t>
            </a:r>
            <a:r>
              <a:rPr lang="ru-RU" sz="2000" dirty="0" smtClean="0"/>
              <a:t> </a:t>
            </a:r>
            <a:r>
              <a:rPr lang="ru-RU" sz="2000" dirty="0" err="1" smtClean="0"/>
              <a:t>виборчих</a:t>
            </a:r>
            <a:r>
              <a:rPr lang="ru-RU" sz="2000" dirty="0" smtClean="0"/>
              <a:t> </a:t>
            </a:r>
            <a:r>
              <a:rPr lang="ru-RU" sz="2000" dirty="0" err="1" smtClean="0"/>
              <a:t>округів</a:t>
            </a:r>
            <a:r>
              <a:rPr lang="ru-RU" sz="2000" dirty="0" smtClean="0"/>
              <a:t>, </a:t>
            </a:r>
            <a:r>
              <a:rPr lang="ru-RU" sz="2000" dirty="0" err="1" smtClean="0"/>
              <a:t>розташованих</a:t>
            </a:r>
            <a:r>
              <a:rPr lang="ru-RU" sz="2000" dirty="0" smtClean="0"/>
              <a:t> на </a:t>
            </a:r>
            <a:r>
              <a:rPr lang="ru-RU" sz="2000" dirty="0" err="1" smtClean="0"/>
              <a:t>віддалених</a:t>
            </a:r>
            <a:r>
              <a:rPr lang="ru-RU" sz="2000" dirty="0" smtClean="0"/>
              <a:t> островах </a:t>
            </a:r>
            <a:r>
              <a:rPr lang="ru-RU" sz="2000" dirty="0" err="1" smtClean="0"/>
              <a:t>Греції</a:t>
            </a:r>
            <a:r>
              <a:rPr lang="ru-RU" sz="2000" dirty="0" smtClean="0"/>
              <a:t> (6 </a:t>
            </a:r>
            <a:r>
              <a:rPr lang="ru-RU" sz="2000" dirty="0" err="1" smtClean="0"/>
              <a:t>членів</a:t>
            </a:r>
            <a:r>
              <a:rPr lang="ru-RU" sz="2000" dirty="0" smtClean="0"/>
              <a:t> парламенту).</a:t>
            </a:r>
          </a:p>
          <a:p>
            <a:pPr algn="just"/>
            <a:r>
              <a:rPr lang="uk-UA" sz="2000" dirty="0" smtClean="0"/>
              <a:t>	Повний склад нижніх палат обирається за мажоритарними системами лише у двох країнах – у Франції та Великобританії. У Франції застосовується мажоритарна система абсолютної більшості; у Великобританії – мажоритарна система відносної більшості. </a:t>
            </a:r>
          </a:p>
          <a:p>
            <a:pPr algn="just"/>
            <a:r>
              <a:rPr lang="uk-UA" sz="2000" dirty="0" smtClean="0"/>
              <a:t>	Змішані виборчі системи на виборах до нижніх палат і однопалатних парламентів сьогодні використовуються тільки в Німеччині, Угорщині та Литві. При цьому системи формування німецького Бундестагу та угорського парламенту більше наближаються до пропорційних систем, оскільки перемога партії в одномандатних округах і нестача голосів у багатомандатних взаємно </a:t>
            </a:r>
            <a:r>
              <a:rPr lang="uk-UA" sz="2000" dirty="0" err="1" smtClean="0"/>
              <a:t>зрівноважуються</a:t>
            </a:r>
            <a:r>
              <a:rPr lang="uk-UA" sz="2000" dirty="0" smtClean="0"/>
              <a:t>, і кількість мандатів, які отримує партія, наближається до результату, який би вона отримала у випадку проведення виборів за пропорційною виборчою системою з преференційним голосуванням. Іншими словами, у Німеччині і Угорщині на виборах фактично застосовується пропорційна виборча система. </a:t>
            </a:r>
            <a:endParaRPr lang="uk-UA"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4909" y="443346"/>
            <a:ext cx="11166764" cy="6063198"/>
          </a:xfrm>
          <a:prstGeom prst="rect">
            <a:avLst/>
          </a:prstGeom>
          <a:solidFill>
            <a:schemeClr val="accent2">
              <a:lumMod val="20000"/>
              <a:lumOff val="80000"/>
            </a:schemeClr>
          </a:solidFill>
        </p:spPr>
        <p:txBody>
          <a:bodyPr wrap="square">
            <a:spAutoFit/>
          </a:bodyPr>
          <a:lstStyle/>
          <a:p>
            <a:pPr algn="ctr"/>
            <a:r>
              <a:rPr lang="uk-UA" sz="2800" dirty="0" smtClean="0"/>
              <a:t>Приклади виборчих систем</a:t>
            </a:r>
          </a:p>
          <a:p>
            <a:pPr algn="ctr"/>
            <a:endParaRPr lang="uk-UA" dirty="0"/>
          </a:p>
          <a:p>
            <a:pPr algn="ctr"/>
            <a:r>
              <a:rPr lang="uk-UA" dirty="0" smtClean="0"/>
              <a:t>Виборча </a:t>
            </a:r>
            <a:r>
              <a:rPr lang="uk-UA" dirty="0"/>
              <a:t>система Німеччини</a:t>
            </a:r>
          </a:p>
          <a:p>
            <a:endParaRPr lang="uk-UA" dirty="0"/>
          </a:p>
          <a:p>
            <a:r>
              <a:rPr lang="uk-UA" dirty="0"/>
              <a:t>Німецька виборча система є досить специфічною. Хоча може здатись, що в Німеччині виборча система змішана, насправді вона є цілком пропорційною. Під час виборів до бундестагу виборці отримують два виборчих бюлетеня: половина Палати обирається на основі мажоритарної системи відносної більшості в одномандатних виборчих округах, інша половина – на основі пропорційного представництва по загальнонаціональних закритих партійних списках. Але повний розподіл місць для партій, які подолали відсотковий  бар`єр, є пропорційним. Це відбувається завдяки тому, що розподіл федеральних парламентських місць підраховується лише на основі голосів, отриманих партіями за другим виборчим бюлетенем.</a:t>
            </a:r>
          </a:p>
          <a:p>
            <a:endParaRPr lang="uk-UA" dirty="0"/>
          </a:p>
          <a:p>
            <a:r>
              <a:rPr lang="uk-UA" dirty="0"/>
              <a:t>Кандидати до виборчих округів визначаються таємним голосуванням  членів партії. Висування кандидатів відбувається на зборах представників. На практиці їх функції виконують земельні збори делегатів або земельні партійні збори. Але й ці форуми не мають права самостійно складати списки, вони лише можуть приймати рішення по запропонованих списках. Ці списки розробляються земельними </a:t>
            </a:r>
            <a:r>
              <a:rPr lang="uk-UA" dirty="0" err="1"/>
              <a:t>управами</a:t>
            </a:r>
            <a:r>
              <a:rPr lang="uk-UA" dirty="0"/>
              <a:t> або спеціальними комісіями та узгоджуються між вищими партійними організаціями, фракціями, общинами та союзами. Розташування кандидата на одному з перших місць в списку від земель забезпечує йому мандат у парламенті. Якщо кандидат з певної причини вибуває з бундестагу, його місце посідає наступний за списком кандидат.</a:t>
            </a:r>
          </a:p>
          <a:p>
            <a:endParaRPr lang="uk-UA" dirty="0"/>
          </a:p>
          <a:p>
            <a:endParaRPr lang="uk-UA"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4908" y="433150"/>
            <a:ext cx="11166765" cy="5909310"/>
          </a:xfrm>
          <a:prstGeom prst="rect">
            <a:avLst/>
          </a:prstGeom>
          <a:solidFill>
            <a:schemeClr val="accent2">
              <a:lumMod val="20000"/>
              <a:lumOff val="80000"/>
            </a:schemeClr>
          </a:solidFill>
        </p:spPr>
        <p:txBody>
          <a:bodyPr wrap="square">
            <a:spAutoFit/>
          </a:bodyPr>
          <a:lstStyle/>
          <a:p>
            <a:pPr algn="just"/>
            <a:r>
              <a:rPr lang="uk-UA" dirty="0"/>
              <a:t>В Німеччині існує система голосування з індивідуальною подачею голосів (система “і нашим, і вашим”, преференційна система). Суть цієї системи полягає в тому, що голосування стає максимально персоналізованим. Отже, виборці записують прізвища кандидатів, яким віддають перевагу, без нагадування назви чи символів партій. Зайвий  голос розподіляють відповідно до інших переваг, кандидат, що посів останнє місце, виводиться зі списку, а всі інші кандидати перерозподіляються доти, доки всі місця не будуть заповнені (подібна система застосовується в Ірландії, на виборах до сенату в Австрії та на Мальті). </a:t>
            </a:r>
            <a:endParaRPr lang="uk-UA" dirty="0" smtClean="0"/>
          </a:p>
          <a:p>
            <a:pPr algn="just"/>
            <a:endParaRPr lang="uk-UA" dirty="0"/>
          </a:p>
          <a:p>
            <a:pPr algn="just"/>
            <a:r>
              <a:rPr lang="uk-UA" dirty="0" smtClean="0"/>
              <a:t>Депутати </a:t>
            </a:r>
            <a:r>
              <a:rPr lang="uk-UA" dirty="0"/>
              <a:t>бундестагу (їх кількість дорівнює 656) обираються за змішаною системою. Зараз в Німеччині нараховується 328 виборчих округів (з 2002 року кількість округів має зменшитись до 299, а кількість депутатів – до 598). Обраним вважається той кандидат, який набрав відносну більшість голосів. У випадку рівної кількості голосів серед кандидатів рішення приймається за допомогою жеребкування. При голосуванні по земельних списках підраховуються другі голоси, віддані за кожну партію. Місця між партіями розподіляються в залежності від кількості відданих за кожну партію голосів по системі </a:t>
            </a:r>
            <a:r>
              <a:rPr lang="uk-UA" dirty="0" err="1"/>
              <a:t>Німайєра</a:t>
            </a:r>
            <a:r>
              <a:rPr lang="uk-UA" dirty="0"/>
              <a:t> (з встановленої для кожної партії кількості депутатських мандатів вираховуються місця, отримані в результаті таємного голосування у виборчих округах; місця, що залишились в партії після цього займаються кандидатами з земельного списку). </a:t>
            </a:r>
            <a:endParaRPr lang="uk-UA" dirty="0" smtClean="0"/>
          </a:p>
          <a:p>
            <a:pPr algn="just"/>
            <a:endParaRPr lang="uk-UA" dirty="0"/>
          </a:p>
          <a:p>
            <a:pPr algn="just"/>
            <a:r>
              <a:rPr lang="uk-UA" dirty="0" smtClean="0"/>
              <a:t>Кандидати</a:t>
            </a:r>
            <a:r>
              <a:rPr lang="uk-UA" dirty="0"/>
              <a:t>, що отримали прямі мандати, при цьому не враховуються. </a:t>
            </a:r>
            <a:endParaRPr lang="uk-UA" dirty="0" smtClean="0"/>
          </a:p>
          <a:p>
            <a:pPr algn="just"/>
            <a:endParaRPr lang="uk-UA" dirty="0"/>
          </a:p>
          <a:p>
            <a:pPr algn="just"/>
            <a:endParaRPr lang="uk-UA" dirty="0" smtClean="0"/>
          </a:p>
          <a:p>
            <a:pPr algn="just"/>
            <a:r>
              <a:rPr lang="uk-UA" dirty="0" smtClean="0"/>
              <a:t>При </a:t>
            </a:r>
            <a:r>
              <a:rPr lang="uk-UA" dirty="0"/>
              <a:t>розподілі мандатів враховуються лише ті партії, що подолали п’ятивідсотковий бар`єр, або ті, які отримали прямі мандати як мінімум в трьох округах.</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7926" y="419341"/>
            <a:ext cx="11416145" cy="5909310"/>
          </a:xfrm>
          <a:prstGeom prst="rect">
            <a:avLst/>
          </a:prstGeom>
          <a:solidFill>
            <a:schemeClr val="accent2">
              <a:lumMod val="20000"/>
              <a:lumOff val="80000"/>
            </a:schemeClr>
          </a:solidFill>
        </p:spPr>
        <p:txBody>
          <a:bodyPr wrap="square">
            <a:spAutoFit/>
          </a:bodyPr>
          <a:lstStyle/>
          <a:p>
            <a:pPr algn="ctr"/>
            <a:r>
              <a:rPr lang="ru-RU" dirty="0" err="1"/>
              <a:t>Виборча</a:t>
            </a:r>
            <a:r>
              <a:rPr lang="ru-RU" dirty="0"/>
              <a:t> система </a:t>
            </a:r>
            <a:r>
              <a:rPr lang="ru-RU" dirty="0" err="1"/>
              <a:t>Сполучених</a:t>
            </a:r>
            <a:r>
              <a:rPr lang="ru-RU" dirty="0"/>
              <a:t> </a:t>
            </a:r>
            <a:r>
              <a:rPr lang="ru-RU" dirty="0" err="1"/>
              <a:t>Штатів</a:t>
            </a:r>
            <a:r>
              <a:rPr lang="ru-RU" dirty="0"/>
              <a:t> Америки</a:t>
            </a:r>
          </a:p>
          <a:p>
            <a:pPr algn="just"/>
            <a:endParaRPr lang="ru-RU" dirty="0"/>
          </a:p>
          <a:p>
            <a:pPr algn="just"/>
            <a:r>
              <a:rPr lang="ru-RU" dirty="0"/>
              <a:t>В США палата </a:t>
            </a:r>
            <a:r>
              <a:rPr lang="ru-RU" dirty="0" err="1"/>
              <a:t>представників</a:t>
            </a:r>
            <a:r>
              <a:rPr lang="ru-RU" dirty="0"/>
              <a:t> </a:t>
            </a:r>
            <a:r>
              <a:rPr lang="ru-RU" dirty="0" err="1"/>
              <a:t>складається</a:t>
            </a:r>
            <a:r>
              <a:rPr lang="ru-RU" dirty="0"/>
              <a:t> з 435 </a:t>
            </a:r>
            <a:r>
              <a:rPr lang="ru-RU" dirty="0" err="1"/>
              <a:t>конгресменів</a:t>
            </a:r>
            <a:r>
              <a:rPr lang="ru-RU" dirty="0"/>
              <a:t>. </a:t>
            </a:r>
            <a:r>
              <a:rPr lang="ru-RU" dirty="0" err="1"/>
              <a:t>Кожний</a:t>
            </a:r>
            <a:r>
              <a:rPr lang="ru-RU" dirty="0"/>
              <a:t> штат представлений в </a:t>
            </a:r>
            <a:r>
              <a:rPr lang="ru-RU" dirty="0" err="1"/>
              <a:t>нижній</a:t>
            </a:r>
            <a:r>
              <a:rPr lang="ru-RU" dirty="0"/>
              <a:t> </a:t>
            </a:r>
            <a:r>
              <a:rPr lang="ru-RU" dirty="0" err="1"/>
              <a:t>палаті</a:t>
            </a:r>
            <a:r>
              <a:rPr lang="ru-RU" dirty="0"/>
              <a:t> </a:t>
            </a:r>
            <a:r>
              <a:rPr lang="ru-RU" dirty="0" err="1"/>
              <a:t>залежно</a:t>
            </a:r>
            <a:r>
              <a:rPr lang="ru-RU" dirty="0"/>
              <a:t> </a:t>
            </a:r>
            <a:r>
              <a:rPr lang="ru-RU" dirty="0" err="1"/>
              <a:t>від</a:t>
            </a:r>
            <a:r>
              <a:rPr lang="ru-RU" dirty="0"/>
              <a:t> </a:t>
            </a:r>
            <a:r>
              <a:rPr lang="ru-RU" dirty="0" err="1"/>
              <a:t>розміру</a:t>
            </a:r>
            <a:r>
              <a:rPr lang="ru-RU" dirty="0"/>
              <a:t> штату. В </a:t>
            </a:r>
            <a:r>
              <a:rPr lang="ru-RU" dirty="0" err="1"/>
              <a:t>компетенцію</a:t>
            </a:r>
            <a:r>
              <a:rPr lang="ru-RU" dirty="0"/>
              <a:t> </a:t>
            </a:r>
            <a:r>
              <a:rPr lang="ru-RU" dirty="0" err="1"/>
              <a:t>урядів</a:t>
            </a:r>
            <a:r>
              <a:rPr lang="ru-RU" dirty="0"/>
              <a:t> </a:t>
            </a:r>
            <a:r>
              <a:rPr lang="ru-RU" dirty="0" err="1"/>
              <a:t>штатів</a:t>
            </a:r>
            <a:r>
              <a:rPr lang="ru-RU" dirty="0"/>
              <a:t> входить </a:t>
            </a:r>
            <a:r>
              <a:rPr lang="ru-RU" dirty="0" err="1"/>
              <a:t>розподіл</a:t>
            </a:r>
            <a:r>
              <a:rPr lang="ru-RU" dirty="0"/>
              <a:t> </a:t>
            </a:r>
            <a:r>
              <a:rPr lang="ru-RU" dirty="0" err="1"/>
              <a:t>округів</a:t>
            </a:r>
            <a:r>
              <a:rPr lang="ru-RU" dirty="0"/>
              <a:t>, а </a:t>
            </a:r>
            <a:r>
              <a:rPr lang="ru-RU" dirty="0" err="1"/>
              <a:t>також</a:t>
            </a:r>
            <a:r>
              <a:rPr lang="ru-RU" dirty="0"/>
              <a:t> </a:t>
            </a:r>
            <a:r>
              <a:rPr lang="ru-RU" dirty="0" err="1"/>
              <a:t>визначення</a:t>
            </a:r>
            <a:r>
              <a:rPr lang="ru-RU" dirty="0"/>
              <a:t> типу округу – одномандатного </a:t>
            </a:r>
            <a:r>
              <a:rPr lang="ru-RU" dirty="0" err="1"/>
              <a:t>чи</a:t>
            </a:r>
            <a:r>
              <a:rPr lang="ru-RU" dirty="0"/>
              <a:t> </a:t>
            </a:r>
            <a:r>
              <a:rPr lang="ru-RU" dirty="0" err="1"/>
              <a:t>багатомандатного</a:t>
            </a:r>
            <a:r>
              <a:rPr lang="ru-RU" dirty="0"/>
              <a:t>. </a:t>
            </a:r>
            <a:endParaRPr lang="ru-RU" dirty="0" smtClean="0"/>
          </a:p>
          <a:p>
            <a:pPr algn="just"/>
            <a:endParaRPr lang="ru-RU" dirty="0"/>
          </a:p>
          <a:p>
            <a:pPr algn="just"/>
            <a:r>
              <a:rPr lang="ru-RU" dirty="0" smtClean="0"/>
              <a:t>В </a:t>
            </a:r>
            <a:r>
              <a:rPr lang="ru-RU" dirty="0"/>
              <a:t>США перед </a:t>
            </a:r>
            <a:r>
              <a:rPr lang="ru-RU" dirty="0" err="1"/>
              <a:t>загальними</a:t>
            </a:r>
            <a:r>
              <a:rPr lang="ru-RU" dirty="0"/>
              <a:t> </a:t>
            </a:r>
            <a:r>
              <a:rPr lang="ru-RU" dirty="0" err="1"/>
              <a:t>виборами</a:t>
            </a:r>
            <a:r>
              <a:rPr lang="ru-RU" dirty="0"/>
              <a:t> проводиться </a:t>
            </a:r>
            <a:r>
              <a:rPr lang="ru-RU" dirty="0" err="1"/>
              <a:t>первинне</a:t>
            </a:r>
            <a:r>
              <a:rPr lang="ru-RU" dirty="0"/>
              <a:t> </a:t>
            </a:r>
            <a:r>
              <a:rPr lang="ru-RU" dirty="0" err="1"/>
              <a:t>голосування</a:t>
            </a:r>
            <a:r>
              <a:rPr lang="ru-RU" dirty="0"/>
              <a:t>. За </a:t>
            </a:r>
            <a:r>
              <a:rPr lang="ru-RU" dirty="0" err="1"/>
              <a:t>цією</a:t>
            </a:r>
            <a:r>
              <a:rPr lang="ru-RU" dirty="0"/>
              <a:t> системою </a:t>
            </a:r>
            <a:r>
              <a:rPr lang="ru-RU" dirty="0" err="1"/>
              <a:t>виборці</a:t>
            </a:r>
            <a:r>
              <a:rPr lang="ru-RU" dirty="0"/>
              <a:t> </a:t>
            </a:r>
            <a:r>
              <a:rPr lang="ru-RU" dirty="0" err="1"/>
              <a:t>можуть</a:t>
            </a:r>
            <a:r>
              <a:rPr lang="ru-RU" dirty="0"/>
              <a:t> </a:t>
            </a:r>
            <a:r>
              <a:rPr lang="ru-RU" dirty="0" err="1"/>
              <a:t>обирати</a:t>
            </a:r>
            <a:r>
              <a:rPr lang="ru-RU" dirty="0"/>
              <a:t> </a:t>
            </a:r>
            <a:r>
              <a:rPr lang="ru-RU" dirty="0" err="1"/>
              <a:t>кандидатів</a:t>
            </a:r>
            <a:r>
              <a:rPr lang="ru-RU" dirty="0"/>
              <a:t> </a:t>
            </a:r>
            <a:r>
              <a:rPr lang="ru-RU" dirty="0" err="1"/>
              <a:t>зі</a:t>
            </a:r>
            <a:r>
              <a:rPr lang="ru-RU" dirty="0"/>
              <a:t> </a:t>
            </a:r>
            <a:r>
              <a:rPr lang="ru-RU" dirty="0" err="1"/>
              <a:t>списків</a:t>
            </a:r>
            <a:r>
              <a:rPr lang="ru-RU" dirty="0"/>
              <a:t>, </a:t>
            </a:r>
            <a:r>
              <a:rPr lang="ru-RU" dirty="0" err="1"/>
              <a:t>запропонованих</a:t>
            </a:r>
            <a:r>
              <a:rPr lang="ru-RU" dirty="0"/>
              <a:t> </a:t>
            </a:r>
            <a:r>
              <a:rPr lang="ru-RU" dirty="0" err="1"/>
              <a:t>республіканцями</a:t>
            </a:r>
            <a:r>
              <a:rPr lang="ru-RU" dirty="0"/>
              <a:t> </a:t>
            </a:r>
            <a:r>
              <a:rPr lang="ru-RU" dirty="0" err="1"/>
              <a:t>або</a:t>
            </a:r>
            <a:r>
              <a:rPr lang="ru-RU" dirty="0"/>
              <a:t> демократами (треба </a:t>
            </a:r>
            <a:r>
              <a:rPr lang="ru-RU" dirty="0" err="1"/>
              <a:t>зазначити</a:t>
            </a:r>
            <a:r>
              <a:rPr lang="ru-RU" dirty="0"/>
              <a:t>, </a:t>
            </a:r>
            <a:r>
              <a:rPr lang="ru-RU" dirty="0" err="1"/>
              <a:t>що</a:t>
            </a:r>
            <a:r>
              <a:rPr lang="ru-RU" dirty="0"/>
              <a:t> в США </a:t>
            </a:r>
            <a:r>
              <a:rPr lang="ru-RU" dirty="0" err="1"/>
              <a:t>партійна</a:t>
            </a:r>
            <a:r>
              <a:rPr lang="ru-RU" dirty="0"/>
              <a:t> </a:t>
            </a:r>
            <a:r>
              <a:rPr lang="ru-RU" dirty="0" err="1"/>
              <a:t>приналежність</a:t>
            </a:r>
            <a:r>
              <a:rPr lang="ru-RU" dirty="0"/>
              <a:t> </a:t>
            </a:r>
            <a:r>
              <a:rPr lang="ru-RU" dirty="0" err="1"/>
              <a:t>закріплюється</a:t>
            </a:r>
            <a:r>
              <a:rPr lang="ru-RU" dirty="0"/>
              <a:t> </a:t>
            </a:r>
            <a:r>
              <a:rPr lang="ru-RU" dirty="0" err="1"/>
              <a:t>лише</a:t>
            </a:r>
            <a:r>
              <a:rPr lang="ru-RU" dirty="0"/>
              <a:t> словесною </a:t>
            </a:r>
            <a:r>
              <a:rPr lang="ru-RU" dirty="0" err="1"/>
              <a:t>декларацією</a:t>
            </a:r>
            <a:r>
              <a:rPr lang="ru-RU" dirty="0"/>
              <a:t>, </a:t>
            </a:r>
            <a:r>
              <a:rPr lang="ru-RU" dirty="0" err="1"/>
              <a:t>ніякого</a:t>
            </a:r>
            <a:r>
              <a:rPr lang="ru-RU" dirty="0"/>
              <a:t> </a:t>
            </a:r>
            <a:r>
              <a:rPr lang="ru-RU" dirty="0" err="1"/>
              <a:t>офіційного</a:t>
            </a:r>
            <a:r>
              <a:rPr lang="ru-RU" dirty="0"/>
              <a:t> членства в </a:t>
            </a:r>
            <a:r>
              <a:rPr lang="ru-RU" dirty="0" err="1"/>
              <a:t>партіях</a:t>
            </a:r>
            <a:r>
              <a:rPr lang="ru-RU" dirty="0"/>
              <a:t> не </a:t>
            </a:r>
            <a:r>
              <a:rPr lang="ru-RU" dirty="0" err="1"/>
              <a:t>існує</a:t>
            </a:r>
            <a:r>
              <a:rPr lang="ru-RU" dirty="0"/>
              <a:t>). Як правило, </a:t>
            </a:r>
            <a:r>
              <a:rPr lang="ru-RU" dirty="0" err="1"/>
              <a:t>виборча</a:t>
            </a:r>
            <a:r>
              <a:rPr lang="ru-RU" dirty="0"/>
              <a:t> </a:t>
            </a:r>
            <a:r>
              <a:rPr lang="ru-RU" dirty="0" err="1"/>
              <a:t>активність</a:t>
            </a:r>
            <a:r>
              <a:rPr lang="ru-RU" dirty="0"/>
              <a:t> в </a:t>
            </a:r>
            <a:r>
              <a:rPr lang="ru-RU" dirty="0" err="1"/>
              <a:t>попередніх</a:t>
            </a:r>
            <a:r>
              <a:rPr lang="ru-RU" dirty="0"/>
              <a:t> </a:t>
            </a:r>
            <a:r>
              <a:rPr lang="ru-RU" dirty="0" err="1"/>
              <a:t>виборах</a:t>
            </a:r>
            <a:r>
              <a:rPr lang="ru-RU" dirty="0"/>
              <a:t> </a:t>
            </a:r>
            <a:r>
              <a:rPr lang="ru-RU" dirty="0" err="1"/>
              <a:t>значно</a:t>
            </a:r>
            <a:r>
              <a:rPr lang="ru-RU" dirty="0"/>
              <a:t> </a:t>
            </a:r>
            <a:r>
              <a:rPr lang="ru-RU" dirty="0" err="1"/>
              <a:t>нижча</a:t>
            </a:r>
            <a:r>
              <a:rPr lang="ru-RU" dirty="0"/>
              <a:t>, </a:t>
            </a:r>
            <a:r>
              <a:rPr lang="ru-RU" dirty="0" err="1"/>
              <a:t>ніж</a:t>
            </a:r>
            <a:r>
              <a:rPr lang="ru-RU" dirty="0"/>
              <a:t> на </a:t>
            </a:r>
            <a:r>
              <a:rPr lang="ru-RU" dirty="0" err="1"/>
              <a:t>загальних</a:t>
            </a:r>
            <a:r>
              <a:rPr lang="ru-RU" dirty="0"/>
              <a:t>. </a:t>
            </a:r>
            <a:r>
              <a:rPr lang="ru-RU" dirty="0" err="1"/>
              <a:t>Загальні</a:t>
            </a:r>
            <a:r>
              <a:rPr lang="ru-RU" dirty="0"/>
              <a:t> </a:t>
            </a:r>
            <a:r>
              <a:rPr lang="ru-RU" dirty="0" err="1"/>
              <a:t>вибори</a:t>
            </a:r>
            <a:r>
              <a:rPr lang="ru-RU" dirty="0"/>
              <a:t> в США </a:t>
            </a:r>
            <a:r>
              <a:rPr lang="ru-RU" dirty="0" err="1"/>
              <a:t>проводяться</a:t>
            </a:r>
            <a:r>
              <a:rPr lang="ru-RU" dirty="0"/>
              <a:t> за мажоритарною системою </a:t>
            </a:r>
            <a:r>
              <a:rPr lang="ru-RU" dirty="0" err="1"/>
              <a:t>відносної</a:t>
            </a:r>
            <a:r>
              <a:rPr lang="ru-RU" dirty="0"/>
              <a:t> </a:t>
            </a:r>
            <a:r>
              <a:rPr lang="ru-RU" dirty="0" err="1"/>
              <a:t>більшості</a:t>
            </a:r>
            <a:r>
              <a:rPr lang="ru-RU" dirty="0"/>
              <a:t>, </a:t>
            </a:r>
            <a:r>
              <a:rPr lang="ru-RU" dirty="0" err="1"/>
              <a:t>тобто</a:t>
            </a:r>
            <a:r>
              <a:rPr lang="ru-RU" dirty="0"/>
              <a:t> </a:t>
            </a:r>
            <a:r>
              <a:rPr lang="ru-RU" dirty="0" err="1"/>
              <a:t>обраним</a:t>
            </a:r>
            <a:r>
              <a:rPr lang="ru-RU" dirty="0"/>
              <a:t> </a:t>
            </a:r>
            <a:r>
              <a:rPr lang="ru-RU" dirty="0" err="1"/>
              <a:t>вважається</a:t>
            </a:r>
            <a:r>
              <a:rPr lang="ru-RU" dirty="0"/>
              <a:t> той кандидат, </a:t>
            </a:r>
            <a:r>
              <a:rPr lang="ru-RU" dirty="0" err="1"/>
              <a:t>який</a:t>
            </a:r>
            <a:r>
              <a:rPr lang="ru-RU" dirty="0"/>
              <a:t> набрав </a:t>
            </a:r>
            <a:r>
              <a:rPr lang="ru-RU" dirty="0" err="1"/>
              <a:t>найбільшу</a:t>
            </a:r>
            <a:r>
              <a:rPr lang="ru-RU" dirty="0"/>
              <a:t> </a:t>
            </a:r>
            <a:r>
              <a:rPr lang="ru-RU" dirty="0" err="1"/>
              <a:t>кількість</a:t>
            </a:r>
            <a:r>
              <a:rPr lang="ru-RU" dirty="0"/>
              <a:t> </a:t>
            </a:r>
            <a:r>
              <a:rPr lang="ru-RU" dirty="0" err="1"/>
              <a:t>голосів</a:t>
            </a:r>
            <a:r>
              <a:rPr lang="ru-RU" dirty="0"/>
              <a:t> з-</a:t>
            </a:r>
            <a:r>
              <a:rPr lang="ru-RU" dirty="0" err="1"/>
              <a:t>поміж</a:t>
            </a:r>
            <a:r>
              <a:rPr lang="ru-RU" dirty="0"/>
              <a:t> </a:t>
            </a:r>
            <a:r>
              <a:rPr lang="ru-RU" dirty="0" err="1"/>
              <a:t>інших</a:t>
            </a:r>
            <a:r>
              <a:rPr lang="ru-RU" dirty="0"/>
              <a:t>. </a:t>
            </a:r>
            <a:r>
              <a:rPr lang="ru-RU" dirty="0" err="1"/>
              <a:t>Якщо</a:t>
            </a:r>
            <a:r>
              <a:rPr lang="ru-RU" dirty="0"/>
              <a:t> два </a:t>
            </a:r>
            <a:r>
              <a:rPr lang="ru-RU" dirty="0" err="1"/>
              <a:t>кандидати</a:t>
            </a:r>
            <a:r>
              <a:rPr lang="ru-RU" dirty="0"/>
              <a:t> </a:t>
            </a:r>
            <a:r>
              <a:rPr lang="ru-RU" dirty="0" err="1"/>
              <a:t>отримують</a:t>
            </a:r>
            <a:r>
              <a:rPr lang="ru-RU" dirty="0"/>
              <a:t> </a:t>
            </a:r>
            <a:r>
              <a:rPr lang="ru-RU" dirty="0" err="1"/>
              <a:t>рівну</a:t>
            </a:r>
            <a:r>
              <a:rPr lang="ru-RU" dirty="0"/>
              <a:t> </a:t>
            </a:r>
            <a:r>
              <a:rPr lang="ru-RU" dirty="0" err="1"/>
              <a:t>кількість</a:t>
            </a:r>
            <a:r>
              <a:rPr lang="ru-RU" dirty="0"/>
              <a:t> </a:t>
            </a:r>
            <a:r>
              <a:rPr lang="ru-RU" dirty="0" err="1"/>
              <a:t>голосів</a:t>
            </a:r>
            <a:r>
              <a:rPr lang="ru-RU" dirty="0"/>
              <a:t>, </a:t>
            </a:r>
            <a:r>
              <a:rPr lang="ru-RU" dirty="0" err="1"/>
              <a:t>проводяться</a:t>
            </a:r>
            <a:r>
              <a:rPr lang="ru-RU" dirty="0"/>
              <a:t> </a:t>
            </a:r>
            <a:r>
              <a:rPr lang="ru-RU" dirty="0" err="1"/>
              <a:t>повторні</a:t>
            </a:r>
            <a:r>
              <a:rPr lang="ru-RU" dirty="0"/>
              <a:t> </a:t>
            </a:r>
            <a:r>
              <a:rPr lang="ru-RU" dirty="0" err="1"/>
              <a:t>вибори</a:t>
            </a:r>
            <a:r>
              <a:rPr lang="ru-RU" dirty="0"/>
              <a:t>. </a:t>
            </a:r>
            <a:endParaRPr lang="ru-RU" dirty="0" smtClean="0"/>
          </a:p>
          <a:p>
            <a:pPr algn="just"/>
            <a:endParaRPr lang="ru-RU" dirty="0"/>
          </a:p>
          <a:p>
            <a:pPr algn="just"/>
            <a:endParaRPr lang="ru-RU" dirty="0" smtClean="0"/>
          </a:p>
          <a:p>
            <a:pPr algn="just"/>
            <a:r>
              <a:rPr lang="ru-RU" dirty="0" smtClean="0"/>
              <a:t>В </a:t>
            </a:r>
            <a:r>
              <a:rPr lang="ru-RU" dirty="0" err="1"/>
              <a:t>Сполучених</a:t>
            </a:r>
            <a:r>
              <a:rPr lang="ru-RU" dirty="0"/>
              <a:t> Штатах у </a:t>
            </a:r>
            <a:r>
              <a:rPr lang="ru-RU" dirty="0" err="1"/>
              <a:t>виборах</a:t>
            </a:r>
            <a:r>
              <a:rPr lang="ru-RU" dirty="0"/>
              <a:t> </a:t>
            </a:r>
            <a:r>
              <a:rPr lang="ru-RU" dirty="0" err="1"/>
              <a:t>застосовується</a:t>
            </a:r>
            <a:r>
              <a:rPr lang="ru-RU" dirty="0"/>
              <a:t> </a:t>
            </a:r>
            <a:r>
              <a:rPr lang="ru-RU" dirty="0" err="1"/>
              <a:t>така</a:t>
            </a:r>
            <a:r>
              <a:rPr lang="ru-RU" dirty="0"/>
              <a:t> процедура як </a:t>
            </a:r>
            <a:r>
              <a:rPr lang="ru-RU" dirty="0" err="1"/>
              <a:t>тимчасовий</a:t>
            </a:r>
            <a:r>
              <a:rPr lang="ru-RU" dirty="0"/>
              <a:t> </a:t>
            </a:r>
            <a:r>
              <a:rPr lang="ru-RU" dirty="0" err="1"/>
              <a:t>поділ</a:t>
            </a:r>
            <a:r>
              <a:rPr lang="ru-RU" dirty="0"/>
              <a:t> на округи, </a:t>
            </a:r>
            <a:r>
              <a:rPr lang="ru-RU" dirty="0" err="1"/>
              <a:t>тобто</a:t>
            </a:r>
            <a:r>
              <a:rPr lang="ru-RU" dirty="0"/>
              <a:t> </a:t>
            </a:r>
            <a:r>
              <a:rPr lang="ru-RU" dirty="0" err="1"/>
              <a:t>окреслення</a:t>
            </a:r>
            <a:r>
              <a:rPr lang="ru-RU" dirty="0"/>
              <a:t> меж </a:t>
            </a:r>
            <a:r>
              <a:rPr lang="ru-RU" dirty="0" err="1"/>
              <a:t>виборчих</a:t>
            </a:r>
            <a:r>
              <a:rPr lang="ru-RU" dirty="0"/>
              <a:t> </a:t>
            </a:r>
            <a:r>
              <a:rPr lang="ru-RU" dirty="0" err="1"/>
              <a:t>округів</a:t>
            </a:r>
            <a:r>
              <a:rPr lang="ru-RU" dirty="0"/>
              <a:t> у </a:t>
            </a:r>
            <a:r>
              <a:rPr lang="ru-RU" dirty="0" err="1"/>
              <a:t>такий</a:t>
            </a:r>
            <a:r>
              <a:rPr lang="ru-RU" dirty="0"/>
              <a:t> </a:t>
            </a:r>
            <a:r>
              <a:rPr lang="ru-RU" dirty="0" err="1"/>
              <a:t>спосіб</a:t>
            </a:r>
            <a:r>
              <a:rPr lang="ru-RU" dirty="0"/>
              <a:t>, </a:t>
            </a:r>
            <a:r>
              <a:rPr lang="ru-RU" dirty="0" err="1"/>
              <a:t>щоб</a:t>
            </a:r>
            <a:r>
              <a:rPr lang="ru-RU" dirty="0"/>
              <a:t> вони </a:t>
            </a:r>
            <a:r>
              <a:rPr lang="ru-RU" dirty="0" err="1"/>
              <a:t>навмисно</a:t>
            </a:r>
            <a:r>
              <a:rPr lang="ru-RU" dirty="0"/>
              <a:t> </a:t>
            </a:r>
            <a:r>
              <a:rPr lang="ru-RU" dirty="0" err="1"/>
              <a:t>створювали</a:t>
            </a:r>
            <a:r>
              <a:rPr lang="ru-RU" dirty="0"/>
              <a:t> </a:t>
            </a:r>
            <a:r>
              <a:rPr lang="ru-RU" dirty="0" err="1"/>
              <a:t>перемагаючу</a:t>
            </a:r>
            <a:r>
              <a:rPr lang="ru-RU" dirty="0"/>
              <a:t> </a:t>
            </a:r>
            <a:r>
              <a:rPr lang="ru-RU" dirty="0" err="1"/>
              <a:t>відносну</a:t>
            </a:r>
            <a:r>
              <a:rPr lang="ru-RU" dirty="0"/>
              <a:t> </a:t>
            </a:r>
            <a:r>
              <a:rPr lang="ru-RU" dirty="0" err="1"/>
              <a:t>більшість</a:t>
            </a:r>
            <a:r>
              <a:rPr lang="ru-RU" dirty="0"/>
              <a:t>. </a:t>
            </a:r>
            <a:r>
              <a:rPr lang="ru-RU" dirty="0" err="1"/>
              <a:t>Така</a:t>
            </a:r>
            <a:r>
              <a:rPr lang="ru-RU" dirty="0"/>
              <a:t> процедура </a:t>
            </a:r>
            <a:r>
              <a:rPr lang="ru-RU" dirty="0" err="1"/>
              <a:t>має</a:t>
            </a:r>
            <a:r>
              <a:rPr lang="ru-RU" dirty="0"/>
              <a:t> </a:t>
            </a:r>
            <a:r>
              <a:rPr lang="ru-RU" dirty="0" err="1"/>
              <a:t>назву</a:t>
            </a:r>
            <a:r>
              <a:rPr lang="ru-RU" dirty="0"/>
              <a:t> “</a:t>
            </a:r>
            <a:r>
              <a:rPr lang="ru-RU" dirty="0" err="1"/>
              <a:t>передвиборні</a:t>
            </a:r>
            <a:r>
              <a:rPr lang="ru-RU" dirty="0"/>
              <a:t> </a:t>
            </a:r>
            <a:r>
              <a:rPr lang="ru-RU" dirty="0" err="1"/>
              <a:t>махінації</a:t>
            </a:r>
            <a:r>
              <a:rPr lang="ru-RU" dirty="0"/>
              <a:t>” </a:t>
            </a:r>
            <a:r>
              <a:rPr lang="ru-RU" dirty="0" err="1"/>
              <a:t>або</a:t>
            </a:r>
            <a:r>
              <a:rPr lang="ru-RU" dirty="0"/>
              <a:t> “</a:t>
            </a:r>
            <a:r>
              <a:rPr lang="ru-RU" dirty="0" err="1"/>
              <a:t>джеррімандерінг</a:t>
            </a:r>
            <a:r>
              <a:rPr lang="ru-RU" dirty="0"/>
              <a:t>” (</a:t>
            </a:r>
            <a:r>
              <a:rPr lang="ru-RU" dirty="0" err="1"/>
              <a:t>назва</a:t>
            </a:r>
            <a:r>
              <a:rPr lang="ru-RU" dirty="0"/>
              <a:t> походить </a:t>
            </a:r>
            <a:r>
              <a:rPr lang="ru-RU" dirty="0" err="1"/>
              <a:t>від</a:t>
            </a:r>
            <a:r>
              <a:rPr lang="ru-RU" dirty="0"/>
              <a:t> </a:t>
            </a:r>
            <a:r>
              <a:rPr lang="ru-RU" dirty="0" err="1"/>
              <a:t>передвиборних</a:t>
            </a:r>
            <a:r>
              <a:rPr lang="ru-RU" dirty="0"/>
              <a:t> </a:t>
            </a:r>
            <a:r>
              <a:rPr lang="ru-RU" dirty="0" err="1"/>
              <a:t>махінацій</a:t>
            </a:r>
            <a:r>
              <a:rPr lang="ru-RU" dirty="0"/>
              <a:t> губернатора штату </a:t>
            </a:r>
            <a:r>
              <a:rPr lang="ru-RU" dirty="0" err="1"/>
              <a:t>Масачусетс</a:t>
            </a:r>
            <a:r>
              <a:rPr lang="ru-RU" dirty="0"/>
              <a:t> </a:t>
            </a:r>
            <a:r>
              <a:rPr lang="ru-RU" dirty="0" err="1"/>
              <a:t>Джеррі</a:t>
            </a:r>
            <a:r>
              <a:rPr lang="ru-RU" dirty="0"/>
              <a:t>, </a:t>
            </a:r>
            <a:r>
              <a:rPr lang="ru-RU" dirty="0" err="1"/>
              <a:t>який</a:t>
            </a:r>
            <a:r>
              <a:rPr lang="ru-RU" dirty="0"/>
              <a:t> у 1812 р. </a:t>
            </a:r>
            <a:r>
              <a:rPr lang="ru-RU" dirty="0" err="1"/>
              <a:t>вперше</a:t>
            </a:r>
            <a:r>
              <a:rPr lang="ru-RU" dirty="0"/>
              <a:t> </a:t>
            </a:r>
            <a:r>
              <a:rPr lang="ru-RU" dirty="0" err="1"/>
              <a:t>спробував</a:t>
            </a:r>
            <a:r>
              <a:rPr lang="ru-RU" dirty="0"/>
              <a:t> </a:t>
            </a:r>
            <a:r>
              <a:rPr lang="ru-RU" dirty="0" err="1"/>
              <a:t>встановити</a:t>
            </a:r>
            <a:r>
              <a:rPr lang="ru-RU" dirty="0"/>
              <a:t> </a:t>
            </a:r>
            <a:r>
              <a:rPr lang="ru-RU" dirty="0" err="1"/>
              <a:t>виборчі</a:t>
            </a:r>
            <a:r>
              <a:rPr lang="ru-RU" dirty="0"/>
              <a:t> округи </a:t>
            </a:r>
            <a:r>
              <a:rPr lang="ru-RU" dirty="0" err="1"/>
              <a:t>зі</a:t>
            </a:r>
            <a:r>
              <a:rPr lang="ru-RU" dirty="0"/>
              <a:t> </a:t>
            </a:r>
            <a:r>
              <a:rPr lang="ru-RU" dirty="0" err="1"/>
              <a:t>змінними</a:t>
            </a:r>
            <a:r>
              <a:rPr lang="ru-RU" dirty="0"/>
              <a:t> </a:t>
            </a:r>
            <a:r>
              <a:rPr lang="ru-RU" dirty="0" err="1"/>
              <a:t>розмірами</a:t>
            </a:r>
            <a:r>
              <a:rPr lang="ru-RU" dirty="0"/>
              <a:t>, </a:t>
            </a:r>
            <a:r>
              <a:rPr lang="ru-RU" dirty="0" err="1"/>
              <a:t>що</a:t>
            </a:r>
            <a:r>
              <a:rPr lang="ru-RU" dirty="0"/>
              <a:t> дало </a:t>
            </a:r>
            <a:r>
              <a:rPr lang="ru-RU" dirty="0" err="1"/>
              <a:t>йому</a:t>
            </a:r>
            <a:r>
              <a:rPr lang="ru-RU" dirty="0"/>
              <a:t> </a:t>
            </a:r>
            <a:r>
              <a:rPr lang="ru-RU" dirty="0" err="1"/>
              <a:t>можливість</a:t>
            </a:r>
            <a:r>
              <a:rPr lang="ru-RU" dirty="0"/>
              <a:t> </a:t>
            </a:r>
            <a:r>
              <a:rPr lang="ru-RU" dirty="0" err="1"/>
              <a:t>об`єднати</a:t>
            </a:r>
            <a:r>
              <a:rPr lang="ru-RU" dirty="0"/>
              <a:t> </a:t>
            </a:r>
            <a:r>
              <a:rPr lang="ru-RU" dirty="0" err="1"/>
              <a:t>прихильників</a:t>
            </a:r>
            <a:r>
              <a:rPr lang="ru-RU" dirty="0"/>
              <a:t>). </a:t>
            </a:r>
            <a:r>
              <a:rPr lang="ru-RU" dirty="0" err="1"/>
              <a:t>Цей</a:t>
            </a:r>
            <a:r>
              <a:rPr lang="ru-RU" dirty="0"/>
              <a:t> метод </a:t>
            </a:r>
            <a:r>
              <a:rPr lang="ru-RU" dirty="0" err="1"/>
              <a:t>набув</a:t>
            </a:r>
            <a:r>
              <a:rPr lang="ru-RU" dirty="0"/>
              <a:t> в США </a:t>
            </a:r>
            <a:r>
              <a:rPr lang="ru-RU" dirty="0" err="1"/>
              <a:t>законності</a:t>
            </a:r>
            <a:r>
              <a:rPr lang="ru-RU" dirty="0"/>
              <a:t> на </a:t>
            </a:r>
            <a:r>
              <a:rPr lang="ru-RU" dirty="0" err="1"/>
              <a:t>основі</a:t>
            </a:r>
            <a:r>
              <a:rPr lang="ru-RU" dirty="0"/>
              <a:t> </a:t>
            </a:r>
            <a:r>
              <a:rPr lang="ru-RU" dirty="0" err="1"/>
              <a:t>рішення</a:t>
            </a:r>
            <a:r>
              <a:rPr lang="ru-RU" dirty="0"/>
              <a:t> суду, </a:t>
            </a:r>
            <a:r>
              <a:rPr lang="ru-RU" dirty="0" err="1"/>
              <a:t>оскільки</a:t>
            </a:r>
            <a:r>
              <a:rPr lang="ru-RU" dirty="0"/>
              <a:t> </a:t>
            </a:r>
            <a:r>
              <a:rPr lang="ru-RU" dirty="0" err="1"/>
              <a:t>він</a:t>
            </a:r>
            <a:r>
              <a:rPr lang="ru-RU" dirty="0"/>
              <a:t> </a:t>
            </a:r>
            <a:r>
              <a:rPr lang="ru-RU" dirty="0" err="1"/>
              <a:t>забезпечує</a:t>
            </a:r>
            <a:r>
              <a:rPr lang="ru-RU" dirty="0"/>
              <a:t> </a:t>
            </a:r>
            <a:r>
              <a:rPr lang="ru-RU" dirty="0" err="1"/>
              <a:t>етнічне</a:t>
            </a:r>
            <a:r>
              <a:rPr lang="ru-RU" dirty="0"/>
              <a:t> </a:t>
            </a:r>
            <a:r>
              <a:rPr lang="ru-RU" dirty="0" err="1"/>
              <a:t>представництво</a:t>
            </a:r>
            <a:r>
              <a:rPr lang="ru-RU" dirty="0"/>
              <a:t> (для </a:t>
            </a:r>
            <a:r>
              <a:rPr lang="ru-RU" dirty="0" err="1"/>
              <a:t>афроамериканців</a:t>
            </a:r>
            <a:r>
              <a:rPr lang="ru-RU" dirty="0"/>
              <a:t> і для </a:t>
            </a:r>
            <a:r>
              <a:rPr lang="ru-RU" dirty="0" err="1"/>
              <a:t>іспаномовного</a:t>
            </a:r>
            <a:r>
              <a:rPr lang="ru-RU" dirty="0"/>
              <a:t> </a:t>
            </a:r>
            <a:r>
              <a:rPr lang="ru-RU" dirty="0" err="1"/>
              <a:t>населення</a:t>
            </a:r>
            <a:r>
              <a:rPr lang="ru-RU" dirty="0"/>
              <a:t>).</a:t>
            </a:r>
            <a:endParaRPr lang="uk-U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491" y="127753"/>
            <a:ext cx="11263745" cy="6555641"/>
          </a:xfrm>
          <a:prstGeom prst="rect">
            <a:avLst/>
          </a:prstGeom>
          <a:solidFill>
            <a:schemeClr val="accent2">
              <a:lumMod val="20000"/>
              <a:lumOff val="80000"/>
            </a:schemeClr>
          </a:solidFill>
        </p:spPr>
        <p:txBody>
          <a:bodyPr wrap="square">
            <a:spAutoFit/>
          </a:bodyPr>
          <a:lstStyle/>
          <a:p>
            <a:pPr algn="ctr"/>
            <a:r>
              <a:rPr lang="uk-UA" sz="2400" dirty="0" smtClean="0"/>
              <a:t>2. Порівняльна оцінка різних виборчих систем.</a:t>
            </a:r>
          </a:p>
          <a:p>
            <a:endParaRPr lang="uk-UA" sz="2000" dirty="0"/>
          </a:p>
          <a:p>
            <a:r>
              <a:rPr lang="uk-UA" sz="2000" dirty="0" smtClean="0"/>
              <a:t>Мажоритарна система дає перевагу найсильнішій партії в окрузі, а ті, хто проголосував за інші партії, не представлені в парламенті. </a:t>
            </a:r>
          </a:p>
          <a:p>
            <a:endParaRPr lang="uk-UA" sz="2000" dirty="0"/>
          </a:p>
          <a:p>
            <a:r>
              <a:rPr lang="uk-UA" sz="2000" dirty="0" smtClean="0"/>
              <a:t>Пропорційна система стає пропорційною при застосуванні великих розмірів округів і зниження чи скасуванні загороджувального бар'єру. </a:t>
            </a:r>
          </a:p>
          <a:p>
            <a:endParaRPr lang="uk-UA" sz="2000" dirty="0"/>
          </a:p>
          <a:p>
            <a:r>
              <a:rPr lang="uk-UA" sz="2000" dirty="0" smtClean="0"/>
              <a:t>Пропорційна система дає виборцям можливість вибору серед кандидатів від партії, в той час як мажоритарна система такої можливості не дає.</a:t>
            </a:r>
          </a:p>
          <a:p>
            <a:endParaRPr lang="uk-UA" sz="2000" dirty="0"/>
          </a:p>
          <a:p>
            <a:r>
              <a:rPr lang="uk-UA" sz="2000" b="1" i="1" dirty="0" smtClean="0"/>
              <a:t>Переваги мажоритарної системи: </a:t>
            </a:r>
          </a:p>
          <a:p>
            <a:r>
              <a:rPr lang="uk-UA" sz="2000" dirty="0" smtClean="0"/>
              <a:t>простота; </a:t>
            </a:r>
          </a:p>
          <a:p>
            <a:r>
              <a:rPr lang="uk-UA" sz="2000" dirty="0" smtClean="0"/>
              <a:t>суворе географічне представництво; </a:t>
            </a:r>
          </a:p>
          <a:p>
            <a:r>
              <a:rPr lang="uk-UA" sz="2000" dirty="0" smtClean="0"/>
              <a:t>підзвітність депутатів виборцям;</a:t>
            </a:r>
          </a:p>
          <a:p>
            <a:r>
              <a:rPr lang="uk-UA" sz="2000" dirty="0" smtClean="0"/>
              <a:t>ясний вибір між двома основними партіями (права - ліва);</a:t>
            </a:r>
          </a:p>
          <a:p>
            <a:r>
              <a:rPr lang="uk-UA" sz="2000" dirty="0" smtClean="0"/>
              <a:t>формування виразної опозиції;</a:t>
            </a:r>
          </a:p>
          <a:p>
            <a:r>
              <a:rPr lang="uk-UA" sz="2000" dirty="0" smtClean="0"/>
              <a:t>Виключення екстремістських партій.</a:t>
            </a:r>
          </a:p>
          <a:p>
            <a:r>
              <a:rPr lang="uk-UA" sz="2000" b="1" i="1" dirty="0" smtClean="0"/>
              <a:t>Переваги пропорційної системи: </a:t>
            </a:r>
          </a:p>
          <a:p>
            <a:r>
              <a:rPr lang="uk-UA" sz="2000" dirty="0" smtClean="0"/>
              <a:t>не виключає малі партії, соціальні меншини, жінок; </a:t>
            </a:r>
          </a:p>
          <a:p>
            <a:r>
              <a:rPr lang="uk-UA" sz="2000" dirty="0" smtClean="0"/>
              <a:t>немає «загублених голосів»; не вимагає визначення меж округів.</a:t>
            </a:r>
            <a:endParaRPr lang="uk-UA"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5018" y="668033"/>
            <a:ext cx="10889673" cy="5632311"/>
          </a:xfrm>
          <a:prstGeom prst="rect">
            <a:avLst/>
          </a:prstGeom>
          <a:solidFill>
            <a:schemeClr val="accent2">
              <a:lumMod val="20000"/>
              <a:lumOff val="80000"/>
            </a:schemeClr>
          </a:solidFill>
        </p:spPr>
        <p:txBody>
          <a:bodyPr wrap="square">
            <a:spAutoFit/>
          </a:bodyPr>
          <a:lstStyle/>
          <a:p>
            <a:pPr algn="ctr"/>
            <a:r>
              <a:rPr lang="ru-RU" sz="2000" b="1" i="1" dirty="0" smtClean="0"/>
              <a:t>3. </a:t>
            </a:r>
            <a:r>
              <a:rPr lang="ru-RU" sz="2000" b="1" i="1" dirty="0" err="1" smtClean="0"/>
              <a:t>Політичні</a:t>
            </a:r>
            <a:r>
              <a:rPr lang="ru-RU" sz="2000" b="1" i="1" dirty="0" smtClean="0"/>
              <a:t> </a:t>
            </a:r>
            <a:r>
              <a:rPr lang="ru-RU" sz="2000" b="1" i="1" dirty="0" err="1" smtClean="0"/>
              <a:t>наслідки</a:t>
            </a:r>
            <a:r>
              <a:rPr lang="ru-RU" sz="2000" b="1" i="1" dirty="0" smtClean="0"/>
              <a:t> </a:t>
            </a:r>
            <a:r>
              <a:rPr lang="ru-RU" sz="2000" b="1" i="1" dirty="0" err="1" smtClean="0"/>
              <a:t>виборчих</a:t>
            </a:r>
            <a:r>
              <a:rPr lang="ru-RU" sz="2000" b="1" i="1" dirty="0" smtClean="0"/>
              <a:t> систем.</a:t>
            </a:r>
          </a:p>
          <a:p>
            <a:endParaRPr lang="ru-RU" sz="2000" dirty="0"/>
          </a:p>
          <a:p>
            <a:r>
              <a:rPr lang="ru-RU" sz="2000" dirty="0" err="1" smtClean="0"/>
              <a:t>Різні</a:t>
            </a:r>
            <a:r>
              <a:rPr lang="ru-RU" sz="2000" dirty="0" smtClean="0"/>
              <a:t> </a:t>
            </a:r>
            <a:r>
              <a:rPr lang="ru-RU" sz="2000" dirty="0" err="1" smtClean="0"/>
              <a:t>виборчі</a:t>
            </a:r>
            <a:r>
              <a:rPr lang="ru-RU" sz="2000" dirty="0" smtClean="0"/>
              <a:t> </a:t>
            </a:r>
            <a:r>
              <a:rPr lang="ru-RU" sz="2000" dirty="0" err="1" smtClean="0"/>
              <a:t>системи</a:t>
            </a:r>
            <a:r>
              <a:rPr lang="ru-RU" sz="2000" dirty="0" smtClean="0"/>
              <a:t> </a:t>
            </a:r>
            <a:r>
              <a:rPr lang="ru-RU" sz="2000" dirty="0" err="1" smtClean="0"/>
              <a:t>можуть</a:t>
            </a:r>
            <a:r>
              <a:rPr lang="ru-RU" sz="2000" dirty="0" smtClean="0"/>
              <a:t> привести до </a:t>
            </a:r>
            <a:r>
              <a:rPr lang="ru-RU" sz="2000" dirty="0" err="1" smtClean="0"/>
              <a:t>різних</a:t>
            </a:r>
            <a:r>
              <a:rPr lang="ru-RU" sz="2000" dirty="0" smtClean="0"/>
              <a:t> </a:t>
            </a:r>
            <a:r>
              <a:rPr lang="ru-RU" sz="2000" dirty="0" err="1" smtClean="0"/>
              <a:t>результатів</a:t>
            </a:r>
            <a:r>
              <a:rPr lang="ru-RU" sz="2000" dirty="0" smtClean="0"/>
              <a:t>. </a:t>
            </a:r>
          </a:p>
          <a:p>
            <a:endParaRPr lang="ru-RU" sz="2000" dirty="0"/>
          </a:p>
          <a:p>
            <a:r>
              <a:rPr lang="ru-RU" sz="2000" dirty="0" smtClean="0"/>
              <a:t>Як </a:t>
            </a:r>
            <a:r>
              <a:rPr lang="ru-RU" sz="2000" dirty="0" err="1" smtClean="0"/>
              <a:t>показують</a:t>
            </a:r>
            <a:r>
              <a:rPr lang="ru-RU" sz="2000" dirty="0" smtClean="0"/>
              <a:t> </a:t>
            </a:r>
            <a:r>
              <a:rPr lang="ru-RU" sz="2000" dirty="0" err="1" smtClean="0"/>
              <a:t>дослідження</a:t>
            </a:r>
            <a:r>
              <a:rPr lang="ru-RU" sz="2000" dirty="0" smtClean="0"/>
              <a:t>, при </a:t>
            </a:r>
            <a:r>
              <a:rPr lang="ru-RU" sz="2000" dirty="0" err="1" smtClean="0"/>
              <a:t>однакових</a:t>
            </a:r>
            <a:r>
              <a:rPr lang="ru-RU" sz="2000" dirty="0" smtClean="0"/>
              <a:t> </a:t>
            </a:r>
            <a:r>
              <a:rPr lang="ru-RU" sz="2000" dirty="0" err="1" smtClean="0"/>
              <a:t>перевагах</a:t>
            </a:r>
            <a:r>
              <a:rPr lang="ru-RU" sz="2000" dirty="0" smtClean="0"/>
              <a:t> </a:t>
            </a:r>
            <a:r>
              <a:rPr lang="ru-RU" sz="2000" dirty="0" err="1" smtClean="0"/>
              <a:t>електорату</a:t>
            </a:r>
            <a:r>
              <a:rPr lang="ru-RU" sz="2000" dirty="0" smtClean="0"/>
              <a:t> </a:t>
            </a:r>
            <a:r>
              <a:rPr lang="ru-RU" sz="2000" dirty="0" err="1" smtClean="0"/>
              <a:t>підсумки</a:t>
            </a:r>
            <a:r>
              <a:rPr lang="ru-RU" sz="2000" dirty="0" smtClean="0"/>
              <a:t> </a:t>
            </a:r>
            <a:r>
              <a:rPr lang="ru-RU" sz="2000" dirty="0" err="1" smtClean="0"/>
              <a:t>голосування</a:t>
            </a:r>
            <a:r>
              <a:rPr lang="ru-RU" sz="2000" dirty="0" smtClean="0"/>
              <a:t> в </a:t>
            </a:r>
            <a:r>
              <a:rPr lang="ru-RU" sz="2000" dirty="0" err="1" smtClean="0"/>
              <a:t>умовах</a:t>
            </a:r>
            <a:r>
              <a:rPr lang="ru-RU" sz="2000" dirty="0" smtClean="0"/>
              <a:t> </a:t>
            </a:r>
            <a:r>
              <a:rPr lang="ru-RU" sz="2000" dirty="0" err="1" smtClean="0"/>
              <a:t>мажоритарної</a:t>
            </a:r>
            <a:r>
              <a:rPr lang="ru-RU" sz="2000" dirty="0" smtClean="0"/>
              <a:t>, </a:t>
            </a:r>
            <a:r>
              <a:rPr lang="ru-RU" sz="2000" dirty="0" err="1" smtClean="0"/>
              <a:t>пропорційної</a:t>
            </a:r>
            <a:r>
              <a:rPr lang="ru-RU" sz="2000" dirty="0" smtClean="0"/>
              <a:t> та </a:t>
            </a:r>
            <a:r>
              <a:rPr lang="ru-RU" sz="2000" dirty="0" err="1" smtClean="0"/>
              <a:t>інших</a:t>
            </a:r>
            <a:r>
              <a:rPr lang="ru-RU" sz="2000" dirty="0" smtClean="0"/>
              <a:t> </a:t>
            </a:r>
            <a:r>
              <a:rPr lang="ru-RU" sz="2000" dirty="0" err="1" smtClean="0"/>
              <a:t>виборчих</a:t>
            </a:r>
            <a:r>
              <a:rPr lang="ru-RU" sz="2000" dirty="0" smtClean="0"/>
              <a:t> систем </a:t>
            </a:r>
            <a:r>
              <a:rPr lang="ru-RU" sz="2000" dirty="0" err="1" smtClean="0"/>
              <a:t>будуть</a:t>
            </a:r>
            <a:r>
              <a:rPr lang="ru-RU" sz="2000" dirty="0" smtClean="0"/>
              <a:t> </a:t>
            </a:r>
            <a:r>
              <a:rPr lang="ru-RU" sz="2000" dirty="0" err="1" smtClean="0"/>
              <a:t>неоднаковими</a:t>
            </a:r>
            <a:r>
              <a:rPr lang="ru-RU" sz="2000" dirty="0" smtClean="0"/>
              <a:t>.</a:t>
            </a:r>
          </a:p>
          <a:p>
            <a:endParaRPr lang="ru-RU" sz="2000" dirty="0"/>
          </a:p>
          <a:p>
            <a:r>
              <a:rPr lang="ru-RU" sz="2000" dirty="0" err="1" smtClean="0"/>
              <a:t>Політичні</a:t>
            </a:r>
            <a:r>
              <a:rPr lang="ru-RU" sz="2000" dirty="0" smtClean="0"/>
              <a:t> </a:t>
            </a:r>
            <a:r>
              <a:rPr lang="ru-RU" sz="2000" dirty="0" err="1" smtClean="0"/>
              <a:t>наслідки</a:t>
            </a:r>
            <a:r>
              <a:rPr lang="ru-RU" sz="2000" dirty="0" smtClean="0"/>
              <a:t> </a:t>
            </a:r>
            <a:r>
              <a:rPr lang="ru-RU" sz="2000" dirty="0" err="1" smtClean="0"/>
              <a:t>виборчих</a:t>
            </a:r>
            <a:r>
              <a:rPr lang="ru-RU" sz="2000" dirty="0" smtClean="0"/>
              <a:t> систем:</a:t>
            </a:r>
          </a:p>
          <a:p>
            <a:r>
              <a:rPr lang="ru-RU" sz="2000" dirty="0" smtClean="0"/>
              <a:t>а) </a:t>
            </a:r>
            <a:r>
              <a:rPr lang="ru-RU" sz="2000" dirty="0" err="1" smtClean="0"/>
              <a:t>вплив</a:t>
            </a:r>
            <a:r>
              <a:rPr lang="ru-RU" sz="2000" dirty="0" smtClean="0"/>
              <a:t> </a:t>
            </a:r>
            <a:r>
              <a:rPr lang="ru-RU" sz="2000" dirty="0" err="1" smtClean="0"/>
              <a:t>виборчих</a:t>
            </a:r>
            <a:r>
              <a:rPr lang="ru-RU" sz="2000" dirty="0" smtClean="0"/>
              <a:t> систем на </a:t>
            </a:r>
            <a:r>
              <a:rPr lang="ru-RU" sz="2000" dirty="0" err="1" smtClean="0"/>
              <a:t>пропорційність</a:t>
            </a:r>
            <a:r>
              <a:rPr lang="ru-RU" sz="2000" dirty="0" smtClean="0"/>
              <a:t> </a:t>
            </a:r>
            <a:r>
              <a:rPr lang="ru-RU" sz="2000" dirty="0" err="1" smtClean="0"/>
              <a:t>результатів</a:t>
            </a:r>
            <a:r>
              <a:rPr lang="ru-RU" sz="2000" dirty="0" smtClean="0"/>
              <a:t> </a:t>
            </a:r>
            <a:r>
              <a:rPr lang="ru-RU" sz="2000" dirty="0" err="1" smtClean="0"/>
              <a:t>виборів</a:t>
            </a:r>
            <a:r>
              <a:rPr lang="ru-RU" sz="2000" dirty="0" smtClean="0"/>
              <a:t>;</a:t>
            </a:r>
          </a:p>
          <a:p>
            <a:r>
              <a:rPr lang="ru-RU" sz="2000" dirty="0" smtClean="0"/>
              <a:t>б) </a:t>
            </a:r>
            <a:r>
              <a:rPr lang="ru-RU" sz="2000" dirty="0" err="1" smtClean="0"/>
              <a:t>вплив</a:t>
            </a:r>
            <a:r>
              <a:rPr lang="ru-RU" sz="2000" dirty="0" smtClean="0"/>
              <a:t> </a:t>
            </a:r>
            <a:r>
              <a:rPr lang="ru-RU" sz="2000" dirty="0" err="1" smtClean="0"/>
              <a:t>виборчих</a:t>
            </a:r>
            <a:r>
              <a:rPr lang="ru-RU" sz="2000" dirty="0" smtClean="0"/>
              <a:t> систем на </a:t>
            </a:r>
            <a:r>
              <a:rPr lang="ru-RU" sz="2000" dirty="0" err="1" smtClean="0"/>
              <a:t>партійні</a:t>
            </a:r>
            <a:r>
              <a:rPr lang="ru-RU" sz="2000" dirty="0" smtClean="0"/>
              <a:t> </a:t>
            </a:r>
            <a:r>
              <a:rPr lang="ru-RU" sz="2000" dirty="0" err="1" smtClean="0"/>
              <a:t>системи</a:t>
            </a:r>
            <a:r>
              <a:rPr lang="ru-RU" sz="2000" dirty="0" smtClean="0"/>
              <a:t> </a:t>
            </a:r>
            <a:r>
              <a:rPr lang="ru-RU" sz="2000" smtClean="0"/>
              <a:t>(закон  Дюверже</a:t>
            </a:r>
            <a:r>
              <a:rPr lang="ru-RU" sz="2000" dirty="0" smtClean="0"/>
              <a:t>);</a:t>
            </a:r>
          </a:p>
          <a:p>
            <a:r>
              <a:rPr lang="ru-RU" sz="2000" dirty="0" smtClean="0"/>
              <a:t>в) </a:t>
            </a:r>
            <a:r>
              <a:rPr lang="ru-RU" sz="2000" dirty="0" err="1" smtClean="0"/>
              <a:t>вплив</a:t>
            </a:r>
            <a:r>
              <a:rPr lang="ru-RU" sz="2000" dirty="0" smtClean="0"/>
              <a:t> </a:t>
            </a:r>
            <a:r>
              <a:rPr lang="ru-RU" sz="2000" dirty="0" err="1" smtClean="0"/>
              <a:t>виборчих</a:t>
            </a:r>
            <a:r>
              <a:rPr lang="ru-RU" sz="2000" dirty="0" smtClean="0"/>
              <a:t> систем на </a:t>
            </a:r>
            <a:r>
              <a:rPr lang="ru-RU" sz="2000" dirty="0" err="1" smtClean="0"/>
              <a:t>представництво</a:t>
            </a:r>
            <a:r>
              <a:rPr lang="ru-RU" sz="2000" dirty="0" smtClean="0"/>
              <a:t> </a:t>
            </a:r>
            <a:r>
              <a:rPr lang="ru-RU" sz="2000" dirty="0" err="1" smtClean="0"/>
              <a:t>соціальних</a:t>
            </a:r>
            <a:r>
              <a:rPr lang="ru-RU" sz="2000" dirty="0" smtClean="0"/>
              <a:t> </a:t>
            </a:r>
            <a:r>
              <a:rPr lang="ru-RU" sz="2000" dirty="0" err="1" smtClean="0"/>
              <a:t>груп</a:t>
            </a:r>
            <a:r>
              <a:rPr lang="ru-RU" sz="2000" dirty="0" smtClean="0"/>
              <a:t> в </a:t>
            </a:r>
            <a:r>
              <a:rPr lang="ru-RU" sz="2000" dirty="0" err="1" smtClean="0"/>
              <a:t>парламенті</a:t>
            </a:r>
            <a:r>
              <a:rPr lang="ru-RU" sz="2000" dirty="0" smtClean="0"/>
              <a:t> (</a:t>
            </a:r>
            <a:r>
              <a:rPr lang="ru-RU" sz="2000" dirty="0" err="1" smtClean="0"/>
              <a:t>жінок</a:t>
            </a:r>
            <a:r>
              <a:rPr lang="ru-RU" sz="2000" dirty="0" smtClean="0"/>
              <a:t> і </a:t>
            </a:r>
            <a:r>
              <a:rPr lang="ru-RU" sz="2000" dirty="0" err="1" smtClean="0"/>
              <a:t>етнічних</a:t>
            </a:r>
            <a:r>
              <a:rPr lang="ru-RU" sz="2000" dirty="0" smtClean="0"/>
              <a:t> </a:t>
            </a:r>
            <a:r>
              <a:rPr lang="ru-RU" sz="2000" dirty="0" err="1" smtClean="0"/>
              <a:t>меншин</a:t>
            </a:r>
            <a:r>
              <a:rPr lang="ru-RU" sz="2000" dirty="0" smtClean="0"/>
              <a:t>);</a:t>
            </a:r>
          </a:p>
          <a:p>
            <a:r>
              <a:rPr lang="ru-RU" sz="2000" dirty="0" smtClean="0"/>
              <a:t>г) </a:t>
            </a:r>
            <a:r>
              <a:rPr lang="ru-RU" sz="2000" dirty="0" err="1" smtClean="0"/>
              <a:t>вплив</a:t>
            </a:r>
            <a:r>
              <a:rPr lang="ru-RU" sz="2000" dirty="0" smtClean="0"/>
              <a:t> </a:t>
            </a:r>
            <a:r>
              <a:rPr lang="ru-RU" sz="2000" dirty="0" err="1" smtClean="0"/>
              <a:t>виборчих</a:t>
            </a:r>
            <a:r>
              <a:rPr lang="ru-RU" sz="2000" dirty="0" smtClean="0"/>
              <a:t> систем на </a:t>
            </a:r>
            <a:r>
              <a:rPr lang="ru-RU" sz="2000" dirty="0" err="1" smtClean="0"/>
              <a:t>електоральну</a:t>
            </a:r>
            <a:r>
              <a:rPr lang="ru-RU" sz="2000" dirty="0" smtClean="0"/>
              <a:t> </a:t>
            </a:r>
            <a:r>
              <a:rPr lang="ru-RU" sz="2000" dirty="0" err="1" smtClean="0"/>
              <a:t>поведінку</a:t>
            </a:r>
            <a:r>
              <a:rPr lang="ru-RU" sz="2000" dirty="0" smtClean="0"/>
              <a:t> </a:t>
            </a:r>
            <a:r>
              <a:rPr lang="ru-RU" sz="2000" dirty="0" err="1" smtClean="0"/>
              <a:t>виборців</a:t>
            </a:r>
            <a:r>
              <a:rPr lang="ru-RU" sz="2000" dirty="0" smtClean="0"/>
              <a:t> (явку і </a:t>
            </a:r>
            <a:r>
              <a:rPr lang="ru-RU" sz="2000" dirty="0" err="1" smtClean="0"/>
              <a:t>поведінку</a:t>
            </a:r>
            <a:r>
              <a:rPr lang="ru-RU" sz="2000" dirty="0" smtClean="0"/>
              <a:t> на </a:t>
            </a:r>
            <a:r>
              <a:rPr lang="ru-RU" sz="2000" dirty="0" err="1" smtClean="0"/>
              <a:t>виборчій</a:t>
            </a:r>
            <a:r>
              <a:rPr lang="ru-RU" sz="2000" dirty="0" smtClean="0"/>
              <a:t> </a:t>
            </a:r>
            <a:r>
              <a:rPr lang="ru-RU" sz="2000" dirty="0" err="1" smtClean="0"/>
              <a:t>дільниці</a:t>
            </a:r>
            <a:r>
              <a:rPr lang="ru-RU" sz="2000" dirty="0" smtClean="0"/>
              <a:t>);</a:t>
            </a:r>
          </a:p>
          <a:p>
            <a:r>
              <a:rPr lang="ru-RU" sz="2000" dirty="0" smtClean="0"/>
              <a:t>д) </a:t>
            </a:r>
            <a:r>
              <a:rPr lang="ru-RU" sz="2000" dirty="0" err="1" smtClean="0"/>
              <a:t>вплив</a:t>
            </a:r>
            <a:r>
              <a:rPr lang="ru-RU" sz="2000" dirty="0" smtClean="0"/>
              <a:t> </a:t>
            </a:r>
            <a:r>
              <a:rPr lang="ru-RU" sz="2000" dirty="0" err="1" smtClean="0"/>
              <a:t>виборчих</a:t>
            </a:r>
            <a:r>
              <a:rPr lang="ru-RU" sz="2000" dirty="0" smtClean="0"/>
              <a:t> систем на </a:t>
            </a:r>
            <a:r>
              <a:rPr lang="ru-RU" sz="2000" dirty="0" err="1" smtClean="0"/>
              <a:t>стратегію</a:t>
            </a:r>
            <a:r>
              <a:rPr lang="ru-RU" sz="2000" dirty="0" smtClean="0"/>
              <a:t> і тактику </a:t>
            </a:r>
            <a:r>
              <a:rPr lang="ru-RU" sz="2000" dirty="0" err="1" smtClean="0"/>
              <a:t>кандидатів</a:t>
            </a:r>
            <a:r>
              <a:rPr lang="ru-RU" sz="2000" dirty="0" smtClean="0"/>
              <a:t> і </a:t>
            </a:r>
            <a:r>
              <a:rPr lang="ru-RU" sz="2000" dirty="0" err="1" smtClean="0"/>
              <a:t>партій</a:t>
            </a:r>
            <a:r>
              <a:rPr lang="ru-RU" sz="2000" dirty="0" smtClean="0"/>
              <a:t>, </a:t>
            </a:r>
            <a:r>
              <a:rPr lang="ru-RU" sz="2000" dirty="0" err="1" smtClean="0"/>
              <a:t>що</a:t>
            </a:r>
            <a:r>
              <a:rPr lang="ru-RU" sz="2000" dirty="0" smtClean="0"/>
              <a:t> </a:t>
            </a:r>
            <a:r>
              <a:rPr lang="ru-RU" sz="2000" dirty="0" err="1" smtClean="0"/>
              <a:t>беруть</a:t>
            </a:r>
            <a:r>
              <a:rPr lang="ru-RU" sz="2000" dirty="0" smtClean="0"/>
              <a:t> участь у </a:t>
            </a:r>
            <a:r>
              <a:rPr lang="ru-RU" sz="2000" dirty="0" err="1" smtClean="0"/>
              <a:t>виборах</a:t>
            </a:r>
            <a:endParaRPr lang="ru-RU" sz="2000" dirty="0" smtClean="0"/>
          </a:p>
          <a:p>
            <a:endParaRPr lang="ru-RU" sz="2000" dirty="0"/>
          </a:p>
          <a:p>
            <a:endParaRPr lang="ru-RU" sz="2000" dirty="0" smtClean="0"/>
          </a:p>
          <a:p>
            <a:endParaRPr lang="ru-RU"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016000"/>
            <a:ext cx="9211733" cy="441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2053" y="751344"/>
            <a:ext cx="10623883" cy="4191981"/>
          </a:xfrm>
          <a:prstGeom prst="rect">
            <a:avLst/>
          </a:prstGeom>
          <a:solidFill>
            <a:schemeClr val="accent3">
              <a:lumMod val="20000"/>
              <a:lumOff val="80000"/>
            </a:schemeClr>
          </a:solidFill>
        </p:spPr>
        <p:txBody>
          <a:bodyPr wrap="square">
            <a:spAutoFit/>
          </a:bodyPr>
          <a:lstStyle/>
          <a:p>
            <a:pPr algn="just">
              <a:lnSpc>
                <a:spcPct val="150000"/>
              </a:lnSpc>
            </a:pPr>
            <a:r>
              <a:rPr lang="uk-UA" sz="2000" dirty="0">
                <a:solidFill>
                  <a:srgbClr val="000000"/>
                </a:solidFill>
                <a:latin typeface="Times New Roman" panose="02020603050405020304" pitchFamily="18" charset="0"/>
                <a:cs typeface="Times New Roman" panose="02020603050405020304" pitchFamily="18" charset="0"/>
              </a:rPr>
              <a:t>Виборчі системи є зручним об'єктом для порівняльного дослідження. До недавнього часу їм приділялося небагато уваги з боку дослідників, і Стен </a:t>
            </a:r>
            <a:r>
              <a:rPr lang="uk-UA" sz="2000" dirty="0" err="1">
                <a:solidFill>
                  <a:srgbClr val="000000"/>
                </a:solidFill>
                <a:latin typeface="Times New Roman" panose="02020603050405020304" pitchFamily="18" charset="0"/>
                <a:cs typeface="Times New Roman" panose="02020603050405020304" pitchFamily="18" charset="0"/>
              </a:rPr>
              <a:t>Роккан</a:t>
            </a:r>
            <a:r>
              <a:rPr lang="uk-UA" sz="2000" dirty="0">
                <a:solidFill>
                  <a:srgbClr val="000000"/>
                </a:solidFill>
                <a:latin typeface="Times New Roman" panose="02020603050405020304" pitchFamily="18" charset="0"/>
                <a:cs typeface="Times New Roman" panose="02020603050405020304" pitchFamily="18" charset="0"/>
              </a:rPr>
              <a:t> у зв'язку писав у 1968 р.: «При тій величезній значимості організації </a:t>
            </a:r>
            <a:r>
              <a:rPr lang="uk-UA" sz="2000" dirty="0" smtClean="0">
                <a:solidFill>
                  <a:srgbClr val="000000"/>
                </a:solidFill>
                <a:latin typeface="Times New Roman" panose="02020603050405020304" pitchFamily="18" charset="0"/>
                <a:cs typeface="Times New Roman" panose="02020603050405020304" pitchFamily="18" charset="0"/>
              </a:rPr>
              <a:t>легітимних </a:t>
            </a:r>
            <a:r>
              <a:rPr lang="uk-UA" sz="2000" dirty="0">
                <a:solidFill>
                  <a:srgbClr val="000000"/>
                </a:solidFill>
                <a:latin typeface="Times New Roman" panose="02020603050405020304" pitchFamily="18" charset="0"/>
                <a:cs typeface="Times New Roman" panose="02020603050405020304" pitchFamily="18" charset="0"/>
              </a:rPr>
              <a:t>виборів для розвитку масових демократій у двадцятому столітті, дивно бачити, як мало серйозних зусиль було зроблено для порівняльного вивчення наявного багатства інформації»(</a:t>
            </a:r>
            <a:r>
              <a:rPr lang="en-US" sz="2000" dirty="0" err="1">
                <a:solidFill>
                  <a:srgbClr val="000000"/>
                </a:solidFill>
                <a:latin typeface="Times New Roman" panose="02020603050405020304" pitchFamily="18" charset="0"/>
                <a:cs typeface="Times New Roman" panose="02020603050405020304" pitchFamily="18" charset="0"/>
              </a:rPr>
              <a:t>Rokkan</a:t>
            </a:r>
            <a:r>
              <a:rPr lang="en-US" sz="2000" dirty="0">
                <a:solidFill>
                  <a:srgbClr val="000000"/>
                </a:solidFill>
                <a:latin typeface="Times New Roman" panose="02020603050405020304" pitchFamily="18" charset="0"/>
                <a:cs typeface="Times New Roman" panose="02020603050405020304" pitchFamily="18" charset="0"/>
              </a:rPr>
              <a:t>, 1968, </a:t>
            </a:r>
            <a:r>
              <a:rPr lang="uk-UA" sz="2000" dirty="0">
                <a:solidFill>
                  <a:srgbClr val="000000"/>
                </a:solidFill>
                <a:latin typeface="Times New Roman" panose="02020603050405020304" pitchFamily="18" charset="0"/>
                <a:cs typeface="Times New Roman" panose="02020603050405020304" pitchFamily="18" charset="0"/>
              </a:rPr>
              <a:t>р. 17). </a:t>
            </a:r>
            <a:r>
              <a:rPr lang="uk-UA" sz="2000" dirty="0" smtClean="0">
                <a:solidFill>
                  <a:srgbClr val="000000"/>
                </a:solidFill>
                <a:latin typeface="Times New Roman" panose="02020603050405020304" pitchFamily="18" charset="0"/>
                <a:cs typeface="Times New Roman" panose="02020603050405020304" pitchFamily="18" charset="0"/>
              </a:rPr>
              <a:t>Нині становище </a:t>
            </a:r>
            <a:r>
              <a:rPr lang="uk-UA" sz="2000" dirty="0">
                <a:solidFill>
                  <a:srgbClr val="000000"/>
                </a:solidFill>
                <a:latin typeface="Times New Roman" panose="02020603050405020304" pitchFamily="18" charset="0"/>
                <a:cs typeface="Times New Roman" panose="02020603050405020304" pitchFamily="18" charset="0"/>
              </a:rPr>
              <a:t>змінилося в кращу сторону, опубліковано безліч робіт з електоральної компаративістики (</a:t>
            </a:r>
            <a:r>
              <a:rPr lang="en-US" sz="2000" dirty="0" err="1">
                <a:solidFill>
                  <a:srgbClr val="000000"/>
                </a:solidFill>
                <a:latin typeface="Times New Roman" panose="02020603050405020304" pitchFamily="18" charset="0"/>
                <a:cs typeface="Times New Roman" panose="02020603050405020304" pitchFamily="18" charset="0"/>
              </a:rPr>
              <a:t>Carstairs</a:t>
            </a:r>
            <a:r>
              <a:rPr lang="en-US" sz="2000" dirty="0">
                <a:solidFill>
                  <a:srgbClr val="000000"/>
                </a:solidFill>
                <a:latin typeface="Times New Roman" panose="02020603050405020304" pitchFamily="18" charset="0"/>
                <a:cs typeface="Times New Roman" panose="02020603050405020304" pitchFamily="18" charset="0"/>
              </a:rPr>
              <a:t>, 1980; Butler, </a:t>
            </a:r>
            <a:r>
              <a:rPr lang="en-US" sz="2000" dirty="0" err="1">
                <a:solidFill>
                  <a:srgbClr val="000000"/>
                </a:solidFill>
                <a:latin typeface="Times New Roman" panose="02020603050405020304" pitchFamily="18" charset="0"/>
                <a:cs typeface="Times New Roman" panose="02020603050405020304" pitchFamily="18" charset="0"/>
              </a:rPr>
              <a:t>Penniman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Ranney</a:t>
            </a:r>
            <a:r>
              <a:rPr lang="en-US" sz="2000" dirty="0">
                <a:solidFill>
                  <a:srgbClr val="000000"/>
                </a:solidFill>
                <a:latin typeface="Times New Roman" panose="02020603050405020304" pitchFamily="18" charset="0"/>
                <a:cs typeface="Times New Roman" panose="02020603050405020304" pitchFamily="18" charset="0"/>
              </a:rPr>
              <a:t>, 1981; </a:t>
            </a:r>
            <a:r>
              <a:rPr lang="en-US" sz="2000" dirty="0" err="1">
                <a:solidFill>
                  <a:srgbClr val="000000"/>
                </a:solidFill>
                <a:latin typeface="Times New Roman" panose="02020603050405020304" pitchFamily="18" charset="0"/>
                <a:cs typeface="Times New Roman" panose="02020603050405020304" pitchFamily="18" charset="0"/>
              </a:rPr>
              <a:t>Bogdanor</a:t>
            </a:r>
            <a:r>
              <a:rPr lang="en-US" sz="2000" dirty="0">
                <a:solidFill>
                  <a:srgbClr val="000000"/>
                </a:solidFill>
                <a:latin typeface="Times New Roman" panose="02020603050405020304" pitchFamily="18" charset="0"/>
                <a:cs typeface="Times New Roman" panose="02020603050405020304" pitchFamily="18" charset="0"/>
              </a:rPr>
              <a:t>, Butler, 1983; </a:t>
            </a:r>
            <a:r>
              <a:rPr lang="en-US" sz="2000" dirty="0" err="1">
                <a:solidFill>
                  <a:srgbClr val="000000"/>
                </a:solidFill>
                <a:latin typeface="Times New Roman" panose="02020603050405020304" pitchFamily="18" charset="0"/>
                <a:cs typeface="Times New Roman" panose="02020603050405020304" pitchFamily="18" charset="0"/>
              </a:rPr>
              <a:t>Grofman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Lijphart</a:t>
            </a:r>
            <a:r>
              <a:rPr lang="en-US" sz="2000" dirty="0">
                <a:solidFill>
                  <a:srgbClr val="000000"/>
                </a:solidFill>
                <a:latin typeface="Times New Roman" panose="02020603050405020304" pitchFamily="18" charset="0"/>
                <a:cs typeface="Times New Roman" panose="02020603050405020304" pitchFamily="18" charset="0"/>
              </a:rPr>
              <a:t>, 1986; </a:t>
            </a:r>
            <a:r>
              <a:rPr lang="en-US" sz="2000" dirty="0" err="1">
                <a:solidFill>
                  <a:srgbClr val="000000"/>
                </a:solidFill>
                <a:latin typeface="Times New Roman" panose="02020603050405020304" pitchFamily="18" charset="0"/>
                <a:cs typeface="Times New Roman" panose="02020603050405020304" pitchFamily="18" charset="0"/>
              </a:rPr>
              <a:t>Bartolini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Mair</a:t>
            </a:r>
            <a:r>
              <a:rPr lang="en-US" sz="2000" dirty="0">
                <a:solidFill>
                  <a:srgbClr val="000000"/>
                </a:solidFill>
                <a:latin typeface="Times New Roman" panose="02020603050405020304" pitchFamily="18" charset="0"/>
                <a:cs typeface="Times New Roman" panose="02020603050405020304" pitchFamily="18" charset="0"/>
              </a:rPr>
              <a:t>, 1990; </a:t>
            </a:r>
            <a:r>
              <a:rPr lang="en-US" sz="2000" dirty="0" err="1">
                <a:solidFill>
                  <a:srgbClr val="000000"/>
                </a:solidFill>
                <a:latin typeface="Times New Roman" panose="02020603050405020304" pitchFamily="18" charset="0"/>
                <a:cs typeface="Times New Roman" panose="02020603050405020304" pitchFamily="18" charset="0"/>
              </a:rPr>
              <a:t>Lijphart</a:t>
            </a:r>
            <a:r>
              <a:rPr lang="en-US" sz="2000" dirty="0">
                <a:solidFill>
                  <a:srgbClr val="000000"/>
                </a:solidFill>
                <a:latin typeface="Times New Roman" panose="02020603050405020304" pitchFamily="18" charset="0"/>
                <a:cs typeface="Times New Roman" panose="02020603050405020304" pitchFamily="18" charset="0"/>
              </a:rPr>
              <a:t> [ et al.], 1994; </a:t>
            </a:r>
            <a:r>
              <a:rPr lang="en-US" sz="2000" dirty="0" err="1">
                <a:solidFill>
                  <a:srgbClr val="000000"/>
                </a:solidFill>
                <a:latin typeface="Times New Roman" panose="02020603050405020304" pitchFamily="18" charset="0"/>
                <a:cs typeface="Times New Roman" panose="02020603050405020304" pitchFamily="18" charset="0"/>
              </a:rPr>
              <a:t>Beigbeder</a:t>
            </a:r>
            <a:r>
              <a:rPr lang="en-US" sz="2000" dirty="0">
                <a:solidFill>
                  <a:srgbClr val="000000"/>
                </a:solidFill>
                <a:latin typeface="Times New Roman" panose="02020603050405020304" pitchFamily="18" charset="0"/>
                <a:cs typeface="Times New Roman" panose="02020603050405020304" pitchFamily="18" charset="0"/>
              </a:rPr>
              <a:t>, 1994; Jack-man, Miller, 1995; Cox, 1997; </a:t>
            </a:r>
            <a:r>
              <a:rPr lang="en-US" sz="2000" dirty="0" err="1">
                <a:solidFill>
                  <a:srgbClr val="000000"/>
                </a:solidFill>
                <a:latin typeface="Times New Roman" panose="02020603050405020304" pitchFamily="18" charset="0"/>
                <a:cs typeface="Times New Roman" panose="02020603050405020304" pitchFamily="18" charset="0"/>
              </a:rPr>
              <a:t>Caramani</a:t>
            </a:r>
            <a:r>
              <a:rPr lang="en-US" sz="2000" dirty="0">
                <a:solidFill>
                  <a:srgbClr val="000000"/>
                </a:solidFill>
                <a:latin typeface="Times New Roman" panose="02020603050405020304" pitchFamily="18" charset="0"/>
                <a:cs typeface="Times New Roman" panose="02020603050405020304" pitchFamily="18" charset="0"/>
              </a:rPr>
              <a:t>, 1999; </a:t>
            </a:r>
            <a:r>
              <a:rPr lang="en-US" sz="2000" dirty="0" err="1">
                <a:solidFill>
                  <a:srgbClr val="000000"/>
                </a:solidFill>
                <a:latin typeface="Times New Roman" panose="02020603050405020304" pitchFamily="18" charset="0"/>
                <a:cs typeface="Times New Roman" panose="02020603050405020304" pitchFamily="18" charset="0"/>
              </a:rPr>
              <a:t>Grofman</a:t>
            </a:r>
            <a:r>
              <a:rPr lang="en-US" sz="2000" dirty="0">
                <a:solidFill>
                  <a:srgbClr val="000000"/>
                </a:solidFill>
                <a:latin typeface="Times New Roman" panose="02020603050405020304" pitchFamily="18" charset="0"/>
                <a:cs typeface="Times New Roman" panose="02020603050405020304" pitchFamily="18" charset="0"/>
              </a:rPr>
              <a:t> let al.], 1999), </a:t>
            </a:r>
            <a:r>
              <a:rPr lang="uk-UA" sz="2000" dirty="0">
                <a:solidFill>
                  <a:srgbClr val="000000"/>
                </a:solidFill>
                <a:latin typeface="Times New Roman" panose="02020603050405020304" pitchFamily="18" charset="0"/>
                <a:cs typeface="Times New Roman" panose="02020603050405020304" pitchFamily="18" charset="0"/>
              </a:rPr>
              <a:t>видається фаховий журнал «</a:t>
            </a:r>
            <a:r>
              <a:rPr lang="en-US" sz="2000" dirty="0">
                <a:solidFill>
                  <a:srgbClr val="000000"/>
                </a:solidFill>
                <a:latin typeface="Times New Roman" panose="02020603050405020304" pitchFamily="18" charset="0"/>
                <a:cs typeface="Times New Roman" panose="02020603050405020304" pitchFamily="18" charset="0"/>
              </a:rPr>
              <a:t>Electoral Studies». </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944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467" y="965200"/>
            <a:ext cx="10109200" cy="485986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7" y="389468"/>
            <a:ext cx="10329333" cy="4775199"/>
          </a:xfrm>
          <a:prstGeom prst="rect">
            <a:avLst/>
          </a:prstGeom>
        </p:spPr>
      </p:pic>
      <p:sp>
        <p:nvSpPr>
          <p:cNvPr id="3" name="Прямоугольник 2"/>
          <p:cNvSpPr/>
          <p:nvPr/>
        </p:nvSpPr>
        <p:spPr>
          <a:xfrm>
            <a:off x="0" y="5537200"/>
            <a:ext cx="12191999" cy="1323439"/>
          </a:xfrm>
          <a:prstGeom prst="rect">
            <a:avLst/>
          </a:prstGeom>
          <a:solidFill>
            <a:schemeClr val="accent1">
              <a:lumMod val="60000"/>
              <a:lumOff val="40000"/>
            </a:schemeClr>
          </a:solidFill>
        </p:spPr>
        <p:txBody>
          <a:bodyPr wrap="square">
            <a:spAutoFit/>
          </a:bodyPr>
          <a:lstStyle/>
          <a:p>
            <a:r>
              <a:rPr lang="ru-RU" sz="2000" dirty="0" err="1">
                <a:latin typeface="Times New Roman" panose="02020603050405020304" pitchFamily="18" charset="0"/>
                <a:cs typeface="Times New Roman" panose="02020603050405020304" pitchFamily="18" charset="0"/>
              </a:rPr>
              <a:t>К</a:t>
            </a:r>
            <a:r>
              <a:rPr lang="ru-RU" sz="2000" dirty="0" err="1" smtClean="0">
                <a:latin typeface="Times New Roman" panose="02020603050405020304" pitchFamily="18" charset="0"/>
                <a:cs typeface="Times New Roman" panose="02020603050405020304" pitchFamily="18" charset="0"/>
              </a:rPr>
              <a:t>опинець</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Юрій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Юрійович</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Парламентські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вибори</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країнах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Європейського</a:t>
            </a:r>
            <a:r>
              <a:rPr lang="ru-RU" sz="2000" dirty="0">
                <a:latin typeface="Times New Roman" panose="02020603050405020304" pitchFamily="18" charset="0"/>
                <a:cs typeface="Times New Roman" panose="02020603050405020304" pitchFamily="18" charset="0"/>
              </a:rPr>
              <a:t> Союзу у 2018 </a:t>
            </a:r>
            <a:r>
              <a:rPr lang="ru-RU" sz="2000" dirty="0" err="1">
                <a:latin typeface="Times New Roman" panose="02020603050405020304" pitchFamily="18" charset="0"/>
                <a:cs typeface="Times New Roman" panose="02020603050405020304" pitchFamily="18" charset="0"/>
              </a:rPr>
              <a:t>році</a:t>
            </a:r>
            <a:r>
              <a:rPr lang="ru-RU" sz="2000" dirty="0">
                <a:latin typeface="Times New Roman" panose="02020603050405020304" pitchFamily="18" charset="0"/>
                <a:cs typeface="Times New Roman" panose="02020603050405020304" pitchFamily="18" charset="0"/>
              </a:rPr>
              <a:t>:  характеристика </a:t>
            </a:r>
            <a:r>
              <a:rPr lang="ru-RU" sz="2000" dirty="0" err="1">
                <a:latin typeface="Times New Roman" panose="02020603050405020304" pitchFamily="18" charset="0"/>
                <a:cs typeface="Times New Roman" panose="02020603050405020304" pitchFamily="18" charset="0"/>
              </a:rPr>
              <a:t>електоральних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результатів</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конфігурацій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партійного</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ландшафту </a:t>
            </a:r>
            <a:r>
              <a:rPr lang="en-US" sz="2000" dirty="0">
                <a:latin typeface="Times New Roman" panose="02020603050405020304" pitchFamily="18" charset="0"/>
                <a:cs typeface="Times New Roman" panose="02020603050405020304" pitchFamily="18" charset="0"/>
              </a:rPr>
              <a:t>chrome-extension://</a:t>
            </a:r>
            <a:r>
              <a:rPr lang="en-US" sz="2000" dirty="0" err="1">
                <a:latin typeface="Times New Roman" panose="02020603050405020304" pitchFamily="18" charset="0"/>
                <a:cs typeface="Times New Roman" panose="02020603050405020304" pitchFamily="18" charset="0"/>
              </a:rPr>
              <a:t>efaidnbmnnnibpcajpcglclefindmkaj</a:t>
            </a:r>
            <a:r>
              <a:rPr lang="en-US" sz="2000" dirty="0">
                <a:latin typeface="Times New Roman" panose="02020603050405020304" pitchFamily="18" charset="0"/>
                <a:cs typeface="Times New Roman" panose="02020603050405020304" pitchFamily="18" charset="0"/>
              </a:rPr>
              <a:t>/http://dspace.pdpu.edu.ua/</a:t>
            </a:r>
            <a:r>
              <a:rPr lang="en-US" sz="2000" dirty="0" err="1">
                <a:latin typeface="Times New Roman" panose="02020603050405020304" pitchFamily="18" charset="0"/>
                <a:cs typeface="Times New Roman" panose="02020603050405020304" pitchFamily="18" charset="0"/>
              </a:rPr>
              <a:t>bitstream</a:t>
            </a:r>
            <a:r>
              <a:rPr lang="en-US" sz="2000" dirty="0">
                <a:latin typeface="Times New Roman" panose="02020603050405020304" pitchFamily="18" charset="0"/>
                <a:cs typeface="Times New Roman" panose="02020603050405020304" pitchFamily="18" charset="0"/>
              </a:rPr>
              <a:t>/123456789/9489/1/Kopynets%20Yu.%20Yu..pdf</a:t>
            </a:r>
            <a:endParaRPr lang="uk-UA"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8937" y="704581"/>
            <a:ext cx="10130590" cy="4401205"/>
          </a:xfrm>
          <a:prstGeom prst="rect">
            <a:avLst/>
          </a:prstGeom>
          <a:solidFill>
            <a:schemeClr val="accent3">
              <a:lumMod val="20000"/>
              <a:lumOff val="80000"/>
            </a:schemeClr>
          </a:solidFill>
        </p:spPr>
        <p:txBody>
          <a:bodyPr wrap="square">
            <a:spAutoFit/>
          </a:bodyPr>
          <a:lstStyle/>
          <a:p>
            <a:r>
              <a:rPr lang="uk-UA" sz="2000" dirty="0">
                <a:solidFill>
                  <a:srgbClr val="000000"/>
                </a:solidFill>
                <a:latin typeface="Times New Roman" panose="02020603050405020304" pitchFamily="18" charset="0"/>
                <a:cs typeface="Times New Roman" panose="02020603050405020304" pitchFamily="18" charset="0"/>
              </a:rPr>
              <a:t>Зростання інтересу до порівняльного вивчення виборчих систем визначається низкою </a:t>
            </a:r>
            <a:r>
              <a:rPr lang="uk-UA" sz="2000" dirty="0" smtClean="0">
                <a:solidFill>
                  <a:srgbClr val="000000"/>
                </a:solidFill>
                <a:latin typeface="Times New Roman" panose="02020603050405020304" pitchFamily="18" charset="0"/>
                <a:cs typeface="Times New Roman" panose="02020603050405020304" pitchFamily="18" charset="0"/>
              </a:rPr>
              <a:t>причин: </a:t>
            </a:r>
          </a:p>
          <a:p>
            <a:pPr marL="342900" indent="-342900">
              <a:lnSpc>
                <a:spcPct val="150000"/>
              </a:lnSpc>
              <a:buFont typeface="Wingdings" panose="05000000000000000000" pitchFamily="2" charset="2"/>
              <a:buChar char="Ø"/>
            </a:pPr>
            <a:r>
              <a:rPr lang="ru-RU" sz="2000" dirty="0" smtClean="0">
                <a:solidFill>
                  <a:srgbClr val="000000"/>
                </a:solidFill>
                <a:latin typeface="Times New Roman" panose="02020603050405020304" pitchFamily="18" charset="0"/>
                <a:cs typeface="Times New Roman" panose="02020603050405020304" pitchFamily="18" charset="0"/>
              </a:rPr>
              <a:t>є </a:t>
            </a:r>
            <a:r>
              <a:rPr lang="ru-RU" sz="2000" dirty="0" err="1">
                <a:solidFill>
                  <a:srgbClr val="000000"/>
                </a:solidFill>
                <a:latin typeface="Times New Roman" panose="02020603050405020304" pitchFamily="18" charset="0"/>
                <a:cs typeface="Times New Roman" panose="02020603050405020304" pitchFamily="18" charset="0"/>
              </a:rPr>
              <a:t>зручна</a:t>
            </a:r>
            <a:r>
              <a:rPr lang="ru-RU" sz="2000" dirty="0">
                <a:solidFill>
                  <a:srgbClr val="000000"/>
                </a:solidFill>
                <a:latin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cs typeface="Times New Roman" panose="02020603050405020304" pitchFamily="18" charset="0"/>
              </a:rPr>
              <a:t>роботи</a:t>
            </a:r>
            <a:r>
              <a:rPr lang="ru-RU" sz="2000" dirty="0">
                <a:solidFill>
                  <a:srgbClr val="000000"/>
                </a:solidFill>
                <a:latin typeface="Times New Roman" panose="02020603050405020304" pitchFamily="18" charset="0"/>
                <a:cs typeface="Times New Roman" panose="02020603050405020304" pitchFamily="18" charset="0"/>
              </a:rPr>
              <a:t> статистика </a:t>
            </a:r>
            <a:r>
              <a:rPr lang="ru-RU" sz="2000" dirty="0" err="1">
                <a:solidFill>
                  <a:srgbClr val="000000"/>
                </a:solidFill>
                <a:latin typeface="Times New Roman" panose="02020603050405020304" pitchFamily="18" charset="0"/>
                <a:cs typeface="Times New Roman" panose="02020603050405020304" pitchFamily="18" charset="0"/>
              </a:rPr>
              <a:t>виборів</a:t>
            </a:r>
            <a:r>
              <a:rPr lang="ru-RU" sz="2000" dirty="0">
                <a:solidFill>
                  <a:srgbClr val="000000"/>
                </a:solidFill>
                <a:latin typeface="Times New Roman" panose="02020603050405020304" pitchFamily="18" charset="0"/>
                <a:cs typeface="Times New Roman" panose="02020603050405020304" pitchFamily="18" charset="0"/>
              </a:rPr>
              <a:t>, </a:t>
            </a:r>
            <a:endParaRPr lang="ru-RU" sz="2000" dirty="0" smtClean="0">
              <a:solidFill>
                <a:srgbClr val="000000"/>
              </a:solidFill>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ru-RU" sz="2000" dirty="0" smtClean="0">
                <a:solidFill>
                  <a:srgbClr val="000000"/>
                </a:solidFill>
                <a:latin typeface="Times New Roman" panose="02020603050405020304" pitchFamily="18" charset="0"/>
                <a:cs typeface="Times New Roman" panose="02020603050405020304" pitchFamily="18" charset="0"/>
              </a:rPr>
              <a:t>на </a:t>
            </a:r>
            <a:r>
              <a:rPr lang="ru-RU" sz="2000" dirty="0" err="1">
                <a:solidFill>
                  <a:srgbClr val="000000"/>
                </a:solidFill>
                <a:latin typeface="Times New Roman" panose="02020603050405020304" pitchFamily="18" charset="0"/>
                <a:cs typeface="Times New Roman" panose="02020603050405020304" pitchFamily="18" charset="0"/>
              </a:rPr>
              <a:t>вибори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працює</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багато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досліджень</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громадської</a:t>
            </a:r>
            <a:r>
              <a:rPr lang="ru-RU" sz="2000" dirty="0">
                <a:solidFill>
                  <a:srgbClr val="000000"/>
                </a:solidFill>
                <a:latin typeface="Times New Roman" panose="02020603050405020304" pitchFamily="18" charset="0"/>
                <a:cs typeface="Times New Roman" panose="02020603050405020304" pitchFamily="18" charset="0"/>
              </a:rPr>
              <a:t> думки, </a:t>
            </a:r>
            <a:endParaRPr lang="ru-RU" sz="2000" dirty="0" smtClean="0">
              <a:solidFill>
                <a:srgbClr val="000000"/>
              </a:solidFill>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ru-RU" sz="2000" dirty="0" err="1" smtClean="0">
                <a:solidFill>
                  <a:srgbClr val="000000"/>
                </a:solidFill>
                <a:latin typeface="Times New Roman" panose="02020603050405020304" pitchFamily="18" charset="0"/>
                <a:cs typeface="Times New Roman" panose="02020603050405020304" pitchFamily="18" charset="0"/>
              </a:rPr>
              <a:t>вибори</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проявляють</a:t>
            </a:r>
            <a:r>
              <a:rPr lang="ru-RU" sz="2000" dirty="0">
                <a:solidFill>
                  <a:srgbClr val="000000"/>
                </a:solidFill>
                <a:latin typeface="Times New Roman" panose="02020603050405020304" pitchFamily="18" charset="0"/>
                <a:cs typeface="Times New Roman" panose="02020603050405020304" pitchFamily="18" charset="0"/>
              </a:rPr>
              <a:t> характер і </a:t>
            </a:r>
            <a:r>
              <a:rPr lang="ru-RU" sz="2000" dirty="0" err="1">
                <a:solidFill>
                  <a:srgbClr val="000000"/>
                </a:solidFill>
                <a:latin typeface="Times New Roman" panose="02020603050405020304" pitchFamily="18" charset="0"/>
                <a:cs typeface="Times New Roman" panose="02020603050405020304" pitchFamily="18" charset="0"/>
              </a:rPr>
              <a:t>конструкцію</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партійних</a:t>
            </a:r>
            <a:r>
              <a:rPr lang="ru-RU" sz="2000" dirty="0">
                <a:solidFill>
                  <a:srgbClr val="000000"/>
                </a:solidFill>
                <a:latin typeface="Times New Roman" panose="02020603050405020304" pitchFamily="18" charset="0"/>
                <a:cs typeface="Times New Roman" panose="02020603050405020304" pitchFamily="18" charset="0"/>
              </a:rPr>
              <a:t> систем, </a:t>
            </a:r>
            <a:endParaRPr lang="ru-RU" sz="2000" dirty="0" smtClean="0">
              <a:solidFill>
                <a:srgbClr val="000000"/>
              </a:solidFill>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ru-RU" sz="2000" dirty="0" smtClean="0">
                <a:solidFill>
                  <a:srgbClr val="000000"/>
                </a:solidFill>
                <a:latin typeface="Times New Roman" panose="02020603050405020304" pitchFamily="18" charset="0"/>
                <a:cs typeface="Times New Roman" panose="02020603050405020304" pitchFamily="18" charset="0"/>
              </a:rPr>
              <a:t>участь </a:t>
            </a:r>
            <a:r>
              <a:rPr lang="ru-RU" sz="2000" dirty="0">
                <a:solidFill>
                  <a:srgbClr val="000000"/>
                </a:solidFill>
                <a:latin typeface="Times New Roman" panose="02020603050405020304" pitchFamily="18" charset="0"/>
                <a:cs typeface="Times New Roman" panose="02020603050405020304" pitchFamily="18" charset="0"/>
              </a:rPr>
              <a:t>у </a:t>
            </a:r>
            <a:r>
              <a:rPr lang="ru-RU" sz="2000" dirty="0" err="1">
                <a:solidFill>
                  <a:srgbClr val="000000"/>
                </a:solidFill>
                <a:latin typeface="Times New Roman" panose="02020603050405020304" pitchFamily="18" charset="0"/>
                <a:cs typeface="Times New Roman" panose="02020603050405020304" pitchFamily="18" charset="0"/>
              </a:rPr>
              <a:t>виборах</a:t>
            </a:r>
            <a:r>
              <a:rPr lang="ru-RU" sz="2000" dirty="0">
                <a:solidFill>
                  <a:srgbClr val="000000"/>
                </a:solidFill>
                <a:latin typeface="Times New Roman" panose="02020603050405020304" pitchFamily="18" charset="0"/>
                <a:cs typeface="Times New Roman" panose="02020603050405020304" pitchFamily="18" charset="0"/>
              </a:rPr>
              <a:t> є </a:t>
            </a:r>
            <a:r>
              <a:rPr lang="ru-RU" sz="2000" dirty="0" err="1">
                <a:solidFill>
                  <a:srgbClr val="000000"/>
                </a:solidFill>
                <a:latin typeface="Times New Roman" panose="02020603050405020304" pitchFamily="18" charset="0"/>
                <a:cs typeface="Times New Roman" panose="02020603050405020304" pitchFamily="18" charset="0"/>
              </a:rPr>
              <a:t>масовим</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процесом</a:t>
            </a:r>
            <a:r>
              <a:rPr lang="ru-RU" sz="2000" dirty="0">
                <a:solidFill>
                  <a:srgbClr val="000000"/>
                </a:solidFill>
                <a:latin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cs typeface="Times New Roman" panose="02020603050405020304" pitchFamily="18" charset="0"/>
              </a:rPr>
              <a:t>відноситься</a:t>
            </a:r>
            <a:r>
              <a:rPr lang="ru-RU" sz="2000" dirty="0">
                <a:solidFill>
                  <a:srgbClr val="000000"/>
                </a:solidFill>
                <a:latin typeface="Times New Roman" panose="02020603050405020304" pitchFamily="18" charset="0"/>
                <a:cs typeface="Times New Roman" panose="02020603050405020304" pitchFamily="18" charset="0"/>
              </a:rPr>
              <a:t> до </a:t>
            </a:r>
            <a:r>
              <a:rPr lang="ru-RU" sz="2000" dirty="0" err="1">
                <a:solidFill>
                  <a:srgbClr val="000000"/>
                </a:solidFill>
                <a:latin typeface="Times New Roman" panose="02020603050405020304" pitchFamily="18" charset="0"/>
                <a:cs typeface="Times New Roman" panose="02020603050405020304" pitchFamily="18" charset="0"/>
              </a:rPr>
              <a:t>центральних</a:t>
            </a:r>
            <a:r>
              <a:rPr lang="ru-RU" sz="2000" dirty="0">
                <a:solidFill>
                  <a:srgbClr val="000000"/>
                </a:solidFill>
                <a:latin typeface="Times New Roman" panose="02020603050405020304" pitchFamily="18" charset="0"/>
                <a:cs typeface="Times New Roman" panose="02020603050405020304" pitchFamily="18" charset="0"/>
              </a:rPr>
              <a:t> форм </a:t>
            </a:r>
            <a:r>
              <a:rPr lang="ru-RU" sz="2000" dirty="0" err="1">
                <a:solidFill>
                  <a:srgbClr val="000000"/>
                </a:solidFill>
                <a:latin typeface="Times New Roman" panose="02020603050405020304" pitchFamily="18" charset="0"/>
                <a:cs typeface="Times New Roman" panose="02020603050405020304" pitchFamily="18" charset="0"/>
              </a:rPr>
              <a:t>політичної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участі</a:t>
            </a:r>
            <a:r>
              <a:rPr lang="ru-RU" sz="2000" dirty="0">
                <a:solidFill>
                  <a:srgbClr val="000000"/>
                </a:solidFill>
                <a:latin typeface="Times New Roman" panose="02020603050405020304" pitchFamily="18" charset="0"/>
                <a:cs typeface="Times New Roman" panose="02020603050405020304" pitchFamily="18" charset="0"/>
              </a:rPr>
              <a:t> в </a:t>
            </a:r>
            <a:r>
              <a:rPr lang="ru-RU" sz="2000" dirty="0" err="1">
                <a:solidFill>
                  <a:srgbClr val="000000"/>
                </a:solidFill>
                <a:latin typeface="Times New Roman" panose="02020603050405020304" pitchFamily="18" charset="0"/>
                <a:cs typeface="Times New Roman" panose="02020603050405020304" pitchFamily="18" charset="0"/>
              </a:rPr>
              <a:t>демократичних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країнах</a:t>
            </a:r>
            <a:r>
              <a:rPr lang="ru-RU" sz="2000" dirty="0">
                <a:solidFill>
                  <a:srgbClr val="000000"/>
                </a:solidFill>
                <a:latin typeface="Times New Roman" panose="02020603050405020304" pitchFamily="18" charset="0"/>
                <a:cs typeface="Times New Roman" panose="02020603050405020304" pitchFamily="18" charset="0"/>
              </a:rPr>
              <a:t>, </a:t>
            </a:r>
            <a:endParaRPr lang="ru-RU" sz="2000" dirty="0" smtClean="0">
              <a:solidFill>
                <a:srgbClr val="000000"/>
              </a:solidFill>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ru-RU" sz="2000" dirty="0" err="1" smtClean="0">
                <a:solidFill>
                  <a:srgbClr val="000000"/>
                </a:solidFill>
                <a:latin typeface="Times New Roman" panose="02020603050405020304" pitchFamily="18" charset="0"/>
                <a:cs typeface="Times New Roman" panose="02020603050405020304" pitchFamily="18" charset="0"/>
              </a:rPr>
              <a:t>національна</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інформація</a:t>
            </a:r>
            <a:r>
              <a:rPr lang="ru-RU" sz="2000" dirty="0">
                <a:solidFill>
                  <a:srgbClr val="000000"/>
                </a:solidFill>
                <a:latin typeface="Times New Roman" panose="02020603050405020304" pitchFamily="18" charset="0"/>
                <a:cs typeface="Times New Roman" panose="02020603050405020304" pitchFamily="18" charset="0"/>
              </a:rPr>
              <a:t> про </a:t>
            </a:r>
            <a:r>
              <a:rPr lang="ru-RU" sz="2000" dirty="0" err="1">
                <a:solidFill>
                  <a:srgbClr val="000000"/>
                </a:solidFill>
                <a:latin typeface="Times New Roman" panose="02020603050405020304" pitchFamily="18" charset="0"/>
                <a:cs typeface="Times New Roman" panose="02020603050405020304" pitchFamily="18" charset="0"/>
              </a:rPr>
              <a:t>багатьох</a:t>
            </a:r>
            <a:r>
              <a:rPr lang="ru-RU" sz="2000" dirty="0">
                <a:solidFill>
                  <a:srgbClr val="000000"/>
                </a:solidFill>
                <a:latin typeface="Times New Roman" panose="02020603050405020304" pitchFamily="18" charset="0"/>
                <a:cs typeface="Times New Roman" panose="02020603050405020304" pitchFamily="18" charset="0"/>
              </a:rPr>
              <a:t> параметрах </a:t>
            </a:r>
            <a:r>
              <a:rPr lang="ru-RU" sz="2000" dirty="0" err="1">
                <a:solidFill>
                  <a:srgbClr val="000000"/>
                </a:solidFill>
                <a:latin typeface="Times New Roman" panose="02020603050405020304" pitchFamily="18" charset="0"/>
                <a:cs typeface="Times New Roman" panose="02020603050405020304" pitchFamily="18" charset="0"/>
              </a:rPr>
              <a:t>виборчих</a:t>
            </a:r>
            <a:r>
              <a:rPr lang="ru-RU" sz="2000" dirty="0">
                <a:solidFill>
                  <a:srgbClr val="000000"/>
                </a:solidFill>
                <a:latin typeface="Times New Roman" panose="02020603050405020304" pitchFamily="18" charset="0"/>
                <a:cs typeface="Times New Roman" panose="02020603050405020304" pitchFamily="18" charset="0"/>
              </a:rPr>
              <a:t> систем доступна, </a:t>
            </a:r>
            <a:endParaRPr lang="ru-RU" sz="2000" dirty="0" smtClean="0">
              <a:solidFill>
                <a:srgbClr val="000000"/>
              </a:solidFill>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ru-RU" sz="2000" dirty="0" smtClean="0">
                <a:solidFill>
                  <a:srgbClr val="000000"/>
                </a:solidFill>
                <a:latin typeface="Times New Roman" panose="02020603050405020304" pitchFamily="18" charset="0"/>
                <a:cs typeface="Times New Roman" panose="02020603050405020304" pitchFamily="18" charset="0"/>
              </a:rPr>
              <a:t>в </a:t>
            </a:r>
            <a:r>
              <a:rPr lang="ru-RU" sz="2000" dirty="0" err="1">
                <a:solidFill>
                  <a:srgbClr val="000000"/>
                </a:solidFill>
                <a:latin typeface="Times New Roman" panose="02020603050405020304" pitchFamily="18" charset="0"/>
                <a:cs typeface="Times New Roman" panose="02020603050405020304" pitchFamily="18" charset="0"/>
              </a:rPr>
              <a:t>останні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десятиліття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періодично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публікуються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зведені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дані</a:t>
            </a:r>
            <a:r>
              <a:rPr lang="ru-RU" sz="2000" dirty="0">
                <a:solidFill>
                  <a:srgbClr val="000000"/>
                </a:solidFill>
                <a:latin typeface="Times New Roman" panose="02020603050405020304" pitchFamily="18" charset="0"/>
                <a:cs typeface="Times New Roman" panose="02020603050405020304" pitchFamily="18" charset="0"/>
              </a:rPr>
              <a:t> про </a:t>
            </a:r>
            <a:r>
              <a:rPr lang="ru-RU" sz="2000" dirty="0" err="1">
                <a:solidFill>
                  <a:srgbClr val="000000"/>
                </a:solidFill>
                <a:latin typeface="Times New Roman" panose="02020603050405020304" pitchFamily="18" charset="0"/>
                <a:cs typeface="Times New Roman" panose="02020603050405020304" pitchFamily="18" charset="0"/>
              </a:rPr>
              <a:t>вибори</a:t>
            </a:r>
            <a:r>
              <a:rPr lang="ru-RU" sz="2000" dirty="0">
                <a:solidFill>
                  <a:srgbClr val="000000"/>
                </a:solidFill>
                <a:latin typeface="Times New Roman" panose="02020603050405020304" pitchFamily="18" charset="0"/>
                <a:cs typeface="Times New Roman" panose="02020603050405020304" pitchFamily="18" charset="0"/>
              </a:rPr>
              <a:t> в </a:t>
            </a:r>
            <a:r>
              <a:rPr lang="ru-RU" sz="2000" dirty="0" err="1">
                <a:solidFill>
                  <a:srgbClr val="000000"/>
                </a:solidFill>
                <a:latin typeface="Times New Roman" panose="02020603050405020304" pitchFamily="18" charset="0"/>
                <a:cs typeface="Times New Roman" panose="02020603050405020304" pitchFamily="18" charset="0"/>
              </a:rPr>
              <a:t>різних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країнах</a:t>
            </a:r>
            <a:r>
              <a:rPr lang="ru-RU" sz="2000" dirty="0">
                <a:solidFill>
                  <a:srgbClr val="000000"/>
                </a:solidFill>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45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3611" y="678064"/>
            <a:ext cx="10996863" cy="5355312"/>
          </a:xfrm>
          <a:prstGeom prst="rect">
            <a:avLst/>
          </a:prstGeom>
          <a:solidFill>
            <a:schemeClr val="accent3">
              <a:lumMod val="20000"/>
              <a:lumOff val="80000"/>
            </a:schemeClr>
          </a:solidFill>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Але не </a:t>
            </a:r>
            <a:r>
              <a:rPr lang="ru-RU" dirty="0" err="1">
                <a:solidFill>
                  <a:srgbClr val="000000"/>
                </a:solidFill>
                <a:latin typeface="Times New Roman" panose="02020603050405020304" pitchFamily="18" charset="0"/>
                <a:cs typeface="Times New Roman" panose="02020603050405020304" pitchFamily="18" charset="0"/>
              </a:rPr>
              <a:t>тільки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цим</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визначається</a:t>
            </a:r>
            <a:r>
              <a:rPr lang="ru-RU" dirty="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ставлення</a:t>
            </a:r>
            <a:r>
              <a:rPr lang="ru-RU" dirty="0" smtClean="0">
                <a:solidFill>
                  <a:srgbClr val="000000"/>
                </a:solidFill>
                <a:latin typeface="Times New Roman" panose="02020603050405020304" pitchFamily="18" charset="0"/>
                <a:cs typeface="Times New Roman" panose="02020603050405020304" pitchFamily="18" charset="0"/>
              </a:rPr>
              <a:t> до </a:t>
            </a:r>
            <a:r>
              <a:rPr lang="ru-RU" dirty="0" err="1">
                <a:solidFill>
                  <a:srgbClr val="000000"/>
                </a:solidFill>
                <a:latin typeface="Times New Roman" panose="02020603050405020304" pitchFamily="18" charset="0"/>
                <a:cs typeface="Times New Roman" panose="02020603050405020304" pitchFamily="18" charset="0"/>
              </a:rPr>
              <a:t>електоральної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компаративістики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Виборчі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системи</a:t>
            </a:r>
            <a:r>
              <a:rPr lang="ru-RU" dirty="0">
                <a:solidFill>
                  <a:srgbClr val="000000"/>
                </a:solidFill>
                <a:latin typeface="Times New Roman" panose="02020603050405020304" pitchFamily="18" charset="0"/>
                <a:cs typeface="Times New Roman" panose="02020603050405020304" pitchFamily="18" charset="0"/>
              </a:rPr>
              <a:t> та </a:t>
            </a:r>
            <a:r>
              <a:rPr lang="ru-RU" dirty="0" err="1">
                <a:solidFill>
                  <a:srgbClr val="000000"/>
                </a:solidFill>
                <a:latin typeface="Times New Roman" panose="02020603050405020304" pitchFamily="18" charset="0"/>
                <a:cs typeface="Times New Roman" panose="02020603050405020304" pitchFamily="18" charset="0"/>
              </a:rPr>
              <a:t>виборчий</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процес</a:t>
            </a:r>
            <a:r>
              <a:rPr lang="ru-RU" dirty="0">
                <a:solidFill>
                  <a:srgbClr val="000000"/>
                </a:solidFill>
                <a:latin typeface="Times New Roman" panose="02020603050405020304" pitchFamily="18" charset="0"/>
                <a:cs typeface="Times New Roman" panose="02020603050405020304" pitchFamily="18" charset="0"/>
              </a:rPr>
              <a:t> як </a:t>
            </a:r>
            <a:r>
              <a:rPr lang="ru-RU" dirty="0" err="1">
                <a:solidFill>
                  <a:srgbClr val="000000"/>
                </a:solidFill>
                <a:latin typeface="Times New Roman" panose="02020603050405020304" pitchFamily="18" charset="0"/>
                <a:cs typeface="Times New Roman" panose="02020603050405020304" pitchFamily="18" charset="0"/>
              </a:rPr>
              <a:t>їх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динамічна</a:t>
            </a:r>
            <a:r>
              <a:rPr lang="ru-RU" dirty="0">
                <a:solidFill>
                  <a:srgbClr val="000000"/>
                </a:solidFill>
                <a:latin typeface="Times New Roman" panose="02020603050405020304" pitchFamily="18" charset="0"/>
                <a:cs typeface="Times New Roman" panose="02020603050405020304" pitchFamily="18" charset="0"/>
              </a:rPr>
              <a:t> характеристика </a:t>
            </a:r>
            <a:r>
              <a:rPr lang="ru-RU" dirty="0" err="1">
                <a:solidFill>
                  <a:srgbClr val="000000"/>
                </a:solidFill>
                <a:latin typeface="Times New Roman" panose="02020603050405020304" pitchFamily="18" charset="0"/>
                <a:cs typeface="Times New Roman" panose="02020603050405020304" pitchFamily="18" charset="0"/>
              </a:rPr>
              <a:t>знаходяться</a:t>
            </a:r>
            <a:r>
              <a:rPr lang="ru-RU" dirty="0">
                <a:solidFill>
                  <a:srgbClr val="000000"/>
                </a:solidFill>
                <a:latin typeface="Times New Roman" panose="02020603050405020304" pitchFamily="18" charset="0"/>
                <a:cs typeface="Times New Roman" panose="02020603050405020304" pitchFamily="18" charset="0"/>
              </a:rPr>
              <a:t> на </a:t>
            </a:r>
            <a:r>
              <a:rPr lang="ru-RU" dirty="0" err="1">
                <a:solidFill>
                  <a:srgbClr val="000000"/>
                </a:solidFill>
                <a:latin typeface="Times New Roman" panose="02020603050405020304" pitchFamily="18" charset="0"/>
                <a:cs typeface="Times New Roman" panose="02020603050405020304" pitchFamily="18" charset="0"/>
              </a:rPr>
              <a:t>перетині</a:t>
            </a:r>
            <a:r>
              <a:rPr lang="ru-RU" dirty="0">
                <a:solidFill>
                  <a:srgbClr val="000000"/>
                </a:solidFill>
                <a:latin typeface="Times New Roman" panose="02020603050405020304" pitchFamily="18" charset="0"/>
                <a:cs typeface="Times New Roman" panose="02020603050405020304" pitchFamily="18" charset="0"/>
              </a:rPr>
              <a:t> ряду </a:t>
            </a:r>
            <a:r>
              <a:rPr lang="ru-RU" dirty="0" err="1">
                <a:solidFill>
                  <a:srgbClr val="000000"/>
                </a:solidFill>
                <a:latin typeface="Times New Roman" panose="02020603050405020304" pitchFamily="18" charset="0"/>
                <a:cs typeface="Times New Roman" panose="02020603050405020304" pitchFamily="18" charset="0"/>
              </a:rPr>
              <a:t>центральних</a:t>
            </a:r>
            <a:r>
              <a:rPr lang="ru-RU" dirty="0">
                <a:solidFill>
                  <a:srgbClr val="000000"/>
                </a:solidFill>
                <a:latin typeface="Times New Roman" panose="02020603050405020304" pitchFamily="18" charset="0"/>
                <a:cs typeface="Times New Roman" panose="02020603050405020304" pitchFamily="18" charset="0"/>
              </a:rPr>
              <a:t> для </a:t>
            </a:r>
            <a:r>
              <a:rPr lang="ru-RU" dirty="0" err="1">
                <a:solidFill>
                  <a:srgbClr val="000000"/>
                </a:solidFill>
                <a:latin typeface="Times New Roman" panose="02020603050405020304" pitchFamily="18" charset="0"/>
                <a:cs typeface="Times New Roman" panose="02020603050405020304" pitchFamily="18" charset="0"/>
              </a:rPr>
              <a:t>політичної</a:t>
            </a:r>
            <a:r>
              <a:rPr lang="ru-RU" dirty="0">
                <a:solidFill>
                  <a:srgbClr val="000000"/>
                </a:solidFill>
                <a:latin typeface="Times New Roman" panose="02020603050405020304" pitchFamily="18" charset="0"/>
                <a:cs typeface="Times New Roman" panose="02020603050405020304" pitchFamily="18" charset="0"/>
              </a:rPr>
              <a:t> науки і </a:t>
            </a:r>
            <a:r>
              <a:rPr lang="ru-RU" dirty="0" err="1">
                <a:solidFill>
                  <a:srgbClr val="000000"/>
                </a:solidFill>
                <a:latin typeface="Times New Roman" panose="02020603050405020304" pitchFamily="18" charset="0"/>
                <a:cs typeface="Times New Roman" panose="02020603050405020304" pitchFamily="18" charset="0"/>
              </a:rPr>
              <a:t>порівняльної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політології</a:t>
            </a:r>
            <a:r>
              <a:rPr lang="ru-RU" dirty="0">
                <a:solidFill>
                  <a:srgbClr val="000000"/>
                </a:solidFill>
                <a:latin typeface="Times New Roman" panose="02020603050405020304" pitchFamily="18" charset="0"/>
                <a:cs typeface="Times New Roman" panose="02020603050405020304" pitchFamily="18" charset="0"/>
              </a:rPr>
              <a:t> тем. </a:t>
            </a:r>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err="1" smtClean="0">
                <a:solidFill>
                  <a:srgbClr val="000000"/>
                </a:solidFill>
                <a:latin typeface="Times New Roman" panose="02020603050405020304" pitchFamily="18" charset="0"/>
                <a:cs typeface="Times New Roman" panose="02020603050405020304" pitchFamily="18" charset="0"/>
              </a:rPr>
              <a:t>По-перше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виборчі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системи</a:t>
            </a:r>
            <a:r>
              <a:rPr lang="ru-RU" dirty="0">
                <a:solidFill>
                  <a:srgbClr val="000000"/>
                </a:solidFill>
                <a:latin typeface="Times New Roman" panose="02020603050405020304" pitchFamily="18" charset="0"/>
                <a:cs typeface="Times New Roman" panose="02020603050405020304" pitchFamily="18" charset="0"/>
              </a:rPr>
              <a:t> і </a:t>
            </a:r>
            <a:r>
              <a:rPr lang="ru-RU" dirty="0" err="1">
                <a:solidFill>
                  <a:srgbClr val="000000"/>
                </a:solidFill>
                <a:latin typeface="Times New Roman" panose="02020603050405020304" pitchFamily="18" charset="0"/>
                <a:cs typeface="Times New Roman" panose="02020603050405020304" pitchFamily="18" charset="0"/>
              </a:rPr>
              <a:t>процеси</a:t>
            </a:r>
            <a:r>
              <a:rPr lang="ru-RU" dirty="0">
                <a:solidFill>
                  <a:srgbClr val="000000"/>
                </a:solidFill>
                <a:latin typeface="Times New Roman" panose="02020603050405020304" pitchFamily="18" charset="0"/>
                <a:cs typeface="Times New Roman" panose="02020603050405020304" pitchFamily="18" charset="0"/>
              </a:rPr>
              <a:t> є </a:t>
            </a:r>
            <a:r>
              <a:rPr lang="ru-RU" i="1" u="sng" dirty="0">
                <a:solidFill>
                  <a:srgbClr val="000000"/>
                </a:solidFill>
                <a:latin typeface="Times New Roman" panose="02020603050405020304" pitchFamily="18" charset="0"/>
                <a:cs typeface="Times New Roman" panose="02020603050405020304" pitchFamily="18" charset="0"/>
              </a:rPr>
              <a:t>центральною характеристикою </a:t>
            </a:r>
            <a:r>
              <a:rPr lang="ru-RU" i="1" u="sng" dirty="0" err="1">
                <a:solidFill>
                  <a:srgbClr val="000000"/>
                </a:solidFill>
                <a:latin typeface="Times New Roman" panose="02020603050405020304" pitchFamily="18" charset="0"/>
                <a:cs typeface="Times New Roman" panose="02020603050405020304" pitchFamily="18" charset="0"/>
              </a:rPr>
              <a:t>демократій</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Політичний</a:t>
            </a:r>
            <a:r>
              <a:rPr lang="ru-RU" dirty="0">
                <a:solidFill>
                  <a:srgbClr val="000000"/>
                </a:solidFill>
                <a:latin typeface="Times New Roman" panose="02020603050405020304" pitchFamily="18" charset="0"/>
                <a:cs typeface="Times New Roman" panose="02020603050405020304" pitchFamily="18" charset="0"/>
              </a:rPr>
              <a:t> режим </a:t>
            </a:r>
            <a:r>
              <a:rPr lang="ru-RU" dirty="0" err="1">
                <a:solidFill>
                  <a:srgbClr val="000000"/>
                </a:solidFill>
                <a:latin typeface="Times New Roman" panose="02020603050405020304" pitchFamily="18" charset="0"/>
                <a:cs typeface="Times New Roman" panose="02020603050405020304" pitchFamily="18" charset="0"/>
              </a:rPr>
              <a:t>вважається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демократичним</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якщо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він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забезпечує</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реалізацію</a:t>
            </a:r>
            <a:r>
              <a:rPr lang="ru-RU" dirty="0">
                <a:solidFill>
                  <a:srgbClr val="000000"/>
                </a:solidFill>
                <a:latin typeface="Times New Roman" panose="02020603050405020304" pitchFamily="18" charset="0"/>
                <a:cs typeface="Times New Roman" panose="02020603050405020304" pitchFamily="18" charset="0"/>
              </a:rPr>
              <a:t> таких </a:t>
            </a:r>
            <a:r>
              <a:rPr lang="ru-RU" dirty="0" err="1">
                <a:solidFill>
                  <a:srgbClr val="000000"/>
                </a:solidFill>
                <a:latin typeface="Times New Roman" panose="02020603050405020304" pitchFamily="18" charset="0"/>
                <a:cs typeface="Times New Roman" panose="02020603050405020304" pitchFamily="18" charset="0"/>
              </a:rPr>
              <a:t>основних</a:t>
            </a:r>
            <a:r>
              <a:rPr lang="ru-RU" dirty="0">
                <a:solidFill>
                  <a:srgbClr val="000000"/>
                </a:solidFill>
                <a:latin typeface="Times New Roman" panose="02020603050405020304" pitchFamily="18" charset="0"/>
                <a:cs typeface="Times New Roman" panose="02020603050405020304" pitchFamily="18" charset="0"/>
              </a:rPr>
              <a:t> умов: </a:t>
            </a:r>
            <a:endParaRPr lang="ru-RU" dirty="0" smtClean="0">
              <a:solidFill>
                <a:srgbClr val="000000"/>
              </a:solidFill>
              <a:latin typeface="Times New Roman" panose="02020603050405020304" pitchFamily="18" charset="0"/>
              <a:cs typeface="Times New Roman" panose="02020603050405020304" pitchFamily="18" charset="0"/>
            </a:endParaRPr>
          </a:p>
          <a:p>
            <a:pPr marL="342900" indent="-342900">
              <a:buAutoNum type="arabicParenBoth"/>
            </a:pPr>
            <a:r>
              <a:rPr lang="ru-RU" dirty="0" err="1" smtClean="0">
                <a:solidFill>
                  <a:srgbClr val="000000"/>
                </a:solidFill>
                <a:latin typeface="Times New Roman" panose="02020603050405020304" pitchFamily="18" charset="0"/>
                <a:cs typeface="Times New Roman" panose="02020603050405020304" pitchFamily="18" charset="0"/>
              </a:rPr>
              <a:t>важливо</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щоб</a:t>
            </a:r>
            <a:r>
              <a:rPr lang="ru-RU" dirty="0">
                <a:solidFill>
                  <a:srgbClr val="000000"/>
                </a:solidFill>
                <a:latin typeface="Times New Roman" panose="02020603050405020304" pitchFamily="18" charset="0"/>
                <a:cs typeface="Times New Roman" panose="02020603050405020304" pitchFamily="18" charset="0"/>
              </a:rPr>
              <a:t> все </a:t>
            </a:r>
            <a:r>
              <a:rPr lang="ru-RU" dirty="0" err="1">
                <a:solidFill>
                  <a:srgbClr val="000000"/>
                </a:solidFill>
                <a:latin typeface="Times New Roman" panose="02020603050405020304" pitchFamily="18" charset="0"/>
                <a:cs typeface="Times New Roman" panose="02020603050405020304" pitchFamily="18" charset="0"/>
              </a:rPr>
              <a:t>доросле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населення</a:t>
            </a:r>
            <a:r>
              <a:rPr lang="ru-RU" dirty="0">
                <a:solidFill>
                  <a:srgbClr val="000000"/>
                </a:solidFill>
                <a:latin typeface="Times New Roman" panose="02020603050405020304" pitchFamily="18" charset="0"/>
                <a:cs typeface="Times New Roman" panose="02020603050405020304" pitchFamily="18" charset="0"/>
              </a:rPr>
              <a:t> мало право </a:t>
            </a:r>
            <a:r>
              <a:rPr lang="ru-RU" dirty="0" err="1">
                <a:solidFill>
                  <a:srgbClr val="000000"/>
                </a:solidFill>
                <a:latin typeface="Times New Roman" panose="02020603050405020304" pitchFamily="18" charset="0"/>
                <a:cs typeface="Times New Roman" panose="02020603050405020304" pitchFamily="18" charset="0"/>
              </a:rPr>
              <a:t>брати</a:t>
            </a:r>
            <a:r>
              <a:rPr lang="ru-RU" dirty="0">
                <a:solidFill>
                  <a:srgbClr val="000000"/>
                </a:solidFill>
                <a:latin typeface="Times New Roman" panose="02020603050405020304" pitchFamily="18" charset="0"/>
                <a:cs typeface="Times New Roman" panose="02020603050405020304" pitchFamily="18" charset="0"/>
              </a:rPr>
              <a:t> участь у </a:t>
            </a:r>
            <a:r>
              <a:rPr lang="ru-RU" dirty="0" err="1">
                <a:solidFill>
                  <a:srgbClr val="000000"/>
                </a:solidFill>
                <a:latin typeface="Times New Roman" panose="02020603050405020304" pitchFamily="18" charset="0"/>
                <a:cs typeface="Times New Roman" panose="02020603050405020304" pitchFamily="18" charset="0"/>
              </a:rPr>
              <a:t>голосуванні</a:t>
            </a:r>
            <a:r>
              <a:rPr lang="ru-RU" dirty="0">
                <a:solidFill>
                  <a:srgbClr val="000000"/>
                </a:solidFill>
                <a:latin typeface="Times New Roman" panose="02020603050405020304" pitchFamily="18" charset="0"/>
                <a:cs typeface="Times New Roman" panose="02020603050405020304" pitchFamily="18" charset="0"/>
              </a:rPr>
              <a:t> за </a:t>
            </a:r>
            <a:r>
              <a:rPr lang="ru-RU" dirty="0" err="1">
                <a:solidFill>
                  <a:srgbClr val="000000"/>
                </a:solidFill>
                <a:latin typeface="Times New Roman" panose="02020603050405020304" pitchFamily="18" charset="0"/>
                <a:cs typeface="Times New Roman" panose="02020603050405020304" pitchFamily="18" charset="0"/>
              </a:rPr>
              <a:t>кандидатів</a:t>
            </a:r>
            <a:r>
              <a:rPr lang="ru-RU" dirty="0">
                <a:solidFill>
                  <a:srgbClr val="000000"/>
                </a:solidFill>
                <a:latin typeface="Times New Roman" panose="02020603050405020304" pitchFamily="18" charset="0"/>
                <a:cs typeface="Times New Roman" panose="02020603050405020304" pitchFamily="18" charset="0"/>
              </a:rPr>
              <a:t> у </a:t>
            </a:r>
            <a:r>
              <a:rPr lang="ru-RU" dirty="0" err="1">
                <a:solidFill>
                  <a:srgbClr val="000000"/>
                </a:solidFill>
                <a:latin typeface="Times New Roman" panose="02020603050405020304" pitchFamily="18" charset="0"/>
                <a:cs typeface="Times New Roman" panose="02020603050405020304" pitchFamily="18" charset="0"/>
              </a:rPr>
              <a:t>державні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органи</a:t>
            </a:r>
            <a:r>
              <a:rPr lang="ru-RU" dirty="0">
                <a:solidFill>
                  <a:srgbClr val="000000"/>
                </a:solidFill>
                <a:latin typeface="Times New Roman" panose="02020603050405020304" pitchFamily="18" charset="0"/>
                <a:cs typeface="Times New Roman" panose="02020603050405020304" pitchFamily="18" charset="0"/>
              </a:rPr>
              <a:t>, </a:t>
            </a:r>
            <a:endParaRPr lang="ru-RU" dirty="0" smtClean="0">
              <a:solidFill>
                <a:srgbClr val="000000"/>
              </a:solidFill>
              <a:latin typeface="Times New Roman" panose="02020603050405020304" pitchFamily="18" charset="0"/>
              <a:cs typeface="Times New Roman" panose="02020603050405020304" pitchFamily="18" charset="0"/>
            </a:endParaRPr>
          </a:p>
          <a:p>
            <a:pPr marL="342900" indent="-342900">
              <a:buAutoNum type="arabicParenBoth"/>
            </a:pPr>
            <a:r>
              <a:rPr lang="ru-RU" dirty="0" err="1" smtClean="0">
                <a:solidFill>
                  <a:srgbClr val="000000"/>
                </a:solidFill>
                <a:latin typeface="Times New Roman" panose="02020603050405020304" pitchFamily="18" charset="0"/>
                <a:cs typeface="Times New Roman" panose="02020603050405020304" pitchFamily="18" charset="0"/>
              </a:rPr>
              <a:t>вибори</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повинні</a:t>
            </a:r>
            <a:r>
              <a:rPr lang="ru-RU" dirty="0">
                <a:solidFill>
                  <a:srgbClr val="000000"/>
                </a:solidFill>
                <a:latin typeface="Times New Roman" panose="02020603050405020304" pitchFamily="18" charset="0"/>
                <a:cs typeface="Times New Roman" panose="02020603050405020304" pitchFamily="18" charset="0"/>
              </a:rPr>
              <a:t> проводиться регулярно </a:t>
            </a:r>
            <a:r>
              <a:rPr lang="ru-RU" dirty="0" err="1">
                <a:solidFill>
                  <a:srgbClr val="000000"/>
                </a:solidFill>
                <a:latin typeface="Times New Roman" panose="02020603050405020304" pitchFamily="18" charset="0"/>
                <a:cs typeface="Times New Roman" panose="02020603050405020304" pitchFamily="18" charset="0"/>
              </a:rPr>
              <a:t>відповідно</a:t>
            </a:r>
            <a:r>
              <a:rPr lang="ru-RU" dirty="0">
                <a:solidFill>
                  <a:srgbClr val="000000"/>
                </a:solidFill>
                <a:latin typeface="Times New Roman" panose="02020603050405020304" pitchFamily="18" charset="0"/>
                <a:cs typeface="Times New Roman" panose="02020603050405020304" pitchFamily="18" charset="0"/>
              </a:rPr>
              <a:t> до </a:t>
            </a:r>
            <a:r>
              <a:rPr lang="ru-RU" dirty="0" err="1" smtClean="0">
                <a:solidFill>
                  <a:srgbClr val="000000"/>
                </a:solidFill>
                <a:latin typeface="Times New Roman" panose="02020603050405020304" pitchFamily="18" charset="0"/>
                <a:cs typeface="Times New Roman" panose="02020603050405020304" pitchFamily="18" charset="0"/>
              </a:rPr>
              <a:t>часових</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кордонів</a:t>
            </a:r>
            <a:r>
              <a:rPr lang="ru-RU" dirty="0" smtClean="0">
                <a:solidFill>
                  <a:srgbClr val="000000"/>
                </a:solidFill>
                <a:latin typeface="Times New Roman" panose="02020603050405020304" pitchFamily="18" charset="0"/>
                <a:cs typeface="Times New Roman" panose="02020603050405020304" pitchFamily="18" charset="0"/>
              </a:rPr>
              <a:t>, </a:t>
            </a:r>
            <a:endParaRPr lang="ru-RU" dirty="0" smtClean="0">
              <a:solidFill>
                <a:srgbClr val="000000"/>
              </a:solidFill>
              <a:latin typeface="Times New Roman" panose="02020603050405020304" pitchFamily="18" charset="0"/>
              <a:cs typeface="Times New Roman" panose="02020603050405020304" pitchFamily="18" charset="0"/>
            </a:endParaRPr>
          </a:p>
          <a:p>
            <a:pPr marL="342900" indent="-342900">
              <a:buAutoNum type="arabicParenBoth"/>
            </a:pPr>
            <a:r>
              <a:rPr lang="ru-RU" dirty="0" err="1" smtClean="0">
                <a:solidFill>
                  <a:srgbClr val="000000"/>
                </a:solidFill>
                <a:latin typeface="Times New Roman" panose="02020603050405020304" pitchFamily="18" charset="0"/>
                <a:cs typeface="Times New Roman" panose="02020603050405020304" pitchFamily="18" charset="0"/>
              </a:rPr>
              <a:t>ніяка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істотна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група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дорослого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населення</a:t>
            </a:r>
            <a:r>
              <a:rPr lang="ru-RU" dirty="0">
                <a:solidFill>
                  <a:srgbClr val="000000"/>
                </a:solidFill>
                <a:latin typeface="Times New Roman" panose="02020603050405020304" pitchFamily="18" charset="0"/>
                <a:cs typeface="Times New Roman" panose="02020603050405020304" pitchFamily="18" charset="0"/>
              </a:rPr>
              <a:t> не повинна </a:t>
            </a:r>
            <a:r>
              <a:rPr lang="ru-RU" dirty="0" err="1">
                <a:solidFill>
                  <a:srgbClr val="000000"/>
                </a:solidFill>
                <a:latin typeface="Times New Roman" panose="02020603050405020304" pitchFamily="18" charset="0"/>
                <a:cs typeface="Times New Roman" panose="02020603050405020304" pitchFamily="18" charset="0"/>
              </a:rPr>
              <a:t>позбавлятися</a:t>
            </a:r>
            <a:r>
              <a:rPr lang="ru-RU" dirty="0">
                <a:solidFill>
                  <a:srgbClr val="000000"/>
                </a:solidFill>
                <a:latin typeface="Times New Roman" panose="02020603050405020304" pitchFamily="18" charset="0"/>
                <a:cs typeface="Times New Roman" panose="02020603050405020304" pitchFamily="18" charset="0"/>
              </a:rPr>
              <a:t> права </a:t>
            </a:r>
            <a:r>
              <a:rPr lang="ru-RU" dirty="0" err="1">
                <a:solidFill>
                  <a:srgbClr val="000000"/>
                </a:solidFill>
                <a:latin typeface="Times New Roman" panose="02020603050405020304" pitchFamily="18" charset="0"/>
                <a:cs typeface="Times New Roman" panose="02020603050405020304" pitchFamily="18" charset="0"/>
              </a:rPr>
              <a:t>формувати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партію</a:t>
            </a:r>
            <a:r>
              <a:rPr lang="ru-RU" dirty="0">
                <a:solidFill>
                  <a:srgbClr val="000000"/>
                </a:solidFill>
                <a:latin typeface="Times New Roman" panose="02020603050405020304" pitchFamily="18" charset="0"/>
                <a:cs typeface="Times New Roman" panose="02020603050405020304" pitchFamily="18" charset="0"/>
              </a:rPr>
              <a:t> і </a:t>
            </a:r>
            <a:r>
              <a:rPr lang="ru-RU" dirty="0" err="1">
                <a:solidFill>
                  <a:srgbClr val="000000"/>
                </a:solidFill>
                <a:latin typeface="Times New Roman" panose="02020603050405020304" pitchFamily="18" charset="0"/>
                <a:cs typeface="Times New Roman" panose="02020603050405020304" pitchFamily="18" charset="0"/>
              </a:rPr>
              <a:t>виставляти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кандидатів</a:t>
            </a:r>
            <a:r>
              <a:rPr lang="ru-RU" dirty="0">
                <a:solidFill>
                  <a:srgbClr val="000000"/>
                </a:solidFill>
                <a:latin typeface="Times New Roman" panose="02020603050405020304" pitchFamily="18" charset="0"/>
                <a:cs typeface="Times New Roman" panose="02020603050405020304" pitchFamily="18" charset="0"/>
              </a:rPr>
              <a:t> на </a:t>
            </a:r>
            <a:r>
              <a:rPr lang="ru-RU" dirty="0" err="1">
                <a:solidFill>
                  <a:srgbClr val="000000"/>
                </a:solidFill>
                <a:latin typeface="Times New Roman" panose="02020603050405020304" pitchFamily="18" charset="0"/>
                <a:cs typeface="Times New Roman" panose="02020603050405020304" pitchFamily="18" charset="0"/>
              </a:rPr>
              <a:t>вибори</a:t>
            </a:r>
            <a:r>
              <a:rPr lang="ru-RU" dirty="0">
                <a:solidFill>
                  <a:srgbClr val="000000"/>
                </a:solidFill>
                <a:latin typeface="Times New Roman" panose="02020603050405020304" pitchFamily="18" charset="0"/>
                <a:cs typeface="Times New Roman" panose="02020603050405020304" pitchFamily="18" charset="0"/>
              </a:rPr>
              <a:t>;</a:t>
            </a:r>
          </a:p>
          <a:p>
            <a:r>
              <a:rPr lang="ru-RU" dirty="0">
                <a:solidFill>
                  <a:srgbClr val="000000"/>
                </a:solidFill>
                <a:latin typeface="Times New Roman" panose="02020603050405020304" pitchFamily="18" charset="0"/>
                <a:cs typeface="Times New Roman" panose="02020603050405020304" pitchFamily="18" charset="0"/>
              </a:rPr>
              <a:t>(4) </a:t>
            </a:r>
            <a:r>
              <a:rPr lang="ru-RU" dirty="0" err="1">
                <a:solidFill>
                  <a:srgbClr val="000000"/>
                </a:solidFill>
                <a:latin typeface="Times New Roman" panose="02020603050405020304" pitchFamily="18" charset="0"/>
                <a:cs typeface="Times New Roman" panose="02020603050405020304" pitchFamily="18" charset="0"/>
              </a:rPr>
              <a:t>всі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місця</a:t>
            </a:r>
            <a:r>
              <a:rPr lang="ru-RU" dirty="0">
                <a:solidFill>
                  <a:srgbClr val="000000"/>
                </a:solidFill>
                <a:latin typeface="Times New Roman" panose="02020603050405020304" pitchFamily="18" charset="0"/>
                <a:cs typeface="Times New Roman" panose="02020603050405020304" pitchFamily="18" charset="0"/>
              </a:rPr>
              <a:t> в </a:t>
            </a:r>
            <a:r>
              <a:rPr lang="ru-RU" dirty="0" err="1">
                <a:solidFill>
                  <a:srgbClr val="000000"/>
                </a:solidFill>
                <a:latin typeface="Times New Roman" panose="02020603050405020304" pitchFamily="18" charset="0"/>
                <a:cs typeface="Times New Roman" panose="02020603050405020304" pitchFamily="18" charset="0"/>
              </a:rPr>
              <a:t>основний</a:t>
            </a:r>
            <a:r>
              <a:rPr lang="ru-RU" dirty="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законодавчий</a:t>
            </a:r>
            <a:r>
              <a:rPr lang="ru-RU" dirty="0" smtClean="0">
                <a:solidFill>
                  <a:srgbClr val="000000"/>
                </a:solidFill>
                <a:latin typeface="Times New Roman" panose="02020603050405020304" pitchFamily="18" charset="0"/>
                <a:cs typeface="Times New Roman" panose="02020603050405020304" pitchFamily="18" charset="0"/>
              </a:rPr>
              <a:t> орган </a:t>
            </a:r>
            <a:r>
              <a:rPr lang="ru-RU" dirty="0" err="1" smtClean="0">
                <a:solidFill>
                  <a:srgbClr val="000000"/>
                </a:solidFill>
                <a:latin typeface="Times New Roman" panose="02020603050405020304" pitchFamily="18" charset="0"/>
                <a:cs typeface="Times New Roman" panose="02020603050405020304" pitchFamily="18" charset="0"/>
              </a:rPr>
              <a:t>має</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займатися</a:t>
            </a:r>
            <a:r>
              <a:rPr lang="ru-RU" dirty="0">
                <a:solidFill>
                  <a:srgbClr val="000000"/>
                </a:solidFill>
                <a:latin typeface="Times New Roman" panose="02020603050405020304" pitchFamily="18" charset="0"/>
                <a:cs typeface="Times New Roman" panose="02020603050405020304" pitchFamily="18" charset="0"/>
              </a:rPr>
              <a:t> в </a:t>
            </a:r>
            <a:r>
              <a:rPr lang="ru-RU" dirty="0" err="1">
                <a:solidFill>
                  <a:srgbClr val="000000"/>
                </a:solidFill>
                <a:latin typeface="Times New Roman" panose="02020603050405020304" pitchFamily="18" charset="0"/>
                <a:cs typeface="Times New Roman" panose="02020603050405020304" pitchFamily="18" charset="0"/>
              </a:rPr>
              <a:t>результаті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конкуренції</a:t>
            </a:r>
            <a:r>
              <a:rPr lang="ru-RU" dirty="0">
                <a:solidFill>
                  <a:srgbClr val="000000"/>
                </a:solidFill>
                <a:latin typeface="Times New Roman" panose="02020603050405020304" pitchFamily="18" charset="0"/>
                <a:cs typeface="Times New Roman" panose="02020603050405020304" pitchFamily="18" charset="0"/>
              </a:rPr>
              <a:t>; </a:t>
            </a:r>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a:t>
            </a:r>
            <a:r>
              <a:rPr lang="ru-RU" dirty="0">
                <a:solidFill>
                  <a:srgbClr val="000000"/>
                </a:solidFill>
                <a:latin typeface="Times New Roman" panose="02020603050405020304" pitchFamily="18" charset="0"/>
                <a:cs typeface="Times New Roman" panose="02020603050405020304" pitchFamily="18" charset="0"/>
              </a:rPr>
              <a:t>5) </a:t>
            </a:r>
            <a:r>
              <a:rPr lang="ru-RU" dirty="0" err="1">
                <a:solidFill>
                  <a:srgbClr val="000000"/>
                </a:solidFill>
                <a:latin typeface="Times New Roman" panose="02020603050405020304" pitchFamily="18" charset="0"/>
                <a:cs typeface="Times New Roman" panose="02020603050405020304" pitchFamily="18" charset="0"/>
              </a:rPr>
              <a:t>кампанії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повинні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проводитися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чесно</a:t>
            </a:r>
            <a:r>
              <a:rPr lang="ru-RU" dirty="0">
                <a:solidFill>
                  <a:srgbClr val="000000"/>
                </a:solidFill>
                <a:latin typeface="Times New Roman" panose="02020603050405020304" pitchFamily="18" charset="0"/>
                <a:cs typeface="Times New Roman" panose="02020603050405020304" pitchFamily="18" charset="0"/>
              </a:rPr>
              <a:t> і справедливо: </a:t>
            </a:r>
            <a:r>
              <a:rPr lang="ru-RU" dirty="0" err="1">
                <a:solidFill>
                  <a:srgbClr val="000000"/>
                </a:solidFill>
                <a:latin typeface="Times New Roman" panose="02020603050405020304" pitchFamily="18" charset="0"/>
                <a:cs typeface="Times New Roman" panose="02020603050405020304" pitchFamily="18" charset="0"/>
              </a:rPr>
              <a:t>ні</a:t>
            </a:r>
            <a:r>
              <a:rPr lang="ru-RU" dirty="0">
                <a:solidFill>
                  <a:srgbClr val="000000"/>
                </a:solidFill>
                <a:latin typeface="Times New Roman" panose="02020603050405020304" pitchFamily="18" charset="0"/>
                <a:cs typeface="Times New Roman" panose="02020603050405020304" pitchFamily="18" charset="0"/>
              </a:rPr>
              <a:t> закон, </a:t>
            </a:r>
            <a:r>
              <a:rPr lang="ru-RU" dirty="0" err="1">
                <a:solidFill>
                  <a:srgbClr val="000000"/>
                </a:solidFill>
                <a:latin typeface="Times New Roman" panose="02020603050405020304" pitchFamily="18" charset="0"/>
                <a:cs typeface="Times New Roman" panose="02020603050405020304" pitchFamily="18" charset="0"/>
              </a:rPr>
              <a:t>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насильство</a:t>
            </a:r>
            <a:r>
              <a:rPr lang="ru-RU" dirty="0">
                <a:solidFill>
                  <a:srgbClr val="000000"/>
                </a:solidFill>
                <a:latin typeface="Times New Roman" panose="02020603050405020304" pitchFamily="18" charset="0"/>
                <a:cs typeface="Times New Roman" panose="02020603050405020304" pitchFamily="18" charset="0"/>
              </a:rPr>
              <a:t> не </a:t>
            </a:r>
            <a:r>
              <a:rPr lang="ru-RU" dirty="0" err="1">
                <a:solidFill>
                  <a:srgbClr val="000000"/>
                </a:solidFill>
                <a:latin typeface="Times New Roman" panose="02020603050405020304" pitchFamily="18" charset="0"/>
                <a:cs typeface="Times New Roman" panose="02020603050405020304" pitchFamily="18" charset="0"/>
              </a:rPr>
              <a:t>повинні</a:t>
            </a:r>
            <a:r>
              <a:rPr lang="ru-RU" dirty="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перешкоджати</a:t>
            </a:r>
            <a:r>
              <a:rPr lang="ru-RU" dirty="0" smtClean="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кандидатам </a:t>
            </a:r>
            <a:r>
              <a:rPr lang="ru-RU" dirty="0" err="1" smtClean="0">
                <a:solidFill>
                  <a:srgbClr val="000000"/>
                </a:solidFill>
                <a:latin typeface="Times New Roman" panose="02020603050405020304" pitchFamily="18" charset="0"/>
                <a:cs typeface="Times New Roman" panose="02020603050405020304" pitchFamily="18" charset="0"/>
              </a:rPr>
              <a:t>представляти</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їх</a:t>
            </a:r>
            <a:r>
              <a:rPr lang="ru-RU" dirty="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погляди </a:t>
            </a:r>
            <a:r>
              <a:rPr lang="ru-RU" dirty="0">
                <a:solidFill>
                  <a:srgbClr val="000000"/>
                </a:solidFill>
                <a:latin typeface="Times New Roman" panose="02020603050405020304" pitchFamily="18" charset="0"/>
                <a:cs typeface="Times New Roman" panose="02020603050405020304" pitchFamily="18" charset="0"/>
              </a:rPr>
              <a:t>і </a:t>
            </a:r>
            <a:r>
              <a:rPr lang="ru-RU" dirty="0" err="1" smtClean="0">
                <a:solidFill>
                  <a:srgbClr val="000000"/>
                </a:solidFill>
                <a:latin typeface="Times New Roman" panose="02020603050405020304" pitchFamily="18" charset="0"/>
                <a:cs typeface="Times New Roman" panose="02020603050405020304" pitchFamily="18" charset="0"/>
              </a:rPr>
              <a:t>якості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і не </a:t>
            </a:r>
            <a:r>
              <a:rPr lang="ru-RU" dirty="0" err="1">
                <a:solidFill>
                  <a:srgbClr val="000000"/>
                </a:solidFill>
                <a:latin typeface="Times New Roman" panose="02020603050405020304" pitchFamily="18" charset="0"/>
                <a:cs typeface="Times New Roman" panose="02020603050405020304" pitchFamily="18" charset="0"/>
              </a:rPr>
              <a:t>повинні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перешкоджати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виборцям</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вивчати</a:t>
            </a:r>
            <a:r>
              <a:rPr lang="ru-RU" dirty="0">
                <a:solidFill>
                  <a:srgbClr val="000000"/>
                </a:solidFill>
                <a:latin typeface="Times New Roman" panose="02020603050405020304" pitchFamily="18" charset="0"/>
                <a:cs typeface="Times New Roman" panose="02020603050405020304" pitchFamily="18" charset="0"/>
              </a:rPr>
              <a:t> і </a:t>
            </a:r>
            <a:r>
              <a:rPr lang="ru-RU" dirty="0" err="1">
                <a:solidFill>
                  <a:srgbClr val="000000"/>
                </a:solidFill>
                <a:latin typeface="Times New Roman" panose="02020603050405020304" pitchFamily="18" charset="0"/>
                <a:cs typeface="Times New Roman" panose="02020603050405020304" pitchFamily="18" charset="0"/>
              </a:rPr>
              <a:t>обговорюють</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їх</a:t>
            </a:r>
            <a:r>
              <a:rPr lang="ru-RU" dirty="0">
                <a:solidFill>
                  <a:srgbClr val="000000"/>
                </a:solidFill>
                <a:latin typeface="Times New Roman" panose="02020603050405020304" pitchFamily="18" charset="0"/>
                <a:cs typeface="Times New Roman" panose="02020603050405020304" pitchFamily="18" charset="0"/>
              </a:rPr>
              <a:t>; </a:t>
            </a:r>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a:t>
            </a:r>
            <a:r>
              <a:rPr lang="ru-RU" dirty="0">
                <a:solidFill>
                  <a:srgbClr val="000000"/>
                </a:solidFill>
                <a:latin typeface="Times New Roman" panose="02020603050405020304" pitchFamily="18" charset="0"/>
                <a:cs typeface="Times New Roman" panose="02020603050405020304" pitchFamily="18" charset="0"/>
              </a:rPr>
              <a:t>6) голоси </a:t>
            </a:r>
            <a:r>
              <a:rPr lang="ru-RU" dirty="0" err="1">
                <a:solidFill>
                  <a:srgbClr val="000000"/>
                </a:solidFill>
                <a:latin typeface="Times New Roman" panose="02020603050405020304" pitchFamily="18" charset="0"/>
                <a:cs typeface="Times New Roman" panose="02020603050405020304" pitchFamily="18" charset="0"/>
              </a:rPr>
              <a:t>повинні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подаватися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вільно</a:t>
            </a:r>
            <a:r>
              <a:rPr lang="ru-RU" dirty="0">
                <a:solidFill>
                  <a:srgbClr val="000000"/>
                </a:solidFill>
                <a:latin typeface="Times New Roman" panose="02020603050405020304" pitchFamily="18" charset="0"/>
                <a:cs typeface="Times New Roman" panose="02020603050405020304" pitchFamily="18" charset="0"/>
              </a:rPr>
              <a:t> і </a:t>
            </a:r>
            <a:r>
              <a:rPr lang="ru-RU" dirty="0" err="1">
                <a:solidFill>
                  <a:srgbClr val="000000"/>
                </a:solidFill>
                <a:latin typeface="Times New Roman" panose="02020603050405020304" pitchFamily="18" charset="0"/>
                <a:cs typeface="Times New Roman" panose="02020603050405020304" pitchFamily="18" charset="0"/>
              </a:rPr>
              <a:t>таємно</a:t>
            </a:r>
            <a:r>
              <a:rPr lang="ru-RU" dirty="0">
                <a:solidFill>
                  <a:srgbClr val="000000"/>
                </a:solidFill>
                <a:latin typeface="Times New Roman" panose="02020603050405020304" pitchFamily="18" charset="0"/>
                <a:cs typeface="Times New Roman" panose="02020603050405020304" pitchFamily="18" charset="0"/>
              </a:rPr>
              <a:t>; вони </a:t>
            </a:r>
            <a:r>
              <a:rPr lang="ru-RU" dirty="0" err="1">
                <a:solidFill>
                  <a:srgbClr val="000000"/>
                </a:solidFill>
                <a:latin typeface="Times New Roman" panose="02020603050405020304" pitchFamily="18" charset="0"/>
                <a:cs typeface="Times New Roman" panose="02020603050405020304" pitchFamily="18" charset="0"/>
              </a:rPr>
              <a:t>підраховуються</a:t>
            </a:r>
            <a:r>
              <a:rPr lang="ru-RU" dirty="0">
                <a:solidFill>
                  <a:srgbClr val="000000"/>
                </a:solidFill>
                <a:latin typeface="Times New Roman" panose="02020603050405020304" pitchFamily="18" charset="0"/>
                <a:cs typeface="Times New Roman" panose="02020603050405020304" pitchFamily="18" charset="0"/>
              </a:rPr>
              <a:t> та </a:t>
            </a:r>
            <a:r>
              <a:rPr lang="ru-RU" dirty="0" err="1">
                <a:solidFill>
                  <a:srgbClr val="000000"/>
                </a:solidFill>
                <a:latin typeface="Times New Roman" panose="02020603050405020304" pitchFamily="18" charset="0"/>
                <a:cs typeface="Times New Roman" panose="02020603050405020304" pitchFamily="18" charset="0"/>
              </a:rPr>
              <a:t>оприлюднюються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чесно</a:t>
            </a:r>
            <a:r>
              <a:rPr lang="ru-RU" dirty="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кандидати</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що</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отримали</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необхідну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частку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голосів</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займають</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відповідні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пости</a:t>
            </a:r>
            <a:r>
              <a:rPr lang="ru-RU" dirty="0">
                <a:solidFill>
                  <a:srgbClr val="000000"/>
                </a:solidFill>
                <a:latin typeface="Times New Roman" panose="02020603050405020304" pitchFamily="18" charset="0"/>
                <a:cs typeface="Times New Roman" panose="02020603050405020304" pitchFamily="18" charset="0"/>
              </a:rPr>
              <a:t> до </a:t>
            </a:r>
            <a:r>
              <a:rPr lang="ru-RU" dirty="0" err="1">
                <a:solidFill>
                  <a:srgbClr val="000000"/>
                </a:solidFill>
                <a:latin typeface="Times New Roman" panose="02020603050405020304" pitchFamily="18" charset="0"/>
                <a:cs typeface="Times New Roman" panose="02020603050405020304" pitchFamily="18" charset="0"/>
              </a:rPr>
              <a:t>закінчення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встановленого</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терміну</a:t>
            </a:r>
            <a:r>
              <a:rPr lang="ru-RU" dirty="0" smtClean="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і до </a:t>
            </a:r>
            <a:r>
              <a:rPr lang="ru-RU" dirty="0" err="1">
                <a:solidFill>
                  <a:srgbClr val="000000"/>
                </a:solidFill>
                <a:latin typeface="Times New Roman" panose="02020603050405020304" pitchFamily="18" charset="0"/>
                <a:cs typeface="Times New Roman" panose="02020603050405020304" pitchFamily="18" charset="0"/>
              </a:rPr>
              <a:t>нових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виборів</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Butler</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Penniman</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Ranney</a:t>
            </a:r>
            <a:r>
              <a:rPr lang="ru-RU" dirty="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1981)</a:t>
            </a:r>
            <a:r>
              <a:rPr lang="ru-RU" dirty="0">
                <a:solidFill>
                  <a:srgbClr val="000000"/>
                </a:solidFill>
                <a:latin typeface="Times New Roman" panose="02020603050405020304" pitchFamily="18" charset="0"/>
                <a:cs typeface="Times New Roman" panose="02020603050405020304" pitchFamily="18" charset="0"/>
              </a:rPr>
              <a:t> </a:t>
            </a:r>
            <a:endParaRPr lang="ru-RU" dirty="0" smtClean="0">
              <a:solidFill>
                <a:srgbClr val="000000"/>
              </a:solidFill>
              <a:latin typeface="Times New Roman" panose="02020603050405020304" pitchFamily="18" charset="0"/>
              <a:cs typeface="Times New Roman" panose="02020603050405020304" pitchFamily="18" charset="0"/>
            </a:endParaRPr>
          </a:p>
          <a:p>
            <a:endParaRPr lang="ru-RU" b="0" i="0" dirty="0">
              <a:solidFill>
                <a:srgbClr val="000000"/>
              </a:solidFill>
              <a:effectLst/>
              <a:latin typeface="Times New Roman" panose="02020603050405020304" pitchFamily="18" charset="0"/>
              <a:cs typeface="Times New Roman" panose="02020603050405020304" pitchFamily="18" charset="0"/>
            </a:endParaRPr>
          </a:p>
          <a:p>
            <a:endParaRPr lang="ru-RU" dirty="0" smtClean="0">
              <a:solidFill>
                <a:srgbClr val="000000"/>
              </a:solidFill>
              <a:latin typeface="Times New Roman" panose="02020603050405020304" pitchFamily="18" charset="0"/>
              <a:cs typeface="Times New Roman" panose="02020603050405020304" pitchFamily="18" charset="0"/>
            </a:endParaRPr>
          </a:p>
          <a:p>
            <a:endParaRPr lang="ru-RU"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559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483" y="507168"/>
            <a:ext cx="10936705" cy="5632311"/>
          </a:xfrm>
          <a:prstGeom prst="rect">
            <a:avLst/>
          </a:prstGeom>
          <a:solidFill>
            <a:schemeClr val="accent3">
              <a:lumMod val="20000"/>
              <a:lumOff val="80000"/>
            </a:schemeClr>
          </a:solidFill>
        </p:spPr>
        <p:txBody>
          <a:bodyPr wrap="square">
            <a:spAutoFit/>
          </a:bodyPr>
          <a:lstStyle/>
          <a:p>
            <a:pPr algn="just"/>
            <a:r>
              <a:rPr lang="uk-UA" b="1" dirty="0" smtClean="0">
                <a:solidFill>
                  <a:srgbClr val="000000"/>
                </a:solidFill>
                <a:latin typeface="Times New Roman" panose="02020603050405020304" pitchFamily="18" charset="0"/>
                <a:cs typeface="Times New Roman" panose="02020603050405020304" pitchFamily="18" charset="0"/>
              </a:rPr>
              <a:t>	По-друге</a:t>
            </a:r>
            <a:r>
              <a:rPr lang="uk-UA" b="1"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cs typeface="Times New Roman" panose="02020603050405020304" pitchFamily="18" charset="0"/>
              </a:rPr>
              <a:t>виборчі системи і процеси забезпечують легальність і легітимність існуючих </a:t>
            </a:r>
            <a:r>
              <a:rPr lang="uk-UA" dirty="0" err="1" smtClean="0">
                <a:solidFill>
                  <a:srgbClr val="000000"/>
                </a:solidFill>
                <a:latin typeface="Times New Roman" panose="02020603050405020304" pitchFamily="18" charset="0"/>
                <a:cs typeface="Times New Roman" panose="02020603050405020304" pitchFamily="18" charset="0"/>
              </a:rPr>
              <a:t>державнних</a:t>
            </a:r>
            <a:r>
              <a:rPr lang="uk-UA" dirty="0" smtClean="0">
                <a:solidFill>
                  <a:srgbClr val="000000"/>
                </a:solidFill>
                <a:latin typeface="Times New Roman" panose="02020603050405020304" pitchFamily="18" charset="0"/>
                <a:cs typeface="Times New Roman" panose="02020603050405020304" pitchFamily="18" charset="0"/>
              </a:rPr>
              <a:t> органів</a:t>
            </a:r>
            <a:r>
              <a:rPr lang="uk-UA" dirty="0">
                <a:solidFill>
                  <a:srgbClr val="000000"/>
                </a:solidFill>
                <a:latin typeface="Times New Roman" panose="02020603050405020304" pitchFamily="18" charset="0"/>
                <a:cs typeface="Times New Roman" panose="02020603050405020304" pitchFamily="18" charset="0"/>
              </a:rPr>
              <a:t>, вони показують рівень довіри до </a:t>
            </a:r>
            <a:r>
              <a:rPr lang="uk-UA" dirty="0" smtClean="0">
                <a:solidFill>
                  <a:srgbClr val="000000"/>
                </a:solidFill>
                <a:latin typeface="Times New Roman" panose="02020603050405020304" pitchFamily="18" charset="0"/>
                <a:cs typeface="Times New Roman" panose="02020603050405020304" pitchFamily="18" charset="0"/>
              </a:rPr>
              <a:t>урядової політики</a:t>
            </a:r>
            <a:r>
              <a:rPr lang="uk-UA" dirty="0">
                <a:solidFill>
                  <a:srgbClr val="000000"/>
                </a:solidFill>
                <a:latin typeface="Times New Roman" panose="02020603050405020304" pitchFamily="18" charset="0"/>
                <a:cs typeface="Times New Roman" panose="02020603050405020304" pitchFamily="18" charset="0"/>
              </a:rPr>
              <a:t>. Хоча іноді </a:t>
            </a:r>
            <a:r>
              <a:rPr lang="uk-UA" dirty="0" smtClean="0">
                <a:solidFill>
                  <a:srgbClr val="000000"/>
                </a:solidFill>
                <a:latin typeface="Times New Roman" panose="02020603050405020304" pitchFamily="18" charset="0"/>
                <a:cs typeface="Times New Roman" panose="02020603050405020304" pitchFamily="18" charset="0"/>
              </a:rPr>
              <a:t>неучасть </a:t>
            </a:r>
            <a:r>
              <a:rPr lang="uk-UA" dirty="0">
                <a:solidFill>
                  <a:srgbClr val="000000"/>
                </a:solidFill>
                <a:latin typeface="Times New Roman" panose="02020603050405020304" pitchFamily="18" charset="0"/>
                <a:cs typeface="Times New Roman" panose="02020603050405020304" pitchFamily="18" charset="0"/>
              </a:rPr>
              <a:t>у виборах пояснюють задоволеністю населення існуючим станом справ, однак спеціальні порівняльні дослідження підтверджують існуючу залежність між неучастю у виборах і падінням довіри до державних органів (</a:t>
            </a:r>
            <a:r>
              <a:rPr lang="en-US" dirty="0">
                <a:solidFill>
                  <a:srgbClr val="000000"/>
                </a:solidFill>
                <a:latin typeface="Times New Roman" panose="02020603050405020304" pitchFamily="18" charset="0"/>
                <a:cs typeface="Times New Roman" panose="02020603050405020304" pitchFamily="18" charset="0"/>
              </a:rPr>
              <a:t>Muller, </a:t>
            </a:r>
            <a:r>
              <a:rPr lang="en-US" dirty="0" err="1">
                <a:solidFill>
                  <a:srgbClr val="000000"/>
                </a:solidFill>
                <a:latin typeface="Times New Roman" panose="02020603050405020304" pitchFamily="18" charset="0"/>
                <a:cs typeface="Times New Roman" panose="02020603050405020304" pitchFamily="18" charset="0"/>
              </a:rPr>
              <a:t>Jukam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Seligson</a:t>
            </a:r>
            <a:r>
              <a:rPr lang="en-US" dirty="0">
                <a:solidFill>
                  <a:srgbClr val="000000"/>
                </a:solidFill>
                <a:latin typeface="Times New Roman" panose="02020603050405020304" pitchFamily="18" charset="0"/>
                <a:cs typeface="Times New Roman" panose="02020603050405020304" pitchFamily="18" charset="0"/>
              </a:rPr>
              <a:t>, 1982, p. 258 - 260 ).</a:t>
            </a:r>
            <a:r>
              <a:rPr lang="uk-UA" dirty="0">
                <a:solidFill>
                  <a:srgbClr val="000000"/>
                </a:solidFill>
                <a:latin typeface="Times New Roman" panose="02020603050405020304" pitchFamily="18" charset="0"/>
                <a:cs typeface="Times New Roman" panose="02020603050405020304" pitchFamily="18" charset="0"/>
              </a:rPr>
              <a:t>Подібна поведінка називають іноді </a:t>
            </a:r>
            <a:r>
              <a:rPr lang="uk-UA" dirty="0" err="1" smtClean="0">
                <a:solidFill>
                  <a:srgbClr val="000000"/>
                </a:solidFill>
                <a:latin typeface="Times New Roman" panose="02020603050405020304" pitchFamily="18" charset="0"/>
                <a:cs typeface="Times New Roman" panose="02020603050405020304" pitchFamily="18" charset="0"/>
              </a:rPr>
              <a:t>антисистемною</a:t>
            </a:r>
            <a:r>
              <a:rPr lang="uk-UA" dirty="0" smtClean="0">
                <a:solidFill>
                  <a:srgbClr val="000000"/>
                </a:solidFill>
                <a:latin typeface="Times New Roman" panose="02020603050405020304" pitchFamily="18" charset="0"/>
                <a:cs typeface="Times New Roman" panose="02020603050405020304" pitchFamily="18" charset="0"/>
              </a:rPr>
              <a:t> політичною </a:t>
            </a:r>
            <a:r>
              <a:rPr lang="uk-UA" dirty="0">
                <a:solidFill>
                  <a:srgbClr val="000000"/>
                </a:solidFill>
                <a:latin typeface="Times New Roman" panose="02020603050405020304" pitchFamily="18" charset="0"/>
                <a:cs typeface="Times New Roman" panose="02020603050405020304" pitchFamily="18" charset="0"/>
              </a:rPr>
              <a:t>«</a:t>
            </a:r>
            <a:r>
              <a:rPr lang="uk-UA" dirty="0" err="1" smtClean="0">
                <a:solidFill>
                  <a:srgbClr val="000000"/>
                </a:solidFill>
                <a:latin typeface="Times New Roman" panose="02020603050405020304" pitchFamily="18" charset="0"/>
                <a:cs typeface="Times New Roman" panose="02020603050405020304" pitchFamily="18" charset="0"/>
              </a:rPr>
              <a:t>неповедінкою</a:t>
            </a:r>
            <a:r>
              <a:rPr lang="uk-UA" dirty="0" smtClean="0">
                <a:solidFill>
                  <a:srgbClr val="000000"/>
                </a:solidFill>
                <a:latin typeface="Times New Roman" panose="02020603050405020304" pitchFamily="18" charset="0"/>
                <a:cs typeface="Times New Roman" panose="02020603050405020304" pitchFamily="18" charset="0"/>
              </a:rPr>
              <a:t>». </a:t>
            </a:r>
            <a:endParaRPr lang="uk-UA" dirty="0" smtClean="0">
              <a:solidFill>
                <a:srgbClr val="000000"/>
              </a:solidFill>
              <a:latin typeface="Times New Roman" panose="02020603050405020304" pitchFamily="18" charset="0"/>
              <a:cs typeface="Times New Roman" panose="02020603050405020304" pitchFamily="18" charset="0"/>
            </a:endParaRPr>
          </a:p>
          <a:p>
            <a:pPr algn="just"/>
            <a:r>
              <a:rPr lang="uk-UA" b="1" dirty="0">
                <a:solidFill>
                  <a:srgbClr val="000000"/>
                </a:solidFill>
                <a:latin typeface="Times New Roman" panose="02020603050405020304" pitchFamily="18" charset="0"/>
                <a:cs typeface="Times New Roman" panose="02020603050405020304" pitchFamily="18" charset="0"/>
              </a:rPr>
              <a:t>	</a:t>
            </a:r>
            <a:r>
              <a:rPr lang="uk-UA" b="1" dirty="0" smtClean="0">
                <a:solidFill>
                  <a:srgbClr val="000000"/>
                </a:solidFill>
                <a:latin typeface="Times New Roman" panose="02020603050405020304" pitchFamily="18" charset="0"/>
                <a:cs typeface="Times New Roman" panose="02020603050405020304" pitchFamily="18" charset="0"/>
              </a:rPr>
              <a:t>По-третє</a:t>
            </a:r>
            <a:r>
              <a:rPr lang="uk-UA" b="1"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cs typeface="Times New Roman" panose="02020603050405020304" pitchFamily="18" charset="0"/>
              </a:rPr>
              <a:t>виборчі системи і процеси справляють істотний вплив на стан політичного плюралізму, конкуренції </a:t>
            </a:r>
            <a:r>
              <a:rPr lang="uk-UA" dirty="0" smtClean="0">
                <a:solidFill>
                  <a:srgbClr val="000000"/>
                </a:solidFill>
                <a:latin typeface="Times New Roman" panose="02020603050405020304" pitchFamily="18" charset="0"/>
                <a:cs typeface="Times New Roman" panose="02020603050405020304" pitchFamily="18" charset="0"/>
              </a:rPr>
              <a:t>та характер політичної </a:t>
            </a:r>
            <a:r>
              <a:rPr lang="uk-UA" dirty="0">
                <a:solidFill>
                  <a:srgbClr val="000000"/>
                </a:solidFill>
                <a:latin typeface="Times New Roman" panose="02020603050405020304" pitchFamily="18" charset="0"/>
                <a:cs typeface="Times New Roman" panose="02020603050405020304" pitchFamily="18" charset="0"/>
              </a:rPr>
              <a:t>системи. Вони сприяють (залежно від обраної електоральної формули) </a:t>
            </a:r>
            <a:r>
              <a:rPr lang="uk-UA" dirty="0" smtClean="0">
                <a:solidFill>
                  <a:srgbClr val="000000"/>
                </a:solidFill>
                <a:latin typeface="Times New Roman" panose="02020603050405020304" pitchFamily="18" charset="0"/>
                <a:cs typeface="Times New Roman" panose="02020603050405020304" pitchFamily="18" charset="0"/>
              </a:rPr>
              <a:t>збільшенню </a:t>
            </a:r>
            <a:r>
              <a:rPr lang="uk-UA" dirty="0">
                <a:solidFill>
                  <a:srgbClr val="000000"/>
                </a:solidFill>
                <a:latin typeface="Times New Roman" panose="02020603050405020304" pitchFamily="18" charset="0"/>
                <a:cs typeface="Times New Roman" panose="02020603050405020304" pitchFamily="18" charset="0"/>
              </a:rPr>
              <a:t>або </a:t>
            </a:r>
            <a:r>
              <a:rPr lang="uk-UA" dirty="0" smtClean="0">
                <a:solidFill>
                  <a:srgbClr val="000000"/>
                </a:solidFill>
                <a:latin typeface="Times New Roman" panose="02020603050405020304" pitchFamily="18" charset="0"/>
                <a:cs typeface="Times New Roman" panose="02020603050405020304" pitchFamily="18" charset="0"/>
              </a:rPr>
              <a:t>зменшенню </a:t>
            </a:r>
            <a:r>
              <a:rPr lang="uk-UA" dirty="0">
                <a:solidFill>
                  <a:srgbClr val="000000"/>
                </a:solidFill>
                <a:latin typeface="Times New Roman" panose="02020603050405020304" pitchFamily="18" charset="0"/>
                <a:cs typeface="Times New Roman" panose="02020603050405020304" pitchFamily="18" charset="0"/>
              </a:rPr>
              <a:t>числа партій, модифікують відносини між партіями, які брали участь у виборах, і партіями, які отримали місця в парламенті. Порівняльне дослідження взаємозв'язку партійних та виборчих систем позволило сформулювати ряд законів, які отримали найменування «законів </a:t>
            </a:r>
            <a:r>
              <a:rPr lang="uk-UA" dirty="0" err="1">
                <a:solidFill>
                  <a:srgbClr val="000000"/>
                </a:solidFill>
                <a:latin typeface="Times New Roman" panose="02020603050405020304" pitchFamily="18" charset="0"/>
                <a:cs typeface="Times New Roman" panose="02020603050405020304" pitchFamily="18" charset="0"/>
              </a:rPr>
              <a:t>Дюверже</a:t>
            </a:r>
            <a:r>
              <a:rPr lang="uk-UA" dirty="0">
                <a:solidFill>
                  <a:srgbClr val="000000"/>
                </a:solidFill>
                <a:latin typeface="Times New Roman" panose="02020603050405020304" pitchFamily="18" charset="0"/>
                <a:cs typeface="Times New Roman" panose="02020603050405020304" pitchFamily="18" charset="0"/>
              </a:rPr>
              <a:t>». </a:t>
            </a:r>
            <a:endParaRPr lang="uk-UA" dirty="0" smtClean="0">
              <a:solidFill>
                <a:srgbClr val="000000"/>
              </a:solidFill>
              <a:latin typeface="Times New Roman" panose="02020603050405020304" pitchFamily="18" charset="0"/>
              <a:cs typeface="Times New Roman" panose="02020603050405020304" pitchFamily="18" charset="0"/>
            </a:endParaRPr>
          </a:p>
          <a:p>
            <a:pPr algn="just"/>
            <a:r>
              <a:rPr lang="uk-UA" b="1" dirty="0">
                <a:solidFill>
                  <a:srgbClr val="000000"/>
                </a:solidFill>
                <a:latin typeface="Times New Roman" panose="02020603050405020304" pitchFamily="18" charset="0"/>
                <a:cs typeface="Times New Roman" panose="02020603050405020304" pitchFamily="18" charset="0"/>
              </a:rPr>
              <a:t>	</a:t>
            </a:r>
            <a:r>
              <a:rPr lang="uk-UA" b="1" dirty="0" smtClean="0">
                <a:solidFill>
                  <a:srgbClr val="000000"/>
                </a:solidFill>
                <a:latin typeface="Times New Roman" panose="02020603050405020304" pitchFamily="18" charset="0"/>
                <a:cs typeface="Times New Roman" panose="02020603050405020304" pitchFamily="18" charset="0"/>
              </a:rPr>
              <a:t>По-четверте</a:t>
            </a:r>
            <a:r>
              <a:rPr lang="uk-UA" b="1"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cs typeface="Times New Roman" panose="02020603050405020304" pitchFamily="18" charset="0"/>
              </a:rPr>
              <a:t>електоральна поведінка, </a:t>
            </a:r>
            <a:r>
              <a:rPr lang="uk-UA" dirty="0" err="1">
                <a:solidFill>
                  <a:srgbClr val="000000"/>
                </a:solidFill>
                <a:latin typeface="Times New Roman" panose="02020603050405020304" pitchFamily="18" charset="0"/>
                <a:cs typeface="Times New Roman" panose="02020603050405020304" pitchFamily="18" charset="0"/>
              </a:rPr>
              <a:t>недивлячись</a:t>
            </a:r>
            <a:r>
              <a:rPr lang="uk-UA" dirty="0">
                <a:solidFill>
                  <a:srgbClr val="000000"/>
                </a:solidFill>
                <a:latin typeface="Times New Roman" panose="02020603050405020304" pitchFamily="18" charset="0"/>
                <a:cs typeface="Times New Roman" panose="02020603050405020304" pitchFamily="18" charset="0"/>
              </a:rPr>
              <a:t> на </a:t>
            </a:r>
            <a:r>
              <a:rPr lang="uk-UA" dirty="0" smtClean="0">
                <a:solidFill>
                  <a:srgbClr val="000000"/>
                </a:solidFill>
                <a:latin typeface="Times New Roman" panose="02020603050405020304" pitchFamily="18" charset="0"/>
                <a:cs typeface="Times New Roman" panose="02020603050405020304" pitchFamily="18" charset="0"/>
              </a:rPr>
              <a:t>її зв'язки </a:t>
            </a:r>
            <a:r>
              <a:rPr lang="uk-UA" dirty="0">
                <a:solidFill>
                  <a:srgbClr val="000000"/>
                </a:solidFill>
                <a:latin typeface="Times New Roman" panose="02020603050405020304" pitchFamily="18" charset="0"/>
                <a:cs typeface="Times New Roman" panose="02020603050405020304" pitchFamily="18" charset="0"/>
              </a:rPr>
              <a:t>з низкою соціально-економічних, культурних і політико-ідеологічних чинників, визначається характером </a:t>
            </a:r>
            <a:r>
              <a:rPr lang="uk-UA" dirty="0" smtClean="0">
                <a:solidFill>
                  <a:srgbClr val="000000"/>
                </a:solidFill>
                <a:latin typeface="Times New Roman" panose="02020603050405020304" pitchFamily="18" charset="0"/>
                <a:cs typeface="Times New Roman" panose="02020603050405020304" pitchFamily="18" charset="0"/>
              </a:rPr>
              <a:t>системи </a:t>
            </a:r>
            <a:r>
              <a:rPr lang="uk-UA" dirty="0">
                <a:solidFill>
                  <a:srgbClr val="000000"/>
                </a:solidFill>
                <a:latin typeface="Times New Roman" panose="02020603050405020304" pitchFamily="18" charset="0"/>
                <a:cs typeface="Times New Roman" panose="02020603050405020304" pitchFamily="18" charset="0"/>
              </a:rPr>
              <a:t>виборів. Інституційні характеристики </a:t>
            </a:r>
            <a:r>
              <a:rPr lang="uk-UA" dirty="0" smtClean="0">
                <a:solidFill>
                  <a:srgbClr val="000000"/>
                </a:solidFill>
                <a:latin typeface="Times New Roman" panose="02020603050405020304" pitchFamily="18" charset="0"/>
                <a:cs typeface="Times New Roman" panose="02020603050405020304" pitchFamily="18" charset="0"/>
              </a:rPr>
              <a:t>виборчих  </a:t>
            </a:r>
            <a:r>
              <a:rPr lang="uk-UA" dirty="0">
                <a:solidFill>
                  <a:srgbClr val="000000"/>
                </a:solidFill>
                <a:latin typeface="Times New Roman" panose="02020603050405020304" pitchFamily="18" charset="0"/>
                <a:cs typeface="Times New Roman" panose="02020603050405020304" pitchFamily="18" charset="0"/>
              </a:rPr>
              <a:t>систем визначають масштаб участі населення у виборах, можливість для впливу виборця на результати голосування, пропорційність представництва в обраних державних органах різних груп населення і </a:t>
            </a:r>
            <a:r>
              <a:rPr lang="uk-UA" dirty="0" err="1">
                <a:solidFill>
                  <a:srgbClr val="000000"/>
                </a:solidFill>
                <a:latin typeface="Times New Roman" panose="02020603050405020304" pitchFamily="18" charset="0"/>
                <a:cs typeface="Times New Roman" panose="02020603050405020304" pitchFamily="18" charset="0"/>
              </a:rPr>
              <a:t>т.д</a:t>
            </a:r>
            <a:r>
              <a:rPr lang="uk-UA" dirty="0">
                <a:solidFill>
                  <a:srgbClr val="000000"/>
                </a:solidFill>
                <a:latin typeface="Times New Roman" panose="02020603050405020304" pitchFamily="18" charset="0"/>
                <a:cs typeface="Times New Roman" panose="02020603050405020304" pitchFamily="18" charset="0"/>
              </a:rPr>
              <a:t>. </a:t>
            </a:r>
            <a:endParaRPr lang="uk-UA" dirty="0" smtClean="0">
              <a:solidFill>
                <a:srgbClr val="000000"/>
              </a:solidFill>
              <a:latin typeface="Times New Roman" panose="02020603050405020304" pitchFamily="18" charset="0"/>
              <a:cs typeface="Times New Roman" panose="02020603050405020304" pitchFamily="18" charset="0"/>
            </a:endParaRPr>
          </a:p>
          <a:p>
            <a:pPr algn="just"/>
            <a:r>
              <a:rPr lang="uk-UA" dirty="0">
                <a:solidFill>
                  <a:srgbClr val="000000"/>
                </a:solidFill>
                <a:latin typeface="Times New Roman" panose="02020603050405020304" pitchFamily="18" charset="0"/>
                <a:cs typeface="Times New Roman" panose="02020603050405020304" pitchFamily="18" charset="0"/>
              </a:rPr>
              <a:t>	</a:t>
            </a:r>
            <a:r>
              <a:rPr lang="uk-UA" dirty="0" smtClean="0">
                <a:solidFill>
                  <a:srgbClr val="000000"/>
                </a:solidFill>
                <a:latin typeface="Times New Roman" panose="02020603050405020304" pitchFamily="18" charset="0"/>
                <a:cs typeface="Times New Roman" panose="02020603050405020304" pitchFamily="18" charset="0"/>
              </a:rPr>
              <a:t>Нарешті</a:t>
            </a:r>
            <a:r>
              <a:rPr lang="uk-UA" dirty="0">
                <a:solidFill>
                  <a:srgbClr val="000000"/>
                </a:solidFill>
                <a:latin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cs typeface="Times New Roman" panose="02020603050405020304" pitchFamily="18" charset="0"/>
              </a:rPr>
              <a:t>по-п'яте, </a:t>
            </a:r>
            <a:r>
              <a:rPr lang="uk-UA" dirty="0">
                <a:solidFill>
                  <a:srgbClr val="000000"/>
                </a:solidFill>
                <a:latin typeface="Times New Roman" panose="02020603050405020304" pitchFamily="18" charset="0"/>
                <a:cs typeface="Times New Roman" panose="02020603050405020304" pitchFamily="18" charset="0"/>
              </a:rPr>
              <a:t>вивчення електоральних процесів у порівняльному ключі дозволяє краще зрозуміти «</a:t>
            </a:r>
            <a:r>
              <a:rPr lang="uk-UA" dirty="0" smtClean="0">
                <a:solidFill>
                  <a:srgbClr val="000000"/>
                </a:solidFill>
                <a:latin typeface="Times New Roman" panose="02020603050405020304" pitchFamily="18" charset="0"/>
                <a:cs typeface="Times New Roman" panose="02020603050405020304" pitchFamily="18" charset="0"/>
              </a:rPr>
              <a:t>політичну </a:t>
            </a:r>
            <a:r>
              <a:rPr lang="uk-UA" dirty="0">
                <a:solidFill>
                  <a:srgbClr val="000000"/>
                </a:solidFill>
                <a:latin typeface="Times New Roman" panose="02020603050405020304" pitchFamily="18" charset="0"/>
                <a:cs typeface="Times New Roman" panose="02020603050405020304" pitchFamily="18" charset="0"/>
              </a:rPr>
              <a:t>інженерію», тобто техніку політичної боротьби. Як ніякий інший політичний процес, вибори при зовнішньому їх </a:t>
            </a:r>
            <a:r>
              <a:rPr lang="uk-UA" dirty="0" smtClean="0">
                <a:solidFill>
                  <a:srgbClr val="000000"/>
                </a:solidFill>
                <a:latin typeface="Times New Roman" panose="02020603050405020304" pitchFamily="18" charset="0"/>
                <a:cs typeface="Times New Roman" panose="02020603050405020304" pitchFamily="18" charset="0"/>
              </a:rPr>
              <a:t>образі </a:t>
            </a:r>
            <a:r>
              <a:rPr lang="uk-UA" dirty="0">
                <a:solidFill>
                  <a:srgbClr val="000000"/>
                </a:solidFill>
                <a:latin typeface="Times New Roman" panose="02020603050405020304" pitchFamily="18" charset="0"/>
                <a:cs typeface="Times New Roman" panose="02020603050405020304" pitchFamily="18" charset="0"/>
              </a:rPr>
              <a:t>як механізму прийняття політичних рішень схильні до впливу. Джованні </a:t>
            </a:r>
            <a:r>
              <a:rPr lang="uk-UA" dirty="0" err="1">
                <a:solidFill>
                  <a:srgbClr val="000000"/>
                </a:solidFill>
                <a:latin typeface="Times New Roman" panose="02020603050405020304" pitchFamily="18" charset="0"/>
                <a:cs typeface="Times New Roman" panose="02020603050405020304" pitchFamily="18" charset="0"/>
              </a:rPr>
              <a:t>Сарторі</a:t>
            </a:r>
            <a:r>
              <a:rPr lang="uk-UA" dirty="0">
                <a:solidFill>
                  <a:srgbClr val="000000"/>
                </a:solidFill>
                <a:latin typeface="Times New Roman" panose="02020603050405020304" pitchFamily="18" charset="0"/>
                <a:cs typeface="Times New Roman" panose="02020603050405020304" pitchFamily="18" charset="0"/>
              </a:rPr>
              <a:t> писав про цю характеристиці виборчого процесу: Вибори - </a:t>
            </a:r>
            <a:r>
              <a:rPr lang="uk-UA" i="1" dirty="0">
                <a:solidFill>
                  <a:srgbClr val="000000"/>
                </a:solidFill>
                <a:latin typeface="Times New Roman" panose="02020603050405020304" pitchFamily="18" charset="0"/>
                <a:cs typeface="Times New Roman" panose="02020603050405020304" pitchFamily="18" charset="0"/>
              </a:rPr>
              <a:t>«найбільш специфічний маніпулятивний інструмент політики»</a:t>
            </a:r>
            <a:r>
              <a:rPr lang="uk-UA"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Sartori</a:t>
            </a:r>
            <a:r>
              <a:rPr lang="en-US" dirty="0">
                <a:solidFill>
                  <a:srgbClr val="000000"/>
                </a:solidFill>
                <a:latin typeface="Times New Roman" panose="02020603050405020304" pitchFamily="18" charset="0"/>
                <a:cs typeface="Times New Roman" panose="02020603050405020304" pitchFamily="18" charset="0"/>
              </a:rPr>
              <a:t>, 1968, </a:t>
            </a:r>
            <a:r>
              <a:rPr lang="uk-UA" dirty="0">
                <a:solidFill>
                  <a:srgbClr val="000000"/>
                </a:solidFill>
                <a:latin typeface="Times New Roman" panose="02020603050405020304" pitchFamily="18" charset="0"/>
                <a:cs typeface="Times New Roman" panose="02020603050405020304" pitchFamily="18" charset="0"/>
              </a:rPr>
              <a:t>р. 273).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25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p:cNvGrpSpPr/>
          <p:nvPr/>
        </p:nvGrpSpPr>
        <p:grpSpPr>
          <a:xfrm>
            <a:off x="144589" y="529679"/>
            <a:ext cx="11817096" cy="6327648"/>
            <a:chOff x="146304" y="228600"/>
            <a:chExt cx="11817096" cy="5806440"/>
          </a:xfrm>
        </p:grpSpPr>
        <p:sp>
          <p:nvSpPr>
            <p:cNvPr id="4" name="Прямоугольник 3"/>
            <p:cNvSpPr/>
            <p:nvPr/>
          </p:nvSpPr>
          <p:spPr>
            <a:xfrm>
              <a:off x="146304" y="228600"/>
              <a:ext cx="2112264" cy="6675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Прямоугольник 4"/>
            <p:cNvSpPr/>
            <p:nvPr/>
          </p:nvSpPr>
          <p:spPr>
            <a:xfrm>
              <a:off x="2404872" y="233172"/>
              <a:ext cx="4480560" cy="6675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Прямоугольник 5"/>
            <p:cNvSpPr/>
            <p:nvPr/>
          </p:nvSpPr>
          <p:spPr>
            <a:xfrm>
              <a:off x="7095744" y="228600"/>
              <a:ext cx="4867656" cy="6675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Прямоугольник 6"/>
            <p:cNvSpPr/>
            <p:nvPr/>
          </p:nvSpPr>
          <p:spPr>
            <a:xfrm>
              <a:off x="146304" y="1167384"/>
              <a:ext cx="2112264" cy="1527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Прямоугольник 7"/>
            <p:cNvSpPr/>
            <p:nvPr/>
          </p:nvSpPr>
          <p:spPr>
            <a:xfrm>
              <a:off x="146304" y="2837688"/>
              <a:ext cx="2112264" cy="1527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Прямоугольник 8"/>
            <p:cNvSpPr/>
            <p:nvPr/>
          </p:nvSpPr>
          <p:spPr>
            <a:xfrm>
              <a:off x="146304" y="4507992"/>
              <a:ext cx="2112264" cy="1527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Прямоугольник 9"/>
            <p:cNvSpPr/>
            <p:nvPr/>
          </p:nvSpPr>
          <p:spPr>
            <a:xfrm>
              <a:off x="2404872" y="1171956"/>
              <a:ext cx="4480560" cy="1527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Прямоугольник 10"/>
            <p:cNvSpPr/>
            <p:nvPr/>
          </p:nvSpPr>
          <p:spPr>
            <a:xfrm>
              <a:off x="2404872" y="2842260"/>
              <a:ext cx="4480560" cy="1527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Прямоугольник 11"/>
            <p:cNvSpPr/>
            <p:nvPr/>
          </p:nvSpPr>
          <p:spPr>
            <a:xfrm>
              <a:off x="2404872" y="4507992"/>
              <a:ext cx="4480560" cy="1527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Прямоугольник 12"/>
            <p:cNvSpPr/>
            <p:nvPr/>
          </p:nvSpPr>
          <p:spPr>
            <a:xfrm>
              <a:off x="7095744" y="1167384"/>
              <a:ext cx="4867656" cy="1527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Прямоугольник 13"/>
            <p:cNvSpPr/>
            <p:nvPr/>
          </p:nvSpPr>
          <p:spPr>
            <a:xfrm>
              <a:off x="7095744" y="2837688"/>
              <a:ext cx="4867656" cy="1527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Прямоугольник 14"/>
            <p:cNvSpPr/>
            <p:nvPr/>
          </p:nvSpPr>
          <p:spPr>
            <a:xfrm>
              <a:off x="7095744" y="4507992"/>
              <a:ext cx="4867656" cy="1527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7" name="TextBox 16"/>
          <p:cNvSpPr txBox="1"/>
          <p:nvPr/>
        </p:nvSpPr>
        <p:spPr>
          <a:xfrm>
            <a:off x="292608" y="407649"/>
            <a:ext cx="2112264" cy="369332"/>
          </a:xfrm>
          <a:prstGeom prst="rect">
            <a:avLst/>
          </a:prstGeom>
          <a:noFill/>
        </p:spPr>
        <p:txBody>
          <a:bodyPr wrap="square" rtlCol="0">
            <a:spAutoFit/>
          </a:bodyPr>
          <a:lstStyle/>
          <a:p>
            <a:r>
              <a:rPr lang="uk-UA" b="1" dirty="0">
                <a:effectLst>
                  <a:outerShdw blurRad="38100" dist="38100" dir="2700000" algn="tl">
                    <a:srgbClr val="000000">
                      <a:alpha val="43137"/>
                    </a:srgbClr>
                  </a:outerShdw>
                </a:effectLst>
              </a:rPr>
              <a:t>Вид дослідження</a:t>
            </a:r>
            <a:endParaRPr lang="en-US" b="1" dirty="0">
              <a:effectLst>
                <a:outerShdw blurRad="38100" dist="38100" dir="2700000" algn="tl">
                  <a:srgbClr val="000000">
                    <a:alpha val="43137"/>
                  </a:srgbClr>
                </a:outerShdw>
              </a:effectLst>
            </a:endParaRPr>
          </a:p>
        </p:txBody>
      </p:sp>
      <p:sp>
        <p:nvSpPr>
          <p:cNvPr id="18" name="TextBox 17"/>
          <p:cNvSpPr txBox="1"/>
          <p:nvPr/>
        </p:nvSpPr>
        <p:spPr>
          <a:xfrm>
            <a:off x="2446020" y="407649"/>
            <a:ext cx="4325112" cy="369332"/>
          </a:xfrm>
          <a:prstGeom prst="rect">
            <a:avLst/>
          </a:prstGeom>
          <a:noFill/>
        </p:spPr>
        <p:txBody>
          <a:bodyPr wrap="square" rtlCol="0">
            <a:spAutoFit/>
          </a:bodyPr>
          <a:lstStyle/>
          <a:p>
            <a:pPr algn="ctr"/>
            <a:r>
              <a:rPr lang="uk-UA" b="1" dirty="0">
                <a:effectLst>
                  <a:outerShdw blurRad="38100" dist="38100" dir="2700000" algn="tl">
                    <a:srgbClr val="000000">
                      <a:alpha val="43137"/>
                    </a:srgbClr>
                  </a:outerShdw>
                </a:effectLst>
              </a:rPr>
              <a:t>Що вивчає</a:t>
            </a:r>
            <a:endParaRPr lang="en-US" b="1" dirty="0">
              <a:effectLst>
                <a:outerShdw blurRad="38100" dist="38100" dir="2700000" algn="tl">
                  <a:srgbClr val="000000">
                    <a:alpha val="43137"/>
                  </a:srgbClr>
                </a:outerShdw>
              </a:effectLst>
            </a:endParaRPr>
          </a:p>
        </p:txBody>
      </p:sp>
      <p:sp>
        <p:nvSpPr>
          <p:cNvPr id="19" name="TextBox 18"/>
          <p:cNvSpPr txBox="1"/>
          <p:nvPr/>
        </p:nvSpPr>
        <p:spPr>
          <a:xfrm>
            <a:off x="7216140" y="407649"/>
            <a:ext cx="4626864" cy="369332"/>
          </a:xfrm>
          <a:prstGeom prst="rect">
            <a:avLst/>
          </a:prstGeom>
          <a:noFill/>
        </p:spPr>
        <p:txBody>
          <a:bodyPr wrap="square" rtlCol="0">
            <a:spAutoFit/>
          </a:bodyPr>
          <a:lstStyle/>
          <a:p>
            <a:pPr algn="ctr"/>
            <a:r>
              <a:rPr lang="uk-UA" b="1" dirty="0">
                <a:effectLst>
                  <a:outerShdw blurRad="38100" dist="38100" dir="2700000" algn="tl">
                    <a:srgbClr val="000000">
                      <a:alpha val="43137"/>
                    </a:srgbClr>
                  </a:outerShdw>
                </a:effectLst>
              </a:rPr>
              <a:t>Методи</a:t>
            </a:r>
            <a:endParaRPr lang="en-US" b="1" dirty="0">
              <a:effectLst>
                <a:outerShdw blurRad="38100" dist="38100" dir="2700000" algn="tl">
                  <a:srgbClr val="000000">
                    <a:alpha val="43137"/>
                  </a:srgbClr>
                </a:outerShdw>
              </a:effectLst>
            </a:endParaRPr>
          </a:p>
        </p:txBody>
      </p:sp>
      <p:sp>
        <p:nvSpPr>
          <p:cNvPr id="25" name="TextBox 24"/>
          <p:cNvSpPr txBox="1"/>
          <p:nvPr/>
        </p:nvSpPr>
        <p:spPr>
          <a:xfrm>
            <a:off x="292608" y="1802355"/>
            <a:ext cx="1819656"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rPr>
              <a:t>C</a:t>
            </a:r>
            <a:r>
              <a:rPr lang="uk-UA" sz="2000" b="1" dirty="0" err="1">
                <a:effectLst>
                  <a:outerShdw blurRad="38100" dist="38100" dir="2700000" algn="tl">
                    <a:srgbClr val="000000">
                      <a:alpha val="43137"/>
                    </a:srgbClr>
                  </a:outerShdw>
                </a:effectLst>
              </a:rPr>
              <a:t>оціологічні</a:t>
            </a:r>
            <a:endParaRPr lang="en-US" sz="2000" b="1" dirty="0">
              <a:effectLst>
                <a:outerShdw blurRad="38100" dist="38100" dir="2700000" algn="tl">
                  <a:srgbClr val="000000">
                    <a:alpha val="43137"/>
                  </a:srgbClr>
                </a:outerShdw>
              </a:effectLst>
            </a:endParaRPr>
          </a:p>
        </p:txBody>
      </p:sp>
      <p:sp>
        <p:nvSpPr>
          <p:cNvPr id="26" name="TextBox 25"/>
          <p:cNvSpPr txBox="1"/>
          <p:nvPr/>
        </p:nvSpPr>
        <p:spPr>
          <a:xfrm>
            <a:off x="212027" y="3602736"/>
            <a:ext cx="1980818" cy="400110"/>
          </a:xfrm>
          <a:prstGeom prst="rect">
            <a:avLst/>
          </a:prstGeom>
          <a:noFill/>
        </p:spPr>
        <p:txBody>
          <a:bodyPr wrap="square" rtlCol="0">
            <a:spAutoFit/>
          </a:bodyPr>
          <a:lstStyle/>
          <a:p>
            <a:r>
              <a:rPr lang="uk-UA" sz="2000" b="1" dirty="0">
                <a:effectLst>
                  <a:outerShdw blurRad="38100" dist="38100" dir="2700000" algn="tl">
                    <a:srgbClr val="000000">
                      <a:alpha val="43137"/>
                    </a:srgbClr>
                  </a:outerShdw>
                </a:effectLst>
              </a:rPr>
              <a:t>Інституціональні</a:t>
            </a:r>
            <a:endParaRPr lang="en-US" sz="2000" b="1" dirty="0">
              <a:effectLst>
                <a:outerShdw blurRad="38100" dist="38100" dir="2700000" algn="tl">
                  <a:srgbClr val="000000">
                    <a:alpha val="43137"/>
                  </a:srgbClr>
                </a:outerShdw>
              </a:effectLst>
            </a:endParaRPr>
          </a:p>
        </p:txBody>
      </p:sp>
      <p:sp>
        <p:nvSpPr>
          <p:cNvPr id="27" name="TextBox 26"/>
          <p:cNvSpPr txBox="1"/>
          <p:nvPr/>
        </p:nvSpPr>
        <p:spPr>
          <a:xfrm>
            <a:off x="290893" y="5143203"/>
            <a:ext cx="1819656" cy="1015663"/>
          </a:xfrm>
          <a:prstGeom prst="rect">
            <a:avLst/>
          </a:prstGeom>
          <a:noFill/>
        </p:spPr>
        <p:txBody>
          <a:bodyPr wrap="square" rtlCol="0">
            <a:spAutoFit/>
          </a:bodyPr>
          <a:lstStyle/>
          <a:p>
            <a:r>
              <a:rPr lang="uk-UA" sz="2000" b="1" dirty="0">
                <a:effectLst>
                  <a:outerShdw blurRad="38100" dist="38100" dir="2700000" algn="tl">
                    <a:srgbClr val="000000">
                      <a:alpha val="43137"/>
                    </a:srgbClr>
                  </a:outerShdw>
                </a:effectLst>
              </a:rPr>
              <a:t>Теорія раціонального вибору</a:t>
            </a:r>
            <a:endParaRPr lang="en-US" sz="2000" b="1" dirty="0">
              <a:effectLst>
                <a:outerShdw blurRad="38100" dist="38100" dir="2700000" algn="tl">
                  <a:srgbClr val="000000">
                    <a:alpha val="43137"/>
                  </a:srgbClr>
                </a:outerShdw>
              </a:effectLst>
            </a:endParaRPr>
          </a:p>
        </p:txBody>
      </p:sp>
      <p:sp>
        <p:nvSpPr>
          <p:cNvPr id="28" name="TextBox 27"/>
          <p:cNvSpPr txBox="1"/>
          <p:nvPr/>
        </p:nvSpPr>
        <p:spPr>
          <a:xfrm>
            <a:off x="2385832" y="1583023"/>
            <a:ext cx="4632151" cy="1661993"/>
          </a:xfrm>
          <a:prstGeom prst="rect">
            <a:avLst/>
          </a:prstGeom>
          <a:solidFill>
            <a:schemeClr val="accent3">
              <a:lumMod val="20000"/>
              <a:lumOff val="80000"/>
            </a:schemeClr>
          </a:solidFill>
        </p:spPr>
        <p:txBody>
          <a:bodyPr wrap="square" rtlCol="0">
            <a:spAutoFit/>
          </a:bodyPr>
          <a:lstStyle/>
          <a:p>
            <a:r>
              <a:rPr lang="uk-UA" sz="1700" dirty="0"/>
              <a:t>поведінка виборця і фактори, що обумовлюють </a:t>
            </a:r>
            <a:r>
              <a:rPr lang="uk-UA" sz="1700" dirty="0" smtClean="0"/>
              <a:t>її</a:t>
            </a:r>
            <a:r>
              <a:rPr lang="uk-UA" sz="1700" dirty="0"/>
              <a:t> </a:t>
            </a:r>
            <a:r>
              <a:rPr lang="uk-UA" sz="1700" dirty="0" smtClean="0"/>
              <a:t>(поведінка </a:t>
            </a:r>
            <a:r>
              <a:rPr lang="uk-UA" sz="1700" dirty="0"/>
              <a:t>виборця – залежна змінна, яка визначається соціальним положенням, </a:t>
            </a:r>
            <a:endParaRPr lang="uk-UA" sz="1700" dirty="0" smtClean="0"/>
          </a:p>
          <a:p>
            <a:r>
              <a:rPr lang="uk-UA" sz="1700" dirty="0" smtClean="0"/>
              <a:t>етнічною </a:t>
            </a:r>
            <a:r>
              <a:rPr lang="uk-UA" sz="1700" dirty="0"/>
              <a:t>і релігійною приналежністю, політичною ідентифікацією, </a:t>
            </a:r>
            <a:r>
              <a:rPr lang="uk-UA" sz="1700" dirty="0" smtClean="0"/>
              <a:t>особливостями</a:t>
            </a:r>
          </a:p>
          <a:p>
            <a:r>
              <a:rPr lang="uk-UA" sz="1700" dirty="0" smtClean="0"/>
              <a:t> </a:t>
            </a:r>
            <a:r>
              <a:rPr lang="uk-UA" sz="1700" dirty="0"/>
              <a:t>статі і віку</a:t>
            </a:r>
            <a:r>
              <a:rPr lang="uk-UA" sz="1700" dirty="0" smtClean="0"/>
              <a:t>)</a:t>
            </a:r>
            <a:endParaRPr lang="en-US" sz="1700" dirty="0"/>
          </a:p>
        </p:txBody>
      </p:sp>
      <p:sp>
        <p:nvSpPr>
          <p:cNvPr id="29" name="TextBox 28"/>
          <p:cNvSpPr txBox="1"/>
          <p:nvPr/>
        </p:nvSpPr>
        <p:spPr>
          <a:xfrm>
            <a:off x="7246120" y="1668968"/>
            <a:ext cx="4626864" cy="1400383"/>
          </a:xfrm>
          <a:prstGeom prst="rect">
            <a:avLst/>
          </a:prstGeom>
          <a:solidFill>
            <a:schemeClr val="accent3">
              <a:lumMod val="20000"/>
              <a:lumOff val="80000"/>
            </a:schemeClr>
          </a:solidFill>
        </p:spPr>
        <p:txBody>
          <a:bodyPr wrap="square" rtlCol="0">
            <a:spAutoFit/>
          </a:bodyPr>
          <a:lstStyle/>
          <a:p>
            <a:r>
              <a:rPr lang="uk-UA" sz="1700" dirty="0"/>
              <a:t>соціально-психологічний підхід</a:t>
            </a:r>
            <a:endParaRPr lang="en-US" sz="1700" dirty="0"/>
          </a:p>
          <a:p>
            <a:r>
              <a:rPr lang="uk-UA" sz="1700" dirty="0"/>
              <a:t>По відношенню до вибору виборця цей підхід зосереджується на трьох установках: прихильність, проблемні установки, оцінки </a:t>
            </a:r>
            <a:r>
              <a:rPr lang="uk-UA" sz="1700" dirty="0" smtClean="0"/>
              <a:t>кандидатів</a:t>
            </a:r>
            <a:endParaRPr lang="en-US" sz="1700" dirty="0"/>
          </a:p>
        </p:txBody>
      </p:sp>
      <p:sp>
        <p:nvSpPr>
          <p:cNvPr id="30" name="TextBox 29"/>
          <p:cNvSpPr txBox="1"/>
          <p:nvPr/>
        </p:nvSpPr>
        <p:spPr>
          <a:xfrm>
            <a:off x="2480881" y="3540714"/>
            <a:ext cx="4325112" cy="615553"/>
          </a:xfrm>
          <a:prstGeom prst="rect">
            <a:avLst/>
          </a:prstGeom>
          <a:solidFill>
            <a:schemeClr val="accent3">
              <a:lumMod val="20000"/>
              <a:lumOff val="80000"/>
            </a:schemeClr>
          </a:solidFill>
        </p:spPr>
        <p:txBody>
          <a:bodyPr wrap="square" rtlCol="0">
            <a:spAutoFit/>
          </a:bodyPr>
          <a:lstStyle/>
          <a:p>
            <a:r>
              <a:rPr lang="uk-UA" sz="1700" dirty="0"/>
              <a:t>комплекс правил, що визначають характер виборчої системи і поведінку в ній</a:t>
            </a:r>
            <a:endParaRPr lang="en-US" sz="1700" dirty="0"/>
          </a:p>
        </p:txBody>
      </p:sp>
      <p:sp>
        <p:nvSpPr>
          <p:cNvPr id="31" name="TextBox 30"/>
          <p:cNvSpPr txBox="1"/>
          <p:nvPr/>
        </p:nvSpPr>
        <p:spPr>
          <a:xfrm>
            <a:off x="7193233" y="3481210"/>
            <a:ext cx="4804266" cy="1661993"/>
          </a:xfrm>
          <a:prstGeom prst="rect">
            <a:avLst/>
          </a:prstGeom>
          <a:solidFill>
            <a:schemeClr val="accent3">
              <a:lumMod val="20000"/>
              <a:lumOff val="80000"/>
            </a:schemeClr>
          </a:solidFill>
        </p:spPr>
        <p:txBody>
          <a:bodyPr wrap="square" rtlCol="0">
            <a:spAutoFit/>
          </a:bodyPr>
          <a:lstStyle/>
          <a:p>
            <a:r>
              <a:rPr lang="uk-UA" sz="1700" dirty="0"/>
              <a:t>методи статистики для обробки результатів емпіричного аналізу та різні вимірювачі аспектів виборчих систем: виборча формула, значимість електоральних округів, легальні і діючі електоральні пороги, близькість парламентських і президентських виборів</a:t>
            </a:r>
            <a:endParaRPr lang="en-US" sz="1700" dirty="0"/>
          </a:p>
        </p:txBody>
      </p:sp>
      <p:sp>
        <p:nvSpPr>
          <p:cNvPr id="32" name="TextBox 31"/>
          <p:cNvSpPr txBox="1"/>
          <p:nvPr/>
        </p:nvSpPr>
        <p:spPr>
          <a:xfrm>
            <a:off x="2500007" y="5324009"/>
            <a:ext cx="4325112" cy="1400383"/>
          </a:xfrm>
          <a:prstGeom prst="rect">
            <a:avLst/>
          </a:prstGeom>
          <a:solidFill>
            <a:schemeClr val="accent3">
              <a:lumMod val="20000"/>
              <a:lumOff val="80000"/>
            </a:schemeClr>
          </a:solidFill>
        </p:spPr>
        <p:txBody>
          <a:bodyPr wrap="square" rtlCol="0">
            <a:spAutoFit/>
          </a:bodyPr>
          <a:lstStyle/>
          <a:p>
            <a:pPr lvl="0"/>
            <a:r>
              <a:rPr lang="uk-UA" sz="1700" dirty="0"/>
              <a:t>виборчі норми і поведінку, але як активний фактор, що діє в контексті процедур;</a:t>
            </a:r>
            <a:endParaRPr lang="en-US" sz="1700" dirty="0"/>
          </a:p>
          <a:p>
            <a:r>
              <a:rPr lang="uk-UA" sz="1700" dirty="0"/>
              <a:t>норми розглядаються не як данні, а як такі що створюються і пристосовуються до певної ситуації</a:t>
            </a:r>
            <a:endParaRPr lang="en-US" sz="1700" dirty="0"/>
          </a:p>
        </p:txBody>
      </p:sp>
      <p:sp>
        <p:nvSpPr>
          <p:cNvPr id="33" name="TextBox 32"/>
          <p:cNvSpPr txBox="1"/>
          <p:nvPr/>
        </p:nvSpPr>
        <p:spPr>
          <a:xfrm>
            <a:off x="7317748" y="5324009"/>
            <a:ext cx="4555236" cy="1138773"/>
          </a:xfrm>
          <a:prstGeom prst="rect">
            <a:avLst/>
          </a:prstGeom>
          <a:solidFill>
            <a:schemeClr val="accent3">
              <a:lumMod val="20000"/>
              <a:lumOff val="80000"/>
            </a:schemeClr>
          </a:solidFill>
        </p:spPr>
        <p:txBody>
          <a:bodyPr wrap="square" rtlCol="0">
            <a:spAutoFit/>
          </a:bodyPr>
          <a:lstStyle/>
          <a:p>
            <a:r>
              <a:rPr lang="uk-UA" sz="1700" dirty="0"/>
              <a:t>поняття теорії </a:t>
            </a:r>
            <a:r>
              <a:rPr lang="uk-UA" sz="1700" dirty="0" smtClean="0"/>
              <a:t>ігор</a:t>
            </a:r>
            <a:r>
              <a:rPr lang="uk-UA" sz="1700" dirty="0"/>
              <a:t>;</a:t>
            </a:r>
            <a:r>
              <a:rPr lang="uk-UA" sz="1700" dirty="0" smtClean="0"/>
              <a:t> </a:t>
            </a:r>
          </a:p>
          <a:p>
            <a:r>
              <a:rPr lang="uk-UA" sz="1700" dirty="0"/>
              <a:t>а</a:t>
            </a:r>
            <a:r>
              <a:rPr lang="uk-UA" sz="1700" dirty="0" smtClean="0"/>
              <a:t>налізується </a:t>
            </a:r>
            <a:r>
              <a:rPr lang="uk-UA" sz="1700" dirty="0"/>
              <a:t>маніпулятивна особливість виборчих технологій</a:t>
            </a:r>
            <a:endParaRPr lang="en-US" sz="1700" dirty="0"/>
          </a:p>
          <a:p>
            <a:endParaRPr lang="en-US" sz="1700" dirty="0"/>
          </a:p>
        </p:txBody>
      </p:sp>
      <p:sp>
        <p:nvSpPr>
          <p:cNvPr id="2" name="Прямоугольник 1"/>
          <p:cNvSpPr/>
          <p:nvPr/>
        </p:nvSpPr>
        <p:spPr>
          <a:xfrm>
            <a:off x="144589" y="-116652"/>
            <a:ext cx="12047411" cy="646331"/>
          </a:xfrm>
          <a:prstGeom prst="rect">
            <a:avLst/>
          </a:prstGeom>
        </p:spPr>
        <p:txBody>
          <a:bodyPr wrap="square">
            <a:spAutoFit/>
          </a:bodyPr>
          <a:lstStyle/>
          <a:p>
            <a:pPr algn="ctr"/>
            <a:r>
              <a:rPr lang="uk-UA" b="1" i="1" dirty="0">
                <a:latin typeface="Times New Roman" panose="02020603050405020304" pitchFamily="18" charset="0"/>
                <a:cs typeface="Times New Roman" panose="02020603050405020304" pitchFamily="18" charset="0"/>
              </a:rPr>
              <a:t>Умовно всі порівняльні дослідження виборчих систем і процесів можна розбити на три основні групи: соціологічні, інституційні та з позиції теорії раціонального вибору. </a:t>
            </a:r>
          </a:p>
        </p:txBody>
      </p:sp>
    </p:spTree>
    <p:extLst>
      <p:ext uri="{BB962C8B-B14F-4D97-AF65-F5344CB8AC3E}">
        <p14:creationId xmlns:p14="http://schemas.microsoft.com/office/powerpoint/2010/main" val="287159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5647" y="1539120"/>
            <a:ext cx="10604665" cy="3785652"/>
          </a:xfrm>
          <a:prstGeom prst="rect">
            <a:avLst/>
          </a:prstGeom>
          <a:solidFill>
            <a:schemeClr val="accent1">
              <a:lumMod val="40000"/>
              <a:lumOff val="60000"/>
            </a:schemeClr>
          </a:solidFill>
        </p:spPr>
        <p:txBody>
          <a:bodyPr wrap="square">
            <a:spAutoFit/>
          </a:bodyPr>
          <a:lstStyle/>
          <a:p>
            <a:pPr algn="just"/>
            <a:r>
              <a:rPr lang="uk-UA" sz="2000" i="1" dirty="0" smtClean="0">
                <a:solidFill>
                  <a:srgbClr val="000000"/>
                </a:solidFill>
                <a:latin typeface="Times New Roman" panose="02020603050405020304" pitchFamily="18" charset="0"/>
                <a:cs typeface="Times New Roman" panose="02020603050405020304" pitchFamily="18" charset="0"/>
              </a:rPr>
              <a:t>	Інституційні </a:t>
            </a:r>
            <a:r>
              <a:rPr lang="uk-UA" sz="2000" i="1" dirty="0">
                <a:solidFill>
                  <a:srgbClr val="000000"/>
                </a:solidFill>
                <a:latin typeface="Times New Roman" panose="02020603050405020304" pitchFamily="18" charset="0"/>
                <a:cs typeface="Times New Roman" panose="02020603050405020304" pitchFamily="18" charset="0"/>
              </a:rPr>
              <a:t>дослідження виборчих систем найбільш поширені і включають в полі свого зору комплекс правил, що визначають характер виборчої системи і поведінку в цій системі. </a:t>
            </a:r>
            <a:r>
              <a:rPr lang="uk-UA" sz="2000" dirty="0">
                <a:solidFill>
                  <a:srgbClr val="000000"/>
                </a:solidFill>
                <a:latin typeface="Times New Roman" panose="02020603050405020304" pitchFamily="18" charset="0"/>
                <a:cs typeface="Times New Roman" panose="02020603050405020304" pitchFamily="18" charset="0"/>
              </a:rPr>
              <a:t>Як правило, тут менше приділяється увага </a:t>
            </a:r>
            <a:r>
              <a:rPr lang="uk-UA" sz="2000" dirty="0" smtClean="0">
                <a:solidFill>
                  <a:srgbClr val="000000"/>
                </a:solidFill>
                <a:latin typeface="Times New Roman" panose="02020603050405020304" pitchFamily="18" charset="0"/>
                <a:cs typeface="Times New Roman" panose="02020603050405020304" pitchFamily="18" charset="0"/>
              </a:rPr>
              <a:t>тому, </a:t>
            </a:r>
            <a:r>
              <a:rPr lang="uk-UA" sz="2000" dirty="0">
                <a:solidFill>
                  <a:srgbClr val="000000"/>
                </a:solidFill>
                <a:latin typeface="Times New Roman" panose="02020603050405020304" pitchFamily="18" charset="0"/>
                <a:cs typeface="Times New Roman" panose="02020603050405020304" pitchFamily="18" charset="0"/>
              </a:rPr>
              <a:t>як сформувалися відповідні правила і виборчі формули, але зате детально описується процес їх впливу на електоральну поведінку, на партійні системи, на </a:t>
            </a:r>
            <a:r>
              <a:rPr lang="uk-UA" sz="2000" dirty="0" smtClean="0">
                <a:solidFill>
                  <a:srgbClr val="000000"/>
                </a:solidFill>
                <a:latin typeface="Times New Roman" panose="02020603050405020304" pitchFamily="18" charset="0"/>
                <a:cs typeface="Times New Roman" panose="02020603050405020304" pitchFamily="18" charset="0"/>
              </a:rPr>
              <a:t>структуру </a:t>
            </a:r>
            <a:r>
              <a:rPr lang="uk-UA" sz="2000" dirty="0">
                <a:solidFill>
                  <a:srgbClr val="000000"/>
                </a:solidFill>
                <a:latin typeface="Times New Roman" panose="02020603050405020304" pitchFamily="18" charset="0"/>
                <a:cs typeface="Times New Roman" panose="02020603050405020304" pitchFamily="18" charset="0"/>
              </a:rPr>
              <a:t>парламентів. </a:t>
            </a:r>
            <a:endParaRPr lang="uk-UA" sz="2000" dirty="0" smtClean="0">
              <a:solidFill>
                <a:srgbClr val="000000"/>
              </a:solidFill>
              <a:latin typeface="Times New Roman" panose="02020603050405020304" pitchFamily="18" charset="0"/>
              <a:cs typeface="Times New Roman" panose="02020603050405020304" pitchFamily="18" charset="0"/>
            </a:endParaRPr>
          </a:p>
          <a:p>
            <a:pPr algn="just"/>
            <a:r>
              <a:rPr lang="uk-UA" sz="2000" dirty="0">
                <a:solidFill>
                  <a:srgbClr val="000000"/>
                </a:solidFill>
                <a:latin typeface="Times New Roman" panose="02020603050405020304" pitchFamily="18" charset="0"/>
                <a:cs typeface="Times New Roman" panose="02020603050405020304" pitchFamily="18" charset="0"/>
              </a:rPr>
              <a:t>	</a:t>
            </a:r>
            <a:r>
              <a:rPr lang="uk-UA" sz="2000" dirty="0" smtClean="0">
                <a:solidFill>
                  <a:srgbClr val="000000"/>
                </a:solidFill>
                <a:latin typeface="Times New Roman" panose="02020603050405020304" pitchFamily="18" charset="0"/>
                <a:cs typeface="Times New Roman" panose="02020603050405020304" pitchFamily="18" charset="0"/>
              </a:rPr>
              <a:t>Тут </a:t>
            </a:r>
            <a:r>
              <a:rPr lang="uk-UA" sz="2000" dirty="0">
                <a:solidFill>
                  <a:srgbClr val="000000"/>
                </a:solidFill>
                <a:latin typeface="Times New Roman" panose="02020603050405020304" pitchFamily="18" charset="0"/>
                <a:cs typeface="Times New Roman" panose="02020603050405020304" pitchFamily="18" charset="0"/>
              </a:rPr>
              <a:t>використовуються розроблені в останні десятиліття вимірювачі різних аспектів виборчих систем: виборча формула, значимість електоральних округів, легальні і діючі електоральні пороги, близькість парламентських і президентських виборів і </a:t>
            </a:r>
            <a:r>
              <a:rPr lang="uk-UA" sz="2000" dirty="0" err="1">
                <a:solidFill>
                  <a:srgbClr val="000000"/>
                </a:solidFill>
                <a:latin typeface="Times New Roman" panose="02020603050405020304" pitchFamily="18" charset="0"/>
                <a:cs typeface="Times New Roman" panose="02020603050405020304" pitchFamily="18" charset="0"/>
              </a:rPr>
              <a:t>т.д</a:t>
            </a:r>
            <a:r>
              <a:rPr lang="uk-UA" sz="2000" dirty="0">
                <a:solidFill>
                  <a:srgbClr val="000000"/>
                </a:solidFill>
                <a:latin typeface="Times New Roman" panose="02020603050405020304" pitchFamily="18" charset="0"/>
                <a:cs typeface="Times New Roman" panose="02020603050405020304" pitchFamily="18" charset="0"/>
              </a:rPr>
              <a:t>. Ці вимірники можуть виражати як залежні, так і незалежні змінні, виходячи з цілей компаративного дослідження. Особливістю даної групи електоральної компаративістики є широке використання методів статистики для обробки результатів емпіричного </a:t>
            </a:r>
            <a:r>
              <a:rPr lang="uk-UA" sz="2000" dirty="0" err="1">
                <a:solidFill>
                  <a:srgbClr val="000000"/>
                </a:solidFill>
                <a:latin typeface="Times New Roman" panose="02020603050405020304" pitchFamily="18" charset="0"/>
                <a:cs typeface="Times New Roman" panose="02020603050405020304" pitchFamily="18" charset="0"/>
              </a:rPr>
              <a:t>аналіза</a:t>
            </a:r>
            <a:r>
              <a:rPr lang="uk-UA" sz="2000" dirty="0">
                <a:solidFill>
                  <a:srgbClr val="000000"/>
                </a:solidFill>
                <a:latin typeface="Times New Roman" panose="02020603050405020304" pitchFamily="18" charset="0"/>
                <a:cs typeface="Times New Roman" panose="02020603050405020304" pitchFamily="18" charset="0"/>
              </a:rPr>
              <a:t> (див.: </a:t>
            </a:r>
            <a:r>
              <a:rPr lang="uk-UA" sz="2000" dirty="0" err="1">
                <a:solidFill>
                  <a:srgbClr val="000000"/>
                </a:solidFill>
                <a:latin typeface="Times New Roman" panose="02020603050405020304" pitchFamily="18" charset="0"/>
                <a:cs typeface="Times New Roman" panose="02020603050405020304" pitchFamily="18" charset="0"/>
              </a:rPr>
              <a:t>Каї</a:t>
            </a:r>
            <a:r>
              <a:rPr lang="uk-UA" sz="2000" dirty="0">
                <a:solidFill>
                  <a:srgbClr val="000000"/>
                </a:solidFill>
                <a:latin typeface="Times New Roman" panose="02020603050405020304" pitchFamily="18" charset="0"/>
                <a:cs typeface="Times New Roman" panose="02020603050405020304" pitchFamily="18" charset="0"/>
              </a:rPr>
              <a:t>, 1971; </a:t>
            </a:r>
            <a:r>
              <a:rPr lang="en-US" sz="2000" dirty="0">
                <a:solidFill>
                  <a:srgbClr val="000000"/>
                </a:solidFill>
                <a:latin typeface="Times New Roman" panose="02020603050405020304" pitchFamily="18" charset="0"/>
                <a:cs typeface="Times New Roman" panose="02020603050405020304" pitchFamily="18" charset="0"/>
              </a:rPr>
              <a:t>Powell, 1986; Jackman, Miller, 1995)</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06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5020" y="526472"/>
            <a:ext cx="10931236" cy="5631180"/>
          </a:xfrm>
          <a:prstGeom prst="rect">
            <a:avLst/>
          </a:prstGeom>
          <a:solidFill>
            <a:schemeClr val="accent2">
              <a:lumMod val="20000"/>
              <a:lumOff val="80000"/>
            </a:schemeClr>
          </a:solidFill>
        </p:spPr>
        <p:txBody>
          <a:bodyPr wrap="square">
            <a:spAutoFit/>
          </a:bodyPr>
          <a:lstStyle/>
          <a:p>
            <a:r>
              <a:rPr lang="uk-UA" dirty="0" smtClean="0"/>
              <a:t>1. Виборча система. Типологія виборчих систем.</a:t>
            </a:r>
          </a:p>
          <a:p>
            <a:r>
              <a:rPr lang="ru-RU" dirty="0"/>
              <a:t>У </a:t>
            </a:r>
            <a:r>
              <a:rPr lang="ru-RU" dirty="0" err="1"/>
              <a:t>світі</a:t>
            </a:r>
            <a:r>
              <a:rPr lang="ru-RU" dirty="0"/>
              <a:t> </a:t>
            </a:r>
            <a:r>
              <a:rPr lang="ru-RU" dirty="0" err="1"/>
              <a:t>існує</a:t>
            </a:r>
            <a:r>
              <a:rPr lang="ru-RU" dirty="0"/>
              <a:t> </a:t>
            </a:r>
            <a:r>
              <a:rPr lang="ru-RU" dirty="0" err="1"/>
              <a:t>понад</a:t>
            </a:r>
            <a:r>
              <a:rPr lang="ru-RU" dirty="0"/>
              <a:t> </a:t>
            </a:r>
            <a:r>
              <a:rPr lang="ru-RU" dirty="0" smtClean="0"/>
              <a:t>200 </a:t>
            </a:r>
            <a:r>
              <a:rPr lang="ru-RU" dirty="0" err="1" smtClean="0"/>
              <a:t>видів</a:t>
            </a:r>
            <a:r>
              <a:rPr lang="ru-RU" dirty="0" smtClean="0"/>
              <a:t> </a:t>
            </a:r>
            <a:r>
              <a:rPr lang="ru-RU" dirty="0" err="1"/>
              <a:t>виборчих</a:t>
            </a:r>
            <a:r>
              <a:rPr lang="ru-RU" dirty="0"/>
              <a:t> систем.</a:t>
            </a:r>
          </a:p>
          <a:p>
            <a:r>
              <a:rPr lang="ru-RU" dirty="0" err="1" smtClean="0"/>
              <a:t>Під</a:t>
            </a:r>
            <a:r>
              <a:rPr lang="ru-RU" dirty="0" smtClean="0"/>
              <a:t> </a:t>
            </a:r>
            <a:r>
              <a:rPr lang="ru-RU" dirty="0" err="1"/>
              <a:t>виборчою</a:t>
            </a:r>
            <a:r>
              <a:rPr lang="ru-RU" dirty="0"/>
              <a:t> системою </a:t>
            </a:r>
            <a:r>
              <a:rPr lang="ru-RU" dirty="0" err="1"/>
              <a:t>розуміють</a:t>
            </a:r>
            <a:r>
              <a:rPr lang="ru-RU" dirty="0"/>
              <a:t> порядок </a:t>
            </a:r>
            <a:r>
              <a:rPr lang="ru-RU" dirty="0" err="1"/>
              <a:t>організації</a:t>
            </a:r>
            <a:r>
              <a:rPr lang="ru-RU" dirty="0"/>
              <a:t> і </a:t>
            </a:r>
            <a:r>
              <a:rPr lang="ru-RU" dirty="0" err="1"/>
              <a:t>проведення</a:t>
            </a:r>
            <a:r>
              <a:rPr lang="ru-RU" dirty="0"/>
              <a:t> </a:t>
            </a:r>
            <a:r>
              <a:rPr lang="ru-RU" dirty="0" err="1"/>
              <a:t>виборів</a:t>
            </a:r>
            <a:r>
              <a:rPr lang="ru-RU" dirty="0"/>
              <a:t> до </a:t>
            </a:r>
            <a:r>
              <a:rPr lang="ru-RU" dirty="0" err="1"/>
              <a:t>представницьких</a:t>
            </a:r>
            <a:r>
              <a:rPr lang="ru-RU" dirty="0"/>
              <a:t> </a:t>
            </a:r>
            <a:r>
              <a:rPr lang="ru-RU" dirty="0" err="1"/>
              <a:t>органів</a:t>
            </a:r>
            <a:r>
              <a:rPr lang="ru-RU" dirty="0"/>
              <a:t> </a:t>
            </a:r>
            <a:r>
              <a:rPr lang="ru-RU" dirty="0" err="1"/>
              <a:t>влади</a:t>
            </a:r>
            <a:r>
              <a:rPr lang="ru-RU" dirty="0"/>
              <a:t> і </a:t>
            </a:r>
            <a:r>
              <a:rPr lang="ru-RU" dirty="0" err="1"/>
              <a:t>здійснення</a:t>
            </a:r>
            <a:r>
              <a:rPr lang="ru-RU" dirty="0"/>
              <a:t> </a:t>
            </a:r>
            <a:r>
              <a:rPr lang="ru-RU" dirty="0" err="1"/>
              <a:t>громадянами</a:t>
            </a:r>
            <a:r>
              <a:rPr lang="ru-RU" dirty="0"/>
              <a:t> </a:t>
            </a:r>
            <a:r>
              <a:rPr lang="ru-RU" dirty="0" err="1"/>
              <a:t>своїх</a:t>
            </a:r>
            <a:r>
              <a:rPr lang="ru-RU" dirty="0"/>
              <a:t> </a:t>
            </a:r>
            <a:r>
              <a:rPr lang="ru-RU" dirty="0" err="1"/>
              <a:t>виборчих</a:t>
            </a:r>
            <a:r>
              <a:rPr lang="ru-RU" dirty="0"/>
              <a:t> прав. </a:t>
            </a:r>
          </a:p>
          <a:p>
            <a:endParaRPr lang="uk-UA" dirty="0"/>
          </a:p>
          <a:p>
            <a:r>
              <a:rPr lang="uk-UA" dirty="0" smtClean="0"/>
              <a:t>Виборча система - встановлений законом спосіб розподілу мандатів між кандидатами або політичними партіями за результатами виборів. Класифікація виборчих систем: мажоритарна, пропорційна і змішана.</a:t>
            </a:r>
          </a:p>
          <a:p>
            <a:endParaRPr lang="uk-UA" dirty="0"/>
          </a:p>
          <a:p>
            <a:endParaRPr lang="uk-UA" dirty="0" smtClean="0"/>
          </a:p>
          <a:p>
            <a:r>
              <a:rPr lang="uk-UA" dirty="0" smtClean="0"/>
              <a:t>Основні різновиди мажоритарної системи: </a:t>
            </a:r>
          </a:p>
          <a:p>
            <a:r>
              <a:rPr lang="uk-UA" dirty="0" smtClean="0"/>
              <a:t>Система відносної більшості в одномандатних округах, </a:t>
            </a:r>
          </a:p>
          <a:p>
            <a:r>
              <a:rPr lang="uk-UA" dirty="0" smtClean="0"/>
              <a:t>Система абсолютної більшості, </a:t>
            </a:r>
            <a:r>
              <a:rPr lang="uk-UA" dirty="0" err="1" smtClean="0"/>
              <a:t>двухтурова</a:t>
            </a:r>
            <a:r>
              <a:rPr lang="uk-UA" dirty="0" smtClean="0"/>
              <a:t> система. </a:t>
            </a:r>
          </a:p>
          <a:p>
            <a:endParaRPr lang="uk-UA" dirty="0"/>
          </a:p>
          <a:p>
            <a:r>
              <a:rPr lang="uk-UA" dirty="0" smtClean="0"/>
              <a:t>Основні різновиди пропорційної системи: </a:t>
            </a:r>
          </a:p>
          <a:p>
            <a:r>
              <a:rPr lang="uk-UA" dirty="0" smtClean="0"/>
              <a:t>пропорційне представництво по закритим списками, </a:t>
            </a:r>
          </a:p>
          <a:p>
            <a:r>
              <a:rPr lang="uk-UA" dirty="0" smtClean="0"/>
              <a:t>Пропорційне представництво по відкритим спискам,</a:t>
            </a:r>
          </a:p>
          <a:p>
            <a:r>
              <a:rPr lang="uk-UA" dirty="0" smtClean="0"/>
              <a:t>прохідний бар'єр. </a:t>
            </a:r>
          </a:p>
          <a:p>
            <a:endParaRPr lang="uk-UA" dirty="0"/>
          </a:p>
          <a:p>
            <a:r>
              <a:rPr lang="uk-UA" dirty="0" smtClean="0"/>
              <a:t>Змішані виборчі системи. </a:t>
            </a:r>
          </a:p>
          <a:p>
            <a:endParaRPr lang="uk-U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5018" y="568038"/>
            <a:ext cx="10861963" cy="5631180"/>
          </a:xfrm>
          <a:prstGeom prst="rect">
            <a:avLst/>
          </a:prstGeom>
          <a:solidFill>
            <a:schemeClr val="accent2">
              <a:lumMod val="20000"/>
              <a:lumOff val="80000"/>
            </a:schemeClr>
          </a:solidFill>
        </p:spPr>
        <p:txBody>
          <a:bodyPr wrap="square">
            <a:spAutoFit/>
          </a:bodyPr>
          <a:lstStyle/>
          <a:p>
            <a:pPr algn="ctr"/>
            <a:r>
              <a:rPr lang="uk-UA" sz="2400" dirty="0" smtClean="0"/>
              <a:t>Виміри виборчих систем</a:t>
            </a:r>
          </a:p>
          <a:p>
            <a:endParaRPr lang="uk-UA" sz="2400" dirty="0" smtClean="0"/>
          </a:p>
          <a:p>
            <a:r>
              <a:rPr lang="uk-UA" sz="2400" dirty="0" err="1" smtClean="0"/>
              <a:t>Лейпхарт</a:t>
            </a:r>
            <a:r>
              <a:rPr lang="uk-UA" sz="2400" dirty="0" smtClean="0"/>
              <a:t> про основні і другорядні виміри. </a:t>
            </a:r>
          </a:p>
          <a:p>
            <a:endParaRPr lang="uk-UA" sz="2400" dirty="0"/>
          </a:p>
          <a:p>
            <a:r>
              <a:rPr lang="uk-UA" sz="2400" dirty="0" smtClean="0"/>
              <a:t>До </a:t>
            </a:r>
            <a:r>
              <a:rPr lang="uk-UA" sz="2400" i="1" dirty="0" smtClean="0"/>
              <a:t>основних</a:t>
            </a:r>
            <a:r>
              <a:rPr lang="uk-UA" sz="2400" dirty="0" smtClean="0"/>
              <a:t> він відніс:</a:t>
            </a:r>
          </a:p>
          <a:p>
            <a:pPr marL="342900" indent="-342900">
              <a:buFont typeface="Wingdings" panose="05000000000000000000" pitchFamily="2" charset="2"/>
              <a:buChar char="Ø"/>
            </a:pPr>
            <a:r>
              <a:rPr lang="uk-UA" sz="2400" dirty="0"/>
              <a:t> </a:t>
            </a:r>
            <a:r>
              <a:rPr lang="uk-UA" sz="2400" dirty="0" smtClean="0"/>
              <a:t>електоральну формулу (тип системи);</a:t>
            </a:r>
          </a:p>
          <a:p>
            <a:pPr marL="342900" indent="-342900">
              <a:buFont typeface="Wingdings" panose="05000000000000000000" pitchFamily="2" charset="2"/>
              <a:buChar char="Ø"/>
            </a:pPr>
            <a:r>
              <a:rPr lang="uk-UA" sz="2400" dirty="0"/>
              <a:t>з</a:t>
            </a:r>
            <a:r>
              <a:rPr lang="uk-UA" sz="2400" dirty="0" smtClean="0"/>
              <a:t>начимість виборчого округу;</a:t>
            </a:r>
          </a:p>
          <a:p>
            <a:pPr marL="342900" indent="-342900">
              <a:buFont typeface="Wingdings" panose="05000000000000000000" pitchFamily="2" charset="2"/>
              <a:buChar char="Ø"/>
            </a:pPr>
            <a:r>
              <a:rPr lang="uk-UA" sz="2400" dirty="0" smtClean="0"/>
              <a:t>кількість виборчих округів;</a:t>
            </a:r>
          </a:p>
          <a:p>
            <a:pPr marL="342900" indent="-342900">
              <a:buFont typeface="Wingdings" panose="05000000000000000000" pitchFamily="2" charset="2"/>
              <a:buChar char="Ø"/>
            </a:pPr>
            <a:r>
              <a:rPr lang="uk-UA" sz="2400" dirty="0"/>
              <a:t> </a:t>
            </a:r>
            <a:r>
              <a:rPr lang="uk-UA" sz="2400" dirty="0" smtClean="0"/>
              <a:t>величину законодавчої асамблеї;</a:t>
            </a:r>
          </a:p>
          <a:p>
            <a:pPr marL="342900" indent="-342900">
              <a:buFont typeface="Wingdings" panose="05000000000000000000" pitchFamily="2" charset="2"/>
              <a:buChar char="Ø"/>
            </a:pPr>
            <a:r>
              <a:rPr lang="uk-UA" sz="2400" dirty="0"/>
              <a:t> </a:t>
            </a:r>
            <a:r>
              <a:rPr lang="uk-UA" sz="2400" dirty="0" smtClean="0"/>
              <a:t>електоральний поріг.</a:t>
            </a:r>
          </a:p>
          <a:p>
            <a:endParaRPr lang="uk-UA" sz="2400" dirty="0"/>
          </a:p>
          <a:p>
            <a:endParaRPr lang="uk-UA" sz="2400" dirty="0" smtClean="0"/>
          </a:p>
          <a:p>
            <a:r>
              <a:rPr lang="en-US" sz="2400" dirty="0"/>
              <a:t>https://studfile.net/preview/7334173/page:105/</a:t>
            </a:r>
            <a:endParaRPr lang="uk-UA" sz="2400" dirty="0"/>
          </a:p>
          <a:p>
            <a:endParaRPr lang="uk-UA" sz="2400" dirty="0" smtClean="0"/>
          </a:p>
          <a:p>
            <a:endParaRPr lang="uk-UA" sz="24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163</TotalTime>
  <Words>1781</Words>
  <Application>Microsoft Office PowerPoint</Application>
  <PresentationFormat>Широкоэкранный</PresentationFormat>
  <Paragraphs>138</Paragraphs>
  <Slides>21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Garamond</vt:lpstr>
      <vt:lpstr>Times New Roman</vt:lpstr>
      <vt:lpstr>Wingdings</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МудрийКористувач</cp:lastModifiedBy>
  <cp:revision>32</cp:revision>
  <dcterms:created xsi:type="dcterms:W3CDTF">2021-06-04T06:04:00Z</dcterms:created>
  <dcterms:modified xsi:type="dcterms:W3CDTF">2024-05-14T09:48:22Z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7999B7E7EB7941A09B09822596A75D45_12</vt:lpwstr>
  </property>
  <property fmtid="{D5CDD505-2E9C-101B-9397-08002B2CF9AE}" pid="3" name="KSOProductBuildVer">
    <vt:lpwstr>1033-12.2.0.16909</vt:lpwstr>
  </property>
</Properties>
</file>