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57" r:id="rId4"/>
    <p:sldId id="261" r:id="rId5"/>
    <p:sldId id="267" r:id="rId6"/>
    <p:sldId id="259" r:id="rId7"/>
    <p:sldId id="268" r:id="rId8"/>
    <p:sldId id="269" r:id="rId9"/>
    <p:sldId id="272" r:id="rId10"/>
    <p:sldId id="275" r:id="rId11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330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EC874-893A-4E8C-90C4-D4BAEB30E951}" type="datetimeFigureOut">
              <a:rPr lang="uk-UA" smtClean="0"/>
              <a:pPr/>
              <a:t>14.01.2022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B60CE-8C92-4154-BA89-A82540E7C5CC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4256871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EC874-893A-4E8C-90C4-D4BAEB30E951}" type="datetimeFigureOut">
              <a:rPr lang="uk-UA" smtClean="0"/>
              <a:pPr/>
              <a:t>14.01.2022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B60CE-8C92-4154-BA89-A82540E7C5CC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4006813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EC874-893A-4E8C-90C4-D4BAEB30E951}" type="datetimeFigureOut">
              <a:rPr lang="uk-UA" smtClean="0"/>
              <a:pPr/>
              <a:t>14.01.2022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B60CE-8C92-4154-BA89-A82540E7C5CC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099870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EC874-893A-4E8C-90C4-D4BAEB30E951}" type="datetimeFigureOut">
              <a:rPr lang="uk-UA" smtClean="0"/>
              <a:pPr/>
              <a:t>14.01.2022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B60CE-8C92-4154-BA89-A82540E7C5CC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1301786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EC874-893A-4E8C-90C4-D4BAEB30E951}" type="datetimeFigureOut">
              <a:rPr lang="uk-UA" smtClean="0"/>
              <a:pPr/>
              <a:t>14.01.2022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B60CE-8C92-4154-BA89-A82540E7C5CC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1770410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EC874-893A-4E8C-90C4-D4BAEB30E951}" type="datetimeFigureOut">
              <a:rPr lang="uk-UA" smtClean="0"/>
              <a:pPr/>
              <a:t>14.01.2022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B60CE-8C92-4154-BA89-A82540E7C5CC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855358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EC874-893A-4E8C-90C4-D4BAEB30E951}" type="datetimeFigureOut">
              <a:rPr lang="uk-UA" smtClean="0"/>
              <a:pPr/>
              <a:t>14.01.2022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B60CE-8C92-4154-BA89-A82540E7C5CC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498213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EC874-893A-4E8C-90C4-D4BAEB30E951}" type="datetimeFigureOut">
              <a:rPr lang="uk-UA" smtClean="0"/>
              <a:pPr/>
              <a:t>14.01.2022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B60CE-8C92-4154-BA89-A82540E7C5CC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895753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EC874-893A-4E8C-90C4-D4BAEB30E951}" type="datetimeFigureOut">
              <a:rPr lang="uk-UA" smtClean="0"/>
              <a:pPr/>
              <a:t>14.01.2022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B60CE-8C92-4154-BA89-A82540E7C5CC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758347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EC874-893A-4E8C-90C4-D4BAEB30E951}" type="datetimeFigureOut">
              <a:rPr lang="uk-UA" smtClean="0"/>
              <a:pPr/>
              <a:t>14.01.2022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B60CE-8C92-4154-BA89-A82540E7C5CC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2137397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EC874-893A-4E8C-90C4-D4BAEB30E951}" type="datetimeFigureOut">
              <a:rPr lang="uk-UA" smtClean="0"/>
              <a:pPr/>
              <a:t>14.01.2022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B60CE-8C92-4154-BA89-A82540E7C5CC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2312026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EC874-893A-4E8C-90C4-D4BAEB30E951}" type="datetimeFigureOut">
              <a:rPr lang="uk-UA" smtClean="0"/>
              <a:pPr/>
              <a:t>14.01.2022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AB60CE-8C92-4154-BA89-A82540E7C5CC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2297996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260649"/>
            <a:ext cx="8856984" cy="1728192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uk-UA" b="1" i="1" dirty="0" smtClean="0">
                <a:effectLst/>
                <a:latin typeface="Times New Roman"/>
                <a:ea typeface="Times New Roman"/>
                <a:cs typeface="Times New Roman"/>
              </a:rPr>
              <a:t> </a:t>
            </a:r>
            <a:r>
              <a:rPr lang="uk-UA" sz="2700" dirty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t/>
            </a:r>
            <a:br>
              <a:rPr lang="uk-UA" sz="2700" dirty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</a:br>
            <a:r>
              <a:rPr lang="uk-UA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«</a:t>
            </a:r>
            <a:r>
              <a:rPr lang="uk-UA" b="1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Коріолан</a:t>
            </a:r>
            <a:r>
              <a:rPr lang="uk-UA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» В. Шекспіра як пересторога від диктату посередності</a:t>
            </a:r>
            <a:r>
              <a:rPr lang="uk-UA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uk-UA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uk-UA" sz="3600" dirty="0">
                <a:ea typeface="Calibri"/>
                <a:cs typeface="Times New Roman"/>
              </a:rPr>
              <a:t/>
            </a:r>
            <a:br>
              <a:rPr lang="uk-UA" sz="3600" dirty="0">
                <a:ea typeface="Calibri"/>
                <a:cs typeface="Times New Roman"/>
              </a:rPr>
            </a:b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844824"/>
            <a:ext cx="6400800" cy="3793976"/>
          </a:xfrm>
        </p:spPr>
        <p:txBody>
          <a:bodyPr>
            <a:normAutofit/>
          </a:bodyPr>
          <a:lstStyle/>
          <a:p>
            <a:endParaRPr lang="uk-UA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7361"/>
            <a:ext cx="9144000" cy="512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5536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784976" cy="1296144"/>
          </a:xfrm>
        </p:spPr>
        <p:txBody>
          <a:bodyPr>
            <a:noAutofit/>
          </a:bodyPr>
          <a:lstStyle/>
          <a:p>
            <a:r>
              <a:rPr lang="uk-UA" sz="48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Хосе </a:t>
            </a:r>
            <a:r>
              <a:rPr lang="uk-UA" sz="4800" b="1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Ортега-і-Гасет</a:t>
            </a:r>
            <a:r>
              <a:rPr lang="uk-UA" sz="48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br>
              <a:rPr lang="uk-UA" sz="4800" b="1" dirty="0" smtClean="0"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uk-UA" sz="48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«Бунт мас» </a:t>
            </a:r>
            <a:endParaRPr lang="uk-UA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uk-UA" sz="4000" b="1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40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«</a:t>
            </a:r>
            <a:r>
              <a:rPr lang="uk-UA" sz="4000" b="1" dirty="0">
                <a:latin typeface="Times New Roman" pitchFamily="18" charset="0"/>
                <a:ea typeface="Calibri"/>
                <a:cs typeface="Times New Roman" pitchFamily="18" charset="0"/>
              </a:rPr>
              <a:t>Маса – це кожний, хто сам не дає собі обґрунтованої оцінки – доброї чи злої, а натомість почуває, що він «такий, як усі», і проте тим не переймається і навіть задоволений почуватися тотожним з іншими» </a:t>
            </a:r>
            <a:endParaRPr lang="uk-UA" sz="4000" b="1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buNone/>
            </a:pP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4966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636" y="0"/>
            <a:ext cx="4527050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214368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 descr="https://upload.wikimedia.org/wikipedia/commons/thumb/5/52/First_Folio%2C_Shakespeare_-_0616.jpg/220px-First_Folio%2C_Shakespeare_-_06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608428"/>
            <a:ext cx="2880319" cy="41764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38778"/>
            <a:ext cx="5235890" cy="4230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81641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5337"/>
            <a:ext cx="5215514" cy="6838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15078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429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2019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Gavin Hamilton - Coriolanus Act V, Scene III 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074" name="Picture 2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52" y="332656"/>
            <a:ext cx="9139447" cy="61150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5963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018"/>
          </a:xfrm>
        </p:spPr>
        <p:txBody>
          <a:bodyPr>
            <a:normAutofit fontScale="90000"/>
          </a:bodyPr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88640"/>
            <a:ext cx="8784976" cy="5937523"/>
          </a:xfrm>
        </p:spPr>
        <p:txBody>
          <a:bodyPr>
            <a:normAutofit fontScale="92500" lnSpcReduction="20000"/>
          </a:bodyPr>
          <a:lstStyle/>
          <a:p>
            <a:endParaRPr lang="uk-UA" dirty="0"/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Римські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старожитності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» (І ст. до н. е.)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Діонісія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Галікарнаського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«Історія Риму від заснування міста» </a:t>
            </a:r>
            <a:r>
              <a:rPr lang="ru-RU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І ст. до н. </a:t>
            </a:r>
            <a:r>
              <a:rPr lang="ru-RU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е.) </a:t>
            </a: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Тита Лівія.</a:t>
            </a:r>
          </a:p>
          <a:p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«Порівняльні життєписи» (І ст. н. е.) Плутарха.</a:t>
            </a:r>
          </a:p>
          <a:p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Трагедія «</a:t>
            </a:r>
            <a:r>
              <a:rPr lang="uk-UA" sz="3600" dirty="0" err="1" smtClean="0">
                <a:latin typeface="Times New Roman" pitchFamily="18" charset="0"/>
                <a:cs typeface="Times New Roman" pitchFamily="18" charset="0"/>
              </a:rPr>
              <a:t>Коріолан</a:t>
            </a: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» (1607-1608) Вільяма Шекспіра 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П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єса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Коріолан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» (1951-1953) Бертольд Брехт</a:t>
            </a: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а.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Поема «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Коріолан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» (1931-1932) Томаса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Еліота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0228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Проблемно-тематичні аспекти Шекспірового «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Коріолана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752528"/>
          </a:xfrm>
        </p:spPr>
        <p:txBody>
          <a:bodyPr>
            <a:normAutofit lnSpcReduction="10000"/>
          </a:bodyPr>
          <a:lstStyle/>
          <a:p>
            <a:pPr indent="450215" algn="just">
              <a:lnSpc>
                <a:spcPct val="95000"/>
              </a:lnSpc>
              <a:spcAft>
                <a:spcPts val="0"/>
              </a:spcAft>
            </a:pPr>
            <a:r>
              <a:rPr lang="uk-UA" sz="3600" b="1" i="1" dirty="0">
                <a:latin typeface="Times New Roman"/>
                <a:ea typeface="Times New Roman"/>
                <a:cs typeface="Times New Roman"/>
              </a:rPr>
              <a:t>ф</a:t>
            </a:r>
            <a:r>
              <a:rPr lang="uk-UA" sz="3600" b="1" i="1" dirty="0" smtClean="0">
                <a:effectLst/>
                <a:latin typeface="Times New Roman"/>
                <a:ea typeface="Times New Roman"/>
                <a:cs typeface="Times New Roman"/>
              </a:rPr>
              <a:t>ілософський,</a:t>
            </a:r>
            <a:r>
              <a:rPr lang="uk-UA" sz="3600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</a:p>
          <a:p>
            <a:pPr indent="450215" algn="just">
              <a:lnSpc>
                <a:spcPct val="95000"/>
              </a:lnSpc>
              <a:spcAft>
                <a:spcPts val="0"/>
              </a:spcAft>
            </a:pPr>
            <a:r>
              <a:rPr lang="uk-UA" sz="3600" b="1" i="1" dirty="0" err="1" smtClean="0">
                <a:effectLst/>
                <a:latin typeface="Times New Roman"/>
                <a:ea typeface="Times New Roman"/>
                <a:cs typeface="Times New Roman"/>
              </a:rPr>
              <a:t>соціополітичний</a:t>
            </a:r>
            <a:r>
              <a:rPr lang="uk-UA" sz="3600" dirty="0" smtClean="0">
                <a:effectLst/>
                <a:latin typeface="Times New Roman"/>
                <a:ea typeface="Times New Roman"/>
                <a:cs typeface="Times New Roman"/>
              </a:rPr>
              <a:t>, </a:t>
            </a:r>
          </a:p>
          <a:p>
            <a:pPr indent="450215" algn="just">
              <a:lnSpc>
                <a:spcPct val="95000"/>
              </a:lnSpc>
              <a:spcAft>
                <a:spcPts val="0"/>
              </a:spcAft>
            </a:pPr>
            <a:r>
              <a:rPr lang="uk-UA" sz="3600" b="1" i="1" dirty="0" smtClean="0">
                <a:effectLst/>
                <a:latin typeface="Times New Roman"/>
                <a:ea typeface="Times New Roman"/>
                <a:cs typeface="Times New Roman"/>
              </a:rPr>
              <a:t>політологічний</a:t>
            </a:r>
            <a:r>
              <a:rPr lang="uk-UA" sz="3600" dirty="0" smtClean="0">
                <a:effectLst/>
                <a:latin typeface="Times New Roman"/>
                <a:ea typeface="Times New Roman"/>
                <a:cs typeface="Times New Roman"/>
              </a:rPr>
              <a:t>,</a:t>
            </a:r>
            <a:r>
              <a:rPr lang="uk-UA" sz="3600" b="1" i="1" dirty="0" smtClean="0">
                <a:effectLst/>
                <a:latin typeface="Times New Roman"/>
                <a:ea typeface="Times New Roman"/>
                <a:cs typeface="Times New Roman"/>
              </a:rPr>
              <a:t> психологічний</a:t>
            </a:r>
            <a:r>
              <a:rPr lang="uk-UA" sz="3600" dirty="0" smtClean="0">
                <a:effectLst/>
                <a:latin typeface="Times New Roman"/>
                <a:ea typeface="Times New Roman"/>
                <a:cs typeface="Times New Roman"/>
              </a:rPr>
              <a:t>, </a:t>
            </a:r>
          </a:p>
          <a:p>
            <a:pPr indent="450215" algn="just">
              <a:lnSpc>
                <a:spcPct val="95000"/>
              </a:lnSpc>
              <a:spcAft>
                <a:spcPts val="0"/>
              </a:spcAft>
            </a:pPr>
            <a:r>
              <a:rPr lang="uk-UA" sz="3600" b="1" i="1" dirty="0" smtClean="0">
                <a:effectLst/>
                <a:latin typeface="Times New Roman"/>
                <a:ea typeface="Times New Roman"/>
                <a:cs typeface="Times New Roman"/>
              </a:rPr>
              <a:t>гендерний</a:t>
            </a:r>
            <a:r>
              <a:rPr lang="uk-UA" sz="3600" dirty="0" smtClean="0">
                <a:effectLst/>
                <a:latin typeface="Times New Roman"/>
                <a:ea typeface="Times New Roman"/>
                <a:cs typeface="Times New Roman"/>
              </a:rPr>
              <a:t>, </a:t>
            </a:r>
          </a:p>
          <a:p>
            <a:pPr indent="450215" algn="just">
              <a:lnSpc>
                <a:spcPct val="95000"/>
              </a:lnSpc>
              <a:spcAft>
                <a:spcPts val="0"/>
              </a:spcAft>
            </a:pPr>
            <a:r>
              <a:rPr lang="uk-UA" sz="3600" b="1" i="1" dirty="0" smtClean="0">
                <a:effectLst/>
                <a:latin typeface="Times New Roman"/>
                <a:ea typeface="Times New Roman"/>
                <a:cs typeface="Times New Roman"/>
              </a:rPr>
              <a:t>ідеологічний</a:t>
            </a:r>
            <a:r>
              <a:rPr lang="uk-UA" sz="3600" dirty="0" smtClean="0">
                <a:effectLst/>
                <a:latin typeface="Times New Roman"/>
                <a:ea typeface="Times New Roman"/>
                <a:cs typeface="Times New Roman"/>
              </a:rPr>
              <a:t>, </a:t>
            </a:r>
          </a:p>
          <a:p>
            <a:pPr indent="450215" algn="just">
              <a:lnSpc>
                <a:spcPct val="95000"/>
              </a:lnSpc>
              <a:spcAft>
                <a:spcPts val="0"/>
              </a:spcAft>
            </a:pPr>
            <a:r>
              <a:rPr lang="uk-UA" sz="3600" b="1" i="1" dirty="0" smtClean="0">
                <a:effectLst/>
                <a:latin typeface="Times New Roman"/>
                <a:ea typeface="Times New Roman"/>
                <a:cs typeface="Times New Roman"/>
              </a:rPr>
              <a:t>алегоричний</a:t>
            </a:r>
            <a:r>
              <a:rPr lang="uk-UA" sz="3600" dirty="0" smtClean="0">
                <a:effectLst/>
                <a:latin typeface="Times New Roman"/>
                <a:ea typeface="Times New Roman"/>
                <a:cs typeface="Times New Roman"/>
              </a:rPr>
              <a:t>, </a:t>
            </a:r>
          </a:p>
          <a:p>
            <a:pPr indent="450215" algn="just">
              <a:lnSpc>
                <a:spcPct val="95000"/>
              </a:lnSpc>
              <a:spcAft>
                <a:spcPts val="0"/>
              </a:spcAft>
            </a:pPr>
            <a:r>
              <a:rPr lang="uk-UA" sz="3600" b="1" i="1" dirty="0" smtClean="0">
                <a:effectLst/>
                <a:latin typeface="Times New Roman"/>
                <a:ea typeface="Times New Roman"/>
                <a:cs typeface="Times New Roman"/>
              </a:rPr>
              <a:t>приватно-інтимний.</a:t>
            </a:r>
            <a:endParaRPr lang="uk-UA" sz="3600" dirty="0" smtClean="0">
              <a:effectLst/>
              <a:latin typeface="Times New Roman"/>
              <a:ea typeface="Times New Roman"/>
              <a:cs typeface="Times New Roman"/>
            </a:endParaRPr>
          </a:p>
          <a:p>
            <a:pPr indent="450215" algn="just">
              <a:lnSpc>
                <a:spcPct val="95000"/>
              </a:lnSpc>
              <a:spcAft>
                <a:spcPts val="0"/>
              </a:spcAft>
            </a:pPr>
            <a:r>
              <a:rPr lang="uk-UA" sz="3600" b="1" i="1" dirty="0" smtClean="0">
                <a:effectLst/>
                <a:latin typeface="Times New Roman"/>
                <a:ea typeface="Times New Roman"/>
                <a:cs typeface="Times New Roman"/>
              </a:rPr>
              <a:t>педагогічний</a:t>
            </a:r>
            <a:r>
              <a:rPr lang="uk-UA" sz="3600" dirty="0" smtClean="0">
                <a:effectLst/>
                <a:latin typeface="Times New Roman"/>
                <a:ea typeface="Times New Roman"/>
                <a:cs typeface="Times New Roman"/>
              </a:rPr>
              <a:t>.</a:t>
            </a:r>
            <a:endParaRPr lang="uk-UA" sz="3600" dirty="0">
              <a:ea typeface="Calibri"/>
              <a:cs typeface="Times New Roman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="" xmlns:p14="http://schemas.microsoft.com/office/powerpoint/2010/main" val="198366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Сергій Юрський, 1969 р.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Кориолан1969_i_banish_you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0700" y="1600200"/>
            <a:ext cx="8104188" cy="4525963"/>
          </a:xfrm>
        </p:spPr>
      </p:pic>
    </p:spTree>
    <p:extLst>
      <p:ext uri="{BB962C8B-B14F-4D97-AF65-F5344CB8AC3E}">
        <p14:creationId xmlns="" xmlns:p14="http://schemas.microsoft.com/office/powerpoint/2010/main" val="348433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1162</TotalTime>
  <Words>167</Words>
  <Application>Microsoft Office PowerPoint</Application>
  <PresentationFormat>Экран (4:3)</PresentationFormat>
  <Paragraphs>22</Paragraphs>
  <Slides>10</Slides>
  <Notes>0</Notes>
  <HiddenSlides>1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  «Коріолан» В. Шекспіра як пересторога від диктату посередності  </vt:lpstr>
      <vt:lpstr>Слайд 2</vt:lpstr>
      <vt:lpstr>Слайд 3</vt:lpstr>
      <vt:lpstr>Слайд 4</vt:lpstr>
      <vt:lpstr>Слайд 5</vt:lpstr>
      <vt:lpstr>Gavin Hamilton - Coriolanus Act V, Scene III </vt:lpstr>
      <vt:lpstr>Слайд 7</vt:lpstr>
      <vt:lpstr>Проблемно-тематичні аспекти Шекспірового «Коріолана»</vt:lpstr>
      <vt:lpstr>Сергій Юрський, 1969 р.</vt:lpstr>
      <vt:lpstr>Хосе Ортега-і-Гасет  «Бунт мас» 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«Коріолан» В. Шекспіра як пересторога від диктату посередності</dc:title>
  <dc:creator>User</dc:creator>
  <cp:lastModifiedBy>ЮРИЙ</cp:lastModifiedBy>
  <cp:revision>24</cp:revision>
  <dcterms:created xsi:type="dcterms:W3CDTF">2019-02-21T19:00:05Z</dcterms:created>
  <dcterms:modified xsi:type="dcterms:W3CDTF">2022-01-13T23:56:29Z</dcterms:modified>
</cp:coreProperties>
</file>