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320" r:id="rId9"/>
    <p:sldId id="321" r:id="rId10"/>
    <p:sldId id="322" r:id="rId11"/>
    <p:sldId id="263" r:id="rId12"/>
    <p:sldId id="264" r:id="rId13"/>
    <p:sldId id="319" r:id="rId14"/>
    <p:sldId id="265" r:id="rId15"/>
    <p:sldId id="266" r:id="rId16"/>
    <p:sldId id="268" r:id="rId17"/>
    <p:sldId id="269" r:id="rId18"/>
    <p:sldId id="270" r:id="rId19"/>
    <p:sldId id="271" r:id="rId20"/>
    <p:sldId id="273" r:id="rId21"/>
    <p:sldId id="272" r:id="rId22"/>
    <p:sldId id="274" r:id="rId23"/>
    <p:sldId id="275" r:id="rId24"/>
    <p:sldId id="276" r:id="rId25"/>
    <p:sldId id="323" r:id="rId26"/>
    <p:sldId id="324" r:id="rId27"/>
    <p:sldId id="277" r:id="rId28"/>
    <p:sldId id="325" r:id="rId29"/>
    <p:sldId id="335" r:id="rId30"/>
    <p:sldId id="336" r:id="rId31"/>
    <p:sldId id="327" r:id="rId32"/>
    <p:sldId id="326" r:id="rId33"/>
    <p:sldId id="278" r:id="rId34"/>
    <p:sldId id="337" r:id="rId35"/>
    <p:sldId id="338" r:id="rId36"/>
    <p:sldId id="339" r:id="rId37"/>
    <p:sldId id="341" r:id="rId38"/>
    <p:sldId id="340" r:id="rId39"/>
    <p:sldId id="279" r:id="rId40"/>
    <p:sldId id="280" r:id="rId41"/>
    <p:sldId id="282" r:id="rId42"/>
    <p:sldId id="281" r:id="rId43"/>
    <p:sldId id="283" r:id="rId44"/>
    <p:sldId id="284" r:id="rId45"/>
    <p:sldId id="285" r:id="rId46"/>
    <p:sldId id="328" r:id="rId47"/>
    <p:sldId id="334" r:id="rId48"/>
    <p:sldId id="330" r:id="rId49"/>
    <p:sldId id="331" r:id="rId50"/>
    <p:sldId id="329" r:id="rId51"/>
    <p:sldId id="286" r:id="rId52"/>
    <p:sldId id="288" r:id="rId53"/>
    <p:sldId id="332" r:id="rId54"/>
    <p:sldId id="333" r:id="rId55"/>
    <p:sldId id="289" r:id="rId56"/>
    <p:sldId id="290" r:id="rId57"/>
    <p:sldId id="291" r:id="rId58"/>
    <p:sldId id="292" r:id="rId59"/>
    <p:sldId id="293" r:id="rId60"/>
    <p:sldId id="359" r:id="rId61"/>
    <p:sldId id="356" r:id="rId62"/>
    <p:sldId id="294" r:id="rId63"/>
    <p:sldId id="295" r:id="rId64"/>
    <p:sldId id="296" r:id="rId65"/>
    <p:sldId id="297" r:id="rId66"/>
    <p:sldId id="298" r:id="rId67"/>
    <p:sldId id="299" r:id="rId68"/>
    <p:sldId id="300" r:id="rId69"/>
    <p:sldId id="303" r:id="rId70"/>
    <p:sldId id="301" r:id="rId71"/>
    <p:sldId id="302" r:id="rId72"/>
    <p:sldId id="304" r:id="rId73"/>
    <p:sldId id="305" r:id="rId74"/>
    <p:sldId id="357" r:id="rId75"/>
    <p:sldId id="306" r:id="rId76"/>
    <p:sldId id="308" r:id="rId77"/>
    <p:sldId id="307" r:id="rId78"/>
    <p:sldId id="344" r:id="rId79"/>
    <p:sldId id="345" r:id="rId80"/>
    <p:sldId id="347" r:id="rId81"/>
    <p:sldId id="346" r:id="rId82"/>
    <p:sldId id="348" r:id="rId83"/>
    <p:sldId id="349" r:id="rId84"/>
    <p:sldId id="342" r:id="rId85"/>
    <p:sldId id="309" r:id="rId86"/>
    <p:sldId id="343" r:id="rId87"/>
    <p:sldId id="310" r:id="rId88"/>
    <p:sldId id="311" r:id="rId89"/>
    <p:sldId id="312" r:id="rId90"/>
    <p:sldId id="313" r:id="rId91"/>
    <p:sldId id="314" r:id="rId92"/>
    <p:sldId id="315" r:id="rId93"/>
    <p:sldId id="352" r:id="rId94"/>
    <p:sldId id="350" r:id="rId95"/>
    <p:sldId id="316" r:id="rId96"/>
    <p:sldId id="353" r:id="rId97"/>
    <p:sldId id="360" r:id="rId98"/>
    <p:sldId id="351" r:id="rId99"/>
    <p:sldId id="354" r:id="rId100"/>
    <p:sldId id="361" r:id="rId101"/>
    <p:sldId id="355" r:id="rId102"/>
    <p:sldId id="362" r:id="rId103"/>
    <p:sldId id="363" r:id="rId104"/>
    <p:sldId id="364" r:id="rId105"/>
    <p:sldId id="365" r:id="rId106"/>
    <p:sldId id="367" r:id="rId107"/>
    <p:sldId id="368" r:id="rId108"/>
    <p:sldId id="369" r:id="rId109"/>
    <p:sldId id="370" r:id="rId110"/>
    <p:sldId id="371" r:id="rId111"/>
    <p:sldId id="374" r:id="rId112"/>
    <p:sldId id="375" r:id="rId113"/>
    <p:sldId id="372" r:id="rId114"/>
    <p:sldId id="427" r:id="rId115"/>
    <p:sldId id="422" r:id="rId116"/>
    <p:sldId id="423" r:id="rId117"/>
    <p:sldId id="424" r:id="rId118"/>
    <p:sldId id="425" r:id="rId119"/>
    <p:sldId id="426" r:id="rId120"/>
    <p:sldId id="428" r:id="rId121"/>
    <p:sldId id="395" r:id="rId122"/>
    <p:sldId id="396" r:id="rId123"/>
    <p:sldId id="418" r:id="rId124"/>
    <p:sldId id="419" r:id="rId125"/>
    <p:sldId id="420" r:id="rId126"/>
    <p:sldId id="421" r:id="rId127"/>
    <p:sldId id="373" r:id="rId128"/>
    <p:sldId id="378" r:id="rId129"/>
    <p:sldId id="376" r:id="rId130"/>
    <p:sldId id="397" r:id="rId131"/>
    <p:sldId id="398" r:id="rId132"/>
    <p:sldId id="379" r:id="rId133"/>
    <p:sldId id="377" r:id="rId134"/>
    <p:sldId id="399" r:id="rId135"/>
    <p:sldId id="400" r:id="rId136"/>
    <p:sldId id="401" r:id="rId137"/>
    <p:sldId id="406" r:id="rId138"/>
    <p:sldId id="402" r:id="rId139"/>
    <p:sldId id="403" r:id="rId140"/>
    <p:sldId id="408" r:id="rId141"/>
    <p:sldId id="407" r:id="rId142"/>
    <p:sldId id="404" r:id="rId143"/>
    <p:sldId id="405" r:id="rId144"/>
    <p:sldId id="380" r:id="rId145"/>
    <p:sldId id="381" r:id="rId146"/>
    <p:sldId id="383" r:id="rId147"/>
    <p:sldId id="382" r:id="rId148"/>
    <p:sldId id="384" r:id="rId149"/>
    <p:sldId id="385" r:id="rId150"/>
    <p:sldId id="386" r:id="rId151"/>
    <p:sldId id="409" r:id="rId152"/>
    <p:sldId id="411" r:id="rId153"/>
    <p:sldId id="412" r:id="rId154"/>
    <p:sldId id="413" r:id="rId155"/>
    <p:sldId id="414" r:id="rId156"/>
    <p:sldId id="387" r:id="rId157"/>
    <p:sldId id="388" r:id="rId158"/>
    <p:sldId id="389" r:id="rId159"/>
    <p:sldId id="410" r:id="rId160"/>
    <p:sldId id="390" r:id="rId161"/>
    <p:sldId id="391" r:id="rId162"/>
    <p:sldId id="392" r:id="rId163"/>
    <p:sldId id="393" r:id="rId164"/>
    <p:sldId id="415" r:id="rId165"/>
    <p:sldId id="416" r:id="rId166"/>
    <p:sldId id="394" r:id="rId167"/>
    <p:sldId id="429" r:id="rId168"/>
    <p:sldId id="430" r:id="rId169"/>
    <p:sldId id="431" r:id="rId170"/>
    <p:sldId id="432" r:id="rId17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7268" autoAdjust="0"/>
    <p:restoredTop sz="94660"/>
  </p:normalViewPr>
  <p:slideViewPr>
    <p:cSldViewPr>
      <p:cViewPr>
        <p:scale>
          <a:sx n="75" d="100"/>
          <a:sy n="75" d="100"/>
        </p:scale>
        <p:origin x="-870" y="-63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ableStyles" Target="tableStyle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B9702AB-3CD3-494F-B953-8D4DFA430667}" type="datetimeFigureOut">
              <a:rPr lang="ru-RU" smtClean="0"/>
              <a:pPr/>
              <a:t>16.12.2010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9927F7EF-34F3-43CB-A8CB-2948DF56C69C}"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B9702AB-3CD3-494F-B953-8D4DFA430667}" type="datetimeFigureOut">
              <a:rPr lang="ru-RU" smtClean="0"/>
              <a:pPr/>
              <a:t>16.12.2010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9927F7EF-34F3-43CB-A8CB-2948DF56C69C}"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B9702AB-3CD3-494F-B953-8D4DFA430667}" type="datetimeFigureOut">
              <a:rPr lang="ru-RU" smtClean="0"/>
              <a:pPr/>
              <a:t>16.12.2010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9927F7EF-34F3-43CB-A8CB-2948DF56C69C}"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B9702AB-3CD3-494F-B953-8D4DFA430667}" type="datetimeFigureOut">
              <a:rPr lang="ru-RU" smtClean="0"/>
              <a:pPr/>
              <a:t>16.12.2010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9927F7EF-34F3-43CB-A8CB-2948DF56C69C}"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B9702AB-3CD3-494F-B953-8D4DFA430667}" type="datetimeFigureOut">
              <a:rPr lang="ru-RU" smtClean="0"/>
              <a:pPr/>
              <a:t>16.12.2010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9927F7EF-34F3-43CB-A8CB-2948DF56C69C}"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B9702AB-3CD3-494F-B953-8D4DFA430667}" type="datetimeFigureOut">
              <a:rPr lang="ru-RU" smtClean="0"/>
              <a:pPr/>
              <a:t>16.12.2010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9927F7EF-34F3-43CB-A8CB-2948DF56C69C}"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B9702AB-3CD3-494F-B953-8D4DFA430667}" type="datetimeFigureOut">
              <a:rPr lang="ru-RU" smtClean="0"/>
              <a:pPr/>
              <a:t>16.12.2010</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9927F7EF-34F3-43CB-A8CB-2948DF56C69C}"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B9702AB-3CD3-494F-B953-8D4DFA430667}" type="datetimeFigureOut">
              <a:rPr lang="ru-RU" smtClean="0"/>
              <a:pPr/>
              <a:t>16.12.2010</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9927F7EF-34F3-43CB-A8CB-2948DF56C69C}"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B9702AB-3CD3-494F-B953-8D4DFA430667}" type="datetimeFigureOut">
              <a:rPr lang="ru-RU" smtClean="0"/>
              <a:pPr/>
              <a:t>16.12.2010</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9927F7EF-34F3-43CB-A8CB-2948DF56C69C}"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B9702AB-3CD3-494F-B953-8D4DFA430667}" type="datetimeFigureOut">
              <a:rPr lang="ru-RU" smtClean="0"/>
              <a:pPr/>
              <a:t>16.12.2010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9927F7EF-34F3-43CB-A8CB-2948DF56C69C}"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B9702AB-3CD3-494F-B953-8D4DFA430667}" type="datetimeFigureOut">
              <a:rPr lang="ru-RU" smtClean="0"/>
              <a:pPr/>
              <a:t>16.12.2010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9927F7EF-34F3-43CB-A8CB-2948DF56C69C}"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9702AB-3CD3-494F-B953-8D4DFA430667}" type="datetimeFigureOut">
              <a:rPr lang="ru-RU" smtClean="0"/>
              <a:pPr/>
              <a:t>16.12.2010</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7F7EF-34F3-43CB-A8CB-2948DF56C69C}" type="slidenum">
              <a:rPr lang="ru-RU" smtClean="0"/>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10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95.gi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2428868"/>
            <a:ext cx="8229600" cy="696899"/>
          </a:xfrm>
        </p:spPr>
        <p:txBody>
          <a:bodyPr>
            <a:normAutofit/>
          </a:bodyPr>
          <a:lstStyle/>
          <a:p>
            <a:pPr algn="ctr">
              <a:buNone/>
            </a:pPr>
            <a:r>
              <a:rPr lang="uk-UA" sz="1600" b="1" dirty="0" smtClean="0">
                <a:latin typeface="Georgia" pitchFamily="18" charset="0"/>
              </a:rPr>
              <a:t>Трипаносома</a:t>
            </a:r>
            <a:r>
              <a:rPr lang="uk-UA" sz="1600" dirty="0" smtClean="0">
                <a:latin typeface="Georgia" pitchFamily="18" charset="0"/>
              </a:rPr>
              <a:t>:</a:t>
            </a:r>
            <a:endParaRPr lang="en-US" sz="1600" dirty="0" smtClean="0">
              <a:latin typeface="Georgia" pitchFamily="18" charset="0"/>
            </a:endParaRPr>
          </a:p>
          <a:p>
            <a:pPr algn="ctr">
              <a:buNone/>
            </a:pPr>
            <a:r>
              <a:rPr lang="uk-UA" sz="1600" i="1" dirty="0" smtClean="0">
                <a:latin typeface="Georgia" pitchFamily="18" charset="0"/>
              </a:rPr>
              <a:t>а — в — розмноження поділом навпіл; г—е — розмноження множинним поділом</a:t>
            </a:r>
            <a:endParaRPr lang="ru-RU" sz="1600" dirty="0" smtClean="0">
              <a:latin typeface="Georgia" pitchFamily="18" charset="0"/>
            </a:endParaRPr>
          </a:p>
          <a:p>
            <a:pPr>
              <a:buNone/>
            </a:pPr>
            <a:endParaRPr lang="ru-RU" sz="1600" dirty="0"/>
          </a:p>
        </p:txBody>
      </p:sp>
      <p:pic>
        <p:nvPicPr>
          <p:cNvPr id="4" name="Рисунок 3"/>
          <p:cNvPicPr/>
          <p:nvPr/>
        </p:nvPicPr>
        <p:blipFill>
          <a:blip r:embed="rId2"/>
          <a:srcRect/>
          <a:stretch>
            <a:fillRect/>
          </a:stretch>
        </p:blipFill>
        <p:spPr bwMode="auto">
          <a:xfrm>
            <a:off x="2500298" y="642918"/>
            <a:ext cx="4192905" cy="1471930"/>
          </a:xfrm>
          <a:prstGeom prst="rect">
            <a:avLst/>
          </a:prstGeom>
          <a:ln>
            <a:noFill/>
          </a:ln>
          <a:effectLst>
            <a:outerShdw blurRad="292100" dist="139700" dir="2700000" algn="tl" rotWithShape="0">
              <a:srgbClr val="333333">
                <a:alpha val="65000"/>
              </a:srgbClr>
            </a:outerShdw>
          </a:effectLst>
        </p:spPr>
      </p:pic>
      <p:pic>
        <p:nvPicPr>
          <p:cNvPr id="7" name="Рисунок 6"/>
          <p:cNvPicPr/>
          <p:nvPr/>
        </p:nvPicPr>
        <p:blipFill>
          <a:blip r:embed="rId3"/>
          <a:srcRect/>
          <a:stretch>
            <a:fillRect/>
          </a:stretch>
        </p:blipFill>
        <p:spPr bwMode="auto">
          <a:xfrm>
            <a:off x="2285984" y="3571876"/>
            <a:ext cx="4527550" cy="1650365"/>
          </a:xfrm>
          <a:prstGeom prst="rect">
            <a:avLst/>
          </a:prstGeom>
          <a:ln>
            <a:noFill/>
          </a:ln>
          <a:effectLst>
            <a:outerShdw blurRad="292100" dist="139700" dir="2700000" algn="tl" rotWithShape="0">
              <a:srgbClr val="333333">
                <a:alpha val="65000"/>
              </a:srgbClr>
            </a:outerShdw>
          </a:effectLst>
        </p:spPr>
      </p:pic>
      <p:sp>
        <p:nvSpPr>
          <p:cNvPr id="1025" name="Rectangle 1"/>
          <p:cNvSpPr>
            <a:spLocks noChangeArrowheads="1"/>
          </p:cNvSpPr>
          <p:nvPr/>
        </p:nvSpPr>
        <p:spPr bwMode="auto">
          <a:xfrm>
            <a:off x="785786" y="5429264"/>
            <a:ext cx="735811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8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Лейшмавії:</a:t>
            </a:r>
            <a:endParaRPr kumimoji="0" lang="ru-RU" sz="9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sz="1800" b="0" i="1"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а </a:t>
            </a:r>
            <a:r>
              <a:rPr kumimoji="0" lang="uk-UA" sz="1800" b="0" i="1"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uk-UA" sz="1800" b="0" i="1"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паразити в клітині хазяїна (1 </a:t>
            </a:r>
            <a:r>
              <a:rPr kumimoji="0" lang="uk-UA" sz="1800" b="0" i="1"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uk-UA" sz="1800" b="0" i="1"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лейшманії; 2 </a:t>
            </a:r>
            <a:r>
              <a:rPr kumimoji="0" lang="uk-UA" sz="1800" b="0" i="1"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uk-UA" sz="1800" b="0" i="1"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ядро клітини хазяїна); б </a:t>
            </a:r>
            <a:r>
              <a:rPr kumimoji="0" lang="uk-UA" sz="1800" b="0" i="1"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uk-UA" sz="1800" b="0" i="1"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джгутикові форми лейш</a:t>
            </a:r>
            <a:r>
              <a:rPr kumimoji="0" lang="uk-UA" sz="1800" b="0" i="1"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uk-UA" sz="1800" b="0" i="1"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манії в культурі; в </a:t>
            </a:r>
            <a:r>
              <a:rPr kumimoji="0" lang="uk-UA" sz="1800" b="0" i="1" u="none" strike="noStrike" cap="none" normalizeH="0" baseline="0" dirty="0" smtClean="0">
                <a:ln>
                  <a:noFill/>
                </a:ln>
                <a:solidFill>
                  <a:srgbClr val="000000"/>
                </a:solidFill>
                <a:effectLst/>
                <a:latin typeface="Calibri"/>
                <a:ea typeface="Calibri" pitchFamily="34" charset="0"/>
                <a:cs typeface="Times New Roman" pitchFamily="18" charset="0"/>
              </a:rPr>
              <a:t>—</a:t>
            </a:r>
            <a:r>
              <a:rPr kumimoji="0" lang="uk-UA" sz="1800" b="0" i="1"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спричинена лей-шманіями виразка на руці людини</a:t>
            </a:r>
            <a:endParaRPr kumimoji="0" lang="uk-UA" sz="1800" b="0" i="0" u="none" strike="noStrike" cap="none" normalizeH="0" baseline="0" dirty="0" smtClean="0">
              <a:ln>
                <a:noFill/>
              </a:ln>
              <a:solidFill>
                <a:schemeClr val="tx1"/>
              </a:solidFill>
              <a:effectLst/>
              <a:latin typeface="Arial"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6215058"/>
            <a:ext cx="8229600" cy="642942"/>
          </a:xfrm>
        </p:spPr>
        <p:txBody>
          <a:bodyPr>
            <a:normAutofit/>
          </a:bodyPr>
          <a:lstStyle/>
          <a:p>
            <a:pPr algn="ctr">
              <a:buNone/>
            </a:pPr>
            <a:r>
              <a:rPr lang="uk-UA" sz="2400" dirty="0" smtClean="0">
                <a:latin typeface="Georgia" pitchFamily="18" charset="0"/>
              </a:rPr>
              <a:t>Устриця – двустулкові молюски</a:t>
            </a:r>
            <a:endParaRPr lang="ru-RU" sz="2400" dirty="0">
              <a:latin typeface="Georgia" pitchFamily="18" charset="0"/>
            </a:endParaRPr>
          </a:p>
        </p:txBody>
      </p:sp>
      <p:pic>
        <p:nvPicPr>
          <p:cNvPr id="4" name="Рисунок 3" descr="Crassostrea gigas.jpg"/>
          <p:cNvPicPr>
            <a:picLocks noChangeAspect="1"/>
          </p:cNvPicPr>
          <p:nvPr/>
        </p:nvPicPr>
        <p:blipFill>
          <a:blip r:embed="rId2"/>
          <a:stretch>
            <a:fillRect/>
          </a:stretch>
        </p:blipFill>
        <p:spPr>
          <a:xfrm>
            <a:off x="285720" y="214290"/>
            <a:ext cx="4729134" cy="2621868"/>
          </a:xfrm>
          <a:prstGeom prst="rect">
            <a:avLst/>
          </a:prstGeom>
          <a:ln>
            <a:noFill/>
          </a:ln>
          <a:effectLst>
            <a:outerShdw blurRad="292100" dist="139700" dir="2700000" algn="tl" rotWithShape="0">
              <a:srgbClr val="333333">
                <a:alpha val="65000"/>
              </a:srgbClr>
            </a:outerShdw>
          </a:effectLst>
        </p:spPr>
      </p:pic>
      <p:pic>
        <p:nvPicPr>
          <p:cNvPr id="5" name="Рисунок 4" descr="132b.jpg"/>
          <p:cNvPicPr>
            <a:picLocks noChangeAspect="1"/>
          </p:cNvPicPr>
          <p:nvPr/>
        </p:nvPicPr>
        <p:blipFill>
          <a:blip r:embed="rId3"/>
          <a:stretch>
            <a:fillRect/>
          </a:stretch>
        </p:blipFill>
        <p:spPr>
          <a:xfrm>
            <a:off x="5214942" y="3714752"/>
            <a:ext cx="3559143" cy="221457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a:bodyPr>
          <a:lstStyle/>
          <a:p>
            <a:r>
              <a:rPr lang="uk-UA" b="1" dirty="0" smtClean="0">
                <a:latin typeface="Georgia" pitchFamily="18" charset="0"/>
              </a:rPr>
              <a:t>Клас Головоногі</a:t>
            </a:r>
            <a:endParaRPr lang="ru-RU" dirty="0">
              <a:latin typeface="Georgia" pitchFamily="18" charset="0"/>
            </a:endParaRPr>
          </a:p>
        </p:txBody>
      </p:sp>
      <p:sp>
        <p:nvSpPr>
          <p:cNvPr id="3" name="Содержимое 2"/>
          <p:cNvSpPr>
            <a:spLocks noGrp="1"/>
          </p:cNvSpPr>
          <p:nvPr>
            <p:ph idx="1"/>
          </p:nvPr>
        </p:nvSpPr>
        <p:spPr>
          <a:xfrm>
            <a:off x="457200" y="1071546"/>
            <a:ext cx="8229600" cy="5054617"/>
          </a:xfrm>
        </p:spPr>
        <p:txBody>
          <a:bodyPr>
            <a:normAutofit fontScale="32500" lnSpcReduction="20000"/>
          </a:bodyPr>
          <a:lstStyle/>
          <a:p>
            <a:pPr marL="0" indent="0" algn="just">
              <a:lnSpc>
                <a:spcPct val="120000"/>
              </a:lnSpc>
              <a:buNone/>
            </a:pPr>
            <a:r>
              <a:rPr lang="uk-UA" dirty="0" smtClean="0">
                <a:latin typeface="Georgia" pitchFamily="18" charset="0"/>
              </a:rPr>
              <a:t>Описано понад </a:t>
            </a:r>
            <a:r>
              <a:rPr lang="ru-RU" dirty="0" smtClean="0">
                <a:latin typeface="Georgia" pitchFamily="18" charset="0"/>
              </a:rPr>
              <a:t>700 </a:t>
            </a:r>
            <a:r>
              <a:rPr lang="uk-UA" dirty="0" smtClean="0">
                <a:latin typeface="Georgia" pitchFamily="18" charset="0"/>
              </a:rPr>
              <a:t>видів головоногих. Головоногі мають рудиментарну черепашку. Ротовий отвір оточений </a:t>
            </a:r>
            <a:r>
              <a:rPr lang="uk-UA" i="1" dirty="0" smtClean="0">
                <a:latin typeface="Georgia" pitchFamily="18" charset="0"/>
              </a:rPr>
              <a:t>щупальцями </a:t>
            </a:r>
            <a:r>
              <a:rPr lang="uk-UA" dirty="0" smtClean="0">
                <a:latin typeface="Georgia" pitchFamily="18" charset="0"/>
              </a:rPr>
              <a:t>(вісім у восьминогів, десять у каракатиць і кальмарів). На щупальцях у декілька рядів розташовані </a:t>
            </a:r>
            <a:r>
              <a:rPr lang="uk-UA" i="1" dirty="0" smtClean="0">
                <a:latin typeface="Georgia" pitchFamily="18" charset="0"/>
              </a:rPr>
              <a:t>присоски. </a:t>
            </a:r>
            <a:r>
              <a:rPr lang="uk-UA" dirty="0" smtClean="0">
                <a:latin typeface="Georgia" pitchFamily="18" charset="0"/>
              </a:rPr>
              <a:t>Голова велика.</a:t>
            </a:r>
            <a:endParaRPr lang="ru-RU" dirty="0" smtClean="0">
              <a:latin typeface="Georgia" pitchFamily="18" charset="0"/>
            </a:endParaRPr>
          </a:p>
          <a:p>
            <a:pPr marL="0" indent="0" algn="just">
              <a:lnSpc>
                <a:spcPct val="120000"/>
              </a:lnSpc>
              <a:buNone/>
            </a:pPr>
            <a:r>
              <a:rPr lang="uk-UA" dirty="0" smtClean="0">
                <a:latin typeface="Georgia" pitchFamily="18" charset="0"/>
              </a:rPr>
              <a:t>Головний мозок головоногих дуже великий, вкритий зачатковою </a:t>
            </a:r>
            <a:r>
              <a:rPr lang="uk-UA" i="1" dirty="0" smtClean="0">
                <a:latin typeface="Georgia" pitchFamily="18" charset="0"/>
              </a:rPr>
              <a:t>корою, </a:t>
            </a:r>
            <a:r>
              <a:rPr lang="uk-UA" dirty="0" smtClean="0">
                <a:latin typeface="Georgia" pitchFamily="18" charset="0"/>
              </a:rPr>
              <a:t>зверху захищений хрящовою пластинкою. Орган зору </a:t>
            </a:r>
            <a:r>
              <a:rPr lang="ru-RU" dirty="0" smtClean="0">
                <a:latin typeface="Georgia" pitchFamily="18" charset="0"/>
              </a:rPr>
              <a:t>— </a:t>
            </a:r>
            <a:r>
              <a:rPr lang="uk-UA" i="1" dirty="0" smtClean="0">
                <a:latin typeface="Georgia" pitchFamily="18" charset="0"/>
              </a:rPr>
              <a:t>очі, </a:t>
            </a:r>
            <a:r>
              <a:rPr lang="uk-UA" dirty="0" smtClean="0">
                <a:latin typeface="Georgia" pitchFamily="18" charset="0"/>
              </a:rPr>
              <a:t>акомодація досягається віддаленням або наближенням кришталика до сітківки. Смакові рецептори розташовані на язиці та присосках щупалець. Органи рівноваги представлені </a:t>
            </a:r>
            <a:r>
              <a:rPr lang="uk-UA" i="1" dirty="0" smtClean="0">
                <a:latin typeface="Georgia" pitchFamily="18" charset="0"/>
              </a:rPr>
              <a:t>статоцистами.</a:t>
            </a:r>
            <a:endParaRPr lang="ru-RU" dirty="0" smtClean="0">
              <a:latin typeface="Georgia" pitchFamily="18" charset="0"/>
            </a:endParaRPr>
          </a:p>
          <a:p>
            <a:pPr marL="0" indent="0" algn="just">
              <a:lnSpc>
                <a:spcPct val="120000"/>
              </a:lnSpc>
              <a:buNone/>
            </a:pPr>
            <a:r>
              <a:rPr lang="uk-UA" dirty="0" smtClean="0">
                <a:latin typeface="Georgia" pitchFamily="18" charset="0"/>
              </a:rPr>
              <a:t>Кров має блакитний колір, що пов'язано з присутністю пігменту, що містить Купрум, </a:t>
            </a:r>
            <a:r>
              <a:rPr lang="ru-RU" dirty="0" smtClean="0">
                <a:latin typeface="Georgia" pitchFamily="18" charset="0"/>
              </a:rPr>
              <a:t>— </a:t>
            </a:r>
            <a:r>
              <a:rPr lang="uk-UA" i="1" dirty="0" smtClean="0">
                <a:latin typeface="Georgia" pitchFamily="18" charset="0"/>
              </a:rPr>
              <a:t>гемоціаніну, </a:t>
            </a:r>
            <a:r>
              <a:rPr lang="uk-UA" dirty="0" smtClean="0">
                <a:latin typeface="Georgia" pitchFamily="18" charset="0"/>
              </a:rPr>
              <a:t>який бере участь у транспорті кисню. Головоногі мають три серця: головне складається з передсердя та шлуночка і забезпечує потік крові по тілу, а інші два </a:t>
            </a:r>
            <a:r>
              <a:rPr lang="uk-UA" i="1" dirty="0" smtClean="0">
                <a:latin typeface="Georgia" pitchFamily="18" charset="0"/>
              </a:rPr>
              <a:t>{зяброві серця) </a:t>
            </a:r>
            <a:r>
              <a:rPr lang="uk-UA" dirty="0" smtClean="0">
                <a:latin typeface="Georgia" pitchFamily="18" charset="0"/>
              </a:rPr>
              <a:t>проштовхують її крізь зябра.</a:t>
            </a:r>
            <a:endParaRPr lang="ru-RU" dirty="0" smtClean="0">
              <a:latin typeface="Georgia" pitchFamily="18" charset="0"/>
            </a:endParaRPr>
          </a:p>
          <a:p>
            <a:pPr marL="0" indent="0" algn="just">
              <a:lnSpc>
                <a:spcPct val="120000"/>
              </a:lnSpc>
              <a:buNone/>
            </a:pPr>
            <a:r>
              <a:rPr lang="uk-UA" i="1" dirty="0" smtClean="0">
                <a:latin typeface="Georgia" pitchFamily="18" charset="0"/>
              </a:rPr>
              <a:t>Рот </a:t>
            </a:r>
            <a:r>
              <a:rPr lang="uk-UA" dirty="0" smtClean="0">
                <a:latin typeface="Georgia" pitchFamily="18" charset="0"/>
              </a:rPr>
              <a:t>невеликий, м'язиста </a:t>
            </a:r>
            <a:r>
              <a:rPr lang="uk-UA" i="1" dirty="0" smtClean="0">
                <a:latin typeface="Georgia" pitchFamily="18" charset="0"/>
              </a:rPr>
              <a:t>глотка </a:t>
            </a:r>
            <a:r>
              <a:rPr lang="uk-UA" dirty="0" smtClean="0">
                <a:latin typeface="Georgia" pitchFamily="18" charset="0"/>
              </a:rPr>
              <a:t>має роговий </a:t>
            </a:r>
            <a:r>
              <a:rPr lang="uk-UA" i="1" dirty="0" smtClean="0">
                <a:latin typeface="Georgia" pitchFamily="18" charset="0"/>
              </a:rPr>
              <a:t>дзьоб. </a:t>
            </a:r>
            <a:r>
              <a:rPr lang="uk-UA" dirty="0" smtClean="0">
                <a:latin typeface="Georgia" pitchFamily="18" charset="0"/>
              </a:rPr>
              <a:t>Головоногі </a:t>
            </a:r>
            <a:r>
              <a:rPr lang="ru-RU" dirty="0" smtClean="0">
                <a:latin typeface="Georgia" pitchFamily="18" charset="0"/>
              </a:rPr>
              <a:t>— </a:t>
            </a:r>
            <a:r>
              <a:rPr lang="uk-UA" dirty="0" smtClean="0">
                <a:latin typeface="Georgia" pitchFamily="18" charset="0"/>
              </a:rPr>
              <a:t>хижаки. Вони харчуються рибою, крабами, черепашками, нерідко зустрічається канібалізм.</a:t>
            </a:r>
            <a:endParaRPr lang="ru-RU" dirty="0" smtClean="0">
              <a:latin typeface="Georgia" pitchFamily="18" charset="0"/>
            </a:endParaRPr>
          </a:p>
          <a:p>
            <a:pPr marL="0" indent="0" algn="just">
              <a:lnSpc>
                <a:spcPct val="120000"/>
              </a:lnSpc>
              <a:buNone/>
            </a:pPr>
            <a:r>
              <a:rPr lang="uk-UA" dirty="0" smtClean="0">
                <a:latin typeface="Georgia" pitchFamily="18" charset="0"/>
              </a:rPr>
              <a:t>Головоногі </a:t>
            </a:r>
            <a:r>
              <a:rPr lang="uk-UA" i="1" dirty="0" smtClean="0">
                <a:latin typeface="Georgia" pitchFamily="18" charset="0"/>
              </a:rPr>
              <a:t>роздільностатеві. </a:t>
            </a:r>
            <a:r>
              <a:rPr lang="uk-UA" dirty="0" smtClean="0">
                <a:latin typeface="Georgia" pitchFamily="18" charset="0"/>
              </a:rPr>
              <a:t>Запліднення внутрішнє: самець щупальцем переносить сперматозоїди у статевий отвір самки. Розвиток прямий, без личинкової стадії.</a:t>
            </a:r>
            <a:endParaRPr lang="ru-RU" dirty="0" smtClean="0">
              <a:latin typeface="Georgia" pitchFamily="18" charset="0"/>
            </a:endParaRPr>
          </a:p>
          <a:p>
            <a:pPr marL="0" indent="0" algn="just">
              <a:lnSpc>
                <a:spcPct val="120000"/>
              </a:lnSpc>
              <a:buNone/>
            </a:pPr>
            <a:r>
              <a:rPr lang="uk-UA" dirty="0" smtClean="0">
                <a:latin typeface="Georgia" pitchFamily="18" charset="0"/>
              </a:rPr>
              <a:t>Рух здійснюється за принципом </a:t>
            </a:r>
            <a:r>
              <a:rPr lang="uk-UA" i="1" dirty="0" smtClean="0">
                <a:latin typeface="Georgia" pitchFamily="18" charset="0"/>
              </a:rPr>
              <a:t>реактивного двигуна. </a:t>
            </a:r>
            <a:r>
              <a:rPr lang="uk-UA" dirty="0" smtClean="0">
                <a:latin typeface="Georgia" pitchFamily="18" charset="0"/>
              </a:rPr>
              <a:t>Через мантійний отвір вода засмоктується в мантійну порожнину, а потім із силою виштовхується крізь вивідний сифон. У цьому випадку молюск пересувається заднім кінцем тіла вперед. Деякі восьминоги можуть «ходити» по дну, спираючись на щупальця.</a:t>
            </a:r>
            <a:endParaRPr lang="ru-RU" dirty="0" smtClean="0">
              <a:latin typeface="Georgia" pitchFamily="18" charset="0"/>
            </a:endParaRPr>
          </a:p>
          <a:p>
            <a:pPr marL="0" indent="0" algn="just">
              <a:lnSpc>
                <a:spcPct val="120000"/>
              </a:lnSpc>
              <a:buNone/>
            </a:pPr>
            <a:r>
              <a:rPr lang="uk-UA" dirty="0" smtClean="0">
                <a:latin typeface="Georgia" pitchFamily="18" charset="0"/>
              </a:rPr>
              <a:t>Найдивовижнішим захисним пристосуванням головоногих є </a:t>
            </a:r>
            <a:r>
              <a:rPr lang="uk-UA" i="1" dirty="0" smtClean="0">
                <a:latin typeface="Georgia" pitchFamily="18" charset="0"/>
              </a:rPr>
              <a:t>чорнильна бомба. </a:t>
            </a:r>
            <a:r>
              <a:rPr lang="uk-UA" dirty="0" smtClean="0">
                <a:latin typeface="Georgia" pitchFamily="18" charset="0"/>
              </a:rPr>
              <a:t>У разі небезпеки молюск випускає з виросту кишки (чорнильного мішка) барвникову речовину, яка забарвлює воду на десятки метрів навколо й паралізує нюхові нерви хижих риб. Це дезорієнтує ворога, а молюск устигає сховатися.</a:t>
            </a:r>
            <a:endParaRPr lang="ru-RU" dirty="0" smtClean="0">
              <a:latin typeface="Georgia" pitchFamily="18" charset="0"/>
            </a:endParaRPr>
          </a:p>
          <a:p>
            <a:pPr marL="0" indent="0" algn="just">
              <a:lnSpc>
                <a:spcPct val="120000"/>
              </a:lnSpc>
              <a:buNone/>
            </a:pPr>
            <a:r>
              <a:rPr lang="uk-UA" dirty="0" smtClean="0">
                <a:latin typeface="Georgia" pitchFamily="18" charset="0"/>
              </a:rPr>
              <a:t>Іншим захисним пристосуванням є </a:t>
            </a:r>
            <a:r>
              <a:rPr lang="uk-UA" i="1" dirty="0" smtClean="0">
                <a:latin typeface="Georgia" pitchFamily="18" charset="0"/>
              </a:rPr>
              <a:t>зміна забарвлення. </a:t>
            </a:r>
            <a:r>
              <a:rPr lang="uk-UA" dirty="0" smtClean="0">
                <a:latin typeface="Georgia" pitchFamily="18" charset="0"/>
              </a:rPr>
              <a:t>У всіх головоногих під шкірою розташовані клітини, що містять різні пігменти. Під дією сигналу нервової системи пігментні клітини розтягуються, збільшуючи свою поверхню в десятки разів. Заразом змінюється інтенсивність забарвлення тварини </a:t>
            </a:r>
            <a:r>
              <a:rPr lang="ru-RU" dirty="0" smtClean="0">
                <a:latin typeface="Georgia" pitchFamily="18" charset="0"/>
              </a:rPr>
              <a:t>— </a:t>
            </a:r>
            <a:r>
              <a:rPr lang="uk-UA" dirty="0" smtClean="0">
                <a:latin typeface="Georgia" pitchFamily="18" charset="0"/>
              </a:rPr>
              <a:t>від темних тонів</a:t>
            </a:r>
            <a:endParaRPr lang="ru-RU" dirty="0" smtClean="0">
              <a:latin typeface="Georgia" pitchFamily="18" charset="0"/>
            </a:endParaRPr>
          </a:p>
          <a:p>
            <a:pPr marL="0" indent="0" algn="just">
              <a:lnSpc>
                <a:spcPct val="120000"/>
              </a:lnSpc>
              <a:buNone/>
            </a:pPr>
            <a:r>
              <a:rPr lang="uk-UA" dirty="0" smtClean="0">
                <a:latin typeface="Georgia" pitchFamily="18" charset="0"/>
              </a:rPr>
              <a:t>до попелясто-сірого. Сигналом для зміни забарвлення є інформація, яка надходить від зорового аналізатора.</a:t>
            </a:r>
            <a:endParaRPr lang="ru-RU" dirty="0" smtClean="0">
              <a:latin typeface="Georgia" pitchFamily="18" charset="0"/>
            </a:endParaRPr>
          </a:p>
          <a:p>
            <a:pPr marL="0" indent="0" algn="just">
              <a:lnSpc>
                <a:spcPct val="120000"/>
              </a:lnSpc>
              <a:buNone/>
            </a:pPr>
            <a:r>
              <a:rPr lang="uk-UA" dirty="0" smtClean="0">
                <a:latin typeface="Georgia" pitchFamily="18" charset="0"/>
              </a:rPr>
              <a:t>Сучасні головоногі </a:t>
            </a:r>
            <a:r>
              <a:rPr lang="ru-RU" dirty="0" smtClean="0">
                <a:latin typeface="Georgia" pitchFamily="18" charset="0"/>
              </a:rPr>
              <a:t>— </a:t>
            </a:r>
            <a:r>
              <a:rPr lang="uk-UA" dirty="0" smtClean="0">
                <a:latin typeface="Georgia" pitchFamily="18" charset="0"/>
              </a:rPr>
              <a:t>виключно морські тварини. Особливо численні вони в тропічних і субтропічних широтах </a:t>
            </a:r>
            <a:r>
              <a:rPr lang="uk-UA" i="1" dirty="0" smtClean="0">
                <a:latin typeface="Georgia" pitchFamily="18" charset="0"/>
              </a:rPr>
              <a:t>(звичайний восьминіг). Каракатиці </a:t>
            </a:r>
            <a:r>
              <a:rPr lang="uk-UA" dirty="0" smtClean="0">
                <a:latin typeface="Georgia" pitchFamily="18" charset="0"/>
              </a:rPr>
              <a:t>відрізняються від восьминогів кількістю щупалець (10), а від </a:t>
            </a:r>
            <a:r>
              <a:rPr lang="uk-UA" i="1" dirty="0" smtClean="0">
                <a:latin typeface="Georgia" pitchFamily="18" charset="0"/>
              </a:rPr>
              <a:t>кальмарів </a:t>
            </a:r>
            <a:r>
              <a:rPr lang="uk-UA" dirty="0" smtClean="0">
                <a:latin typeface="Georgia" pitchFamily="18" charset="0"/>
              </a:rPr>
              <a:t>— сплощеною формою тіла. У кальмарів тіло циліндричне, має ром* боподібні плавники.</a:t>
            </a:r>
            <a:endParaRPr lang="ru-RU" dirty="0" smtClean="0">
              <a:latin typeface="Georgia" pitchFamily="18" charset="0"/>
            </a:endParaRPr>
          </a:p>
          <a:p>
            <a:pPr marL="0" indent="0" algn="just">
              <a:lnSpc>
                <a:spcPct val="120000"/>
              </a:lnSpc>
              <a:buNone/>
            </a:pPr>
            <a:r>
              <a:rPr lang="uk-UA" dirty="0" smtClean="0">
                <a:latin typeface="Georgia" pitchFamily="18" charset="0"/>
              </a:rPr>
              <a:t>З найдавніших часів безліч міфів присвячено морському чудовиську — </a:t>
            </a:r>
            <a:r>
              <a:rPr lang="uk-UA" i="1" dirty="0" smtClean="0">
                <a:latin typeface="Georgia" pitchFamily="18" charset="0"/>
              </a:rPr>
              <a:t>гігантському кальмарові. </a:t>
            </a:r>
            <a:r>
              <a:rPr lang="uk-UA" dirty="0" smtClean="0">
                <a:latin typeface="Georgia" pitchFamily="18" charset="0"/>
              </a:rPr>
              <a:t>Найбільший спійманий кальмар був </a:t>
            </a:r>
            <a:r>
              <a:rPr lang="ru-RU" dirty="0" smtClean="0">
                <a:latin typeface="Georgia" pitchFamily="18" charset="0"/>
              </a:rPr>
              <a:t>18 </a:t>
            </a:r>
            <a:r>
              <a:rPr lang="uk-UA" dirty="0" smtClean="0">
                <a:latin typeface="Georgia" pitchFamily="18" charset="0"/>
              </a:rPr>
              <a:t>м завдовжки й важив близько </a:t>
            </a:r>
            <a:r>
              <a:rPr lang="ru-RU" dirty="0" smtClean="0">
                <a:latin typeface="Georgia" pitchFamily="18" charset="0"/>
              </a:rPr>
              <a:t>8 </a:t>
            </a:r>
            <a:r>
              <a:rPr lang="uk-UA" dirty="0" smtClean="0">
                <a:latin typeface="Georgia" pitchFamily="18" charset="0"/>
              </a:rPr>
              <a:t>тонн. Вважається, що молюски такого розміру можуть нападати навіть на кашалотів </a:t>
            </a:r>
            <a:r>
              <a:rPr lang="ru-RU" dirty="0" smtClean="0">
                <a:latin typeface="Georgia" pitchFamily="18" charset="0"/>
              </a:rPr>
              <a:t>— </a:t>
            </a:r>
            <a:r>
              <a:rPr lang="uk-UA" dirty="0" smtClean="0">
                <a:latin typeface="Georgia" pitchFamily="18" charset="0"/>
              </a:rPr>
              <a:t>своїх найлютіших ворогів. Нерідко на тілі спійманих китів можна було побачити глибокі рани від щупалець. Кальмар, якого навіть проковтнули, продовжує якийсь час боротьбу </a:t>
            </a:r>
            <a:r>
              <a:rPr lang="ru-RU" dirty="0" smtClean="0">
                <a:latin typeface="Georgia" pitchFamily="18" charset="0"/>
              </a:rPr>
              <a:t>— </a:t>
            </a:r>
            <a:r>
              <a:rPr lang="uk-UA" dirty="0" smtClean="0">
                <a:latin typeface="Georgia" pitchFamily="18" charset="0"/>
              </a:rPr>
              <a:t>на стінках шлунків убитих кашалотів знаходили відбитки присосків.</a:t>
            </a:r>
            <a:endParaRPr lang="ru-RU" dirty="0" smtClean="0">
              <a:latin typeface="Georgia" pitchFamily="18" charset="0"/>
            </a:endParaRPr>
          </a:p>
          <a:p>
            <a:pPr>
              <a:buNone/>
            </a:pPr>
            <a:endParaRPr lang="ru-RU"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429264"/>
            <a:ext cx="8229600" cy="696899"/>
          </a:xfrm>
        </p:spPr>
        <p:txBody>
          <a:bodyPr/>
          <a:lstStyle/>
          <a:p>
            <a:pPr algn="ctr">
              <a:buNone/>
            </a:pPr>
            <a:r>
              <a:rPr lang="uk-UA" dirty="0" smtClean="0">
                <a:latin typeface="Georgia" pitchFamily="18" charset="0"/>
              </a:rPr>
              <a:t>Кальмари</a:t>
            </a:r>
            <a:endParaRPr lang="ru-RU" dirty="0">
              <a:latin typeface="Georgia" pitchFamily="18" charset="0"/>
            </a:endParaRPr>
          </a:p>
        </p:txBody>
      </p:sp>
      <p:pic>
        <p:nvPicPr>
          <p:cNvPr id="4" name="Рисунок 3" descr="05050410.jpg"/>
          <p:cNvPicPr>
            <a:picLocks noChangeAspect="1"/>
          </p:cNvPicPr>
          <p:nvPr/>
        </p:nvPicPr>
        <p:blipFill>
          <a:blip r:embed="rId2"/>
          <a:stretch>
            <a:fillRect/>
          </a:stretch>
        </p:blipFill>
        <p:spPr>
          <a:xfrm>
            <a:off x="1285852" y="571480"/>
            <a:ext cx="6688052" cy="411485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868" y="5857892"/>
            <a:ext cx="5114932" cy="554023"/>
          </a:xfrm>
        </p:spPr>
        <p:txBody>
          <a:bodyPr>
            <a:normAutofit/>
          </a:bodyPr>
          <a:lstStyle/>
          <a:p>
            <a:pPr algn="ctr">
              <a:buNone/>
            </a:pPr>
            <a:r>
              <a:rPr lang="uk-UA" sz="2000" dirty="0" smtClean="0">
                <a:latin typeface="Georgia" pitchFamily="18" charset="0"/>
              </a:rPr>
              <a:t>Восміноги</a:t>
            </a:r>
            <a:endParaRPr lang="ru-RU" sz="2000" dirty="0">
              <a:latin typeface="Georgia" pitchFamily="18" charset="0"/>
            </a:endParaRPr>
          </a:p>
        </p:txBody>
      </p:sp>
      <p:pic>
        <p:nvPicPr>
          <p:cNvPr id="4" name="Рисунок 3" descr="1268890539bcetyt_ru.jpg"/>
          <p:cNvPicPr>
            <a:picLocks noChangeAspect="1"/>
          </p:cNvPicPr>
          <p:nvPr/>
        </p:nvPicPr>
        <p:blipFill>
          <a:blip r:embed="rId2"/>
          <a:stretch>
            <a:fillRect/>
          </a:stretch>
        </p:blipFill>
        <p:spPr>
          <a:xfrm>
            <a:off x="3143240" y="357166"/>
            <a:ext cx="5715000" cy="4071966"/>
          </a:xfrm>
          <a:prstGeom prst="rect">
            <a:avLst/>
          </a:prstGeom>
          <a:ln>
            <a:noFill/>
          </a:ln>
          <a:effectLst>
            <a:outerShdw blurRad="292100" dist="139700" dir="2700000" algn="tl" rotWithShape="0">
              <a:srgbClr val="333333">
                <a:alpha val="65000"/>
              </a:srgbClr>
            </a:outerShdw>
          </a:effectLst>
        </p:spPr>
      </p:pic>
      <p:pic>
        <p:nvPicPr>
          <p:cNvPr id="5" name="Рисунок 4" descr="NESIS3.JPG"/>
          <p:cNvPicPr>
            <a:picLocks noChangeAspect="1"/>
          </p:cNvPicPr>
          <p:nvPr/>
        </p:nvPicPr>
        <p:blipFill>
          <a:blip r:embed="rId3"/>
          <a:stretch>
            <a:fillRect/>
          </a:stretch>
        </p:blipFill>
        <p:spPr>
          <a:xfrm>
            <a:off x="214282" y="4857760"/>
            <a:ext cx="2643206" cy="1714512"/>
          </a:xfrm>
          <a:prstGeom prst="rect">
            <a:avLst/>
          </a:prstGeom>
          <a:ln>
            <a:noFill/>
          </a:ln>
          <a:effectLst>
            <a:outerShdw blurRad="292100" dist="139700" dir="2700000" algn="tl" rotWithShape="0">
              <a:srgbClr val="333333">
                <a:alpha val="65000"/>
              </a:srgbClr>
            </a:outerShdw>
          </a:effectLst>
        </p:spPr>
      </p:pic>
      <p:pic>
        <p:nvPicPr>
          <p:cNvPr id="6" name="Рисунок 5" descr="octopus (1).jpg"/>
          <p:cNvPicPr>
            <a:picLocks noChangeAspect="1"/>
          </p:cNvPicPr>
          <p:nvPr/>
        </p:nvPicPr>
        <p:blipFill>
          <a:blip r:embed="rId4"/>
          <a:stretch>
            <a:fillRect/>
          </a:stretch>
        </p:blipFill>
        <p:spPr>
          <a:xfrm>
            <a:off x="214282" y="357166"/>
            <a:ext cx="2643206" cy="1892393"/>
          </a:xfrm>
          <a:prstGeom prst="rect">
            <a:avLst/>
          </a:prstGeom>
          <a:ln>
            <a:noFill/>
          </a:ln>
          <a:effectLst>
            <a:outerShdw blurRad="292100" dist="139700" dir="2700000" algn="tl" rotWithShape="0">
              <a:srgbClr val="333333">
                <a:alpha val="65000"/>
              </a:srgbClr>
            </a:outerShdw>
          </a:effectLst>
        </p:spPr>
      </p:pic>
      <p:pic>
        <p:nvPicPr>
          <p:cNvPr id="7" name="Рисунок 6" descr="octopus.jpg"/>
          <p:cNvPicPr>
            <a:picLocks noChangeAspect="1"/>
          </p:cNvPicPr>
          <p:nvPr/>
        </p:nvPicPr>
        <p:blipFill>
          <a:blip r:embed="rId5"/>
          <a:stretch>
            <a:fillRect/>
          </a:stretch>
        </p:blipFill>
        <p:spPr>
          <a:xfrm>
            <a:off x="214282" y="2571744"/>
            <a:ext cx="2643206" cy="185736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715016"/>
            <a:ext cx="8229600" cy="411147"/>
          </a:xfrm>
        </p:spPr>
        <p:txBody>
          <a:bodyPr>
            <a:normAutofit fontScale="77500" lnSpcReduction="20000"/>
          </a:bodyPr>
          <a:lstStyle/>
          <a:p>
            <a:pPr algn="ctr">
              <a:buNone/>
            </a:pPr>
            <a:r>
              <a:rPr lang="uk-UA" dirty="0" smtClean="0">
                <a:latin typeface="Georgia" pitchFamily="18" charset="0"/>
              </a:rPr>
              <a:t>Маскувальне забарвлення восминога</a:t>
            </a:r>
            <a:endParaRPr lang="ru-RU" dirty="0">
              <a:latin typeface="Georgia" pitchFamily="18" charset="0"/>
            </a:endParaRPr>
          </a:p>
        </p:txBody>
      </p:sp>
      <p:pic>
        <p:nvPicPr>
          <p:cNvPr id="4" name="Рисунок 3" descr="NESIS4.JPG"/>
          <p:cNvPicPr>
            <a:picLocks noChangeAspect="1"/>
          </p:cNvPicPr>
          <p:nvPr/>
        </p:nvPicPr>
        <p:blipFill>
          <a:blip r:embed="rId2"/>
          <a:stretch>
            <a:fillRect/>
          </a:stretch>
        </p:blipFill>
        <p:spPr>
          <a:xfrm>
            <a:off x="2786050" y="428604"/>
            <a:ext cx="3571902" cy="509752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6072206"/>
            <a:ext cx="8229600" cy="554023"/>
          </a:xfrm>
        </p:spPr>
        <p:txBody>
          <a:bodyPr>
            <a:normAutofit/>
          </a:bodyPr>
          <a:lstStyle/>
          <a:p>
            <a:pPr algn="ctr">
              <a:buNone/>
            </a:pPr>
            <a:r>
              <a:rPr lang="uk-UA" sz="2000" dirty="0" smtClean="0">
                <a:latin typeface="Georgia" pitchFamily="18" charset="0"/>
              </a:rPr>
              <a:t>Гиганський кальмар</a:t>
            </a:r>
            <a:endParaRPr lang="ru-RU" sz="2000" dirty="0">
              <a:latin typeface="Georgia" pitchFamily="18" charset="0"/>
            </a:endParaRPr>
          </a:p>
        </p:txBody>
      </p:sp>
      <p:pic>
        <p:nvPicPr>
          <p:cNvPr id="4" name="Рисунок 3" descr="kalmar-1.GIF"/>
          <p:cNvPicPr>
            <a:picLocks noChangeAspect="1"/>
          </p:cNvPicPr>
          <p:nvPr/>
        </p:nvPicPr>
        <p:blipFill>
          <a:blip r:embed="rId2"/>
          <a:stretch>
            <a:fillRect/>
          </a:stretch>
        </p:blipFill>
        <p:spPr>
          <a:xfrm>
            <a:off x="1119841" y="357166"/>
            <a:ext cx="6904318" cy="518746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lstStyle/>
          <a:p>
            <a:r>
              <a:rPr lang="uk-UA" dirty="0" smtClean="0"/>
              <a:t>ТИП ЧЛЕНИСТОНОГІ</a:t>
            </a:r>
            <a:endParaRPr lang="ru-RU" dirty="0"/>
          </a:p>
        </p:txBody>
      </p:sp>
      <p:sp>
        <p:nvSpPr>
          <p:cNvPr id="3" name="Содержимое 2"/>
          <p:cNvSpPr>
            <a:spLocks noGrp="1"/>
          </p:cNvSpPr>
          <p:nvPr>
            <p:ph idx="1"/>
          </p:nvPr>
        </p:nvSpPr>
        <p:spPr>
          <a:xfrm>
            <a:off x="457200" y="1214422"/>
            <a:ext cx="8229600" cy="5143536"/>
          </a:xfrm>
        </p:spPr>
        <p:txBody>
          <a:bodyPr>
            <a:normAutofit fontScale="47500" lnSpcReduction="20000"/>
          </a:bodyPr>
          <a:lstStyle/>
          <a:p>
            <a:pPr marL="0" algn="just">
              <a:buNone/>
            </a:pPr>
            <a:r>
              <a:rPr lang="ru-RU" b="1" dirty="0" smtClean="0"/>
              <a:t>Загальна характеристика</a:t>
            </a:r>
            <a:r>
              <a:rPr lang="ru-RU" dirty="0" smtClean="0"/>
              <a:t>. До членистоногих належить понад 1 млн видів. Велика різноманітність форм пояснюється пристосованістю членистоногих до життя в усіх середовищах. Цьому сприяла поява ароморфозів та ідіо-адаптацій, характерних для членистоногих. Разом з тим у членистоногих є багато спільних ознак з кільчастими червами, що свідчить про їх філогенетичну спорідненість.</a:t>
            </a:r>
          </a:p>
          <a:p>
            <a:pPr marL="0" algn="just">
              <a:buNone/>
            </a:pPr>
            <a:r>
              <a:rPr lang="ru-RU" dirty="0" smtClean="0"/>
              <a:t>Роль членистоногих у природі величезна. Велике значення вони мають також як шкідники і запилювачі культурних рослин, як тварини, яких використовують у їжу, тощо.</a:t>
            </a:r>
          </a:p>
          <a:p>
            <a:pPr marL="0" algn="just">
              <a:buNone/>
            </a:pPr>
            <a:r>
              <a:rPr lang="ru-RU" dirty="0" smtClean="0"/>
              <a:t>Членистоногі становлять значний медичний і ветеринарний інтерес, оскільки серед них трапляються паразити людини, тварин, проміжні хазяїни паразитів, переносники збудників різних хвороб і отруйні тварини.</a:t>
            </a:r>
          </a:p>
          <a:p>
            <a:pPr marL="0" algn="just">
              <a:buNone/>
            </a:pPr>
            <a:r>
              <a:rPr lang="ru-RU" dirty="0" smtClean="0"/>
              <a:t>Для тварин, що належать до типу членистоногих, характерні такі ознаки: </a:t>
            </a:r>
            <a:endParaRPr lang="en-US" dirty="0" smtClean="0"/>
          </a:p>
          <a:p>
            <a:pPr marL="0" algn="just">
              <a:buNone/>
            </a:pPr>
            <a:r>
              <a:rPr lang="ru-RU" dirty="0" smtClean="0"/>
              <a:t>а) тришаровість, тобто розвиток трьох зародкових листків у ембріона; </a:t>
            </a:r>
            <a:endParaRPr lang="en-US" dirty="0" smtClean="0"/>
          </a:p>
          <a:p>
            <a:pPr marL="0" algn="just">
              <a:buNone/>
            </a:pPr>
            <a:r>
              <a:rPr lang="ru-RU" dirty="0" smtClean="0"/>
              <a:t>б) двобічна симетрія тіла; </a:t>
            </a:r>
            <a:endParaRPr lang="en-US" dirty="0" smtClean="0"/>
          </a:p>
          <a:p>
            <a:pPr marL="0" algn="just">
              <a:buNone/>
            </a:pPr>
            <a:r>
              <a:rPr lang="ru-RU" dirty="0" smtClean="0"/>
              <a:t>в) неоднакова членистість тіла, яка полягає в тому, що сегменти тіла мають різну будову і виконують різні функції; г) злиття сегментів у відділи тіла (голову, груди, черевце); </a:t>
            </a:r>
            <a:endParaRPr lang="en-US" dirty="0" smtClean="0"/>
          </a:p>
          <a:p>
            <a:pPr marL="0" algn="just">
              <a:buNone/>
            </a:pPr>
            <a:r>
              <a:rPr lang="ru-RU" dirty="0" smtClean="0"/>
              <a:t>д) наявність членистих кінцівок, які являють собою багатоколінний важіль; </a:t>
            </a:r>
            <a:endParaRPr lang="en-US" dirty="0" smtClean="0"/>
          </a:p>
          <a:p>
            <a:pPr marL="0" algn="just">
              <a:buNone/>
            </a:pPr>
            <a:r>
              <a:rPr lang="ru-RU" dirty="0" smtClean="0"/>
              <a:t>е) диференціація м'язів і посмугованої мускулатури; </a:t>
            </a:r>
            <a:endParaRPr lang="en-US" dirty="0" smtClean="0"/>
          </a:p>
          <a:p>
            <a:pPr marL="0" algn="just">
              <a:buNone/>
            </a:pPr>
            <a:r>
              <a:rPr lang="ru-RU" dirty="0" smtClean="0"/>
              <a:t>є) зовнішній хітині-зований скелет, до якого прикріплюються м'язи і який захищає від зовнішніх впливів; </a:t>
            </a:r>
            <a:endParaRPr lang="en-US" dirty="0" smtClean="0"/>
          </a:p>
          <a:p>
            <a:pPr marL="0" algn="just">
              <a:buNone/>
            </a:pPr>
            <a:r>
              <a:rPr lang="ru-RU" dirty="0" smtClean="0"/>
              <a:t>ж) змішана порожнина тіла, яка утворюється під час ембріонального розвитку в результаті злиття первинної і вторинної порожнин тіла; </a:t>
            </a:r>
            <a:endParaRPr lang="en-US" dirty="0" smtClean="0"/>
          </a:p>
          <a:p>
            <a:pPr marL="0" algn="just">
              <a:buNone/>
            </a:pPr>
            <a:r>
              <a:rPr lang="ru-RU" dirty="0" smtClean="0"/>
              <a:t>з) наявність систем органів: травної, дихальної, видільної, кровоносної, нервової, ендокринної, статевої; </a:t>
            </a:r>
            <a:endParaRPr lang="en-US" dirty="0" smtClean="0"/>
          </a:p>
          <a:p>
            <a:pPr marL="0" algn="just">
              <a:buNone/>
            </a:pPr>
            <a:r>
              <a:rPr lang="ru-RU" dirty="0" smtClean="0"/>
              <a:t>и) періодичне линяння.</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6000792"/>
          </a:xfrm>
        </p:spPr>
        <p:txBody>
          <a:bodyPr>
            <a:normAutofit fontScale="47500" lnSpcReduction="20000"/>
          </a:bodyPr>
          <a:lstStyle/>
          <a:p>
            <a:pPr marL="0" indent="0" algn="just">
              <a:buNone/>
            </a:pPr>
            <a:r>
              <a:rPr lang="ru-RU" b="1" dirty="0" smtClean="0"/>
              <a:t>Травна система </a:t>
            </a:r>
            <a:r>
              <a:rPr lang="ru-RU" dirty="0" smtClean="0"/>
              <a:t>складається з трьох відділів: переднього, середнього й заднього, який закінчується анальним отвором. Середній відділ має травні залози.</a:t>
            </a:r>
            <a:endParaRPr lang="en-US" dirty="0" smtClean="0"/>
          </a:p>
          <a:p>
            <a:pPr marL="0" indent="0" algn="just">
              <a:buNone/>
            </a:pPr>
            <a:r>
              <a:rPr lang="ru-RU" b="1" dirty="0" smtClean="0"/>
              <a:t>Органи дихання </a:t>
            </a:r>
            <a:r>
              <a:rPr lang="ru-RU" dirty="0" smtClean="0"/>
              <a:t>і виділення. Будова органів дихання залежить від умов життя. У водних форм — це зябра, здатні використовувати кисень, розчинений у воді; у на¬земних — легені й трахеї, пристосовані до використання кисню повітря. Органи виділення являють собою видо¬змінені метанефридії.</a:t>
            </a:r>
          </a:p>
          <a:p>
            <a:pPr marL="0" indent="0" algn="just">
              <a:buNone/>
            </a:pPr>
            <a:r>
              <a:rPr lang="ru-RU" b="1" dirty="0" smtClean="0"/>
              <a:t>Кровоносна система </a:t>
            </a:r>
            <a:r>
              <a:rPr lang="ru-RU" dirty="0" smtClean="0"/>
              <a:t>незамкнена. Серце розміщене на спинній частині тіла. Від серця відходять лише головні кровоносні судини — аорта і артерії. З них гемолімфа виливається в синуси, що являють собою ділянки змішаної порожнини тіла (міксоцелю), а потім знову повертаєть¬ся в серце. Гемолімфа — рідина, яка частково відповідає крові кільчастих червів, а частково — целомічній рідині.</a:t>
            </a:r>
          </a:p>
          <a:p>
            <a:pPr marL="0" indent="0" algn="just">
              <a:buNone/>
            </a:pPr>
            <a:r>
              <a:rPr lang="ru-RU" b="1" dirty="0" smtClean="0"/>
              <a:t>Нервова система </a:t>
            </a:r>
            <a:r>
              <a:rPr lang="ru-RU" dirty="0" smtClean="0"/>
              <a:t>складається з надглоткового (парного за походженням), що утворює головний мозок, і підглоткового вузлів, зв'язаних між собою навкологлотковими перемичками, та черевного нервового ланцюжка. Проте у членистоногих спостерігається ускладнення будови нервової системи, яка полягає в тому, що нервові вузли злива¬ються, особливо в головному відділі, де утворюється так званий головний мозок.</a:t>
            </a:r>
          </a:p>
          <a:p>
            <a:pPr marL="0" indent="0" algn="just">
              <a:buNone/>
            </a:pPr>
            <a:r>
              <a:rPr lang="ru-RU" dirty="0" smtClean="0"/>
              <a:t>Більш прогресивний, ніж у кільчастих червів, розвиток центральної нервової системи, в тому числі і поява головного мозку, у членистоногих зумовив складну поведінку цих тварин, а також сприяв заселенню ними різноманітних місць життя. Органи чуття (зору, слуху, смаку, нюху, дотику тощо) також добре розвинені. Крім нервової системи функцію регуляції виконує ендокринна система.</a:t>
            </a:r>
          </a:p>
          <a:p>
            <a:pPr marL="0" indent="0" algn="just">
              <a:buNone/>
            </a:pPr>
            <a:r>
              <a:rPr lang="ru-RU" b="1" dirty="0" smtClean="0"/>
              <a:t>Розмноження і розвиток</a:t>
            </a:r>
            <a:r>
              <a:rPr lang="ru-RU" dirty="0" smtClean="0"/>
              <a:t>. За незначними винятками членистоногі — роздільностатеві тварини. Вони розмно¬жуються лише статевим шляхом (із заплідненням або партеногенетично). У-членистоногих спостерігається два типи розвитку — прямий (без перетворень) і непрямий (з перетвореннями), або метаморфоз.</a:t>
            </a:r>
          </a:p>
          <a:p>
            <a:pPr marL="0" indent="0" algn="just">
              <a:buNone/>
            </a:pPr>
            <a:r>
              <a:rPr lang="uk-UA" dirty="0" smtClean="0"/>
              <a:t>Найбільше медичне і сільськогосподарське значення мають три найчисленніші класи: Ракоподібні, Павукоподібні та Комахи.</a:t>
            </a:r>
            <a:endParaRPr lang="ru-RU" dirty="0" smtClean="0"/>
          </a:p>
          <a:p>
            <a:pPr marL="0" indent="0" algn="just">
              <a:buNone/>
            </a:pPr>
            <a:endParaRPr lang="ru-RU"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Autofit/>
          </a:bodyPr>
          <a:lstStyle/>
          <a:p>
            <a:r>
              <a:rPr lang="uk-UA" sz="2800" b="1" dirty="0" smtClean="0"/>
              <a:t>Порівняльно-морфологічна характеристика кільчастих червів і членистоногих</a:t>
            </a:r>
            <a:endParaRPr lang="ru-RU" sz="2800" dirty="0"/>
          </a:p>
        </p:txBody>
      </p:sp>
      <p:graphicFrame>
        <p:nvGraphicFramePr>
          <p:cNvPr id="4" name="Таблица 3"/>
          <p:cNvGraphicFramePr>
            <a:graphicFrameLocks noGrp="1"/>
          </p:cNvGraphicFramePr>
          <p:nvPr/>
        </p:nvGraphicFramePr>
        <p:xfrm>
          <a:off x="500034" y="1267789"/>
          <a:ext cx="8215370" cy="4897010"/>
        </p:xfrm>
        <a:graphic>
          <a:graphicData uri="http://schemas.openxmlformats.org/drawingml/2006/table">
            <a:tbl>
              <a:tblPr bandRow="1">
                <a:tableStyleId>{69C7853C-536D-4A76-A0AE-DD22124D55A5}</a:tableStyleId>
              </a:tblPr>
              <a:tblGrid>
                <a:gridCol w="1696984"/>
                <a:gridCol w="3375114"/>
                <a:gridCol w="3143272"/>
              </a:tblGrid>
              <a:tr h="170235">
                <a:tc>
                  <a:txBody>
                    <a:bodyPr/>
                    <a:lstStyle/>
                    <a:p>
                      <a:pPr algn="ctr">
                        <a:lnSpc>
                          <a:spcPct val="115000"/>
                        </a:lnSpc>
                        <a:spcAft>
                          <a:spcPts val="0"/>
                        </a:spcAft>
                      </a:pPr>
                      <a:r>
                        <a:rPr lang="uk-UA" sz="1000" b="1" dirty="0" smtClean="0"/>
                        <a:t>Ознака</a:t>
                      </a:r>
                      <a:endParaRPr lang="ru-RU" sz="1050" b="1" dirty="0">
                        <a:latin typeface="Times New Roman"/>
                        <a:ea typeface="Times New Roman"/>
                      </a:endParaRPr>
                    </a:p>
                  </a:txBody>
                  <a:tcPr marL="8372" marR="8372" marT="0" marB="0"/>
                </a:tc>
                <a:tc>
                  <a:txBody>
                    <a:bodyPr/>
                    <a:lstStyle/>
                    <a:p>
                      <a:pPr algn="ctr">
                        <a:lnSpc>
                          <a:spcPct val="115000"/>
                        </a:lnSpc>
                        <a:spcAft>
                          <a:spcPts val="0"/>
                        </a:spcAft>
                      </a:pPr>
                      <a:r>
                        <a:rPr lang="uk-UA" sz="1000" b="1" dirty="0"/>
                        <a:t>Кільчасті черви</a:t>
                      </a:r>
                      <a:endParaRPr lang="ru-RU" sz="1050" b="1" dirty="0">
                        <a:latin typeface="Times New Roman"/>
                        <a:ea typeface="Times New Roman"/>
                      </a:endParaRPr>
                    </a:p>
                  </a:txBody>
                  <a:tcPr marL="8372" marR="8372" marT="0" marB="0"/>
                </a:tc>
                <a:tc>
                  <a:txBody>
                    <a:bodyPr/>
                    <a:lstStyle/>
                    <a:p>
                      <a:pPr algn="ctr">
                        <a:lnSpc>
                          <a:spcPct val="115000"/>
                        </a:lnSpc>
                        <a:spcAft>
                          <a:spcPts val="0"/>
                        </a:spcAft>
                      </a:pPr>
                      <a:r>
                        <a:rPr lang="uk-UA" sz="1000" b="1" dirty="0" smtClean="0"/>
                        <a:t>Членистоногі</a:t>
                      </a:r>
                      <a:endParaRPr lang="ru-RU" sz="1050" b="1" dirty="0">
                        <a:latin typeface="Times New Roman"/>
                        <a:ea typeface="Times New Roman"/>
                      </a:endParaRPr>
                    </a:p>
                  </a:txBody>
                  <a:tcPr marL="8372" marR="8372" marT="0" marB="0"/>
                </a:tc>
              </a:tr>
              <a:tr h="680938">
                <a:tc>
                  <a:txBody>
                    <a:bodyPr/>
                    <a:lstStyle/>
                    <a:p>
                      <a:pPr>
                        <a:lnSpc>
                          <a:spcPct val="115000"/>
                        </a:lnSpc>
                        <a:spcAft>
                          <a:spcPts val="0"/>
                        </a:spcAft>
                      </a:pPr>
                      <a:r>
                        <a:rPr lang="uk-UA" sz="1000"/>
                        <a:t>Членистість тіла</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dirty="0"/>
                        <a:t>Однакова членистість тіла. Голова у мало­щетинкових мало відрізняється від реш­ти члеників; у багато-щетинкових вона чіт­ко виражена, на ній є численні придатки і дві пари очей</a:t>
                      </a:r>
                      <a:endParaRPr lang="ru-RU" sz="1050" dirty="0">
                        <a:latin typeface="Times New Roman"/>
                        <a:ea typeface="Times New Roman"/>
                      </a:endParaRPr>
                    </a:p>
                  </a:txBody>
                  <a:tcPr marL="8372" marR="8372" marT="0" marB="0"/>
                </a:tc>
                <a:tc>
                  <a:txBody>
                    <a:bodyPr/>
                    <a:lstStyle/>
                    <a:p>
                      <a:pPr>
                        <a:lnSpc>
                          <a:spcPct val="115000"/>
                        </a:lnSpc>
                        <a:spcAft>
                          <a:spcPts val="0"/>
                        </a:spcAft>
                      </a:pPr>
                      <a:r>
                        <a:rPr lang="uk-UA" sz="1000"/>
                        <a:t>Неоднакова членистість ті­ла: у ракоподібних і паву­коподібних</a:t>
                      </a:r>
                      <a:r>
                        <a:rPr lang="ru-RU" sz="1000"/>
                        <a:t> — головогруди </a:t>
                      </a:r>
                      <a:r>
                        <a:rPr lang="uk-UA" sz="1000"/>
                        <a:t>й черевце, у комах</a:t>
                      </a:r>
                      <a:r>
                        <a:rPr lang="ru-RU" sz="1000"/>
                        <a:t> —</a:t>
                      </a:r>
                      <a:r>
                        <a:rPr lang="uk-UA" sz="1000"/>
                        <a:t> голо­ва, груди й черевце</a:t>
                      </a:r>
                      <a:endParaRPr lang="ru-RU" sz="1050">
                        <a:latin typeface="Times New Roman"/>
                        <a:ea typeface="Times New Roman"/>
                      </a:endParaRPr>
                    </a:p>
                  </a:txBody>
                  <a:tcPr marL="8372" marR="8372" marT="0" marB="0"/>
                </a:tc>
              </a:tr>
              <a:tr h="156604">
                <a:tc>
                  <a:txBody>
                    <a:bodyPr/>
                    <a:lstStyle/>
                    <a:p>
                      <a:pPr>
                        <a:lnSpc>
                          <a:spcPct val="115000"/>
                        </a:lnSpc>
                        <a:spcAft>
                          <a:spcPts val="0"/>
                        </a:spcAft>
                      </a:pPr>
                      <a:r>
                        <a:rPr lang="uk-UA" sz="1000"/>
                        <a:t>Ознака</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a:t>Кільчасті черви</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a:t>Членистоногі</a:t>
                      </a:r>
                      <a:endParaRPr lang="ru-RU" sz="1050">
                        <a:latin typeface="Times New Roman"/>
                        <a:ea typeface="Times New Roman"/>
                      </a:endParaRPr>
                    </a:p>
                  </a:txBody>
                  <a:tcPr marL="8372" marR="8372" marT="0" marB="0"/>
                </a:tc>
              </a:tr>
              <a:tr h="510704">
                <a:tc>
                  <a:txBody>
                    <a:bodyPr/>
                    <a:lstStyle/>
                    <a:p>
                      <a:pPr>
                        <a:lnSpc>
                          <a:spcPct val="115000"/>
                        </a:lnSpc>
                        <a:spcAft>
                          <a:spcPts val="0"/>
                        </a:spcAft>
                      </a:pPr>
                      <a:r>
                        <a:rPr lang="uk-UA" sz="1000"/>
                        <a:t>Органи</a:t>
                      </a:r>
                      <a:endParaRPr lang="ru-RU" sz="1050"/>
                    </a:p>
                    <a:p>
                      <a:pPr>
                        <a:lnSpc>
                          <a:spcPct val="115000"/>
                        </a:lnSpc>
                        <a:spcAft>
                          <a:spcPts val="0"/>
                        </a:spcAft>
                      </a:pPr>
                      <a:r>
                        <a:rPr lang="uk-UA" sz="1000"/>
                        <a:t>руху</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a:t>У малощетинкових на кожному сегменті є ще­тинки, а у багатощетинко-вих — по парі лопатей (па-раподій) з пучком щети­нок</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a:t>Членисті кінцівки у ви­гляді багатоколінного ва­желя (розміщені не на всіх сегментах)</a:t>
                      </a:r>
                      <a:endParaRPr lang="ru-RU" sz="1050">
                        <a:latin typeface="Times New Roman"/>
                        <a:ea typeface="Times New Roman"/>
                      </a:endParaRPr>
                    </a:p>
                  </a:txBody>
                  <a:tcPr marL="8372" marR="8372" marT="0" marB="0"/>
                </a:tc>
              </a:tr>
              <a:tr h="372591">
                <a:tc>
                  <a:txBody>
                    <a:bodyPr/>
                    <a:lstStyle/>
                    <a:p>
                      <a:pPr>
                        <a:lnSpc>
                          <a:spcPct val="115000"/>
                        </a:lnSpc>
                        <a:spcAft>
                          <a:spcPts val="0"/>
                        </a:spcAft>
                      </a:pPr>
                      <a:r>
                        <a:rPr lang="uk-UA" sz="1000"/>
                        <a:t>Мускула­тура</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a:t>Непосмугована; є шкірно-м'язовий мішок</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a:t>Диференціювання м'язів і поява посмугованої мус­кулатури</a:t>
                      </a:r>
                      <a:endParaRPr lang="ru-RU" sz="1050">
                        <a:latin typeface="Times New Roman"/>
                        <a:ea typeface="Times New Roman"/>
                      </a:endParaRPr>
                    </a:p>
                  </a:txBody>
                  <a:tcPr marL="8372" marR="8372" marT="0" marB="0"/>
                </a:tc>
              </a:tr>
              <a:tr h="208169">
                <a:tc>
                  <a:txBody>
                    <a:bodyPr/>
                    <a:lstStyle/>
                    <a:p>
                      <a:pPr>
                        <a:lnSpc>
                          <a:spcPct val="115000"/>
                        </a:lnSpc>
                        <a:spcAft>
                          <a:spcPts val="0"/>
                        </a:spcAft>
                      </a:pPr>
                      <a:r>
                        <a:rPr lang="uk-UA" sz="1000"/>
                        <a:t>Порожни­на тіла</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a:t>Вторинна</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a:t>Змішана</a:t>
                      </a:r>
                      <a:endParaRPr lang="ru-RU" sz="1050">
                        <a:latin typeface="Times New Roman"/>
                        <a:ea typeface="Times New Roman"/>
                      </a:endParaRPr>
                    </a:p>
                  </a:txBody>
                  <a:tcPr marL="8372" marR="8372" marT="0" marB="0"/>
                </a:tc>
              </a:tr>
              <a:tr h="510704">
                <a:tc>
                  <a:txBody>
                    <a:bodyPr/>
                    <a:lstStyle/>
                    <a:p>
                      <a:pPr>
                        <a:lnSpc>
                          <a:spcPct val="115000"/>
                        </a:lnSpc>
                        <a:spcAft>
                          <a:spcPts val="0"/>
                        </a:spcAft>
                      </a:pPr>
                      <a:r>
                        <a:rPr lang="uk-UA" sz="1000"/>
                        <a:t>Дихальна система</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a:t>У малощетинкових газо­обмін відбувається через багату на кровоносні су­дини шкіру, у багатоще-тинкових — через шкіру або зябра</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a:t>У ракоподібних — зябра, у павукоподібних — ле­гені й трахеї, у комах — трахеї</a:t>
                      </a:r>
                      <a:endParaRPr lang="ru-RU" sz="1050">
                        <a:latin typeface="Times New Roman"/>
                        <a:ea typeface="Times New Roman"/>
                      </a:endParaRPr>
                    </a:p>
                  </a:txBody>
                  <a:tcPr marL="8372" marR="8372" marT="0" marB="0"/>
                </a:tc>
              </a:tr>
              <a:tr h="326838">
                <a:tc>
                  <a:txBody>
                    <a:bodyPr/>
                    <a:lstStyle/>
                    <a:p>
                      <a:pPr>
                        <a:lnSpc>
                          <a:spcPct val="115000"/>
                        </a:lnSpc>
                        <a:spcAft>
                          <a:spcPts val="0"/>
                        </a:spcAft>
                      </a:pPr>
                      <a:r>
                        <a:rPr lang="uk-UA" sz="1000"/>
                        <a:t>Кровонос­на система</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a:t>У більшості видів — зам­кнена, складається з че­ревної і спинкової судин і кільцевих перемичок</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a:t>Незамкнена, на спинній частині тіла є пульсую­чий орган — серце</a:t>
                      </a:r>
                      <a:endParaRPr lang="ru-RU" sz="1050">
                        <a:latin typeface="Times New Roman"/>
                        <a:ea typeface="Times New Roman"/>
                      </a:endParaRPr>
                    </a:p>
                  </a:txBody>
                  <a:tcPr marL="8372" marR="8372" marT="0" marB="0"/>
                </a:tc>
              </a:tr>
              <a:tr h="510704">
                <a:tc>
                  <a:txBody>
                    <a:bodyPr/>
                    <a:lstStyle/>
                    <a:p>
                      <a:pPr>
                        <a:lnSpc>
                          <a:spcPct val="115000"/>
                        </a:lnSpc>
                        <a:spcAft>
                          <a:spcPts val="0"/>
                        </a:spcAft>
                      </a:pPr>
                      <a:r>
                        <a:rPr lang="uk-UA" sz="1000"/>
                        <a:t>Видільна система</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a:t>Представлена метанефри-діями, які складаються із звивистих трубочок, що починаються одним кін­цем у порожнині тіла, а другим відкриваються на­зовні</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a:t>У ракоподібних пара зе­лених залоз(видозмінені метанефридії), у павуко­подібних — мальпігієві судини, у комах — маль­пігієві судини й жирове тіло</a:t>
                      </a:r>
                      <a:endParaRPr lang="ru-RU" sz="1050">
                        <a:latin typeface="Times New Roman"/>
                        <a:ea typeface="Times New Roman"/>
                      </a:endParaRPr>
                    </a:p>
                  </a:txBody>
                  <a:tcPr marL="8372" marR="8372" marT="0" marB="0"/>
                </a:tc>
              </a:tr>
              <a:tr h="851173">
                <a:tc>
                  <a:txBody>
                    <a:bodyPr/>
                    <a:lstStyle/>
                    <a:p>
                      <a:pPr>
                        <a:lnSpc>
                          <a:spcPct val="115000"/>
                        </a:lnSpc>
                        <a:spcAft>
                          <a:spcPts val="0"/>
                        </a:spcAft>
                      </a:pPr>
                      <a:r>
                        <a:rPr lang="uk-UA" sz="1000"/>
                        <a:t>Нервова система</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a:t>Є навкологлоткове нерво­ве кільце і два нервових стовбури на черевному бо­ці з потовщеннями (ган­гліями) в кожному сег­менті, які сполучені між собою перемичками</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a:t>З'являється передній від­діл — головний мозок. У черевному нервовому ланцюзі ганглії концен­труються в поздовжньо­му напрямку, у деяких видів комах і павуків ганглії в грудному від­ділі зливаються в єдину масу</a:t>
                      </a:r>
                      <a:endParaRPr lang="ru-RU" sz="1050">
                        <a:latin typeface="Times New Roman"/>
                        <a:ea typeface="Times New Roman"/>
                      </a:endParaRPr>
                    </a:p>
                  </a:txBody>
                  <a:tcPr marL="8372" marR="8372" marT="0" marB="0"/>
                </a:tc>
              </a:tr>
              <a:tr h="505759">
                <a:tc>
                  <a:txBody>
                    <a:bodyPr/>
                    <a:lstStyle/>
                    <a:p>
                      <a:pPr>
                        <a:lnSpc>
                          <a:spcPct val="115000"/>
                        </a:lnSpc>
                        <a:spcAft>
                          <a:spcPts val="0"/>
                        </a:spcAft>
                      </a:pPr>
                      <a:r>
                        <a:rPr lang="uk-UA" sz="1000"/>
                        <a:t>Органи чуття</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a:t>Є вусики, вічка, органи рівноваги</a:t>
                      </a:r>
                      <a:endParaRPr lang="ru-RU" sz="1050">
                        <a:latin typeface="Times New Roman"/>
                        <a:ea typeface="Times New Roman"/>
                      </a:endParaRPr>
                    </a:p>
                  </a:txBody>
                  <a:tcPr marL="8372" marR="8372" marT="0" marB="0"/>
                </a:tc>
                <a:tc>
                  <a:txBody>
                    <a:bodyPr/>
                    <a:lstStyle/>
                    <a:p>
                      <a:pPr>
                        <a:lnSpc>
                          <a:spcPct val="115000"/>
                        </a:lnSpc>
                        <a:spcAft>
                          <a:spcPts val="0"/>
                        </a:spcAft>
                      </a:pPr>
                      <a:r>
                        <a:rPr lang="uk-UA" sz="1000" dirty="0"/>
                        <a:t>Є фасеткові і прості очі, органи рівноваги, смаку, нюху, у деяких — слуху</a:t>
                      </a:r>
                      <a:endParaRPr lang="ru-RU" sz="1050" dirty="0">
                        <a:latin typeface="Times New Roman"/>
                        <a:ea typeface="Times New Roman"/>
                      </a:endParaRPr>
                    </a:p>
                  </a:txBody>
                  <a:tcPr marL="8372" marR="8372" marT="0" marB="0"/>
                </a:tc>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6072230"/>
          </a:xfrm>
        </p:spPr>
        <p:txBody>
          <a:bodyPr>
            <a:normAutofit fontScale="40000" lnSpcReduction="20000"/>
          </a:bodyPr>
          <a:lstStyle/>
          <a:p>
            <a:pPr marL="0" indent="0" algn="ctr">
              <a:buNone/>
            </a:pPr>
            <a:r>
              <a:rPr lang="uk-UA" sz="9000" b="1" dirty="0" smtClean="0"/>
              <a:t>Клас Ракоподібні</a:t>
            </a:r>
          </a:p>
          <a:p>
            <a:pPr marL="0" indent="0" algn="ctr">
              <a:buNone/>
            </a:pPr>
            <a:endParaRPr lang="ru-RU" sz="9000" dirty="0" smtClean="0"/>
          </a:p>
          <a:p>
            <a:pPr marL="0" indent="0" algn="just">
              <a:buNone/>
            </a:pPr>
            <a:r>
              <a:rPr lang="uk-UA" i="1" dirty="0" smtClean="0"/>
              <a:t>Клас Ракоподібні </a:t>
            </a:r>
            <a:r>
              <a:rPr lang="uk-UA" dirty="0" smtClean="0"/>
              <a:t>охоплює близько</a:t>
            </a:r>
            <a:r>
              <a:rPr lang="ru-RU" dirty="0" smtClean="0"/>
              <a:t> 25</a:t>
            </a:r>
            <a:r>
              <a:rPr lang="uk-UA" dirty="0" smtClean="0"/>
              <a:t> тис. видів тварин, які живуть переважно в морських і прісних водах. Типо­вим представником цього класу є річковий рак</a:t>
            </a:r>
            <a:r>
              <a:rPr lang="ru-RU" dirty="0" smtClean="0"/>
              <a:t> (мал. 85), </a:t>
            </a:r>
            <a:r>
              <a:rPr lang="uk-UA" dirty="0" smtClean="0"/>
              <a:t>який разом з крабами, омарами та лангустами належить до ряду</a:t>
            </a:r>
            <a:r>
              <a:rPr lang="ru-RU" dirty="0" smtClean="0"/>
              <a:t> Десятиногих</a:t>
            </a:r>
            <a:r>
              <a:rPr lang="uk-UA" dirty="0" smtClean="0"/>
              <a:t> ракоподібних.</a:t>
            </a:r>
            <a:endParaRPr lang="ru-RU" dirty="0" smtClean="0"/>
          </a:p>
          <a:p>
            <a:pPr marL="0" indent="0" algn="just">
              <a:buNone/>
            </a:pPr>
            <a:r>
              <a:rPr lang="uk-UA" dirty="0" smtClean="0"/>
              <a:t>Подібно до тіла кільчастих червів, тіло ракоподібних утворене з окремих послідовно розміщених сегментів. На відміну від кільчаків, сегменти ракоподібних (як і всіх членистоногих) неоднакові і утворюють три відділи: голову, груди та черевце. Два передні відділи вкриті зверху і з боків особливою хітиновою складкою</a:t>
            </a:r>
            <a:r>
              <a:rPr lang="ru-RU" dirty="0" smtClean="0"/>
              <a:t> — </a:t>
            </a:r>
            <a:r>
              <a:rPr lang="uk-UA" i="1" dirty="0" smtClean="0"/>
              <a:t>карапаксом. </a:t>
            </a:r>
            <a:r>
              <a:rPr lang="uk-UA" dirty="0" smtClean="0"/>
              <a:t>Карапакс захищає тіло і спрямовує струмінь води, що омиває зябра.</a:t>
            </a:r>
            <a:endParaRPr lang="ru-RU" dirty="0" smtClean="0"/>
          </a:p>
          <a:p>
            <a:pPr marL="0" indent="0" algn="just">
              <a:buNone/>
            </a:pPr>
            <a:r>
              <a:rPr lang="uk-UA" dirty="0" smtClean="0"/>
              <a:t>На кожному сегменті, крім останнього, є пара кінцівок</a:t>
            </a:r>
            <a:r>
              <a:rPr lang="ru-RU" dirty="0" smtClean="0"/>
              <a:t>.</a:t>
            </a:r>
            <a:r>
              <a:rPr lang="uk-UA" dirty="0" smtClean="0"/>
              <a:t> У зв'язку з різними функціями форма кінцівок ракоподібних дуже різноманітна. Кінцівки головних сегментів зазвичай втрачають рухову функцію, перетворюючись або на частину ротового апарату, або на органи чуття.</a:t>
            </a:r>
            <a:endParaRPr lang="ru-RU" dirty="0" smtClean="0"/>
          </a:p>
          <a:p>
            <a:pPr marL="0" indent="0" algn="just">
              <a:buNone/>
            </a:pPr>
            <a:r>
              <a:rPr lang="uk-UA" sz="3100" dirty="0" smtClean="0"/>
              <a:t>На передній частині</a:t>
            </a:r>
            <a:r>
              <a:rPr lang="ru-RU" sz="3100" dirty="0" smtClean="0"/>
              <a:t> головогрудей</a:t>
            </a:r>
            <a:r>
              <a:rPr lang="uk-UA" sz="3100" dirty="0" smtClean="0"/>
              <a:t> є</a:t>
            </a:r>
            <a:r>
              <a:rPr lang="ru-RU" sz="3100" dirty="0" smtClean="0"/>
              <a:t> 5</a:t>
            </a:r>
            <a:r>
              <a:rPr lang="uk-UA" sz="3100" dirty="0" smtClean="0"/>
              <a:t> пар кінцівок. Пер­ша і друга пари перетворились на довгі й короткі вусики, які виконують функції дотику, слуху, нюху, рівноваги або  хімічного чуття. Третя, четверта і п'ята пари використо­вуються для подрібнення їжі та її жування. На кожному сегменті грудей знаходиться по парі ніг. Три передні пари перетворені на ногощелепи, які беруть участь у захопленні, утриманні та переміщенні до ротового отвору поживних часточок. Наступні</a:t>
            </a:r>
            <a:r>
              <a:rPr lang="ru-RU" sz="3100" dirty="0" smtClean="0"/>
              <a:t> 5</a:t>
            </a:r>
            <a:r>
              <a:rPr lang="uk-UA" sz="3100" dirty="0" smtClean="0"/>
              <a:t> пар грудних ніг призначені для пе­ресування (локомоторні, або ходильні, ноги). Передні кінцівки використовуються для захоплення їжі, захисту й нападу, тому на них є клешні. У раків-самітників, крабів та інших близьких видів клешні утворились лише на пе­редній парі ходильних кінцівок, у багатьох видів креве­ток — на двох передніх парах кінцівок, а у омара, річко­вих раків тощо — на трьох передніх парах, однак на першій парі клешні значно більші, ніж на останніх. За допомогою ходильних ніг рак рухається по дну головою вперед, а пла­ває хвостовим кінцем уперед, загрібаючи воду черевцем.</a:t>
            </a:r>
            <a:endParaRPr lang="ru-RU" sz="3100" dirty="0" smtClean="0"/>
          </a:p>
          <a:p>
            <a:pPr marL="0" indent="0" algn="just">
              <a:buNone/>
            </a:pPr>
            <a:r>
              <a:rPr lang="uk-UA" sz="3100" dirty="0" smtClean="0"/>
              <a:t>Раки — всеїдні тварини. Травна система починається ротовим отвором, оточеним видозміненими кінцівками (верхні щелепи утворилися з першої пари кінцівок, нижні — з другої і третьої, ногощелепи — з четвертої — шос­тої). Клешнями рак захоплює, розриває здобич і підносить її шматки до рота. Далі через глотку і стравохід їжа пере­міщується в шлунок, що складається з двох відділів — жувального і цідильного. На внутрішніх стінках більшого жу­вального відділу розміщені хітинові зуби, якими їжа легко перетирається. В цідильному відділі шлунка є пластинки з волосинками. Крізь них подрібнена їжа проціджується і надходить у кишку, де відбувається її перетравлювання під дією соків травної залози (печінки). Доперетравлювання і всмоктування їжі може відбуватися у виростах печінки. Крім того, печінка має фагоцитарні клітини, які захоплю­ють маленькі часточки їжі і перетравлюють їх внутрішньоклітинно. Закінчується кишка анальним отвором, що роз­міщений на середній лопаті хвостового плавника.</a:t>
            </a:r>
            <a:endParaRPr lang="ru-RU" sz="3100" dirty="0" smtClean="0"/>
          </a:p>
          <a:p>
            <a:pPr marL="0" indent="0" algn="just">
              <a:buNone/>
            </a:pPr>
            <a:r>
              <a:rPr lang="uk-UA" sz="3100" dirty="0" smtClean="0"/>
              <a:t>Навесні і влітку в шлунку річкового рака часто вияв­ляються білі камінці (жоренця), що складаються з вапня­ку. Запаси його використовуються для просочування м'я­ких шкірних покривів рака після линяння.</a:t>
            </a:r>
            <a:endParaRPr lang="ru-R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a:bodyPr>
          <a:lstStyle/>
          <a:p>
            <a:r>
              <a:rPr lang="uk-UA" sz="3600" b="1" dirty="0" smtClean="0">
                <a:latin typeface="Georgia" pitchFamily="18" charset="0"/>
              </a:rPr>
              <a:t>Клас Саркодові</a:t>
            </a:r>
            <a:endParaRPr lang="ru-RU" sz="3600" dirty="0">
              <a:latin typeface="Georgia" pitchFamily="18" charset="0"/>
            </a:endParaRPr>
          </a:p>
        </p:txBody>
      </p:sp>
      <p:sp>
        <p:nvSpPr>
          <p:cNvPr id="3" name="Содержимое 2"/>
          <p:cNvSpPr>
            <a:spLocks noGrp="1"/>
          </p:cNvSpPr>
          <p:nvPr>
            <p:ph idx="1"/>
          </p:nvPr>
        </p:nvSpPr>
        <p:spPr>
          <a:xfrm>
            <a:off x="457200" y="1071546"/>
            <a:ext cx="8229600" cy="5054617"/>
          </a:xfrm>
        </p:spPr>
        <p:txBody>
          <a:bodyPr>
            <a:normAutofit fontScale="55000" lnSpcReduction="20000"/>
          </a:bodyPr>
          <a:lstStyle/>
          <a:p>
            <a:pPr marL="0" indent="0" algn="just">
              <a:buNone/>
            </a:pPr>
            <a:r>
              <a:rPr lang="uk-UA" i="1" dirty="0" smtClean="0">
                <a:latin typeface="Georgia" pitchFamily="18" charset="0"/>
              </a:rPr>
              <a:t>Саркодові </a:t>
            </a:r>
            <a:r>
              <a:rPr lang="uk-UA" dirty="0">
                <a:latin typeface="Georgia" pitchFamily="18" charset="0"/>
              </a:rPr>
              <a:t>налічують близько 10 тис. видів </a:t>
            </a:r>
            <a:r>
              <a:rPr lang="uk-UA" dirty="0" smtClean="0">
                <a:latin typeface="Georgia" pitchFamily="18" charset="0"/>
              </a:rPr>
              <a:t>найпростіших </a:t>
            </a:r>
            <a:r>
              <a:rPr lang="uk-UA" dirty="0">
                <a:latin typeface="Georgia" pitchFamily="18" charset="0"/>
              </a:rPr>
              <a:t>(Саркоджгутиконосців за новою класифікацією), 80 % яких живе в морях. Деякі пристосувались до життя в прісних водоймах, грунті й мохах, на троф'яних болотах і в лісах. До паразитичного способу життя пристосувались приблизно 1,3 % видів цього класу. Тіло саркодових скла­дається з цитоплазми, вкритої однією тонкою мембраною. В дорослому стані саркодові пересуваються завдяки </a:t>
            </a:r>
            <a:r>
              <a:rPr lang="uk-UA" i="1" dirty="0">
                <a:latin typeface="Georgia" pitchFamily="18" charset="0"/>
              </a:rPr>
              <a:t>не­справжнім ніжкам </a:t>
            </a:r>
            <a:r>
              <a:rPr lang="uk-UA" dirty="0">
                <a:latin typeface="Georgia" pitchFamily="18" charset="0"/>
              </a:rPr>
              <a:t>(псевдоніжкам), або </a:t>
            </a:r>
            <a:r>
              <a:rPr lang="uk-UA" b="1" i="1" dirty="0">
                <a:latin typeface="Georgia" pitchFamily="18" charset="0"/>
              </a:rPr>
              <a:t>псевдоподіям</a:t>
            </a:r>
            <a:r>
              <a:rPr lang="uk-UA" i="1" dirty="0">
                <a:latin typeface="Georgia" pitchFamily="18" charset="0"/>
              </a:rPr>
              <a:t>.</a:t>
            </a:r>
            <a:endParaRPr lang="ru-RU" dirty="0">
              <a:latin typeface="Georgia" pitchFamily="18" charset="0"/>
            </a:endParaRPr>
          </a:p>
          <a:p>
            <a:pPr marL="0" indent="0" algn="just">
              <a:buNone/>
            </a:pPr>
            <a:r>
              <a:rPr lang="uk-UA" b="1" dirty="0">
                <a:latin typeface="Georgia" pitchFamily="18" charset="0"/>
              </a:rPr>
              <a:t>Амеба </a:t>
            </a:r>
            <a:r>
              <a:rPr lang="uk-UA" b="1" dirty="0" smtClean="0">
                <a:latin typeface="Georgia" pitchFamily="18" charset="0"/>
              </a:rPr>
              <a:t>звичайна </a:t>
            </a:r>
            <a:r>
              <a:rPr lang="uk-UA" dirty="0" smtClean="0">
                <a:latin typeface="Georgia" pitchFamily="18" charset="0"/>
              </a:rPr>
              <a:t>— </a:t>
            </a:r>
            <a:r>
              <a:rPr lang="uk-UA" dirty="0">
                <a:latin typeface="Georgia" pitchFamily="18" charset="0"/>
              </a:rPr>
              <a:t>живе в прісній воді канав, невеликих ставків і боліт. Може жити в акваріумі. </a:t>
            </a:r>
            <a:r>
              <a:rPr lang="uk-UA" dirty="0" smtClean="0">
                <a:latin typeface="Georgia" pitchFamily="18" charset="0"/>
              </a:rPr>
              <a:t>Культуру </a:t>
            </a:r>
            <a:r>
              <a:rPr lang="uk-UA" dirty="0">
                <a:latin typeface="Georgia" pitchFamily="18" charset="0"/>
              </a:rPr>
              <a:t>амеби звичайної можна легко розводити в </a:t>
            </a:r>
            <a:r>
              <a:rPr lang="uk-UA" dirty="0" smtClean="0">
                <a:latin typeface="Georgia" pitchFamily="18" charset="0"/>
              </a:rPr>
              <a:t>лабораторних </a:t>
            </a:r>
            <a:r>
              <a:rPr lang="uk-UA" dirty="0">
                <a:latin typeface="Georgia" pitchFamily="18" charset="0"/>
              </a:rPr>
              <a:t>умовах. Це найбільша з вільноіснуючих амеб, що досягає 50 мкм у діаметрі і видима неозброєним оком.</a:t>
            </a:r>
            <a:endParaRPr lang="ru-RU" dirty="0">
              <a:latin typeface="Georgia" pitchFamily="18" charset="0"/>
            </a:endParaRPr>
          </a:p>
          <a:p>
            <a:pPr marL="0" indent="0" algn="just">
              <a:buNone/>
            </a:pPr>
            <a:r>
              <a:rPr lang="uk-UA" dirty="0" smtClean="0">
                <a:latin typeface="Georgia" pitchFamily="18" charset="0"/>
              </a:rPr>
              <a:t>Під </a:t>
            </a:r>
            <a:r>
              <a:rPr lang="uk-UA" dirty="0">
                <a:latin typeface="Georgia" pitchFamily="18" charset="0"/>
              </a:rPr>
              <a:t>мікроскопом видно, що амеба звичайна утворює </a:t>
            </a:r>
            <a:r>
              <a:rPr lang="uk-UA" dirty="0" smtClean="0">
                <a:latin typeface="Georgia" pitchFamily="18" charset="0"/>
              </a:rPr>
              <a:t>псевдоніжки</a:t>
            </a:r>
            <a:r>
              <a:rPr lang="uk-UA" dirty="0">
                <a:latin typeface="Georgia" pitchFamily="18" charset="0"/>
              </a:rPr>
              <a:t>. В момент утворення псевдоніжки в неї прямує цитоплазма, яка на периферичних ділянках ущільнюється і перетворюється на ектоплазму. У цей час у протилежній частині тіла ектоплазма частково перетворюється на </a:t>
            </a:r>
            <a:r>
              <a:rPr lang="uk-UA" dirty="0" smtClean="0">
                <a:latin typeface="Georgia" pitchFamily="18" charset="0"/>
              </a:rPr>
              <a:t>ендоплазму</a:t>
            </a:r>
            <a:r>
              <a:rPr lang="uk-UA" dirty="0">
                <a:latin typeface="Georgia" pitchFamily="18" charset="0"/>
              </a:rPr>
              <a:t>. Таким чином, в основі утворення псевдоніжок лежить зворотне явище перетворення ектоплазми на </a:t>
            </a:r>
            <a:r>
              <a:rPr lang="uk-UA" dirty="0" smtClean="0">
                <a:latin typeface="Georgia" pitchFamily="18" charset="0"/>
              </a:rPr>
              <a:t>ендоплазму </a:t>
            </a:r>
            <a:r>
              <a:rPr lang="uk-UA" dirty="0">
                <a:latin typeface="Georgia" pitchFamily="18" charset="0"/>
              </a:rPr>
              <a:t>і навпаки.</a:t>
            </a:r>
            <a:endParaRPr lang="ru-RU" dirty="0">
              <a:latin typeface="Georgia" pitchFamily="18" charset="0"/>
            </a:endParaRPr>
          </a:p>
          <a:p>
            <a:pPr marL="0" indent="0" algn="just">
              <a:buNone/>
            </a:pPr>
            <a:endParaRPr lang="ru-RU" dirty="0">
              <a:latin typeface="Georgia" pitchFamily="18"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6000792"/>
          </a:xfrm>
        </p:spPr>
        <p:txBody>
          <a:bodyPr>
            <a:normAutofit fontScale="40000" lnSpcReduction="20000"/>
          </a:bodyPr>
          <a:lstStyle/>
          <a:p>
            <a:pPr marL="0" indent="0" algn="just">
              <a:buNone/>
            </a:pPr>
            <a:r>
              <a:rPr lang="uk-UA" b="1" i="1" dirty="0" smtClean="0"/>
              <a:t>Дихають </a:t>
            </a:r>
            <a:r>
              <a:rPr lang="uk-UA" dirty="0" smtClean="0"/>
              <a:t>раки зябрами. Вони є навіть у наземних рач­ків — мокриць, що живуть у льохах, під камінням та в інших вологих і затінених місцях. Зябра у раків являють собою вирости шкірних покривів і розміщені біля основи ходильних ніг під панциром.</a:t>
            </a:r>
            <a:endParaRPr lang="ru-RU" dirty="0" smtClean="0"/>
          </a:p>
          <a:p>
            <a:pPr marL="0" indent="0" algn="just">
              <a:buNone/>
            </a:pPr>
            <a:r>
              <a:rPr lang="uk-UA" b="1" i="1" dirty="0" smtClean="0"/>
              <a:t>Видільна система </a:t>
            </a:r>
            <a:r>
              <a:rPr lang="uk-UA" dirty="0" smtClean="0"/>
              <a:t>рака представлена парою зелених залоз (змінені метанефридії), які розміщені в головному відділі. їхні вивідні канали відкриваються в основі дов­гих вусиків.</a:t>
            </a:r>
            <a:endParaRPr lang="ru-RU" dirty="0" smtClean="0"/>
          </a:p>
          <a:p>
            <a:pPr marL="0" indent="0" algn="just">
              <a:buNone/>
            </a:pPr>
            <a:r>
              <a:rPr lang="uk-UA" b="1" i="1" dirty="0" smtClean="0"/>
              <a:t>Кровоносна система </a:t>
            </a:r>
            <a:r>
              <a:rPr lang="uk-UA" dirty="0" smtClean="0"/>
              <a:t>рака незамкнена. На спинній час­тині тіла розміщене п'ятикутне серце. Із серця кров іде в порожнину тіла, забезпечуючи органи киснем і поживни­ми речовинами, потім по судинах надходить у зябра і, збагачена киснем, знову повертається в серце.</a:t>
            </a:r>
            <a:endParaRPr lang="ru-RU" dirty="0" smtClean="0"/>
          </a:p>
          <a:p>
            <a:pPr marL="0" indent="0" algn="just">
              <a:buNone/>
            </a:pPr>
            <a:r>
              <a:rPr lang="uk-UA" dirty="0" smtClean="0"/>
              <a:t>Як і у кільчастих червів, </a:t>
            </a:r>
            <a:r>
              <a:rPr lang="uk-UA" b="1" i="1" dirty="0" smtClean="0"/>
              <a:t>нервова система </a:t>
            </a:r>
            <a:r>
              <a:rPr lang="uk-UA" dirty="0" smtClean="0"/>
              <a:t>ракоподіб­них представлена навкологлотковим нервовим кільцем і черевним нервовим ланцюгом з парним ганглієм у кож­ному сегменті. Від надглоткового ганглія нерви відходять до очей і вусиків, від підглоткового</a:t>
            </a:r>
            <a:r>
              <a:rPr lang="ru-RU" dirty="0" smtClean="0"/>
              <a:t> -</a:t>
            </a:r>
            <a:r>
              <a:rPr lang="uk-UA" dirty="0" smtClean="0"/>
              <a:t> до ротових органів і від черевного нервового ланцюга</a:t>
            </a:r>
            <a:r>
              <a:rPr lang="ru-RU" dirty="0" smtClean="0"/>
              <a:t> —</a:t>
            </a:r>
            <a:r>
              <a:rPr lang="uk-UA" dirty="0" smtClean="0"/>
              <a:t> до всіх кінцівок та внутрішніх органів.</a:t>
            </a:r>
            <a:endParaRPr lang="ru-RU" dirty="0" smtClean="0"/>
          </a:p>
          <a:p>
            <a:pPr marL="0" indent="0" algn="just">
              <a:buNone/>
            </a:pPr>
            <a:r>
              <a:rPr lang="uk-UA" b="1" i="1" dirty="0" smtClean="0"/>
              <a:t>Органи чуття </a:t>
            </a:r>
            <a:r>
              <a:rPr lang="uk-UA" dirty="0" smtClean="0"/>
              <a:t>добре розвинені. Очі</a:t>
            </a:r>
            <a:r>
              <a:rPr lang="ru-RU" dirty="0" smtClean="0"/>
              <a:t> —</a:t>
            </a:r>
            <a:r>
              <a:rPr lang="uk-UA" dirty="0" smtClean="0"/>
              <a:t> двох типів: одне просте око у личинки (у дорослих вищих раків його не­має) і пара складних </a:t>
            </a:r>
            <a:r>
              <a:rPr lang="uk-UA" i="1" dirty="0" smtClean="0"/>
              <a:t>фасеткових очей </a:t>
            </a:r>
            <a:r>
              <a:rPr lang="uk-UA" dirty="0" smtClean="0"/>
              <a:t>у дорослих раків. Складне око відрізняється від простого тим, що побудова­не з окремих очок, які однакові за будовою і складаються з рогівки, кришталика, пігментних клітин, сітківки тощо. Вважають, що кожне вічко бачить лише частину предмета </a:t>
            </a:r>
            <a:r>
              <a:rPr lang="uk-UA" i="1" dirty="0" smtClean="0"/>
              <a:t>(мозаїчний зір). </a:t>
            </a:r>
            <a:r>
              <a:rPr lang="uk-UA" dirty="0" smtClean="0"/>
              <a:t>Орган дотику у рака</a:t>
            </a:r>
            <a:r>
              <a:rPr lang="ru-RU" dirty="0" smtClean="0"/>
              <a:t> —</a:t>
            </a:r>
            <a:r>
              <a:rPr lang="uk-UA" dirty="0" smtClean="0"/>
              <a:t> довгі вусики. На </a:t>
            </a:r>
            <a:r>
              <a:rPr lang="ru-RU" dirty="0" smtClean="0"/>
              <a:t>головогрудях</a:t>
            </a:r>
            <a:r>
              <a:rPr lang="uk-UA" dirty="0" smtClean="0"/>
              <a:t> багато чутливих волосинок, які, можливо, виконують функцію органів хімічного чуття і дотику. Біля основи коротких вусиків розміщені органи рівноваги й слуху. Орган рівноваги має вигляд ямки або мішечка з чутливими щетинками, на які тиснуть піщинки.</a:t>
            </a:r>
            <a:endParaRPr lang="ru-RU" dirty="0" smtClean="0"/>
          </a:p>
          <a:p>
            <a:pPr marL="0" indent="0" algn="just">
              <a:buNone/>
            </a:pPr>
            <a:r>
              <a:rPr lang="uk-UA" dirty="0" smtClean="0"/>
              <a:t>Більшість раків роздільностатеві. </a:t>
            </a:r>
          </a:p>
          <a:p>
            <a:pPr marL="0" indent="0" algn="just">
              <a:buNone/>
            </a:pPr>
            <a:r>
              <a:rPr lang="uk-UA" b="1" i="1" dirty="0" smtClean="0"/>
              <a:t>Статеві залози </a:t>
            </a:r>
            <a:r>
              <a:rPr lang="uk-UA" i="1" dirty="0" smtClean="0"/>
              <a:t>у </a:t>
            </a:r>
            <a:r>
              <a:rPr lang="uk-UA" dirty="0" smtClean="0"/>
              <a:t>обох статей парні, розміщені в грудній порожнині. Самка річко­вого рака помітно відрізняється від самця: у неї черевце ширше, ніж</a:t>
            </a:r>
            <a:r>
              <a:rPr lang="ru-RU" dirty="0" smtClean="0"/>
              <a:t> головогруди,</a:t>
            </a:r>
            <a:r>
              <a:rPr lang="uk-UA" dirty="0" smtClean="0"/>
              <a:t> а у самця вужче.</a:t>
            </a:r>
            <a:endParaRPr lang="ru-RU" dirty="0" smtClean="0"/>
          </a:p>
          <a:p>
            <a:pPr marL="0" indent="0" algn="just">
              <a:buNone/>
            </a:pPr>
            <a:r>
              <a:rPr lang="uk-UA" dirty="0" smtClean="0"/>
              <a:t>Після внутрішнього запліднення самка наприкінці зими відкладає ікру, приклеюючи її до плавальних ніжок черевця, і виношує. Рачки вилуплюються на початку літа. Від</a:t>
            </a:r>
            <a:r>
              <a:rPr lang="ru-RU" dirty="0" smtClean="0"/>
              <a:t> 10</a:t>
            </a:r>
            <a:r>
              <a:rPr lang="uk-UA" dirty="0" smtClean="0"/>
              <a:t> до</a:t>
            </a:r>
            <a:r>
              <a:rPr lang="ru-RU" dirty="0" smtClean="0"/>
              <a:t> 12</a:t>
            </a:r>
            <a:r>
              <a:rPr lang="uk-UA" dirty="0" smtClean="0"/>
              <a:t> діб вони знаходяться під черевцем матері, а потім ведуть самостійний спосіб життя. Оскільки самка відкладає невелику кількість яєць, то така турбота про </a:t>
            </a:r>
            <a:r>
              <a:rPr lang="ru-RU" dirty="0" smtClean="0"/>
              <a:t>потомство</a:t>
            </a:r>
            <a:r>
              <a:rPr lang="uk-UA" dirty="0" smtClean="0"/>
              <a:t> сприяє збереженню виду.</a:t>
            </a:r>
            <a:endParaRPr lang="ru-RU" dirty="0" smtClean="0"/>
          </a:p>
          <a:p>
            <a:pPr marL="0" indent="0" algn="just">
              <a:buNone/>
            </a:pPr>
            <a:r>
              <a:rPr lang="uk-UA" dirty="0" smtClean="0"/>
              <a:t>Клас Ракоподібні включає кілька рядів, серед яких крім Десятиногих варто назвати: Рівноногі, Гіллястовусі, Вес­лоногі та Коропоїди. До </a:t>
            </a:r>
            <a:r>
              <a:rPr lang="uk-UA" b="1" dirty="0" smtClean="0"/>
              <a:t>ряду Рівноногі </a:t>
            </a:r>
            <a:r>
              <a:rPr lang="uk-UA" dirty="0" smtClean="0"/>
              <a:t>належать усім добре відомі сухопутні ракоподібні — </a:t>
            </a:r>
            <a:r>
              <a:rPr lang="uk-UA" i="1" dirty="0" smtClean="0"/>
              <a:t>мокриці. </a:t>
            </a:r>
            <a:r>
              <a:rPr lang="uk-UA" dirty="0" smtClean="0"/>
              <a:t>Вони насе­ляють найрізноманітніші місця (від лісів до пустель), але віддають перевагу вологим схованкам. Карапакса не ма­ють. Дихають зябрами. Живляться мокриці гниючими рослинами, лишайниками, цвіллю. Переробляючи різні решт­ки, вони сприяють підвищенню родючості грунту.</a:t>
            </a:r>
            <a:endParaRPr lang="ru-RU" dirty="0" smtClean="0"/>
          </a:p>
          <a:p>
            <a:pPr>
              <a:buNone/>
            </a:pPr>
            <a:endParaRPr lang="ru-RU"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286388"/>
            <a:ext cx="8229600" cy="839775"/>
          </a:xfrm>
        </p:spPr>
        <p:txBody>
          <a:bodyPr>
            <a:normAutofit fontScale="55000" lnSpcReduction="20000"/>
          </a:bodyPr>
          <a:lstStyle/>
          <a:p>
            <a:pPr marL="0" indent="0" algn="just">
              <a:buNone/>
            </a:pPr>
            <a:r>
              <a:rPr lang="ru-RU" i="1" dirty="0" smtClean="0"/>
              <a:t>1 </a:t>
            </a:r>
            <a:r>
              <a:rPr lang="ru-RU" dirty="0" smtClean="0"/>
              <a:t>—</a:t>
            </a:r>
            <a:r>
              <a:rPr lang="uk-UA" dirty="0" smtClean="0"/>
              <a:t> короткі вусики; </a:t>
            </a:r>
            <a:r>
              <a:rPr lang="ru-RU" i="1" dirty="0" smtClean="0"/>
              <a:t>2 </a:t>
            </a:r>
            <a:r>
              <a:rPr lang="ru-RU" dirty="0" smtClean="0"/>
              <a:t>—</a:t>
            </a:r>
            <a:r>
              <a:rPr lang="uk-UA" dirty="0" smtClean="0"/>
              <a:t> довгі вусики;</a:t>
            </a:r>
            <a:r>
              <a:rPr lang="ru-RU" dirty="0" smtClean="0"/>
              <a:t> 3 —</a:t>
            </a:r>
            <a:r>
              <a:rPr lang="uk-UA" dirty="0" smtClean="0"/>
              <a:t> око; </a:t>
            </a:r>
            <a:r>
              <a:rPr lang="ru-RU" i="1" dirty="0" smtClean="0"/>
              <a:t>4 </a:t>
            </a:r>
            <a:r>
              <a:rPr lang="ru-RU" dirty="0" smtClean="0"/>
              <a:t>—</a:t>
            </a:r>
            <a:r>
              <a:rPr lang="uk-UA" dirty="0" smtClean="0"/>
              <a:t> шлунок;</a:t>
            </a:r>
            <a:r>
              <a:rPr lang="ru-RU" dirty="0" smtClean="0"/>
              <a:t> 5 — </a:t>
            </a:r>
            <a:r>
              <a:rPr lang="uk-UA" dirty="0" smtClean="0"/>
              <a:t>кровоносні судини; </a:t>
            </a:r>
            <a:r>
              <a:rPr lang="ru-RU" i="1" dirty="0" smtClean="0"/>
              <a:t>6 </a:t>
            </a:r>
            <a:r>
              <a:rPr lang="ru-RU" dirty="0" smtClean="0"/>
              <a:t>—</a:t>
            </a:r>
            <a:r>
              <a:rPr lang="uk-UA" dirty="0" smtClean="0"/>
              <a:t> травна залоза;</a:t>
            </a:r>
            <a:r>
              <a:rPr lang="ru-RU" dirty="0" smtClean="0"/>
              <a:t> 7 —</a:t>
            </a:r>
            <a:r>
              <a:rPr lang="uk-UA" dirty="0" smtClean="0"/>
              <a:t> яєчник; </a:t>
            </a:r>
            <a:r>
              <a:rPr lang="ru-RU" i="1" dirty="0" smtClean="0"/>
              <a:t>8 </a:t>
            </a:r>
            <a:r>
              <a:rPr lang="ru-RU" dirty="0" smtClean="0"/>
              <a:t>—</a:t>
            </a:r>
            <a:r>
              <a:rPr lang="uk-UA" dirty="0" smtClean="0"/>
              <a:t> серце; </a:t>
            </a:r>
            <a:r>
              <a:rPr lang="ru-RU" i="1" dirty="0" smtClean="0"/>
              <a:t>9 — </a:t>
            </a:r>
            <a:r>
              <a:rPr lang="uk-UA" dirty="0" smtClean="0"/>
              <a:t>верхня артерія черевця; </a:t>
            </a:r>
            <a:r>
              <a:rPr lang="ru-RU" i="1" dirty="0" smtClean="0"/>
              <a:t>10 </a:t>
            </a:r>
            <a:r>
              <a:rPr lang="ru-RU" dirty="0" smtClean="0"/>
              <a:t>—</a:t>
            </a:r>
            <a:r>
              <a:rPr lang="uk-UA" dirty="0" smtClean="0"/>
              <a:t> задня кишка; </a:t>
            </a:r>
            <a:r>
              <a:rPr lang="ru-RU" i="1" dirty="0" smtClean="0"/>
              <a:t>11 </a:t>
            </a:r>
            <a:r>
              <a:rPr lang="ru-RU" dirty="0" smtClean="0"/>
              <a:t>—</a:t>
            </a:r>
            <a:r>
              <a:rPr lang="uk-UA" dirty="0" smtClean="0"/>
              <a:t> нервовий ланцюг; </a:t>
            </a:r>
            <a:r>
              <a:rPr lang="ru-RU" i="1" dirty="0" smtClean="0"/>
              <a:t>12 </a:t>
            </a:r>
            <a:r>
              <a:rPr lang="ru-RU" dirty="0" smtClean="0"/>
              <a:t>—</a:t>
            </a:r>
            <a:r>
              <a:rPr lang="uk-UA" dirty="0" smtClean="0"/>
              <a:t> зябра</a:t>
            </a:r>
            <a:endParaRPr lang="ru-RU" dirty="0" smtClean="0"/>
          </a:p>
          <a:p>
            <a:pPr>
              <a:buNone/>
            </a:pPr>
            <a:endParaRPr lang="ru-RU" dirty="0"/>
          </a:p>
        </p:txBody>
      </p:sp>
      <p:pic>
        <p:nvPicPr>
          <p:cNvPr id="123906" name="Picture 2"/>
          <p:cNvPicPr>
            <a:picLocks noChangeAspect="1" noChangeArrowheads="1"/>
          </p:cNvPicPr>
          <p:nvPr/>
        </p:nvPicPr>
        <p:blipFill>
          <a:blip r:embed="rId2"/>
          <a:srcRect/>
          <a:stretch>
            <a:fillRect/>
          </a:stretch>
        </p:blipFill>
        <p:spPr bwMode="auto">
          <a:xfrm>
            <a:off x="1285852" y="214290"/>
            <a:ext cx="6664346" cy="4335732"/>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357826"/>
            <a:ext cx="8229600" cy="1000132"/>
          </a:xfrm>
        </p:spPr>
        <p:txBody>
          <a:bodyPr>
            <a:normAutofit fontScale="47500" lnSpcReduction="20000"/>
          </a:bodyPr>
          <a:lstStyle/>
          <a:p>
            <a:pPr marL="0" indent="0" algn="ctr">
              <a:buNone/>
            </a:pPr>
            <a:r>
              <a:rPr lang="uk-UA" b="1" dirty="0" smtClean="0"/>
              <a:t>Кінцівки річкового рака:</a:t>
            </a:r>
            <a:endParaRPr lang="ru-RU" b="1" dirty="0" smtClean="0"/>
          </a:p>
          <a:p>
            <a:pPr marL="0" indent="0" algn="just">
              <a:buNone/>
            </a:pPr>
            <a:r>
              <a:rPr lang="ru-RU" i="1" dirty="0" smtClean="0"/>
              <a:t>1 — </a:t>
            </a:r>
            <a:r>
              <a:rPr lang="uk-UA" dirty="0" smtClean="0"/>
              <a:t>короткі вусики (антенули); </a:t>
            </a:r>
            <a:r>
              <a:rPr lang="ru-RU" i="1" dirty="0" smtClean="0"/>
              <a:t>2 </a:t>
            </a:r>
            <a:r>
              <a:rPr lang="ru-RU" dirty="0" smtClean="0"/>
              <a:t>—</a:t>
            </a:r>
            <a:r>
              <a:rPr lang="uk-UA" dirty="0" smtClean="0"/>
              <a:t> довгі вусики (антени, довга гілка зображена частково);</a:t>
            </a:r>
            <a:r>
              <a:rPr lang="ru-RU" dirty="0" smtClean="0"/>
              <a:t> 3 —</a:t>
            </a:r>
            <a:r>
              <a:rPr lang="uk-UA" dirty="0" smtClean="0"/>
              <a:t> верхні щелепи; </a:t>
            </a:r>
            <a:r>
              <a:rPr lang="ru-RU" i="1" dirty="0" smtClean="0"/>
              <a:t>4, 5 — </a:t>
            </a:r>
            <a:r>
              <a:rPr lang="uk-UA" dirty="0" smtClean="0"/>
              <a:t>нижні щелепи; </a:t>
            </a:r>
            <a:r>
              <a:rPr lang="ru-RU" i="1" dirty="0" smtClean="0"/>
              <a:t>6, 7, 8— </a:t>
            </a:r>
            <a:r>
              <a:rPr lang="uk-UA" dirty="0" smtClean="0"/>
              <a:t>ногощелепи; </a:t>
            </a:r>
            <a:r>
              <a:rPr lang="ru-RU" i="1" dirty="0" smtClean="0"/>
              <a:t>9—13 — </a:t>
            </a:r>
            <a:r>
              <a:rPr lang="uk-UA" dirty="0" smtClean="0"/>
              <a:t>ходильні ноги; </a:t>
            </a:r>
            <a:r>
              <a:rPr lang="ru-RU" i="1" dirty="0" smtClean="0"/>
              <a:t>14—19 — </a:t>
            </a:r>
            <a:r>
              <a:rPr lang="uk-UA" dirty="0" smtClean="0"/>
              <a:t>кінцівки черевця (зліва</a:t>
            </a:r>
            <a:r>
              <a:rPr lang="ru-RU" dirty="0" smtClean="0"/>
              <a:t> —</a:t>
            </a:r>
            <a:r>
              <a:rPr lang="uk-UA" dirty="0" smtClean="0"/>
              <a:t> самця, справа</a:t>
            </a:r>
            <a:r>
              <a:rPr lang="ru-RU" dirty="0" smtClean="0"/>
              <a:t> —</a:t>
            </a:r>
            <a:r>
              <a:rPr lang="uk-UA" dirty="0" smtClean="0"/>
              <a:t> самки)</a:t>
            </a:r>
            <a:endParaRPr lang="ru-RU" dirty="0" smtClean="0"/>
          </a:p>
          <a:p>
            <a:pPr>
              <a:buNone/>
            </a:pPr>
            <a:endParaRPr lang="ru-RU" dirty="0"/>
          </a:p>
        </p:txBody>
      </p:sp>
      <p:pic>
        <p:nvPicPr>
          <p:cNvPr id="124930" name="Picture 2"/>
          <p:cNvPicPr>
            <a:picLocks noChangeAspect="1" noChangeArrowheads="1"/>
          </p:cNvPicPr>
          <p:nvPr/>
        </p:nvPicPr>
        <p:blipFill>
          <a:blip r:embed="rId2"/>
          <a:srcRect/>
          <a:stretch>
            <a:fillRect/>
          </a:stretch>
        </p:blipFill>
        <p:spPr bwMode="auto">
          <a:xfrm>
            <a:off x="2857488" y="285728"/>
            <a:ext cx="3603625" cy="4454525"/>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85728"/>
            <a:ext cx="8229600" cy="5840435"/>
          </a:xfrm>
        </p:spPr>
        <p:txBody>
          <a:bodyPr>
            <a:normAutofit fontScale="47500" lnSpcReduction="20000"/>
          </a:bodyPr>
          <a:lstStyle/>
          <a:p>
            <a:pPr marL="0" indent="0" algn="just">
              <a:buNone/>
            </a:pPr>
            <a:r>
              <a:rPr lang="uk-UA" b="1" dirty="0" smtClean="0"/>
              <a:t>Ряд Коропоїди </a:t>
            </a:r>
            <a:r>
              <a:rPr lang="uk-UA" dirty="0" smtClean="0"/>
              <a:t>об'єднує паразитичних ракоподібних, які прикріплюються до шкіри риби за допомогою присосків і висмоктують її кров. Після цього вони покидають рибу і якийсь час живуть самі по собі. Живуть як у прісній, так і в солоній воді. Шкода, якої вони завдають рибам, не дуже</a:t>
            </a:r>
            <a:r>
              <a:rPr lang="ru-RU" dirty="0" smtClean="0"/>
              <a:t> велика,</a:t>
            </a:r>
            <a:r>
              <a:rPr lang="uk-UA" dirty="0" smtClean="0"/>
              <a:t> проте іноді коропоїди спричинюють загибель молоді риб.</a:t>
            </a:r>
            <a:endParaRPr lang="ru-RU" dirty="0" smtClean="0"/>
          </a:p>
          <a:p>
            <a:pPr marL="0" indent="0" algn="just">
              <a:buNone/>
            </a:pPr>
            <a:r>
              <a:rPr lang="uk-UA" dirty="0" smtClean="0"/>
              <a:t>Представником </a:t>
            </a:r>
            <a:r>
              <a:rPr lang="uk-UA" b="1" dirty="0" smtClean="0"/>
              <a:t>ряду Гіллястовусі </a:t>
            </a:r>
            <a:r>
              <a:rPr lang="uk-UA" dirty="0" smtClean="0"/>
              <a:t>є добре відома аква-ріумістам </a:t>
            </a:r>
            <a:r>
              <a:rPr lang="uk-UA" i="1" dirty="0" smtClean="0"/>
              <a:t>дафнія. </a:t>
            </a:r>
            <a:r>
              <a:rPr lang="uk-UA" dirty="0" smtClean="0"/>
              <a:t>Тіло дафнії міститься в прозорій чере­пашці. Спереду знаходиться голова з великими гіллястими вусиками. На голові є одне маленьке вічко й велике складне око. Розміщені під черепашкою грудні ніжки безперервно рухаються, проганяючи воду, з якої відфільтровується корм. Живляться дафнії бактеріями та одноклітинними водоростями, очищаючи воду. Упродовж літа в наших водоймах живуть лише самки дафній. Вони відкла­дають незапліднені яйця, з яких розвиваються нові самки (партеногенез). Восени, коли умови життя погіршуються, дафнії відкладають яйця, з яких розвиваються самці. Потім самки продукують особливі спочиваючі яйця, які запліднюються самцями. Запліднені яйця зимують на дні водойм. Із них навесні виведуться самки, яким для роз­множення самці будуть не потрібні.</a:t>
            </a:r>
            <a:endParaRPr lang="ru-RU" dirty="0" smtClean="0"/>
          </a:p>
          <a:p>
            <a:pPr marL="0" indent="0" algn="just">
              <a:buNone/>
            </a:pPr>
            <a:r>
              <a:rPr lang="uk-UA" dirty="0" smtClean="0"/>
              <a:t>Найважливіша група планктонних ракоподібних </a:t>
            </a:r>
            <a:r>
              <a:rPr lang="ru-RU" dirty="0" smtClean="0"/>
              <a:t>— </a:t>
            </a:r>
            <a:r>
              <a:rPr lang="uk-UA" b="1" dirty="0" smtClean="0"/>
              <a:t>ряд Веслоногі. </a:t>
            </a:r>
            <a:r>
              <a:rPr lang="uk-UA" dirty="0" smtClean="0"/>
              <a:t>На голові цих раків є лише одне просте вічко. За це багатьох прісноводних веслоногих називають </a:t>
            </a:r>
            <a:r>
              <a:rPr lang="uk-UA" i="1" dirty="0" smtClean="0"/>
              <a:t>циклопами. </a:t>
            </a:r>
            <a:r>
              <a:rPr lang="uk-UA" dirty="0" smtClean="0"/>
              <a:t>Змахуючи грудними ніжками, циклопи плавають у товщі води. У них немає зябер, і дихають вони всією поверхнею тіла. У зв'язку з цим у деяких з них відсутня кровоносна система. Циклопи є важливим кормом для риб, особливо мальків. Самі циклопи</a:t>
            </a:r>
            <a:r>
              <a:rPr lang="ru-RU" dirty="0" smtClean="0"/>
              <a:t> —</a:t>
            </a:r>
            <a:r>
              <a:rPr lang="uk-UA" dirty="0" smtClean="0"/>
              <a:t> хижаки: поїда­ють малощетинкових червів, личинки комарів. Іноді мо­жуть нападати і на мальків риб та земноводних. Циклопи є проміжними хазяями деяких паразитів людини, наприклад стьожака широкого. Деякі веслоногі раки перейшли до паразитичного способу життя.</a:t>
            </a:r>
            <a:endParaRPr lang="ru-RU" dirty="0" smtClean="0"/>
          </a:p>
          <a:p>
            <a:pPr marL="0" indent="0" algn="just">
              <a:buNone/>
            </a:pPr>
            <a:r>
              <a:rPr lang="uk-UA" dirty="0" smtClean="0"/>
              <a:t>Серед дрібних ракоподібних найвідоміші дафнії і цик­лопи (складова частина планктону), звичайним місцем життя яких є товща води. Вони мають велике значення в колообігу речовин у природі, становлячи значну частину раціону багатьох риб і китоподібних.</a:t>
            </a:r>
            <a:endParaRPr lang="ru-RU" dirty="0" smtClean="0"/>
          </a:p>
          <a:p>
            <a:pPr marL="0" indent="0" algn="just">
              <a:buNone/>
            </a:pPr>
            <a:r>
              <a:rPr lang="uk-UA" dirty="0" smtClean="0"/>
              <a:t>Ракоподібні — мешканці морів і річок. На суходолі мешкають лише окремі види цього класу (мокриця). Живля­чись рештками тварин, вони звільняють воду від речовин, що розкладаються, виконуючи роль санітарів водойм.</a:t>
            </a:r>
            <a:endParaRPr lang="ru-RU" dirty="0" smtClean="0"/>
          </a:p>
          <a:p>
            <a:pPr marL="0" indent="0" algn="just">
              <a:buNone/>
            </a:pPr>
            <a:r>
              <a:rPr lang="uk-UA" dirty="0" smtClean="0"/>
              <a:t>Річковий рак, краби, креветки, омари та інші використовуються людиною в їжу.</a:t>
            </a:r>
            <a:endParaRPr lang="ru-RU" dirty="0" smtClean="0"/>
          </a:p>
          <a:p>
            <a:pPr>
              <a:buNone/>
            </a:pPr>
            <a:endParaRPr lang="ru-RU"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571472" y="285728"/>
            <a:ext cx="4786346" cy="6125462"/>
          </a:xfrm>
          <a:prstGeom prst="rect">
            <a:avLst/>
          </a:prstGeom>
          <a:noFill/>
          <a:ln w="9525">
            <a:noFill/>
            <a:miter lim="800000"/>
            <a:headEnd/>
            <a:tailEnd/>
          </a:ln>
          <a:effectLst/>
        </p:spPr>
      </p:pic>
      <p:sp>
        <p:nvSpPr>
          <p:cNvPr id="7" name="TextBox 6"/>
          <p:cNvSpPr txBox="1"/>
          <p:nvPr/>
        </p:nvSpPr>
        <p:spPr>
          <a:xfrm>
            <a:off x="5500694" y="6072206"/>
            <a:ext cx="3429024" cy="369332"/>
          </a:xfrm>
          <a:prstGeom prst="rect">
            <a:avLst/>
          </a:prstGeom>
          <a:noFill/>
        </p:spPr>
        <p:txBody>
          <a:bodyPr wrap="square" rtlCol="0">
            <a:spAutoFit/>
          </a:bodyPr>
          <a:lstStyle/>
          <a:p>
            <a:r>
              <a:rPr lang="uk-UA" dirty="0" smtClean="0"/>
              <a:t>Цефалокаріди</a:t>
            </a:r>
            <a:endParaRPr lang="ru-RU"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zoo0001.jpg"/>
          <p:cNvPicPr>
            <a:picLocks noChangeAspect="1"/>
          </p:cNvPicPr>
          <p:nvPr/>
        </p:nvPicPr>
        <p:blipFill>
          <a:blip r:embed="rId2"/>
          <a:stretch>
            <a:fillRect/>
          </a:stretch>
        </p:blipFill>
        <p:spPr>
          <a:xfrm>
            <a:off x="357158" y="285728"/>
            <a:ext cx="4310635" cy="5857892"/>
          </a:xfrm>
          <a:prstGeom prst="rect">
            <a:avLst/>
          </a:prstGeom>
        </p:spPr>
      </p:pic>
      <p:sp>
        <p:nvSpPr>
          <p:cNvPr id="5" name="TextBox 4"/>
          <p:cNvSpPr txBox="1"/>
          <p:nvPr/>
        </p:nvSpPr>
        <p:spPr>
          <a:xfrm>
            <a:off x="5286380" y="5786454"/>
            <a:ext cx="3357586" cy="369332"/>
          </a:xfrm>
          <a:prstGeom prst="rect">
            <a:avLst/>
          </a:prstGeom>
          <a:noFill/>
        </p:spPr>
        <p:txBody>
          <a:bodyPr wrap="square" rtlCol="0">
            <a:spAutoFit/>
          </a:bodyPr>
          <a:lstStyle/>
          <a:p>
            <a:r>
              <a:rPr lang="uk-UA" dirty="0" smtClean="0"/>
              <a:t>Гіллястовусі ракоподібні</a:t>
            </a:r>
            <a:endParaRPr lang="ru-RU"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zoo0002.jpg"/>
          <p:cNvPicPr>
            <a:picLocks noChangeAspect="1"/>
          </p:cNvPicPr>
          <p:nvPr/>
        </p:nvPicPr>
        <p:blipFill>
          <a:blip r:embed="rId2"/>
          <a:stretch>
            <a:fillRect/>
          </a:stretch>
        </p:blipFill>
        <p:spPr>
          <a:xfrm>
            <a:off x="428596" y="428604"/>
            <a:ext cx="4405344" cy="6000792"/>
          </a:xfrm>
          <a:prstGeom prst="rect">
            <a:avLst/>
          </a:prstGeom>
        </p:spPr>
      </p:pic>
      <p:sp>
        <p:nvSpPr>
          <p:cNvPr id="6" name="TextBox 5"/>
          <p:cNvSpPr txBox="1"/>
          <p:nvPr/>
        </p:nvSpPr>
        <p:spPr>
          <a:xfrm>
            <a:off x="5214942" y="6000768"/>
            <a:ext cx="3571900" cy="369332"/>
          </a:xfrm>
          <a:prstGeom prst="rect">
            <a:avLst/>
          </a:prstGeom>
          <a:noFill/>
        </p:spPr>
        <p:txBody>
          <a:bodyPr wrap="square" rtlCol="0">
            <a:spAutoFit/>
          </a:bodyPr>
          <a:lstStyle/>
          <a:p>
            <a:r>
              <a:rPr lang="uk-UA" dirty="0" smtClean="0"/>
              <a:t>Веслоногі ракоподібні</a:t>
            </a:r>
            <a:endParaRPr lang="ru-RU"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zoo0003.jpg"/>
          <p:cNvPicPr>
            <a:picLocks noGrp="1" noChangeAspect="1"/>
          </p:cNvPicPr>
          <p:nvPr>
            <p:ph idx="1"/>
          </p:nvPr>
        </p:nvPicPr>
        <p:blipFill>
          <a:blip r:embed="rId2"/>
          <a:stretch>
            <a:fillRect/>
          </a:stretch>
        </p:blipFill>
        <p:spPr>
          <a:xfrm>
            <a:off x="428596" y="285728"/>
            <a:ext cx="4391134" cy="5929354"/>
          </a:xfrm>
        </p:spPr>
      </p:pic>
      <p:sp>
        <p:nvSpPr>
          <p:cNvPr id="5" name="TextBox 4"/>
          <p:cNvSpPr txBox="1"/>
          <p:nvPr/>
        </p:nvSpPr>
        <p:spPr>
          <a:xfrm>
            <a:off x="5143504" y="5857892"/>
            <a:ext cx="3643338" cy="369332"/>
          </a:xfrm>
          <a:prstGeom prst="rect">
            <a:avLst/>
          </a:prstGeom>
          <a:noFill/>
        </p:spPr>
        <p:txBody>
          <a:bodyPr wrap="square" rtlCol="0">
            <a:spAutoFit/>
          </a:bodyPr>
          <a:lstStyle/>
          <a:p>
            <a:r>
              <a:rPr lang="ru-RU" dirty="0" smtClean="0"/>
              <a:t>Р</a:t>
            </a:r>
            <a:r>
              <a:rPr lang="uk-UA" dirty="0" smtClean="0"/>
              <a:t>івноногі ракоподібні (ізоподи)</a:t>
            </a:r>
            <a:endParaRPr lang="ru-RU"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zoo0004.jpg"/>
          <p:cNvPicPr>
            <a:picLocks noGrp="1" noChangeAspect="1"/>
          </p:cNvPicPr>
          <p:nvPr>
            <p:ph idx="1"/>
          </p:nvPr>
        </p:nvPicPr>
        <p:blipFill>
          <a:blip r:embed="rId2"/>
          <a:stretch>
            <a:fillRect/>
          </a:stretch>
        </p:blipFill>
        <p:spPr>
          <a:xfrm>
            <a:off x="357158" y="285728"/>
            <a:ext cx="4714908" cy="6257574"/>
          </a:xfrm>
        </p:spPr>
      </p:pic>
      <p:sp>
        <p:nvSpPr>
          <p:cNvPr id="5" name="TextBox 4"/>
          <p:cNvSpPr txBox="1"/>
          <p:nvPr/>
        </p:nvSpPr>
        <p:spPr>
          <a:xfrm>
            <a:off x="5357818" y="5857892"/>
            <a:ext cx="3429024" cy="646331"/>
          </a:xfrm>
          <a:prstGeom prst="rect">
            <a:avLst/>
          </a:prstGeom>
          <a:noFill/>
        </p:spPr>
        <p:txBody>
          <a:bodyPr wrap="square" rtlCol="0">
            <a:spAutoFit/>
          </a:bodyPr>
          <a:lstStyle/>
          <a:p>
            <a:r>
              <a:rPr lang="uk-UA" dirty="0" smtClean="0"/>
              <a:t>Різноногі ракоподібні (бокоплави)</a:t>
            </a:r>
            <a:endParaRPr lang="ru-RU"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zoo0007.jpg"/>
          <p:cNvPicPr>
            <a:picLocks noGrp="1" noChangeAspect="1"/>
          </p:cNvPicPr>
          <p:nvPr>
            <p:ph idx="1"/>
          </p:nvPr>
        </p:nvPicPr>
        <p:blipFill>
          <a:blip r:embed="rId2"/>
          <a:stretch>
            <a:fillRect/>
          </a:stretch>
        </p:blipFill>
        <p:spPr>
          <a:xfrm>
            <a:off x="500034" y="357166"/>
            <a:ext cx="4643470" cy="6213007"/>
          </a:xfrm>
        </p:spPr>
      </p:pic>
      <p:sp>
        <p:nvSpPr>
          <p:cNvPr id="5" name="TextBox 4"/>
          <p:cNvSpPr txBox="1"/>
          <p:nvPr/>
        </p:nvSpPr>
        <p:spPr>
          <a:xfrm>
            <a:off x="5429256" y="6215082"/>
            <a:ext cx="3357586" cy="369332"/>
          </a:xfrm>
          <a:prstGeom prst="rect">
            <a:avLst/>
          </a:prstGeom>
          <a:noFill/>
        </p:spPr>
        <p:txBody>
          <a:bodyPr wrap="square" rtlCol="0">
            <a:spAutoFit/>
          </a:bodyPr>
          <a:lstStyle/>
          <a:p>
            <a:r>
              <a:rPr lang="uk-UA" dirty="0" smtClean="0"/>
              <a:t>Гіллястовусі ракоподібні</a:t>
            </a:r>
            <a:endParaRPr lang="ru-R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825448" y="344446"/>
            <a:ext cx="6889824" cy="5799198"/>
            <a:chOff x="2909" y="643"/>
            <a:chExt cx="5688" cy="4479"/>
          </a:xfrm>
        </p:grpSpPr>
        <p:pic>
          <p:nvPicPr>
            <p:cNvPr id="17411" name="Picture 3"/>
            <p:cNvPicPr>
              <a:picLocks noChangeAspect="1" noChangeArrowheads="1"/>
            </p:cNvPicPr>
            <p:nvPr/>
          </p:nvPicPr>
          <p:blipFill>
            <a:blip r:embed="rId2"/>
            <a:srcRect/>
            <a:stretch>
              <a:fillRect/>
            </a:stretch>
          </p:blipFill>
          <p:spPr bwMode="auto">
            <a:xfrm>
              <a:off x="2909" y="643"/>
              <a:ext cx="5688" cy="3317"/>
            </a:xfrm>
            <a:prstGeom prst="rect">
              <a:avLst/>
            </a:prstGeom>
            <a:ln>
              <a:noFill/>
            </a:ln>
            <a:effectLst>
              <a:outerShdw blurRad="292100" dist="139700" dir="2700000" algn="tl" rotWithShape="0">
                <a:srgbClr val="333333">
                  <a:alpha val="65000"/>
                </a:srgbClr>
              </a:outerShdw>
            </a:effectLst>
          </p:spPr>
        </p:pic>
        <p:sp>
          <p:nvSpPr>
            <p:cNvPr id="17412" name="Text Box 4"/>
            <p:cNvSpPr txBox="1">
              <a:spLocks noChangeArrowheads="1"/>
            </p:cNvSpPr>
            <p:nvPr/>
          </p:nvSpPr>
          <p:spPr bwMode="auto">
            <a:xfrm>
              <a:off x="2938" y="4337"/>
              <a:ext cx="5654" cy="785"/>
            </a:xfrm>
            <a:prstGeom prst="rect">
              <a:avLst/>
            </a:prstGeom>
            <a:noFill/>
            <a:ln w="0">
              <a:solidFill>
                <a:srgbClr val="FFFFFF"/>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uk-UA" sz="1100" b="1" i="0" u="none" strike="noStrike" cap="none" normalizeH="0" baseline="0" dirty="0" smtClean="0">
                  <a:ln>
                    <a:noFill/>
                  </a:ln>
                  <a:solidFill>
                    <a:schemeClr val="tx1"/>
                  </a:solidFill>
                  <a:effectLst/>
                  <a:latin typeface="Georgia" pitchFamily="18" charset="0"/>
                </a:rPr>
                <a:t>Амеба:</a:t>
              </a:r>
            </a:p>
            <a:p>
              <a:pPr marL="0" marR="0" lvl="0" indent="0" algn="ctr" defTabSz="914400" rtl="0" eaLnBrk="1" fontAlgn="base" latinLnBrk="0" hangingPunct="1">
                <a:spcBef>
                  <a:spcPts val="50"/>
                </a:spcBef>
                <a:spcAft>
                  <a:spcPct val="0"/>
                </a:spcAft>
                <a:buClrTx/>
                <a:buSzTx/>
                <a:buFontTx/>
                <a:buNone/>
                <a:tabLst/>
              </a:pPr>
              <a:r>
                <a:rPr kumimoji="0" lang="uk-UA" sz="1100" i="1" u="none" strike="noStrike" cap="none" normalizeH="0" baseline="0" dirty="0" smtClean="0">
                  <a:ln>
                    <a:noFill/>
                  </a:ln>
                  <a:solidFill>
                    <a:schemeClr val="tx1"/>
                  </a:solidFill>
                  <a:effectLst/>
                  <a:latin typeface="Georgia" pitchFamily="18" charset="0"/>
                </a:rPr>
                <a:t>а </a:t>
              </a:r>
              <a:r>
                <a:rPr kumimoji="0" lang="uk-UA" sz="1100" i="0" u="none" strike="noStrike" cap="none" normalizeH="0" baseline="0" dirty="0" smtClean="0">
                  <a:ln>
                    <a:noFill/>
                  </a:ln>
                  <a:solidFill>
                    <a:schemeClr val="tx1"/>
                  </a:solidFill>
                  <a:effectLst/>
                  <a:latin typeface="Georgia" pitchFamily="18" charset="0"/>
                </a:rPr>
                <a:t>— схема будови: 1 — ендоплазма; </a:t>
              </a:r>
              <a:r>
                <a:rPr kumimoji="0" lang="uk-UA" sz="1100" i="1" u="none" strike="noStrike" cap="none" normalizeH="0" baseline="0" dirty="0" smtClean="0">
                  <a:ln>
                    <a:noFill/>
                  </a:ln>
                  <a:solidFill>
                    <a:schemeClr val="tx1"/>
                  </a:solidFill>
                  <a:effectLst/>
                  <a:latin typeface="Georgia" pitchFamily="18" charset="0"/>
                </a:rPr>
                <a:t>2 </a:t>
              </a:r>
              <a:r>
                <a:rPr kumimoji="0" lang="uk-UA" sz="1100" i="0" u="none" strike="noStrike" cap="none" normalizeH="0" baseline="0" dirty="0" smtClean="0">
                  <a:ln>
                    <a:noFill/>
                  </a:ln>
                  <a:solidFill>
                    <a:schemeClr val="tx1"/>
                  </a:solidFill>
                  <a:effectLst/>
                  <a:latin typeface="Georgia" pitchFamily="18" charset="0"/>
                </a:rPr>
                <a:t>— ектоплазма; </a:t>
              </a:r>
              <a:r>
                <a:rPr kumimoji="0" lang="uk-UA" sz="1100" i="1" u="none" strike="noStrike" cap="none" normalizeH="0" baseline="0" dirty="0" smtClean="0">
                  <a:ln>
                    <a:noFill/>
                  </a:ln>
                  <a:solidFill>
                    <a:schemeClr val="tx1"/>
                  </a:solidFill>
                  <a:effectLst/>
                  <a:latin typeface="Georgia" pitchFamily="18" charset="0"/>
                </a:rPr>
                <a:t>3 </a:t>
              </a:r>
              <a:r>
                <a:rPr kumimoji="0" lang="uk-UA" sz="1100" i="0" u="none" strike="noStrike" cap="none" normalizeH="0" baseline="0" dirty="0" smtClean="0">
                  <a:ln>
                    <a:noFill/>
                  </a:ln>
                  <a:solidFill>
                    <a:schemeClr val="tx1"/>
                  </a:solidFill>
                  <a:effectLst/>
                  <a:latin typeface="Georgia" pitchFamily="18" charset="0"/>
                </a:rPr>
                <a:t>— псевдоподії, що охоплюють поживу; </a:t>
              </a:r>
              <a:r>
                <a:rPr kumimoji="0" lang="uk-UA" sz="1100" i="1" u="none" strike="noStrike" cap="none" normalizeH="0" baseline="0" dirty="0" smtClean="0">
                  <a:ln>
                    <a:noFill/>
                  </a:ln>
                  <a:solidFill>
                    <a:schemeClr val="tx1"/>
                  </a:solidFill>
                  <a:effectLst/>
                  <a:latin typeface="Georgia" pitchFamily="18" charset="0"/>
                </a:rPr>
                <a:t>4 </a:t>
              </a:r>
              <a:r>
                <a:rPr kumimoji="0" lang="uk-UA" sz="1100" i="0" u="none" strike="noStrike" cap="none" normalizeH="0" baseline="0" dirty="0" smtClean="0">
                  <a:ln>
                    <a:noFill/>
                  </a:ln>
                  <a:solidFill>
                    <a:schemeClr val="tx1"/>
                  </a:solidFill>
                  <a:effectLst/>
                  <a:latin typeface="Georgia" pitchFamily="18" charset="0"/>
                </a:rPr>
                <a:t>— травна вакуоля; 5 — пульсівна вакуоля; </a:t>
              </a:r>
              <a:r>
                <a:rPr kumimoji="0" lang="uk-UA" sz="1100" i="1" u="none" strike="noStrike" cap="none" normalizeH="0" baseline="0" dirty="0" smtClean="0">
                  <a:ln>
                    <a:noFill/>
                  </a:ln>
                  <a:solidFill>
                    <a:schemeClr val="tx1"/>
                  </a:solidFill>
                  <a:effectLst/>
                  <a:latin typeface="Georgia" pitchFamily="18" charset="0"/>
                </a:rPr>
                <a:t>6 </a:t>
              </a:r>
              <a:r>
                <a:rPr kumimoji="0" lang="uk-UA" sz="1100" i="0" u="none" strike="noStrike" cap="none" normalizeH="0" baseline="0" dirty="0" smtClean="0">
                  <a:ln>
                    <a:noFill/>
                  </a:ln>
                  <a:solidFill>
                    <a:schemeClr val="tx1"/>
                  </a:solidFill>
                  <a:effectLst/>
                  <a:latin typeface="Georgia" pitchFamily="18" charset="0"/>
                </a:rPr>
                <a:t>— ядро; </a:t>
              </a:r>
              <a:r>
                <a:rPr kumimoji="0" lang="uk-UA" sz="1100" i="1" u="none" strike="noStrike" cap="none" normalizeH="0" baseline="0" dirty="0" smtClean="0">
                  <a:ln>
                    <a:noFill/>
                  </a:ln>
                  <a:solidFill>
                    <a:schemeClr val="tx1"/>
                  </a:solidFill>
                  <a:effectLst/>
                  <a:latin typeface="Georgia" pitchFamily="18" charset="0"/>
                </a:rPr>
                <a:t>7 </a:t>
              </a:r>
              <a:r>
                <a:rPr kumimoji="0" lang="uk-UA" sz="1100" i="0" u="none" strike="noStrike" cap="none" normalizeH="0" baseline="0" dirty="0" smtClean="0">
                  <a:ln>
                    <a:noFill/>
                  </a:ln>
                  <a:solidFill>
                    <a:schemeClr val="tx1"/>
                  </a:solidFill>
                  <a:effectLst/>
                  <a:latin typeface="Georgia" pitchFamily="18" charset="0"/>
                </a:rPr>
                <a:t>— псевдоподії; </a:t>
              </a:r>
              <a:r>
                <a:rPr kumimoji="0" lang="uk-UA" sz="1100" i="1" u="none" strike="noStrike" cap="none" normalizeH="0" baseline="0" dirty="0" smtClean="0">
                  <a:ln>
                    <a:noFill/>
                  </a:ln>
                  <a:solidFill>
                    <a:schemeClr val="tx1"/>
                  </a:solidFill>
                  <a:effectLst/>
                  <a:latin typeface="Georgia" pitchFamily="18" charset="0"/>
                </a:rPr>
                <a:t>б </a:t>
              </a:r>
              <a:r>
                <a:rPr kumimoji="0" lang="uk-UA" sz="1100" i="0" u="none" strike="noStrike" cap="none" normalizeH="0" baseline="0" dirty="0" smtClean="0">
                  <a:ln>
                    <a:noFill/>
                  </a:ln>
                  <a:solidFill>
                    <a:schemeClr val="tx1"/>
                  </a:solidFill>
                  <a:effectLst/>
                  <a:latin typeface="Georgia" pitchFamily="18" charset="0"/>
                </a:rPr>
                <a:t>— захоплення (фагоцитоз) харчових часточок: </a:t>
              </a:r>
              <a:r>
                <a:rPr kumimoji="0" lang="uk-UA" sz="1100" i="1" u="none" strike="noStrike" cap="none" normalizeH="0" baseline="0" dirty="0" smtClean="0">
                  <a:ln>
                    <a:noFill/>
                  </a:ln>
                  <a:solidFill>
                    <a:schemeClr val="tx1"/>
                  </a:solidFill>
                  <a:effectLst/>
                  <a:latin typeface="Georgia" pitchFamily="18" charset="0"/>
                </a:rPr>
                <a:t>8</a:t>
              </a:r>
              <a:r>
                <a:rPr kumimoji="0" lang="uk-UA" sz="1400" i="0" u="none" strike="noStrike" cap="none" normalizeH="0" baseline="0" dirty="0" smtClean="0">
                  <a:ln>
                    <a:noFill/>
                  </a:ln>
                  <a:solidFill>
                    <a:schemeClr val="tx1"/>
                  </a:solidFill>
                  <a:effectLst/>
                  <a:latin typeface="Georgia" pitchFamily="18" charset="0"/>
                </a:rPr>
                <a:t>—</a:t>
              </a:r>
              <a:r>
                <a:rPr kumimoji="0" lang="uk-UA" sz="1100" i="1" u="none" strike="noStrike" cap="none" normalizeH="0" baseline="0" dirty="0" smtClean="0">
                  <a:ln>
                    <a:noFill/>
                  </a:ln>
                  <a:solidFill>
                    <a:schemeClr val="tx1"/>
                  </a:solidFill>
                  <a:effectLst/>
                  <a:latin typeface="Georgia" pitchFamily="18" charset="0"/>
                </a:rPr>
                <a:t>11 </a:t>
              </a:r>
              <a:r>
                <a:rPr kumimoji="0" lang="uk-UA" sz="1100" i="0" u="none" strike="noStrike" cap="none" normalizeH="0" baseline="0" dirty="0" smtClean="0">
                  <a:ln>
                    <a:noFill/>
                  </a:ln>
                  <a:solidFill>
                    <a:schemeClr val="tx1"/>
                  </a:solidFill>
                  <a:effectLst/>
                  <a:latin typeface="Georgia" pitchFamily="18" charset="0"/>
                </a:rPr>
                <a:t>— амеба поглинає цисту; </a:t>
              </a:r>
              <a:r>
                <a:rPr kumimoji="0" lang="uk-UA" sz="1100" i="1" u="none" strike="noStrike" cap="none" normalizeH="0" baseline="0" dirty="0" smtClean="0">
                  <a:ln>
                    <a:noFill/>
                  </a:ln>
                  <a:solidFill>
                    <a:schemeClr val="tx1"/>
                  </a:solidFill>
                  <a:effectLst/>
                  <a:latin typeface="Georgia" pitchFamily="18" charset="0"/>
                </a:rPr>
                <a:t>12—14 </a:t>
              </a:r>
              <a:r>
                <a:rPr kumimoji="0" lang="uk-UA" sz="1100" i="0" u="none" strike="noStrike" cap="none" normalizeH="0" baseline="0" dirty="0" smtClean="0">
                  <a:ln>
                    <a:noFill/>
                  </a:ln>
                  <a:solidFill>
                    <a:schemeClr val="tx1"/>
                  </a:solidFill>
                  <a:effectLst/>
                  <a:latin typeface="Georgia" pitchFamily="18" charset="0"/>
                </a:rPr>
                <a:t>— амеба поглинає нитчасту водорість</a:t>
              </a:r>
              <a:endParaRPr kumimoji="0" lang="ru-RU" sz="3600" i="0" u="none" strike="noStrike" cap="none" normalizeH="0" baseline="0" dirty="0" smtClean="0">
                <a:ln>
                  <a:noFill/>
                </a:ln>
                <a:solidFill>
                  <a:schemeClr val="tx1"/>
                </a:solidFill>
                <a:effectLst/>
                <a:latin typeface="Georgia" pitchFamily="18" charset="0"/>
              </a:endParaRPr>
            </a:p>
          </p:txBody>
        </p:sp>
      </p:gr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43438" y="5929330"/>
            <a:ext cx="4000528" cy="369332"/>
          </a:xfrm>
          <a:prstGeom prst="rect">
            <a:avLst/>
          </a:prstGeom>
          <a:noFill/>
        </p:spPr>
        <p:txBody>
          <a:bodyPr wrap="square" rtlCol="0">
            <a:spAutoFit/>
          </a:bodyPr>
          <a:lstStyle/>
          <a:p>
            <a:r>
              <a:rPr lang="en-US" dirty="0" err="1" smtClean="0"/>
              <a:t>Sacculina</a:t>
            </a:r>
            <a:r>
              <a:rPr lang="en-US" dirty="0" smtClean="0"/>
              <a:t> </a:t>
            </a:r>
            <a:r>
              <a:rPr lang="en-US" dirty="0" err="1" smtClean="0"/>
              <a:t>carcini</a:t>
            </a:r>
            <a:endParaRPr lang="ru-RU" dirty="0"/>
          </a:p>
        </p:txBody>
      </p:sp>
      <p:pic>
        <p:nvPicPr>
          <p:cNvPr id="10242" name="Picture 2"/>
          <p:cNvPicPr>
            <a:picLocks noChangeAspect="1" noChangeArrowheads="1"/>
          </p:cNvPicPr>
          <p:nvPr/>
        </p:nvPicPr>
        <p:blipFill>
          <a:blip r:embed="rId2"/>
          <a:srcRect/>
          <a:stretch>
            <a:fillRect/>
          </a:stretch>
        </p:blipFill>
        <p:spPr bwMode="auto">
          <a:xfrm>
            <a:off x="500034" y="357166"/>
            <a:ext cx="3571900" cy="6081468"/>
          </a:xfrm>
          <a:prstGeom prst="rect">
            <a:avLst/>
          </a:prstGeom>
          <a:noFill/>
          <a:ln w="9525">
            <a:noFill/>
            <a:miter lim="800000"/>
            <a:headEnd/>
            <a:tailEnd/>
          </a:ln>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Содержимое 5" descr="procambarus_florida.jpg"/>
          <p:cNvPicPr>
            <a:picLocks noGrp="1" noChangeAspect="1"/>
          </p:cNvPicPr>
          <p:nvPr>
            <p:ph idx="1"/>
          </p:nvPr>
        </p:nvPicPr>
        <p:blipFill>
          <a:blip r:embed="rId2"/>
          <a:stretch>
            <a:fillRect/>
          </a:stretch>
        </p:blipFill>
        <p:spPr>
          <a:xfrm>
            <a:off x="638862" y="248126"/>
            <a:ext cx="8005104" cy="5582506"/>
          </a:xfrm>
        </p:spPr>
      </p:pic>
      <p:sp>
        <p:nvSpPr>
          <p:cNvPr id="8" name="TextBox 7"/>
          <p:cNvSpPr txBox="1"/>
          <p:nvPr/>
        </p:nvSpPr>
        <p:spPr>
          <a:xfrm>
            <a:off x="642910" y="6072206"/>
            <a:ext cx="8001056" cy="369332"/>
          </a:xfrm>
          <a:prstGeom prst="rect">
            <a:avLst/>
          </a:prstGeom>
          <a:noFill/>
        </p:spPr>
        <p:txBody>
          <a:bodyPr wrap="square" rtlCol="0">
            <a:spAutoFit/>
          </a:bodyPr>
          <a:lstStyle/>
          <a:p>
            <a:pPr algn="ctr"/>
            <a:r>
              <a:rPr lang="uk-UA" dirty="0" smtClean="0"/>
              <a:t>Каліфорнійський блакитний рак</a:t>
            </a:r>
            <a:endParaRPr lang="ru-RU"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p.jpg"/>
          <p:cNvPicPr>
            <a:picLocks noChangeAspect="1"/>
          </p:cNvPicPr>
          <p:nvPr/>
        </p:nvPicPr>
        <p:blipFill>
          <a:blip r:embed="rId2"/>
          <a:stretch>
            <a:fillRect/>
          </a:stretch>
        </p:blipFill>
        <p:spPr>
          <a:xfrm>
            <a:off x="1357290" y="357166"/>
            <a:ext cx="6715172" cy="503638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velikanov3.jpg"/>
          <p:cNvPicPr>
            <a:picLocks noGrp="1" noChangeAspect="1"/>
          </p:cNvPicPr>
          <p:nvPr>
            <p:ph idx="1"/>
          </p:nvPr>
        </p:nvPicPr>
        <p:blipFill>
          <a:blip r:embed="rId2"/>
          <a:stretch>
            <a:fillRect/>
          </a:stretch>
        </p:blipFill>
        <p:spPr>
          <a:xfrm>
            <a:off x="1857356" y="285728"/>
            <a:ext cx="5000660" cy="5429288"/>
          </a:xfrm>
        </p:spPr>
      </p:pic>
      <p:sp>
        <p:nvSpPr>
          <p:cNvPr id="5" name="TextBox 4"/>
          <p:cNvSpPr txBox="1"/>
          <p:nvPr/>
        </p:nvSpPr>
        <p:spPr>
          <a:xfrm>
            <a:off x="428596" y="6072206"/>
            <a:ext cx="7858180" cy="369332"/>
          </a:xfrm>
          <a:prstGeom prst="rect">
            <a:avLst/>
          </a:prstGeom>
          <a:noFill/>
        </p:spPr>
        <p:txBody>
          <a:bodyPr wrap="square" rtlCol="0">
            <a:spAutoFit/>
          </a:bodyPr>
          <a:lstStyle/>
          <a:p>
            <a:pPr algn="ctr"/>
            <a:r>
              <a:rPr lang="uk-UA" dirty="0" smtClean="0"/>
              <a:t>Камчатський краб – тварина вагою понад 3 кілограми</a:t>
            </a:r>
            <a:endParaRPr lang="ru-RU"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5857892"/>
            <a:ext cx="8229600" cy="554023"/>
          </a:xfrm>
        </p:spPr>
        <p:txBody>
          <a:bodyPr>
            <a:normAutofit fontScale="77500" lnSpcReduction="20000"/>
          </a:bodyPr>
          <a:lstStyle/>
          <a:p>
            <a:pPr>
              <a:buNone/>
            </a:pPr>
            <a:r>
              <a:rPr lang="uk-UA" dirty="0" smtClean="0"/>
              <a:t>Пальмовий краб має присосування до життя на суходолі</a:t>
            </a:r>
            <a:endParaRPr lang="ru-RU" dirty="0"/>
          </a:p>
        </p:txBody>
      </p:sp>
      <p:pic>
        <p:nvPicPr>
          <p:cNvPr id="7170" name="Picture 2"/>
          <p:cNvPicPr>
            <a:picLocks noChangeAspect="1" noChangeArrowheads="1"/>
          </p:cNvPicPr>
          <p:nvPr/>
        </p:nvPicPr>
        <p:blipFill>
          <a:blip r:embed="rId2"/>
          <a:srcRect/>
          <a:stretch>
            <a:fillRect/>
          </a:stretch>
        </p:blipFill>
        <p:spPr bwMode="auto">
          <a:xfrm>
            <a:off x="1285852" y="285728"/>
            <a:ext cx="6357982" cy="5435231"/>
          </a:xfrm>
          <a:prstGeom prst="rect">
            <a:avLst/>
          </a:prstGeom>
          <a:noFill/>
          <a:ln w="9525">
            <a:noFill/>
            <a:miter lim="800000"/>
            <a:headEnd/>
            <a:tailEnd/>
          </a:ln>
          <a:effec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643578"/>
            <a:ext cx="8229600" cy="482585"/>
          </a:xfrm>
        </p:spPr>
        <p:txBody>
          <a:bodyPr>
            <a:normAutofit fontScale="92500" lnSpcReduction="20000"/>
          </a:bodyPr>
          <a:lstStyle/>
          <a:p>
            <a:pPr>
              <a:buNone/>
            </a:pPr>
            <a:r>
              <a:rPr lang="uk-UA" dirty="0" smtClean="0"/>
              <a:t>Рак-самітник використвує мушлю в якості захисту</a:t>
            </a:r>
            <a:endParaRPr lang="ru-RU" dirty="0"/>
          </a:p>
        </p:txBody>
      </p:sp>
      <p:pic>
        <p:nvPicPr>
          <p:cNvPr id="8194" name="Picture 2"/>
          <p:cNvPicPr>
            <a:picLocks noChangeAspect="1" noChangeArrowheads="1"/>
          </p:cNvPicPr>
          <p:nvPr/>
        </p:nvPicPr>
        <p:blipFill>
          <a:blip r:embed="rId2"/>
          <a:srcRect/>
          <a:stretch>
            <a:fillRect/>
          </a:stretch>
        </p:blipFill>
        <p:spPr bwMode="auto">
          <a:xfrm>
            <a:off x="571472" y="500042"/>
            <a:ext cx="7924800" cy="4619625"/>
          </a:xfrm>
          <a:prstGeom prst="rect">
            <a:avLst/>
          </a:prstGeom>
          <a:noFill/>
          <a:ln w="9525">
            <a:noFill/>
            <a:miter lim="800000"/>
            <a:headEnd/>
            <a:tailEnd/>
          </a:ln>
          <a:effec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6072206"/>
            <a:ext cx="8229600" cy="411147"/>
          </a:xfrm>
        </p:spPr>
        <p:txBody>
          <a:bodyPr>
            <a:normAutofit fontScale="55000" lnSpcReduction="20000"/>
          </a:bodyPr>
          <a:lstStyle/>
          <a:p>
            <a:pPr>
              <a:buNone/>
            </a:pPr>
            <a:r>
              <a:rPr lang="uk-UA" dirty="0" smtClean="0"/>
              <a:t>Карпоїд, або карпова воша – ектопаразит багатьох видів цінних промислових риб</a:t>
            </a:r>
            <a:endParaRPr lang="ru-RU" dirty="0"/>
          </a:p>
        </p:txBody>
      </p:sp>
      <p:pic>
        <p:nvPicPr>
          <p:cNvPr id="5" name="Рисунок 4" descr="1272684671_foliaceus.jpg"/>
          <p:cNvPicPr>
            <a:picLocks noChangeAspect="1"/>
          </p:cNvPicPr>
          <p:nvPr/>
        </p:nvPicPr>
        <p:blipFill>
          <a:blip r:embed="rId2"/>
          <a:stretch>
            <a:fillRect/>
          </a:stretch>
        </p:blipFill>
        <p:spPr>
          <a:xfrm>
            <a:off x="5786426" y="214290"/>
            <a:ext cx="3000396" cy="3000396"/>
          </a:xfrm>
          <a:prstGeom prst="rect">
            <a:avLst/>
          </a:prstGeom>
        </p:spPr>
      </p:pic>
      <p:pic>
        <p:nvPicPr>
          <p:cNvPr id="6" name="Рисунок 5" descr="Argulus.jpg"/>
          <p:cNvPicPr>
            <a:picLocks noChangeAspect="1"/>
          </p:cNvPicPr>
          <p:nvPr/>
        </p:nvPicPr>
        <p:blipFill>
          <a:blip r:embed="rId3"/>
          <a:stretch>
            <a:fillRect/>
          </a:stretch>
        </p:blipFill>
        <p:spPr>
          <a:xfrm>
            <a:off x="214282" y="214290"/>
            <a:ext cx="5390134" cy="4214842"/>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a:bodyPr>
          <a:lstStyle/>
          <a:p>
            <a:r>
              <a:rPr lang="uk-UA" b="1" dirty="0" smtClean="0"/>
              <a:t>Клас Павукоподібні</a:t>
            </a:r>
            <a:endParaRPr lang="ru-RU" dirty="0"/>
          </a:p>
        </p:txBody>
      </p:sp>
      <p:sp>
        <p:nvSpPr>
          <p:cNvPr id="3" name="Содержимое 2"/>
          <p:cNvSpPr>
            <a:spLocks noGrp="1"/>
          </p:cNvSpPr>
          <p:nvPr>
            <p:ph idx="1"/>
          </p:nvPr>
        </p:nvSpPr>
        <p:spPr>
          <a:xfrm>
            <a:off x="500034" y="1142984"/>
            <a:ext cx="8229600" cy="5286412"/>
          </a:xfrm>
        </p:spPr>
        <p:txBody>
          <a:bodyPr>
            <a:normAutofit fontScale="40000" lnSpcReduction="20000"/>
          </a:bodyPr>
          <a:lstStyle/>
          <a:p>
            <a:pPr marL="0" indent="0" algn="just">
              <a:buNone/>
            </a:pPr>
            <a:r>
              <a:rPr lang="uk-UA" i="1" dirty="0" smtClean="0"/>
              <a:t>Павукоподібних </a:t>
            </a:r>
            <a:r>
              <a:rPr lang="uk-UA" dirty="0" smtClean="0"/>
              <a:t>відомо близько 25 тис. видів. Ці члени­стоногі пристосовані до життя на суходолі. Для них харак­терні органи повітряного дихання. Типовим представни­ком класу павукоподібних є </a:t>
            </a:r>
            <a:r>
              <a:rPr lang="uk-UA" b="1" dirty="0" smtClean="0"/>
              <a:t>павук-хрестовик </a:t>
            </a:r>
            <a:r>
              <a:rPr lang="ru-RU" dirty="0" smtClean="0"/>
              <a:t>(мал. 87).</a:t>
            </a:r>
          </a:p>
          <a:p>
            <a:pPr marL="0" indent="0" algn="just">
              <a:buNone/>
            </a:pPr>
            <a:r>
              <a:rPr lang="uk-UA" dirty="0" smtClean="0"/>
              <a:t>Тіло павука чітко поділене на</a:t>
            </a:r>
            <a:r>
              <a:rPr lang="ru-RU" dirty="0" smtClean="0"/>
              <a:t> головогруди</a:t>
            </a:r>
            <a:r>
              <a:rPr lang="uk-UA" dirty="0" smtClean="0"/>
              <a:t> і черевце (заокруглене у самок і більш видовжене у самців). Харак­терною особливістю павука-хрестовика, як і інших пред­ставників класу, є те, що</a:t>
            </a:r>
            <a:r>
              <a:rPr lang="ru-RU" dirty="0" smtClean="0"/>
              <a:t> головогруди</a:t>
            </a:r>
            <a:r>
              <a:rPr lang="uk-UA" dirty="0" smtClean="0"/>
              <a:t> й черевце не роз­членовані і з'єднані вузьким коротким стебельцем. Че­ревце значно більше за головогруди.</a:t>
            </a:r>
            <a:endParaRPr lang="ru-RU" dirty="0" smtClean="0"/>
          </a:p>
          <a:p>
            <a:pPr marL="0" indent="0" algn="just">
              <a:buNone/>
            </a:pPr>
            <a:r>
              <a:rPr lang="uk-UA" dirty="0" smtClean="0"/>
              <a:t>Зовні тіло павука вкрите хітинізованою кутикулою, під якою знаходиться гіподерма клітинної будови. її похідні — павутинні й отруйні залози. Отруйні залози павука-хрес­товика розміщені в основі верхніх щелеп.</a:t>
            </a:r>
            <a:endParaRPr lang="ru-RU" dirty="0" smtClean="0"/>
          </a:p>
          <a:p>
            <a:pPr marL="0" indent="0" algn="just">
              <a:buNone/>
            </a:pPr>
            <a:r>
              <a:rPr lang="uk-UA" dirty="0" smtClean="0"/>
              <a:t>Характерною ознакою павукоподібних є наявність шес­ти пар кінцівок. З них дві перші пари — верхні щелепи </a:t>
            </a:r>
            <a:r>
              <a:rPr lang="uk-UA" i="1" dirty="0" smtClean="0"/>
              <a:t>(хеліцери) </a:t>
            </a:r>
            <a:r>
              <a:rPr lang="uk-UA" dirty="0" smtClean="0"/>
              <a:t>і ногощупальця </a:t>
            </a:r>
            <a:r>
              <a:rPr lang="uk-UA" i="1" dirty="0" smtClean="0"/>
              <a:t>(педипальпи) </a:t>
            </a:r>
            <a:r>
              <a:rPr lang="uk-UA" dirty="0" smtClean="0"/>
              <a:t>— пристосовані до захоплення й подрібнення їжі. Решта (чотири пари) виконують функції пересування</a:t>
            </a:r>
            <a:r>
              <a:rPr lang="ru-RU" dirty="0" smtClean="0"/>
              <a:t> —</a:t>
            </a:r>
            <a:r>
              <a:rPr lang="uk-UA" dirty="0" smtClean="0"/>
              <a:t> це ходильні ноги.</a:t>
            </a:r>
            <a:endParaRPr lang="ru-RU" dirty="0" smtClean="0"/>
          </a:p>
          <a:p>
            <a:pPr marL="0" indent="0" algn="just">
              <a:buNone/>
            </a:pPr>
            <a:r>
              <a:rPr lang="uk-UA" dirty="0" smtClean="0"/>
              <a:t>Під час ембріонального розвитку на черевці закладається велика кількість кінцівок, але потім вони перетворюють­ся на павутинні бородавки, в яких знаходяться протоки павутинних залоз. Із залоз виділяється напіврідка речовина, що твердне на повітрі, утворюючи павутинні нитки, з яких павук будує ловильну сітку. Якщо до сітки потрап­ляє комаха, павук кидається до неї зі своєї засідки (до неї протягнута сигнальна нитка), встромляє в її тіло кігтики (хеліцер) з отрутою і вбиває жертву. Після цього павук обплутує комаху павутиною і на деякий час залишає її.</a:t>
            </a:r>
            <a:endParaRPr lang="ru-RU" dirty="0" smtClean="0"/>
          </a:p>
          <a:p>
            <a:pPr marL="0" indent="0" algn="just">
              <a:buNone/>
            </a:pPr>
            <a:r>
              <a:rPr lang="uk-UA" dirty="0" smtClean="0"/>
              <a:t>Секрет отруйних залоз не лише вбиває комах, а й діє як травний сік. Приблизно через годину павук повертається до своєї здобичі і висмоктує з неї напіврідку, частково пе­ретравлену їжу. Від вбитої комахи залишається тільки порожній хітиновий покрив.</a:t>
            </a:r>
            <a:endParaRPr lang="ru-RU" dirty="0" smtClean="0"/>
          </a:p>
          <a:p>
            <a:pPr marL="0" indent="0" algn="just">
              <a:buNone/>
            </a:pPr>
            <a:r>
              <a:rPr lang="uk-UA" dirty="0" smtClean="0"/>
              <a:t>У зв'язку з цим </a:t>
            </a:r>
            <a:r>
              <a:rPr lang="uk-UA" b="1" i="1" dirty="0" smtClean="0"/>
              <a:t>травна система </a:t>
            </a:r>
            <a:r>
              <a:rPr lang="uk-UA" dirty="0" smtClean="0"/>
              <a:t>павука складно ди­ференційована (рот, глотка, стравохід, смоктальний шлу­нок, кишка зі сліпими виростами, слинні залози, печінка). У павука є практично всі форми травлення: поза організ­мом (під дією соку отруйних залоз), порожнинне, або по­заклітинне (в порожнині травного апарату під дією його травних соків), і внутрішньоклітинне (після всмоктуван­ня їжі в клітину). Павуки</a:t>
            </a:r>
            <a:r>
              <a:rPr lang="ru-RU" dirty="0" smtClean="0"/>
              <a:t> —</a:t>
            </a:r>
            <a:r>
              <a:rPr lang="uk-UA" dirty="0" smtClean="0"/>
              <a:t> ненажерливі хижаки, але можуть тривалий час голодувати.</a:t>
            </a:r>
            <a:endParaRPr lang="ru-RU" dirty="0" smtClean="0"/>
          </a:p>
          <a:p>
            <a:pPr marL="0" indent="0" algn="just">
              <a:buNone/>
            </a:pPr>
            <a:endParaRPr lang="ru-RU" dirty="0" smtClean="0"/>
          </a:p>
          <a:p>
            <a:pPr marL="0" indent="0" algn="just">
              <a:buNone/>
            </a:pPr>
            <a:endParaRPr lang="ru-RU"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286388"/>
            <a:ext cx="8229600" cy="839775"/>
          </a:xfrm>
        </p:spPr>
        <p:txBody>
          <a:bodyPr>
            <a:normAutofit fontScale="55000" lnSpcReduction="20000"/>
          </a:bodyPr>
          <a:lstStyle/>
          <a:p>
            <a:pPr marL="0" indent="0" algn="ctr">
              <a:buNone/>
            </a:pPr>
            <a:r>
              <a:rPr lang="uk-UA" b="1" dirty="0" smtClean="0"/>
              <a:t>Схема будови павука-хрестовика:</a:t>
            </a:r>
            <a:endParaRPr lang="ru-RU" dirty="0" smtClean="0"/>
          </a:p>
          <a:p>
            <a:pPr marL="0" indent="0" algn="just">
              <a:buNone/>
            </a:pPr>
            <a:r>
              <a:rPr lang="ru-RU" dirty="0" smtClean="0"/>
              <a:t>1 —</a:t>
            </a:r>
            <a:r>
              <a:rPr lang="uk-UA" dirty="0" smtClean="0"/>
              <a:t> отруйна залоза; </a:t>
            </a:r>
            <a:r>
              <a:rPr lang="ru-RU" dirty="0" smtClean="0"/>
              <a:t>2 —</a:t>
            </a:r>
            <a:r>
              <a:rPr lang="uk-UA" dirty="0" smtClean="0"/>
              <a:t> смоктальний шлунок; З</a:t>
            </a:r>
            <a:r>
              <a:rPr lang="ru-RU" dirty="0" smtClean="0"/>
              <a:t> —</a:t>
            </a:r>
            <a:r>
              <a:rPr lang="uk-UA" dirty="0" smtClean="0"/>
              <a:t> сліпі придатки середньої кишки; </a:t>
            </a:r>
            <a:r>
              <a:rPr lang="ru-RU" dirty="0" smtClean="0"/>
              <a:t>4 —</a:t>
            </a:r>
            <a:r>
              <a:rPr lang="uk-UA" dirty="0" smtClean="0"/>
              <a:t> серце;</a:t>
            </a:r>
            <a:r>
              <a:rPr lang="ru-RU" dirty="0" smtClean="0"/>
              <a:t> 5 —</a:t>
            </a:r>
            <a:r>
              <a:rPr lang="uk-UA" dirty="0" smtClean="0"/>
              <a:t> павутинні залози; в </a:t>
            </a:r>
            <a:r>
              <a:rPr lang="ru-RU" dirty="0" smtClean="0"/>
              <a:t>—</a:t>
            </a:r>
            <a:r>
              <a:rPr lang="uk-UA" dirty="0" smtClean="0"/>
              <a:t> яєчник; </a:t>
            </a:r>
            <a:r>
              <a:rPr lang="ru-RU" dirty="0" smtClean="0"/>
              <a:t>7 — </a:t>
            </a:r>
            <a:r>
              <a:rPr lang="uk-UA" dirty="0" smtClean="0"/>
              <a:t>яйцепровід; </a:t>
            </a:r>
            <a:r>
              <a:rPr lang="ru-RU" dirty="0" smtClean="0"/>
              <a:t>8 —</a:t>
            </a:r>
            <a:r>
              <a:rPr lang="uk-UA" dirty="0" smtClean="0"/>
              <a:t> легеня</a:t>
            </a:r>
            <a:endParaRPr lang="ru-RU" dirty="0" smtClean="0"/>
          </a:p>
          <a:p>
            <a:pPr>
              <a:buNone/>
            </a:pPr>
            <a:endParaRPr lang="ru-RU" dirty="0"/>
          </a:p>
        </p:txBody>
      </p:sp>
      <p:pic>
        <p:nvPicPr>
          <p:cNvPr id="1026" name="Рисунок 3"/>
          <p:cNvPicPr>
            <a:picLocks noChangeAspect="1" noChangeArrowheads="1"/>
          </p:cNvPicPr>
          <p:nvPr/>
        </p:nvPicPr>
        <p:blipFill>
          <a:blip r:embed="rId2"/>
          <a:srcRect/>
          <a:stretch>
            <a:fillRect/>
          </a:stretch>
        </p:blipFill>
        <p:spPr bwMode="auto">
          <a:xfrm>
            <a:off x="571472" y="928670"/>
            <a:ext cx="8153038" cy="3657638"/>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85728"/>
            <a:ext cx="8401080" cy="6286544"/>
          </a:xfrm>
        </p:spPr>
        <p:txBody>
          <a:bodyPr>
            <a:normAutofit fontScale="32500" lnSpcReduction="20000"/>
          </a:bodyPr>
          <a:lstStyle/>
          <a:p>
            <a:pPr marL="0" indent="0" algn="just">
              <a:buNone/>
            </a:pPr>
            <a:r>
              <a:rPr lang="uk-UA" sz="3700" b="1" i="1" dirty="0" smtClean="0"/>
              <a:t>Дихальна система </a:t>
            </a:r>
            <a:r>
              <a:rPr lang="uk-UA" sz="3700" dirty="0" smtClean="0"/>
              <a:t>павука-хрестовика представлена </a:t>
            </a:r>
            <a:r>
              <a:rPr lang="uk-UA" sz="3700" i="1" dirty="0" smtClean="0"/>
              <a:t>легеневими мішками </a:t>
            </a:r>
            <a:r>
              <a:rPr lang="uk-UA" sz="3700" dirty="0" smtClean="0"/>
              <a:t>і </a:t>
            </a:r>
            <a:r>
              <a:rPr lang="uk-UA" sz="3700" i="1" dirty="0" smtClean="0"/>
              <a:t>трахеями. </a:t>
            </a:r>
            <a:r>
              <a:rPr lang="uk-UA" sz="3700" dirty="0" smtClean="0"/>
              <a:t>Легеневі мішки і трахеї відкриваються назовні особливими отворами на боках члеників. У легеневих мішках є багато </a:t>
            </a:r>
            <a:r>
              <a:rPr lang="uk-UA" sz="3700" i="1" dirty="0" smtClean="0"/>
              <a:t>листкоподібних складок, </a:t>
            </a:r>
            <a:r>
              <a:rPr lang="uk-UA" sz="3700" dirty="0" smtClean="0"/>
              <a:t>в яких проходять кровоносні капіляри. Трахеї являють собою систему розгалужених трубочок, які без­посередньо підходять до багатьох органів (особливо у па­вукоподібних, що не мають легеневих мішків), де й відбу­вається тканинний газообмін.</a:t>
            </a:r>
            <a:endParaRPr lang="ru-RU" sz="3700" dirty="0" smtClean="0"/>
          </a:p>
          <a:p>
            <a:pPr marL="0" indent="0" algn="just">
              <a:buNone/>
            </a:pPr>
            <a:r>
              <a:rPr lang="uk-UA" sz="3700" b="1" i="1" dirty="0" smtClean="0"/>
              <a:t>Кровоносна система </a:t>
            </a:r>
            <a:r>
              <a:rPr lang="uk-UA" sz="3700" dirty="0" smtClean="0"/>
              <a:t>складається із серця, яке знаходиться на спинній частині черевця, і судини, по якій кров рухається від серця до передньої частини тіла. Оскільки кровоносна система незамкнена, то в серце кров повер­тається із змішаної порожнини тіла </a:t>
            </a:r>
            <a:r>
              <a:rPr lang="uk-UA" sz="3700" i="1" dirty="0" smtClean="0"/>
              <a:t>(міксоцелю), </a:t>
            </a:r>
            <a:r>
              <a:rPr lang="uk-UA" sz="3700" dirty="0" smtClean="0"/>
              <a:t>де вона омиває легеневі мішки й трахеї, збагачуючись на кисень.</a:t>
            </a:r>
            <a:endParaRPr lang="ru-RU" sz="3700" dirty="0" smtClean="0"/>
          </a:p>
          <a:p>
            <a:pPr marL="0" indent="0" algn="just">
              <a:buNone/>
            </a:pPr>
            <a:r>
              <a:rPr lang="uk-UA" sz="3700" b="1" i="1" dirty="0" smtClean="0"/>
              <a:t>Видільна система </a:t>
            </a:r>
            <a:r>
              <a:rPr lang="uk-UA" sz="3700" dirty="0" smtClean="0"/>
              <a:t>павука-хрестовика складається з кількох пар трубочок </a:t>
            </a:r>
            <a:r>
              <a:rPr lang="uk-UA" sz="3700" i="1" dirty="0" smtClean="0"/>
              <a:t>(мальпігієвих судин), </a:t>
            </a:r>
            <a:r>
              <a:rPr lang="uk-UA" sz="3700" dirty="0" smtClean="0"/>
              <a:t>розміщених у порожнині тіла. З них продукти життєдіяльності надхо­дять у задній відділ кишки.</a:t>
            </a:r>
            <a:endParaRPr lang="ru-RU" sz="3700" dirty="0" smtClean="0"/>
          </a:p>
          <a:p>
            <a:pPr marL="0" indent="0" algn="just">
              <a:buNone/>
            </a:pPr>
            <a:r>
              <a:rPr lang="uk-UA" sz="3700" b="1" i="1" dirty="0" smtClean="0"/>
              <a:t>Нервова система </a:t>
            </a:r>
            <a:r>
              <a:rPr lang="uk-UA" sz="3700" dirty="0" smtClean="0"/>
              <a:t>характеризується злиттям нервових вузлів. У павуків весь нервовий ланцюг зливається в один </a:t>
            </a:r>
            <a:r>
              <a:rPr lang="uk-UA" sz="3700" i="1" dirty="0" smtClean="0"/>
              <a:t>головогрудний ганглій. </a:t>
            </a:r>
            <a:r>
              <a:rPr lang="uk-UA" sz="3700" dirty="0" smtClean="0"/>
              <a:t>Органом дотику є волосинки, що вкривають кінцівки, органом зору</a:t>
            </a:r>
            <a:r>
              <a:rPr lang="ru-RU" sz="3700" dirty="0" smtClean="0"/>
              <a:t> —</a:t>
            </a:r>
            <a:r>
              <a:rPr lang="uk-UA" sz="3700" dirty="0" smtClean="0"/>
              <a:t> чотири пари про­стих очей.</a:t>
            </a:r>
            <a:endParaRPr lang="ru-RU" sz="3700" dirty="0" smtClean="0"/>
          </a:p>
          <a:p>
            <a:pPr marL="0" indent="0" algn="just">
              <a:buNone/>
            </a:pPr>
            <a:r>
              <a:rPr lang="uk-UA" sz="3700" dirty="0" smtClean="0"/>
              <a:t>Усі павукоподібні </a:t>
            </a:r>
            <a:r>
              <a:rPr lang="uk-UA" sz="3700" b="1" i="1" dirty="0" smtClean="0"/>
              <a:t>роздільностатеві. </a:t>
            </a:r>
            <a:r>
              <a:rPr lang="uk-UA" sz="3700" dirty="0" smtClean="0"/>
              <a:t>Самка павука-хрестовика відкладає восени яйця в сплетений з шовковистої павутини кокон, який ховає в затишних місцях (під ко­рою пеньків, під камінням тощо). До зими самка гине, а з яєць, що перезимували в теплому коконі, навесні виходять павучки. Деякі павуки виявляють турботу про</a:t>
            </a:r>
            <a:r>
              <a:rPr lang="ru-RU" sz="3700" dirty="0" smtClean="0"/>
              <a:t> по­томство:</a:t>
            </a:r>
            <a:r>
              <a:rPr lang="uk-UA" sz="3700" dirty="0" smtClean="0"/>
              <a:t> відкладаючи яйця в кокон, носять його з собою. А самка тарантула носить свою молодь на спині.</a:t>
            </a:r>
            <a:endParaRPr lang="ru-RU" sz="3700" dirty="0" smtClean="0"/>
          </a:p>
          <a:p>
            <a:pPr marL="0" indent="0" algn="just">
              <a:buNone/>
            </a:pPr>
            <a:r>
              <a:rPr lang="uk-UA" sz="3700" dirty="0" smtClean="0"/>
              <a:t>Серед павукоподібних є види, отрута яких небезпечна для людини й сільськогосподарських тварин (каракурт, скорпіон), паразити людини (коростяний кліщ) і кліщі — переносники збудників хвороб людини й тварин (тайго­вий кліщ тощо).</a:t>
            </a:r>
            <a:endParaRPr lang="ru-RU" sz="3700" dirty="0" smtClean="0"/>
          </a:p>
          <a:p>
            <a:pPr marL="0" indent="0" algn="just">
              <a:buNone/>
            </a:pPr>
            <a:r>
              <a:rPr lang="uk-UA" sz="3700" b="1" dirty="0" smtClean="0"/>
              <a:t>Роль кліщів у природі та їх практичне значення. </a:t>
            </a:r>
            <a:r>
              <a:rPr lang="uk-UA" sz="3700" dirty="0" smtClean="0"/>
              <a:t>Тіло кліща не розчленоване на відділи і не сегментоване, має овальну або кулясту форму. Перша і друга пари ротових органів зближені і утворюють хоботок. У дорослих кліщів чотири пари ніг, на кінцях яких є кігтики й подушечки. Ними кліщ прикріплюється до хазяїна.</a:t>
            </a:r>
            <a:endParaRPr lang="ru-RU" sz="3700" dirty="0" smtClean="0"/>
          </a:p>
          <a:p>
            <a:pPr marL="0" indent="0" algn="just">
              <a:buNone/>
            </a:pPr>
            <a:r>
              <a:rPr lang="uk-UA" sz="3700" dirty="0" smtClean="0"/>
              <a:t>Розвиток відбувається з метаморфозом. Самка відкла­дає яйця, з яких розвиваються личинки без задньої пари кінцівок та деяких інших органів. Личинки линяють і перетворюються на статевозрілі особини.</a:t>
            </a:r>
            <a:endParaRPr lang="ru-RU" sz="3700" dirty="0" smtClean="0"/>
          </a:p>
          <a:p>
            <a:pPr marL="0" indent="0" algn="just">
              <a:buNone/>
            </a:pPr>
            <a:r>
              <a:rPr lang="uk-UA" sz="3700" dirty="0" smtClean="0"/>
              <a:t>Кліщі завдають великої шкоди тваринництву. Серед них трапляються постійні і тимчасові паразити людини і тварин. Кліщі часто є збудниками і переносниками інфек­ційних хвороб людини, свійських і диких тварин.</a:t>
            </a:r>
            <a:endParaRPr lang="ru-RU" sz="3700" dirty="0" smtClean="0"/>
          </a:p>
          <a:p>
            <a:pPr marL="0" indent="0" algn="just">
              <a:buNone/>
            </a:pPr>
            <a:r>
              <a:rPr lang="uk-UA" sz="3700" dirty="0" smtClean="0"/>
              <a:t>Різні види </a:t>
            </a:r>
            <a:r>
              <a:rPr lang="uk-UA" sz="3700" i="1" dirty="0" smtClean="0"/>
              <a:t>коростяних свербунів, </a:t>
            </a:r>
            <a:r>
              <a:rPr lang="uk-UA" sz="3700" dirty="0" smtClean="0"/>
              <a:t>паразитуючи на шкірі людини, спричинюють дуже неприємну хворобу</a:t>
            </a:r>
            <a:r>
              <a:rPr lang="ru-RU" sz="3700" dirty="0" smtClean="0"/>
              <a:t> —</a:t>
            </a:r>
            <a:r>
              <a:rPr lang="uk-UA" sz="3700" dirty="0" smtClean="0"/>
              <a:t> корос­ту, яка поширена і серед тварин.</a:t>
            </a:r>
            <a:endParaRPr lang="ru-RU" sz="3700" dirty="0" smtClean="0"/>
          </a:p>
          <a:p>
            <a:pPr marL="0" indent="0">
              <a:buNone/>
            </a:pPr>
            <a:r>
              <a:rPr lang="uk-UA" sz="3700" dirty="0" smtClean="0"/>
              <a:t>Розміри коростяного свербуна людини</a:t>
            </a:r>
            <a:r>
              <a:rPr lang="ru-RU" sz="3700" dirty="0" smtClean="0"/>
              <a:t> </a:t>
            </a:r>
            <a:r>
              <a:rPr lang="uk-UA" sz="3700" dirty="0" smtClean="0"/>
              <a:t>мікроскопічні: самки близько</a:t>
            </a:r>
            <a:r>
              <a:rPr lang="ru-RU" sz="3700" dirty="0" smtClean="0"/>
              <a:t> 0,4</a:t>
            </a:r>
            <a:r>
              <a:rPr lang="uk-UA" sz="3700" dirty="0" smtClean="0"/>
              <a:t> мм, самця близько</a:t>
            </a:r>
            <a:r>
              <a:rPr lang="ru-RU" sz="3700" dirty="0" smtClean="0"/>
              <a:t> 0,3</a:t>
            </a:r>
            <a:r>
              <a:rPr lang="uk-UA" sz="3700" dirty="0" smtClean="0"/>
              <a:t> мм. Для проникнення в шкіру свербуни вибирають найніжніші ділянки (між пальцями, під руками, на животі, промежи­ні). Довжина ходу, який буравить самка за день, досягає У ходах самки відкладають яйця</a:t>
            </a:r>
            <a:r>
              <a:rPr lang="ru-RU" sz="3700" dirty="0" smtClean="0"/>
              <a:t> (20</a:t>
            </a:r>
            <a:r>
              <a:rPr lang="uk-UA" sz="3700" dirty="0" smtClean="0"/>
              <a:t> і більше за жит­тя). Тут же відбувається їх розвиток, який триває</a:t>
            </a:r>
            <a:r>
              <a:rPr lang="ru-RU" sz="3700" dirty="0" smtClean="0"/>
              <a:t> 1— 2</a:t>
            </a:r>
            <a:r>
              <a:rPr lang="uk-UA" sz="3700" dirty="0" smtClean="0"/>
              <a:t> тижні. Тривалість життя дорослих кліщів 40—50 діб.</a:t>
            </a:r>
            <a:endParaRPr lang="ru-RU" sz="3700" dirty="0" smtClean="0"/>
          </a:p>
          <a:p>
            <a:pPr marL="0" indent="0">
              <a:buNone/>
            </a:pPr>
            <a:r>
              <a:rPr lang="uk-UA" sz="3700" dirty="0" smtClean="0"/>
              <a:t>Діяльність кліщів посилюється вночі, коли зігрівається тіло; людина відчуває нестерпну сверблячку. Під час чу­хання розкриваються ходи кліщів. Кліщі та їхні личин­ки розселяються по тілу хворого, розсіваються по білизні й навколишніх предметах. Короста передається від хво­рої до здорової людини при користуванні спільними ре­чами, під час потискання рук тощо.</a:t>
            </a:r>
            <a:endParaRPr lang="ru-RU" sz="3700" dirty="0" smtClean="0"/>
          </a:p>
          <a:p>
            <a:pPr marL="0" indent="0">
              <a:buNone/>
            </a:pPr>
            <a:r>
              <a:rPr lang="uk-UA" sz="3700" dirty="0" smtClean="0"/>
              <a:t>На тілі людини можуть паразитувати коростяні свербуни коня, собаки, свині, вівці, кози, верблюда, вовка та ін.</a:t>
            </a:r>
            <a:endParaRPr lang="ru-RU" sz="3700" b="1" dirty="0" smtClean="0"/>
          </a:p>
          <a:p>
            <a:pPr>
              <a:buNone/>
            </a:pPr>
            <a:endParaRPr lang="ru-RU"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14818"/>
            <a:ext cx="8229600" cy="2214578"/>
          </a:xfrm>
        </p:spPr>
        <p:txBody>
          <a:bodyPr>
            <a:noAutofit/>
          </a:bodyPr>
          <a:lstStyle/>
          <a:p>
            <a:pPr marL="0" indent="0" algn="ctr">
              <a:lnSpc>
                <a:spcPct val="120000"/>
              </a:lnSpc>
              <a:buNone/>
            </a:pPr>
            <a:r>
              <a:rPr lang="uk-UA" sz="1100" b="1" dirty="0" smtClean="0"/>
              <a:t>Амеби</a:t>
            </a:r>
            <a:r>
              <a:rPr lang="uk-UA" sz="1100" dirty="0" smtClean="0"/>
              <a:t>:</a:t>
            </a:r>
            <a:endParaRPr lang="ru-RU" sz="1100" dirty="0" smtClean="0"/>
          </a:p>
          <a:p>
            <a:pPr marL="0" indent="0" algn="just">
              <a:lnSpc>
                <a:spcPct val="120000"/>
              </a:lnSpc>
              <a:buNone/>
            </a:pPr>
            <a:r>
              <a:rPr lang="uk-UA" sz="1100" i="1" dirty="0" smtClean="0"/>
              <a:t>а — амеба-протей; А — загальний вигляд; Б — поділ амеби; В — інцистування амеби після дроблення; </a:t>
            </a:r>
            <a:r>
              <a:rPr lang="en-US" sz="1100" i="1" dirty="0" smtClean="0"/>
              <a:t>1</a:t>
            </a:r>
            <a:r>
              <a:rPr lang="uk-UA" sz="1100" i="1" dirty="0" smtClean="0"/>
              <a:t> — ектоплазма; 2 — ендоплазма; З — ядро; 4 — пульсівна вакуоля; 5 — псевдоніжки захоплюють водорість; 6 — травна вакуоля; 7 — центро­соми; 8 — поділ ядра; 9 — оболонка цисти; 10 — молоді амеби; б — амеба-багатоніжка: стадії поділу: 1 — ядро; 2 — псевдоніжки; 3 — скоротлива вакуоля; 4 — поділ ядра;</a:t>
            </a:r>
            <a:r>
              <a:rPr lang="en-US" sz="1100" i="1" dirty="0" smtClean="0"/>
              <a:t> </a:t>
            </a:r>
            <a:r>
              <a:rPr lang="uk-UA" sz="1100" i="1" dirty="0" smtClean="0"/>
              <a:t>в — схема життєвого циклу амеби дизентерійної: 1,2 — циста, яка потрапила в травний канал; 3 — амеби, які утворюються при виході із цисти; 4 — дрібна вегетативна форма (</a:t>
            </a:r>
            <a:r>
              <a:rPr lang="en-US" sz="1100" i="1" dirty="0" smtClean="0"/>
              <a:t>forma minuta</a:t>
            </a:r>
            <a:r>
              <a:rPr lang="uk-UA" sz="1100" i="1" dirty="0" smtClean="0"/>
              <a:t>) — основна ланка в життєвому циклі амеби; 5 — 10 — виділені з. фекаліями у навколишнє середовище цисти, які знову можуть потрапити в організм хазяїна; 11 — вегетативна форма, трапляється в кров'янис­то-слизистих виділеннях хворого (у зовнішньому середовищі гине); 12 — велика вегетативна форма (</a:t>
            </a:r>
            <a:r>
              <a:rPr lang="en-US" sz="1100" i="1" dirty="0" smtClean="0"/>
              <a:t>forma magna</a:t>
            </a:r>
            <a:r>
              <a:rPr lang="uk-UA" sz="1100" i="1" dirty="0" smtClean="0"/>
              <a:t>), яка проникає в тканини слизової оболонки ки­шок; 13, 14 — велика вегетативна форма, яка виходить у просвіт кишок (при виведенні в зовнішнє середовище гине)</a:t>
            </a:r>
            <a:endParaRPr lang="ru-RU" sz="1100" dirty="0"/>
          </a:p>
        </p:txBody>
      </p:sp>
      <p:pic>
        <p:nvPicPr>
          <p:cNvPr id="4" name="Рисунок 3"/>
          <p:cNvPicPr/>
          <p:nvPr/>
        </p:nvPicPr>
        <p:blipFill>
          <a:blip r:embed="rId2"/>
          <a:srcRect/>
          <a:stretch>
            <a:fillRect/>
          </a:stretch>
        </p:blipFill>
        <p:spPr bwMode="auto">
          <a:xfrm>
            <a:off x="2428860" y="428604"/>
            <a:ext cx="4304665" cy="360172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6-tarantul.jpg"/>
          <p:cNvPicPr>
            <a:picLocks noGrp="1" noChangeAspect="1"/>
          </p:cNvPicPr>
          <p:nvPr>
            <p:ph idx="1"/>
          </p:nvPr>
        </p:nvPicPr>
        <p:blipFill>
          <a:blip r:embed="rId2"/>
          <a:stretch>
            <a:fillRect/>
          </a:stretch>
        </p:blipFill>
        <p:spPr>
          <a:xfrm>
            <a:off x="714348" y="285728"/>
            <a:ext cx="7643866" cy="5736486"/>
          </a:xfrm>
        </p:spPr>
      </p:pic>
      <p:sp>
        <p:nvSpPr>
          <p:cNvPr id="5" name="TextBox 4"/>
          <p:cNvSpPr txBox="1"/>
          <p:nvPr/>
        </p:nvSpPr>
        <p:spPr>
          <a:xfrm>
            <a:off x="571472" y="6286520"/>
            <a:ext cx="7858180" cy="369332"/>
          </a:xfrm>
          <a:prstGeom prst="rect">
            <a:avLst/>
          </a:prstGeom>
          <a:noFill/>
        </p:spPr>
        <p:txBody>
          <a:bodyPr wrap="square" rtlCol="0">
            <a:spAutoFit/>
          </a:bodyPr>
          <a:lstStyle/>
          <a:p>
            <a:pPr algn="ctr"/>
            <a:r>
              <a:rPr lang="uk-UA" dirty="0" smtClean="0"/>
              <a:t>Тарантул</a:t>
            </a:r>
            <a:endParaRPr lang="ru-RU"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0118yk7.jpg"/>
          <p:cNvPicPr>
            <a:picLocks noGrp="1" noChangeAspect="1"/>
          </p:cNvPicPr>
          <p:nvPr>
            <p:ph idx="1"/>
          </p:nvPr>
        </p:nvPicPr>
        <p:blipFill>
          <a:blip r:embed="rId2"/>
          <a:stretch>
            <a:fillRect/>
          </a:stretch>
        </p:blipFill>
        <p:spPr>
          <a:xfrm>
            <a:off x="285720" y="428604"/>
            <a:ext cx="4191031" cy="3143272"/>
          </a:xfrm>
        </p:spPr>
      </p:pic>
      <p:pic>
        <p:nvPicPr>
          <p:cNvPr id="5" name="Рисунок 4" descr="2750.jpg"/>
          <p:cNvPicPr>
            <a:picLocks noChangeAspect="1"/>
          </p:cNvPicPr>
          <p:nvPr/>
        </p:nvPicPr>
        <p:blipFill>
          <a:blip r:embed="rId3"/>
          <a:stretch>
            <a:fillRect/>
          </a:stretch>
        </p:blipFill>
        <p:spPr>
          <a:xfrm>
            <a:off x="4857752" y="428604"/>
            <a:ext cx="3810000" cy="3124200"/>
          </a:xfrm>
          <a:prstGeom prst="rect">
            <a:avLst/>
          </a:prstGeom>
        </p:spPr>
      </p:pic>
      <p:sp>
        <p:nvSpPr>
          <p:cNvPr id="6" name="TextBox 5"/>
          <p:cNvSpPr txBox="1"/>
          <p:nvPr/>
        </p:nvSpPr>
        <p:spPr>
          <a:xfrm>
            <a:off x="428596" y="5929330"/>
            <a:ext cx="8001056" cy="369332"/>
          </a:xfrm>
          <a:prstGeom prst="rect">
            <a:avLst/>
          </a:prstGeom>
          <a:noFill/>
        </p:spPr>
        <p:txBody>
          <a:bodyPr wrap="square" rtlCol="0">
            <a:spAutoFit/>
          </a:bodyPr>
          <a:lstStyle/>
          <a:p>
            <a:pPr algn="ctr"/>
            <a:r>
              <a:rPr lang="uk-UA" dirty="0" smtClean="0"/>
              <a:t>Павуки-стрибунці</a:t>
            </a:r>
            <a:endParaRPr lang="ru-RU"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tablitsa30a.gif"/>
          <p:cNvPicPr>
            <a:picLocks noGrp="1" noChangeAspect="1"/>
          </p:cNvPicPr>
          <p:nvPr>
            <p:ph idx="1"/>
          </p:nvPr>
        </p:nvPicPr>
        <p:blipFill>
          <a:blip r:embed="rId2"/>
          <a:stretch>
            <a:fillRect/>
          </a:stretch>
        </p:blipFill>
        <p:spPr>
          <a:xfrm>
            <a:off x="285720" y="214290"/>
            <a:ext cx="8477938" cy="4929222"/>
          </a:xfrm>
        </p:spPr>
      </p:pic>
      <p:sp>
        <p:nvSpPr>
          <p:cNvPr id="5" name="TextBox 4"/>
          <p:cNvSpPr txBox="1"/>
          <p:nvPr/>
        </p:nvSpPr>
        <p:spPr>
          <a:xfrm>
            <a:off x="500034" y="5429264"/>
            <a:ext cx="8072494" cy="1292662"/>
          </a:xfrm>
          <a:prstGeom prst="rect">
            <a:avLst/>
          </a:prstGeom>
          <a:noFill/>
        </p:spPr>
        <p:txBody>
          <a:bodyPr wrap="square" rtlCol="0">
            <a:spAutoFit/>
          </a:bodyPr>
          <a:lstStyle/>
          <a:p>
            <a:pPr algn="ctr"/>
            <a:r>
              <a:rPr lang="ru-RU" b="1" dirty="0" smtClean="0"/>
              <a:t>Представники основних груп кліщів (роміри значно збільшені):</a:t>
            </a:r>
          </a:p>
          <a:p>
            <a:pPr algn="just"/>
            <a:r>
              <a:rPr lang="ru-RU" sz="1200" dirty="0" smtClean="0"/>
              <a:t>1 — амбарный (</a:t>
            </a:r>
            <a:r>
              <a:rPr lang="en-US" sz="1200" dirty="0" err="1" smtClean="0"/>
              <a:t>Catogtyphus</a:t>
            </a:r>
            <a:r>
              <a:rPr lang="en-US" sz="1200" dirty="0" smtClean="0"/>
              <a:t> </a:t>
            </a:r>
            <a:r>
              <a:rPr lang="en-US" sz="1200" dirty="0" err="1" smtClean="0"/>
              <a:t>rodwnovi</a:t>
            </a:r>
            <a:r>
              <a:rPr lang="en-US" sz="1200" dirty="0" smtClean="0"/>
              <a:t>), 2, 3— </a:t>
            </a:r>
            <a:r>
              <a:rPr lang="ru-RU" sz="1200" dirty="0" smtClean="0"/>
              <a:t>панцирные (</a:t>
            </a:r>
            <a:r>
              <a:rPr lang="en-US" sz="1200" dirty="0" err="1" smtClean="0"/>
              <a:t>Belba</a:t>
            </a:r>
            <a:r>
              <a:rPr lang="en-US" sz="1200" dirty="0" smtClean="0"/>
              <a:t> </a:t>
            </a:r>
            <a:r>
              <a:rPr lang="en-US" sz="1200" dirty="0" err="1" smtClean="0"/>
              <a:t>globipes</a:t>
            </a:r>
            <a:r>
              <a:rPr lang="en-US" sz="1200" dirty="0" smtClean="0"/>
              <a:t> </a:t>
            </a:r>
            <a:r>
              <a:rPr lang="ru-RU" sz="1200" dirty="0" smtClean="0"/>
              <a:t>и </a:t>
            </a:r>
            <a:r>
              <a:rPr lang="en-US" sz="1200" dirty="0" err="1" smtClean="0"/>
              <a:t>Cepheus</a:t>
            </a:r>
            <a:r>
              <a:rPr lang="en-US" sz="1200" dirty="0" smtClean="0"/>
              <a:t> </a:t>
            </a:r>
            <a:r>
              <a:rPr lang="en-US" sz="1200" dirty="0" err="1" smtClean="0"/>
              <a:t>latus</a:t>
            </a:r>
            <a:r>
              <a:rPr lang="en-US" sz="1200" dirty="0" smtClean="0"/>
              <a:t>); 4 — </a:t>
            </a:r>
            <a:r>
              <a:rPr lang="ru-RU" sz="1200" dirty="0" smtClean="0"/>
              <a:t>волосяной (</a:t>
            </a:r>
            <a:r>
              <a:rPr lang="en-US" sz="1200" dirty="0" err="1" smtClean="0"/>
              <a:t>Demodex</a:t>
            </a:r>
            <a:r>
              <a:rPr lang="en-US" sz="1200" dirty="0" smtClean="0"/>
              <a:t> </a:t>
            </a:r>
            <a:r>
              <a:rPr lang="en-US" sz="1200" dirty="0" err="1" smtClean="0"/>
              <a:t>folliculorurn</a:t>
            </a:r>
            <a:r>
              <a:rPr lang="en-US" sz="1200" dirty="0" smtClean="0"/>
              <a:t>), 5 — </a:t>
            </a:r>
            <a:r>
              <a:rPr lang="ru-RU" sz="1200" dirty="0" smtClean="0"/>
              <a:t>перьевой (</a:t>
            </a:r>
            <a:r>
              <a:rPr lang="en-US" sz="1200" dirty="0" err="1" smtClean="0"/>
              <a:t>Zachvatkinia</a:t>
            </a:r>
            <a:r>
              <a:rPr lang="en-US" sz="1200" dirty="0" smtClean="0"/>
              <a:t> </a:t>
            </a:r>
            <a:r>
              <a:rPr lang="en-US" sz="1200" dirty="0" err="1" smtClean="0"/>
              <a:t>sternae</a:t>
            </a:r>
            <a:r>
              <a:rPr lang="en-US" sz="1200" dirty="0" smtClean="0"/>
              <a:t>), 6 — </a:t>
            </a:r>
            <a:r>
              <a:rPr lang="ru-RU" sz="1200" dirty="0" smtClean="0"/>
              <a:t>чесоточный зудень ((</a:t>
            </a:r>
            <a:r>
              <a:rPr lang="en-US" sz="1200" dirty="0" err="1" smtClean="0"/>
              <a:t>Acarus</a:t>
            </a:r>
            <a:r>
              <a:rPr lang="en-US" sz="1200" dirty="0" smtClean="0"/>
              <a:t> </a:t>
            </a:r>
            <a:r>
              <a:rPr lang="en-US" sz="1200" dirty="0" err="1" smtClean="0"/>
              <a:t>siro</a:t>
            </a:r>
            <a:r>
              <a:rPr lang="en-US" sz="1200" dirty="0" smtClean="0"/>
              <a:t>); 7,8 — </a:t>
            </a:r>
            <a:r>
              <a:rPr lang="ru-RU" sz="1200" dirty="0" smtClean="0"/>
              <a:t>пресноводные (</a:t>
            </a:r>
            <a:r>
              <a:rPr lang="en-US" sz="1200" dirty="0" err="1" smtClean="0"/>
              <a:t>Arrenurus</a:t>
            </a:r>
            <a:r>
              <a:rPr lang="en-US" sz="1200" dirty="0" smtClean="0"/>
              <a:t> </a:t>
            </a:r>
            <a:r>
              <a:rPr lang="en-US" sz="1200" dirty="0" err="1" smtClean="0"/>
              <a:t>globator</a:t>
            </a:r>
            <a:r>
              <a:rPr lang="en-US" sz="1200" dirty="0" smtClean="0"/>
              <a:t> </a:t>
            </a:r>
            <a:r>
              <a:rPr lang="ru-RU" sz="1200" dirty="0" smtClean="0"/>
              <a:t>и </a:t>
            </a:r>
            <a:r>
              <a:rPr lang="en-US" sz="1200" dirty="0" smtClean="0"/>
              <a:t>Fiona </a:t>
            </a:r>
            <a:r>
              <a:rPr lang="en-US" sz="1200" dirty="0" err="1" smtClean="0"/>
              <a:t>coccinea</a:t>
            </a:r>
            <a:r>
              <a:rPr lang="en-US" sz="1200" dirty="0" smtClean="0"/>
              <a:t>), 9 — </a:t>
            </a:r>
            <a:r>
              <a:rPr lang="ru-RU" sz="1200" dirty="0" smtClean="0"/>
              <a:t>галловый (</a:t>
            </a:r>
            <a:r>
              <a:rPr lang="en-US" sz="1200" dirty="0" err="1" smtClean="0"/>
              <a:t>Enophyes</a:t>
            </a:r>
            <a:r>
              <a:rPr lang="en-US" sz="1200" dirty="0" smtClean="0"/>
              <a:t> </a:t>
            </a:r>
            <a:r>
              <a:rPr lang="en-US" sz="1200" dirty="0" err="1" smtClean="0"/>
              <a:t>oculatus</a:t>
            </a:r>
            <a:r>
              <a:rPr lang="en-US" sz="1200" dirty="0" smtClean="0"/>
              <a:t>), 10 — </a:t>
            </a:r>
            <a:r>
              <a:rPr lang="ru-RU" sz="1200" dirty="0" smtClean="0"/>
              <a:t>обыкновенный паутинный клещ ((</a:t>
            </a:r>
            <a:r>
              <a:rPr lang="en-US" sz="1200" dirty="0" err="1" smtClean="0"/>
              <a:t>Tetranychus</a:t>
            </a:r>
            <a:r>
              <a:rPr lang="en-US" sz="1200" dirty="0" smtClean="0"/>
              <a:t> tetanus); 11, 12 — </a:t>
            </a:r>
            <a:r>
              <a:rPr lang="ru-RU" sz="1200" dirty="0" smtClean="0"/>
              <a:t>аргасовые (</a:t>
            </a:r>
            <a:r>
              <a:rPr lang="en-US" sz="1200" dirty="0" err="1" smtClean="0"/>
              <a:t>Argas</a:t>
            </a:r>
            <a:r>
              <a:rPr lang="en-US" sz="1200" dirty="0" smtClean="0"/>
              <a:t> </a:t>
            </a:r>
            <a:r>
              <a:rPr lang="en-US" sz="1200" dirty="0" err="1" smtClean="0"/>
              <a:t>persicus</a:t>
            </a:r>
            <a:r>
              <a:rPr lang="en-US" sz="1200" dirty="0" smtClean="0"/>
              <a:t> </a:t>
            </a:r>
            <a:r>
              <a:rPr lang="ru-RU" sz="1200" dirty="0" smtClean="0"/>
              <a:t>и </a:t>
            </a:r>
            <a:r>
              <a:rPr lang="en-US" sz="1200" dirty="0" err="1" smtClean="0"/>
              <a:t>Orruthodoros</a:t>
            </a:r>
            <a:r>
              <a:rPr lang="en-US" sz="1200" dirty="0" smtClean="0"/>
              <a:t> </a:t>
            </a:r>
            <a:r>
              <a:rPr lang="en-US" sz="1200" dirty="0" err="1" smtClean="0"/>
              <a:t>papdhpes</a:t>
            </a:r>
            <a:r>
              <a:rPr lang="en-US" sz="1200" dirty="0" smtClean="0"/>
              <a:t>), 13 — </a:t>
            </a:r>
            <a:r>
              <a:rPr lang="ru-RU" sz="1200" dirty="0" smtClean="0"/>
              <a:t>гамазовый (</a:t>
            </a:r>
            <a:r>
              <a:rPr lang="en-US" sz="1200" dirty="0" err="1" smtClean="0"/>
              <a:t>Androlaelaps</a:t>
            </a:r>
            <a:r>
              <a:rPr lang="en-US" sz="1200" dirty="0" smtClean="0"/>
              <a:t> </a:t>
            </a:r>
            <a:r>
              <a:rPr lang="en-US" sz="1200" dirty="0" err="1" smtClean="0"/>
              <a:t>hermaphrodita</a:t>
            </a:r>
            <a:r>
              <a:rPr lang="en-US" sz="1200" dirty="0" smtClean="0"/>
              <a:t>); 14, 15 — </a:t>
            </a:r>
            <a:r>
              <a:rPr lang="ru-RU" sz="1200" dirty="0" smtClean="0"/>
              <a:t>иксодовые (</a:t>
            </a:r>
            <a:r>
              <a:rPr lang="en-US" sz="1200" dirty="0" err="1" smtClean="0"/>
              <a:t>Dermacentor</a:t>
            </a:r>
            <a:r>
              <a:rPr lang="en-US" sz="1200" dirty="0" smtClean="0"/>
              <a:t> mar </a:t>
            </a:r>
            <a:r>
              <a:rPr lang="en-US" sz="1200" dirty="0" err="1" smtClean="0"/>
              <a:t>ginatus</a:t>
            </a:r>
            <a:r>
              <a:rPr lang="en-US" sz="1200" dirty="0" smtClean="0"/>
              <a:t> </a:t>
            </a:r>
            <a:r>
              <a:rPr lang="ru-RU" sz="1200" dirty="0" smtClean="0"/>
              <a:t>и </a:t>
            </a:r>
            <a:r>
              <a:rPr lang="en-US" sz="1200" dirty="0" err="1" smtClean="0"/>
              <a:t>Ixodes</a:t>
            </a:r>
            <a:r>
              <a:rPr lang="en-US" sz="1200" dirty="0" smtClean="0"/>
              <a:t> </a:t>
            </a:r>
            <a:r>
              <a:rPr lang="en-US" sz="1200" dirty="0" err="1" smtClean="0"/>
              <a:t>persulcatus</a:t>
            </a:r>
            <a:r>
              <a:rPr lang="en-US" sz="1200" dirty="0" smtClean="0"/>
              <a:t>); 16 — </a:t>
            </a:r>
            <a:r>
              <a:rPr lang="ru-RU" sz="1200" dirty="0" smtClean="0"/>
              <a:t>клещ-сенокосец (</a:t>
            </a:r>
            <a:r>
              <a:rPr lang="en-US" sz="1200" dirty="0" err="1" smtClean="0"/>
              <a:t>Opilioacarus</a:t>
            </a:r>
            <a:r>
              <a:rPr lang="en-US" sz="1200" dirty="0" smtClean="0"/>
              <a:t> </a:t>
            </a:r>
            <a:r>
              <a:rPr lang="en-US" sz="1200" dirty="0" err="1" smtClean="0"/>
              <a:t>segmeniatus</a:t>
            </a:r>
            <a:r>
              <a:rPr lang="en-US" sz="1200" dirty="0" smtClean="0"/>
              <a:t>).</a:t>
            </a:r>
            <a:endParaRPr lang="ru-RU" sz="1200"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42918"/>
            <a:ext cx="8229600" cy="5483245"/>
          </a:xfrm>
        </p:spPr>
        <p:txBody>
          <a:bodyPr>
            <a:normAutofit fontScale="47500" lnSpcReduction="20000"/>
          </a:bodyPr>
          <a:lstStyle/>
          <a:p>
            <a:pPr marL="0" indent="0" algn="just">
              <a:buNone/>
            </a:pPr>
            <a:r>
              <a:rPr lang="uk-UA" i="1" dirty="0" smtClean="0"/>
              <a:t>Пасовищні, </a:t>
            </a:r>
            <a:r>
              <a:rPr lang="uk-UA" dirty="0" smtClean="0"/>
              <a:t>або </a:t>
            </a:r>
            <a:r>
              <a:rPr lang="uk-UA" i="1" dirty="0" smtClean="0"/>
              <a:t>іксодові, </a:t>
            </a:r>
            <a:r>
              <a:rPr lang="uk-UA" dirty="0" smtClean="0"/>
              <a:t>та інші </a:t>
            </a:r>
            <a:r>
              <a:rPr lang="uk-UA" i="1" dirty="0" smtClean="0"/>
              <a:t>кліщі </a:t>
            </a:r>
            <a:r>
              <a:rPr lang="uk-UA" dirty="0" smtClean="0"/>
              <a:t>є переносниками збудників інфекційних хвороб людини і тварин. Свою здобич кліщ підстерігає, сидячи на кінчику гілочки і витягнувши догори передню пару ніг. Кліщі здатні довго голодувати. Самка іксодових кліщів здатна випити таку кількість крові, що в сотні разів перевищує масу її тіла. Живлення триває впродовж кількох діб. Од­ним із пристосувань до виживання виду є велика пло­дючість. Самка іксодових кліщів відкладає до 17 000 яєць. Яйця відкладаються в землю. Личинки, що з'явилися з яйця, живляться один раз, як правило, на дрібних ссавцях (гризунах, комахоїдних). Ситя личинка падає на землю і через деякий час линяє, перетворюючись на німфу (наступна стадія). Після живлення і линяння вона перетворюєть­ся на імаго (доросла стадія). Статевозрілі самки іксодо­вих кліщів живляться тільки один раз за своє життя і переважне на великих ссавцях. У наведеному прикладі показана триразова зміна хазяїна, проте трапляються кліщі, які змінюють у своєму життєвому циклі двох хазяїнів або ж розвиваються на тілі тільки одного хазяїна.</a:t>
            </a:r>
            <a:endParaRPr lang="ru-RU" dirty="0" smtClean="0"/>
          </a:p>
          <a:p>
            <a:pPr marL="0" indent="0" algn="just">
              <a:buNone/>
            </a:pPr>
            <a:r>
              <a:rPr lang="uk-UA" dirty="0" smtClean="0"/>
              <a:t>Іксодові кліщі переносять понад 20 хвороб (кліщовий енцефаліт, туляремію, тиф та ін.). Собачий кліщ підтримує в природі осередки туляремії серед гризунів і передає людині та свійським тваринам збудників цієї хвороби. Присмоктування його спричинює запалення.</a:t>
            </a:r>
            <a:endParaRPr lang="ru-RU" dirty="0" smtClean="0"/>
          </a:p>
          <a:p>
            <a:pPr marL="0" indent="0" algn="just">
              <a:buNone/>
            </a:pPr>
            <a:r>
              <a:rPr lang="uk-UA" i="1" dirty="0" smtClean="0"/>
              <a:t>Тайговий кліщ </a:t>
            </a:r>
            <a:r>
              <a:rPr lang="uk-UA" dirty="0" smtClean="0"/>
              <a:t>є переносником тяжкої хвороби нервової системи — енцефаліту. Цей кліщ паразитує на багатьох ссавцях і птахах, поширюючи серед них вірус тайгового енцефаліту. Основним природним джерелом вірусу енцефаліту є бурундуки, їжаки, птахи тощо. Вірус енцефаліту передається самкою кліща своєму</a:t>
            </a:r>
            <a:r>
              <a:rPr lang="ru-RU" dirty="0" smtClean="0"/>
              <a:t> потомству</a:t>
            </a:r>
            <a:r>
              <a:rPr lang="uk-UA" dirty="0" smtClean="0"/>
              <a:t> через яйця.</a:t>
            </a:r>
            <a:endParaRPr lang="ru-RU" dirty="0" smtClean="0"/>
          </a:p>
          <a:p>
            <a:pPr marL="0" indent="0" algn="just">
              <a:buNone/>
            </a:pPr>
            <a:r>
              <a:rPr lang="ru-RU" b="1" dirty="0" smtClean="0"/>
              <a:t>Заходи</a:t>
            </a:r>
            <a:r>
              <a:rPr lang="uk-UA" b="1" dirty="0" smtClean="0"/>
              <a:t> захисту людини від кліщів. </a:t>
            </a:r>
            <a:r>
              <a:rPr lang="uk-UA" dirty="0" smtClean="0"/>
              <a:t>У боротьбі з коростою застосовують як лікувальні, так і профілактичні за­ходи. Цю хворобу лікують втиранням у шкіру мазі та використанням зеленого мила з сіркою, які вбивають ко­ростяних свербунів. Особливе значення має дотримання правил особистої гігієни.</a:t>
            </a:r>
            <a:endParaRPr lang="ru-RU" dirty="0" smtClean="0"/>
          </a:p>
          <a:p>
            <a:pPr marL="0" indent="0" algn="just">
              <a:buNone/>
            </a:pPr>
            <a:r>
              <a:rPr lang="uk-UA" dirty="0" smtClean="0"/>
              <a:t>Під керівництвом Є. Н. Павловського і Л. О. Зільбера була з'ясована роль тайгових та інших видів кліщів у перенесенні збудників різних інфекційних хвороб і роз­роблені заходи щодо захисту від них та їх масового знищення.</a:t>
            </a:r>
            <a:endParaRPr lang="ru-RU" dirty="0" smtClean="0"/>
          </a:p>
          <a:p>
            <a:pPr>
              <a:buNone/>
            </a:pPr>
            <a:endParaRPr lang="ru-RU"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0_05060209.jpg"/>
          <p:cNvPicPr>
            <a:picLocks noGrp="1" noChangeAspect="1"/>
          </p:cNvPicPr>
          <p:nvPr>
            <p:ph idx="1"/>
          </p:nvPr>
        </p:nvPicPr>
        <p:blipFill>
          <a:blip r:embed="rId2"/>
          <a:stretch>
            <a:fillRect/>
          </a:stretch>
        </p:blipFill>
        <p:spPr>
          <a:xfrm>
            <a:off x="642909" y="225308"/>
            <a:ext cx="7993777" cy="4918204"/>
          </a:xfrm>
        </p:spPr>
      </p:pic>
      <p:sp>
        <p:nvSpPr>
          <p:cNvPr id="5" name="TextBox 4"/>
          <p:cNvSpPr txBox="1"/>
          <p:nvPr/>
        </p:nvSpPr>
        <p:spPr>
          <a:xfrm>
            <a:off x="642910" y="5500702"/>
            <a:ext cx="7929618" cy="369332"/>
          </a:xfrm>
          <a:prstGeom prst="rect">
            <a:avLst/>
          </a:prstGeom>
          <a:noFill/>
        </p:spPr>
        <p:txBody>
          <a:bodyPr wrap="square" rtlCol="0">
            <a:spAutoFit/>
          </a:bodyPr>
          <a:lstStyle/>
          <a:p>
            <a:pPr algn="ctr"/>
            <a:r>
              <a:rPr lang="uk-UA" dirty="0" smtClean="0"/>
              <a:t>Різноманіття кліщів</a:t>
            </a:r>
            <a:endParaRPr lang="ru-RU"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7158" y="6143644"/>
            <a:ext cx="8229600" cy="453997"/>
          </a:xfrm>
        </p:spPr>
        <p:txBody>
          <a:bodyPr>
            <a:normAutofit fontScale="85000" lnSpcReduction="20000"/>
          </a:bodyPr>
          <a:lstStyle/>
          <a:p>
            <a:pPr algn="ctr">
              <a:buNone/>
            </a:pPr>
            <a:r>
              <a:rPr lang="uk-UA" dirty="0" smtClean="0"/>
              <a:t>Коростяний свербун</a:t>
            </a:r>
            <a:endParaRPr lang="ru-RU" dirty="0"/>
          </a:p>
        </p:txBody>
      </p:sp>
      <p:pic>
        <p:nvPicPr>
          <p:cNvPr id="4" name="Рисунок 3" descr="b4a76fe5c77d57d64c0d73e6b6d62cb5_full.jpg"/>
          <p:cNvPicPr>
            <a:picLocks noChangeAspect="1"/>
          </p:cNvPicPr>
          <p:nvPr/>
        </p:nvPicPr>
        <p:blipFill>
          <a:blip r:embed="rId2"/>
          <a:stretch>
            <a:fillRect/>
          </a:stretch>
        </p:blipFill>
        <p:spPr>
          <a:xfrm>
            <a:off x="571472" y="285728"/>
            <a:ext cx="7786742" cy="5832175"/>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429264"/>
            <a:ext cx="8229600" cy="696899"/>
          </a:xfrm>
        </p:spPr>
        <p:txBody>
          <a:bodyPr/>
          <a:lstStyle/>
          <a:p>
            <a:pPr>
              <a:buNone/>
            </a:pPr>
            <a:r>
              <a:rPr lang="uk-UA" dirty="0" smtClean="0"/>
              <a:t>Іксодовий кліщ</a:t>
            </a:r>
            <a:endParaRPr lang="ru-RU" dirty="0"/>
          </a:p>
        </p:txBody>
      </p:sp>
      <p:pic>
        <p:nvPicPr>
          <p:cNvPr id="4" name="Рисунок 3" descr="47bec549ead7e3c3439766b6cb661cbf_full.jpg"/>
          <p:cNvPicPr>
            <a:picLocks noChangeAspect="1"/>
          </p:cNvPicPr>
          <p:nvPr/>
        </p:nvPicPr>
        <p:blipFill>
          <a:blip r:embed="rId2"/>
          <a:stretch>
            <a:fillRect/>
          </a:stretch>
        </p:blipFill>
        <p:spPr>
          <a:xfrm>
            <a:off x="214282" y="428604"/>
            <a:ext cx="4524375" cy="4257675"/>
          </a:xfrm>
          <a:prstGeom prst="rect">
            <a:avLst/>
          </a:prstGeom>
        </p:spPr>
      </p:pic>
      <p:pic>
        <p:nvPicPr>
          <p:cNvPr id="5" name="Рисунок 4" descr="133 (1).jpg"/>
          <p:cNvPicPr>
            <a:picLocks noChangeAspect="1"/>
          </p:cNvPicPr>
          <p:nvPr/>
        </p:nvPicPr>
        <p:blipFill>
          <a:blip r:embed="rId3"/>
          <a:stretch>
            <a:fillRect/>
          </a:stretch>
        </p:blipFill>
        <p:spPr>
          <a:xfrm>
            <a:off x="5072066" y="357166"/>
            <a:ext cx="3609487" cy="2452694"/>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5857892"/>
            <a:ext cx="8229600" cy="482585"/>
          </a:xfrm>
        </p:spPr>
        <p:txBody>
          <a:bodyPr>
            <a:normAutofit fontScale="92500" lnSpcReduction="20000"/>
          </a:bodyPr>
          <a:lstStyle/>
          <a:p>
            <a:pPr algn="ctr">
              <a:buNone/>
            </a:pPr>
            <a:r>
              <a:rPr lang="uk-UA" dirty="0" smtClean="0"/>
              <a:t>Ротовий апарат іксодових кліщів</a:t>
            </a:r>
            <a:endParaRPr lang="ru-RU" dirty="0"/>
          </a:p>
        </p:txBody>
      </p:sp>
      <p:pic>
        <p:nvPicPr>
          <p:cNvPr id="4" name="Рисунок 3" descr="c18a02923cb5034b4892a0526e5ea235_full.jpg"/>
          <p:cNvPicPr>
            <a:picLocks noChangeAspect="1"/>
          </p:cNvPicPr>
          <p:nvPr/>
        </p:nvPicPr>
        <p:blipFill>
          <a:blip r:embed="rId2"/>
          <a:stretch>
            <a:fillRect/>
          </a:stretch>
        </p:blipFill>
        <p:spPr>
          <a:xfrm>
            <a:off x="1500166" y="285728"/>
            <a:ext cx="6215106" cy="5357850"/>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etap.jpg"/>
          <p:cNvPicPr>
            <a:picLocks noGrp="1" noChangeAspect="1"/>
          </p:cNvPicPr>
          <p:nvPr>
            <p:ph idx="1"/>
          </p:nvPr>
        </p:nvPicPr>
        <p:blipFill>
          <a:blip r:embed="rId2"/>
          <a:stretch>
            <a:fillRect/>
          </a:stretch>
        </p:blipFill>
        <p:spPr>
          <a:xfrm>
            <a:off x="428596" y="214290"/>
            <a:ext cx="8072494" cy="4071966"/>
          </a:xfr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572140"/>
            <a:ext cx="8229600" cy="554023"/>
          </a:xfrm>
        </p:spPr>
        <p:txBody>
          <a:bodyPr>
            <a:normAutofit lnSpcReduction="10000"/>
          </a:bodyPr>
          <a:lstStyle/>
          <a:p>
            <a:pPr algn="ctr">
              <a:buNone/>
            </a:pPr>
            <a:r>
              <a:rPr lang="uk-UA" dirty="0" smtClean="0"/>
              <a:t>Запліднення у кліщів</a:t>
            </a:r>
            <a:endParaRPr lang="ru-RU" dirty="0"/>
          </a:p>
        </p:txBody>
      </p:sp>
      <p:pic>
        <p:nvPicPr>
          <p:cNvPr id="4" name="Picture 2"/>
          <p:cNvPicPr>
            <a:picLocks noChangeAspect="1" noChangeArrowheads="1"/>
          </p:cNvPicPr>
          <p:nvPr/>
        </p:nvPicPr>
        <p:blipFill>
          <a:blip r:embed="rId2"/>
          <a:srcRect/>
          <a:stretch>
            <a:fillRect/>
          </a:stretch>
        </p:blipFill>
        <p:spPr bwMode="auto">
          <a:xfrm>
            <a:off x="1714480" y="357166"/>
            <a:ext cx="5572164" cy="5210031"/>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5768997"/>
          </a:xfrm>
        </p:spPr>
        <p:txBody>
          <a:bodyPr>
            <a:normAutofit fontScale="47500" lnSpcReduction="20000"/>
          </a:bodyPr>
          <a:lstStyle/>
          <a:p>
            <a:pPr marL="0" indent="0" algn="just">
              <a:buNone/>
            </a:pPr>
            <a:r>
              <a:rPr lang="uk-UA" dirty="0">
                <a:latin typeface="Georgia" pitchFamily="18" charset="0"/>
              </a:rPr>
              <a:t>Пересуваючись, амеба наштовхується на різні дрібні об'єкти: одноклітинні водорості, бактерії, дрібніші </a:t>
            </a:r>
            <a:r>
              <a:rPr lang="uk-UA" dirty="0" smtClean="0">
                <a:latin typeface="Georgia" pitchFamily="18" charset="0"/>
              </a:rPr>
              <a:t>найпростіші </a:t>
            </a:r>
            <a:r>
              <a:rPr lang="uk-UA" dirty="0">
                <a:latin typeface="Georgia" pitchFamily="18" charset="0"/>
              </a:rPr>
              <a:t>і т. п. Якщо об'єкт малий, амеба обтікає його з усіх боків і він разом з невеликою кількістю води </a:t>
            </a:r>
            <a:r>
              <a:rPr lang="uk-UA" dirty="0" smtClean="0">
                <a:latin typeface="Georgia" pitchFamily="18" charset="0"/>
              </a:rPr>
              <a:t>виявляється </a:t>
            </a:r>
            <a:r>
              <a:rPr lang="uk-UA" dirty="0">
                <a:latin typeface="Georgia" pitchFamily="18" charset="0"/>
              </a:rPr>
              <a:t>всередині цитоплазми. Таким чином в ендоплазмі утворюються </a:t>
            </a:r>
            <a:r>
              <a:rPr lang="uk-UA" b="1" i="1" dirty="0">
                <a:latin typeface="Georgia" pitchFamily="18" charset="0"/>
              </a:rPr>
              <a:t>травні</a:t>
            </a:r>
            <a:r>
              <a:rPr lang="uk-UA" i="1" dirty="0">
                <a:latin typeface="Georgia" pitchFamily="18" charset="0"/>
              </a:rPr>
              <a:t> </a:t>
            </a:r>
            <a:r>
              <a:rPr lang="uk-UA" b="1" i="1" dirty="0">
                <a:latin typeface="Georgia" pitchFamily="18" charset="0"/>
              </a:rPr>
              <a:t>вакуолі</a:t>
            </a:r>
            <a:r>
              <a:rPr lang="uk-UA" i="1" dirty="0">
                <a:latin typeface="Georgia" pitchFamily="18" charset="0"/>
              </a:rPr>
              <a:t>, </a:t>
            </a:r>
            <a:r>
              <a:rPr lang="uk-UA" dirty="0">
                <a:latin typeface="Georgia" pitchFamily="18" charset="0"/>
              </a:rPr>
              <a:t>всередину яких із </a:t>
            </a:r>
            <a:r>
              <a:rPr lang="uk-UA" dirty="0" smtClean="0">
                <a:latin typeface="Georgia" pitchFamily="18" charset="0"/>
              </a:rPr>
              <a:t>ендоплазми </a:t>
            </a:r>
            <a:r>
              <a:rPr lang="uk-UA" dirty="0">
                <a:latin typeface="Georgia" pitchFamily="18" charset="0"/>
              </a:rPr>
              <a:t>надходять травні ферменти, і відбувається </a:t>
            </a:r>
            <a:r>
              <a:rPr lang="uk-UA" dirty="0" smtClean="0">
                <a:latin typeface="Georgia" pitchFamily="18" charset="0"/>
              </a:rPr>
              <a:t>внутрішньоклітинне </a:t>
            </a:r>
            <a:r>
              <a:rPr lang="uk-UA" dirty="0">
                <a:latin typeface="Georgia" pitchFamily="18" charset="0"/>
              </a:rPr>
              <a:t>травлення. Рідкі продукти травлення всмокту­ються в ендоплазму, вакуоля з неперетравленими </a:t>
            </a:r>
            <a:r>
              <a:rPr lang="uk-UA" dirty="0" smtClean="0">
                <a:latin typeface="Georgia" pitchFamily="18" charset="0"/>
              </a:rPr>
              <a:t>рештками </a:t>
            </a:r>
            <a:r>
              <a:rPr lang="uk-UA" dirty="0">
                <a:latin typeface="Georgia" pitchFamily="18" charset="0"/>
              </a:rPr>
              <a:t>їжі підходить до поверхні тіла, і вони викидаються назовні </a:t>
            </a:r>
            <a:r>
              <a:rPr lang="uk-UA" i="1" dirty="0">
                <a:latin typeface="Georgia" pitchFamily="18" charset="0"/>
              </a:rPr>
              <a:t>(</a:t>
            </a:r>
            <a:r>
              <a:rPr lang="uk-UA" b="1" i="1" dirty="0">
                <a:latin typeface="Georgia" pitchFamily="18" charset="0"/>
              </a:rPr>
              <a:t>екзоцитоз</a:t>
            </a:r>
            <a:r>
              <a:rPr lang="uk-UA" i="1" dirty="0">
                <a:latin typeface="Georgia" pitchFamily="18" charset="0"/>
              </a:rPr>
              <a:t>).</a:t>
            </a:r>
            <a:endParaRPr lang="ru-RU" dirty="0">
              <a:latin typeface="Georgia" pitchFamily="18" charset="0"/>
            </a:endParaRPr>
          </a:p>
          <a:p>
            <a:pPr marL="0" indent="0" algn="just">
              <a:buNone/>
            </a:pPr>
            <a:r>
              <a:rPr lang="uk-UA" dirty="0">
                <a:latin typeface="Georgia" pitchFamily="18" charset="0"/>
              </a:rPr>
              <a:t>Крім травних вакуолей в тілі амеби міститься і так звана </a:t>
            </a:r>
            <a:r>
              <a:rPr lang="uk-UA" b="1" i="1" dirty="0">
                <a:latin typeface="Georgia" pitchFamily="18" charset="0"/>
              </a:rPr>
              <a:t>скоротлива</a:t>
            </a:r>
            <a:r>
              <a:rPr lang="uk-UA" i="1" dirty="0">
                <a:latin typeface="Georgia" pitchFamily="18" charset="0"/>
              </a:rPr>
              <a:t>, </a:t>
            </a:r>
            <a:r>
              <a:rPr lang="uk-UA" dirty="0">
                <a:latin typeface="Georgia" pitchFamily="18" charset="0"/>
              </a:rPr>
              <a:t>або </a:t>
            </a:r>
            <a:r>
              <a:rPr lang="uk-UA" i="1" dirty="0">
                <a:latin typeface="Georgia" pitchFamily="18" charset="0"/>
              </a:rPr>
              <a:t>пульсівна, вакуоля. </a:t>
            </a:r>
            <a:r>
              <a:rPr lang="uk-UA" dirty="0">
                <a:latin typeface="Georgia" pitchFamily="18" charset="0"/>
              </a:rPr>
              <a:t>Це — міхурець </a:t>
            </a:r>
            <a:r>
              <a:rPr lang="uk-UA" dirty="0" smtClean="0">
                <a:latin typeface="Georgia" pitchFamily="18" charset="0"/>
              </a:rPr>
              <a:t>водянистої </a:t>
            </a:r>
            <a:r>
              <a:rPr lang="uk-UA" dirty="0">
                <a:latin typeface="Georgia" pitchFamily="18" charset="0"/>
              </a:rPr>
              <a:t>рідини, який збільшується в міру надходження в ньо­го продуктів обміну й води і, досягнувши певного розміру, виштовхує свій вміст назовні. Основна функція скоротливої вакуолі — регуляція осмотичного тиску всередині тіла. В зв'язку з тим що концентрація речовин у цитоплазмі </a:t>
            </a:r>
            <a:r>
              <a:rPr lang="uk-UA" dirty="0" smtClean="0">
                <a:latin typeface="Georgia" pitchFamily="18" charset="0"/>
              </a:rPr>
              <a:t>амеби </a:t>
            </a:r>
            <a:r>
              <a:rPr lang="uk-UA" dirty="0">
                <a:latin typeface="Georgia" pitchFamily="18" charset="0"/>
              </a:rPr>
              <a:t>вища, ніж у прісній воді, створюється різниця осмотичних тисків всередині і зовні тіла найпростішого. Внаслідок цього прісна вода проникає в організм амеби, але її кількість </a:t>
            </a:r>
            <a:r>
              <a:rPr lang="uk-UA" dirty="0" smtClean="0">
                <a:latin typeface="Georgia" pitchFamily="18" charset="0"/>
              </a:rPr>
              <a:t>залишається </a:t>
            </a:r>
            <a:r>
              <a:rPr lang="uk-UA" dirty="0">
                <a:latin typeface="Georgia" pitchFamily="18" charset="0"/>
              </a:rPr>
              <a:t>в фізіологічних межах, оскільки пульсівна вакуоля "відкачує" надлишок води з тіла. Це підтверджується тим, що пульсівні вакуолі є лише у прісноводних найпростіших. У морських вона або відсутня, або скорочується дуже рідко.</a:t>
            </a:r>
            <a:endParaRPr lang="ru-RU" dirty="0">
              <a:latin typeface="Georgia" pitchFamily="18" charset="0"/>
            </a:endParaRPr>
          </a:p>
          <a:p>
            <a:pPr marL="0" indent="0" algn="just">
              <a:buNone/>
            </a:pPr>
            <a:r>
              <a:rPr lang="uk-UA" dirty="0">
                <a:latin typeface="Georgia" pitchFamily="18" charset="0"/>
              </a:rPr>
              <a:t>Скоротлива вакуоля крім осморегуляційної функції частково виконує і видільну функцію, виводячи разом з водою в навколишнє середовище продукти обміну речо­вин. Проте основна функція виділення здійснюється </a:t>
            </a:r>
            <a:r>
              <a:rPr lang="uk-UA" dirty="0" smtClean="0">
                <a:latin typeface="Georgia" pitchFamily="18" charset="0"/>
              </a:rPr>
              <a:t>безпосередньо </a:t>
            </a:r>
            <a:r>
              <a:rPr lang="uk-UA" dirty="0">
                <a:latin typeface="Georgia" pitchFamily="18" charset="0"/>
              </a:rPr>
              <a:t>через зовнішню мембрану. Певну роль відіграє, імовірно, скоротлива вакуоля і в процесі дихання, </a:t>
            </a:r>
            <a:r>
              <a:rPr lang="uk-UA" dirty="0" smtClean="0">
                <a:latin typeface="Georgia" pitchFamily="18" charset="0"/>
              </a:rPr>
              <a:t>оскільки </a:t>
            </a:r>
            <a:r>
              <a:rPr lang="uk-UA" dirty="0">
                <a:latin typeface="Georgia" pitchFamily="18" charset="0"/>
              </a:rPr>
              <a:t>вода, що надходить у клітину осмотичним шляхом, містить кисень, а з вмістом пульсівної вакуолі </a:t>
            </a:r>
            <a:r>
              <a:rPr lang="uk-UA" dirty="0" smtClean="0">
                <a:latin typeface="Georgia" pitchFamily="18" charset="0"/>
              </a:rPr>
              <a:t>виводить ся </a:t>
            </a:r>
            <a:r>
              <a:rPr lang="uk-UA" dirty="0">
                <a:latin typeface="Georgia" pitchFamily="18" charset="0"/>
              </a:rPr>
              <a:t>вуглекислий газ.</a:t>
            </a:r>
            <a:endParaRPr lang="ru-RU" dirty="0">
              <a:latin typeface="Georgia" pitchFamily="18" charset="0"/>
            </a:endParaRPr>
          </a:p>
          <a:p>
            <a:pPr marL="0" indent="0" algn="just">
              <a:buNone/>
            </a:pPr>
            <a:r>
              <a:rPr lang="uk-UA" dirty="0">
                <a:latin typeface="Georgia" pitchFamily="18" charset="0"/>
              </a:rPr>
              <a:t>У амеби звичайної є велике ядро, розміщене приблизно в центрі тіла тварини. Воно містить ядерний сік, хрома­тин і вкрите оболонкою з численними порами. Вільножи-вучі амеби за несприятливих умов, вкриваючись подвійною оболонкою білкової природи, утворюють </a:t>
            </a:r>
            <a:r>
              <a:rPr lang="uk-UA" b="1" i="1" dirty="0">
                <a:latin typeface="Georgia" pitchFamily="18" charset="0"/>
              </a:rPr>
              <a:t>цисту</a:t>
            </a:r>
            <a:r>
              <a:rPr lang="uk-UA" i="1" dirty="0">
                <a:latin typeface="Georgia" pitchFamily="18" charset="0"/>
              </a:rPr>
              <a:t>.</a:t>
            </a:r>
            <a:endParaRPr lang="ru-RU" dirty="0">
              <a:latin typeface="Georgia" pitchFamily="18" charset="0"/>
            </a:endParaRPr>
          </a:p>
          <a:p>
            <a:pPr marL="0" indent="0" algn="just">
              <a:buNone/>
            </a:pPr>
            <a:r>
              <a:rPr lang="uk-UA" dirty="0">
                <a:latin typeface="Georgia" pitchFamily="18" charset="0"/>
              </a:rPr>
              <a:t>Розмножуються амеби поділом. При цьому спочатку ядро, а потім цитоплазма поділяються надвоє. Нові, дочірні особини починають рухатись, живитись і швидко досяга­ють розмірів материнської амеби.</a:t>
            </a:r>
            <a:endParaRPr lang="ru-RU" dirty="0">
              <a:latin typeface="Georgia" pitchFamily="18" charset="0"/>
            </a:endParaRPr>
          </a:p>
          <a:p>
            <a:pPr marL="0" indent="0" algn="just">
              <a:buNone/>
            </a:pPr>
            <a:endParaRPr lang="ru-RU" dirty="0">
              <a:latin typeface="Georgia" pitchFamily="18"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kl4.jpg"/>
          <p:cNvPicPr>
            <a:picLocks noGrp="1" noChangeAspect="1"/>
          </p:cNvPicPr>
          <p:nvPr>
            <p:ph idx="1"/>
          </p:nvPr>
        </p:nvPicPr>
        <p:blipFill>
          <a:blip r:embed="rId2"/>
          <a:stretch>
            <a:fillRect/>
          </a:stretch>
        </p:blipFill>
        <p:spPr>
          <a:xfrm>
            <a:off x="1500166" y="214290"/>
            <a:ext cx="6786610" cy="5498010"/>
          </a:xfrm>
        </p:spPr>
      </p:pic>
      <p:sp>
        <p:nvSpPr>
          <p:cNvPr id="5" name="TextBox 4"/>
          <p:cNvSpPr txBox="1"/>
          <p:nvPr/>
        </p:nvSpPr>
        <p:spPr>
          <a:xfrm>
            <a:off x="428596" y="6072206"/>
            <a:ext cx="8358246" cy="646331"/>
          </a:xfrm>
          <a:prstGeom prst="rect">
            <a:avLst/>
          </a:prstGeom>
          <a:noFill/>
        </p:spPr>
        <p:txBody>
          <a:bodyPr wrap="square" rtlCol="0">
            <a:spAutoFit/>
          </a:bodyPr>
          <a:lstStyle/>
          <a:p>
            <a:pPr algn="ctr"/>
            <a:r>
              <a:rPr lang="uk-UA" dirty="0" smtClean="0"/>
              <a:t>Кліщі — переносники багатьох тяжких інфекційних захвоювань, наприклад кліщовго енцефаліту</a:t>
            </a:r>
            <a:endParaRPr lang="ru-RU"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6000768"/>
            <a:ext cx="8229600" cy="554023"/>
          </a:xfrm>
        </p:spPr>
        <p:txBody>
          <a:bodyPr>
            <a:normAutofit fontScale="85000" lnSpcReduction="10000"/>
          </a:bodyPr>
          <a:lstStyle/>
          <a:p>
            <a:pPr algn="ctr">
              <a:buNone/>
            </a:pPr>
            <a:r>
              <a:rPr lang="uk-UA" dirty="0" smtClean="0"/>
              <a:t>Як правильно видалити кліща за допомогою нитки</a:t>
            </a:r>
            <a:endParaRPr lang="ru-RU" dirty="0"/>
          </a:p>
        </p:txBody>
      </p:sp>
      <p:pic>
        <p:nvPicPr>
          <p:cNvPr id="4" name="Рисунок 3" descr="kl23.jpg"/>
          <p:cNvPicPr>
            <a:picLocks noChangeAspect="1"/>
          </p:cNvPicPr>
          <p:nvPr/>
        </p:nvPicPr>
        <p:blipFill>
          <a:blip r:embed="rId2"/>
          <a:stretch>
            <a:fillRect/>
          </a:stretch>
        </p:blipFill>
        <p:spPr>
          <a:xfrm>
            <a:off x="285720" y="285728"/>
            <a:ext cx="4196983" cy="4143404"/>
          </a:xfrm>
          <a:prstGeom prst="rect">
            <a:avLst/>
          </a:prstGeom>
        </p:spPr>
      </p:pic>
      <p:pic>
        <p:nvPicPr>
          <p:cNvPr id="5" name="Рисунок 4" descr="kl24.jpg"/>
          <p:cNvPicPr>
            <a:picLocks noChangeAspect="1"/>
          </p:cNvPicPr>
          <p:nvPr/>
        </p:nvPicPr>
        <p:blipFill>
          <a:blip r:embed="rId3"/>
          <a:stretch>
            <a:fillRect/>
          </a:stretch>
        </p:blipFill>
        <p:spPr>
          <a:xfrm>
            <a:off x="4643438" y="285728"/>
            <a:ext cx="4196983" cy="4143404"/>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6000768"/>
            <a:ext cx="8229600" cy="482585"/>
          </a:xfrm>
        </p:spPr>
        <p:txBody>
          <a:bodyPr>
            <a:normAutofit fontScale="92500" lnSpcReduction="20000"/>
          </a:bodyPr>
          <a:lstStyle/>
          <a:p>
            <a:pPr algn="ctr">
              <a:buNone/>
            </a:pPr>
            <a:r>
              <a:rPr lang="uk-UA" dirty="0" smtClean="0"/>
              <a:t>Мікроскопічні форми кліщів (амбарні кліщі)</a:t>
            </a:r>
            <a:endParaRPr lang="ru-RU" dirty="0"/>
          </a:p>
        </p:txBody>
      </p:sp>
      <p:pic>
        <p:nvPicPr>
          <p:cNvPr id="4" name="Рисунок 3" descr="4d4d1ea613259f237c7d8229664edf2d_full.jpg"/>
          <p:cNvPicPr>
            <a:picLocks noChangeAspect="1"/>
          </p:cNvPicPr>
          <p:nvPr/>
        </p:nvPicPr>
        <p:blipFill>
          <a:blip r:embed="rId2"/>
          <a:stretch>
            <a:fillRect/>
          </a:stretch>
        </p:blipFill>
        <p:spPr>
          <a:xfrm>
            <a:off x="571472" y="214290"/>
            <a:ext cx="7858180" cy="5648066"/>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6000768"/>
            <a:ext cx="8229600" cy="554023"/>
          </a:xfrm>
        </p:spPr>
        <p:txBody>
          <a:bodyPr>
            <a:normAutofit lnSpcReduction="10000"/>
          </a:bodyPr>
          <a:lstStyle/>
          <a:p>
            <a:pPr algn="ctr">
              <a:buNone/>
            </a:pPr>
            <a:r>
              <a:rPr lang="uk-UA" dirty="0" smtClean="0"/>
              <a:t>Мікроскопічні форми кліщів (пиловий кліщ)</a:t>
            </a:r>
            <a:endParaRPr lang="ru-RU" dirty="0" smtClean="0"/>
          </a:p>
          <a:p>
            <a:pPr>
              <a:buNone/>
            </a:pPr>
            <a:endParaRPr lang="ru-RU" dirty="0"/>
          </a:p>
        </p:txBody>
      </p:sp>
      <p:pic>
        <p:nvPicPr>
          <p:cNvPr id="4" name="Рисунок 3" descr="7.jpg"/>
          <p:cNvPicPr>
            <a:picLocks noChangeAspect="1"/>
          </p:cNvPicPr>
          <p:nvPr/>
        </p:nvPicPr>
        <p:blipFill>
          <a:blip r:embed="rId2"/>
          <a:stretch>
            <a:fillRect/>
          </a:stretch>
        </p:blipFill>
        <p:spPr>
          <a:xfrm>
            <a:off x="1142976" y="285728"/>
            <a:ext cx="7326454" cy="5429288"/>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a:bodyPr>
          <a:lstStyle/>
          <a:p>
            <a:r>
              <a:rPr lang="uk-UA" b="1" dirty="0" smtClean="0"/>
              <a:t>Клас Комахи</a:t>
            </a:r>
            <a:endParaRPr lang="ru-RU" dirty="0"/>
          </a:p>
        </p:txBody>
      </p:sp>
      <p:sp>
        <p:nvSpPr>
          <p:cNvPr id="3" name="Содержимое 2"/>
          <p:cNvSpPr>
            <a:spLocks noGrp="1"/>
          </p:cNvSpPr>
          <p:nvPr>
            <p:ph idx="1"/>
          </p:nvPr>
        </p:nvSpPr>
        <p:spPr>
          <a:xfrm>
            <a:off x="457200" y="1000108"/>
            <a:ext cx="8229600" cy="5126055"/>
          </a:xfrm>
        </p:spPr>
        <p:txBody>
          <a:bodyPr>
            <a:normAutofit fontScale="47500" lnSpcReduction="20000"/>
          </a:bodyPr>
          <a:lstStyle/>
          <a:p>
            <a:pPr marL="0" indent="0" algn="just">
              <a:buNone/>
            </a:pPr>
            <a:r>
              <a:rPr lang="uk-UA" i="1" dirty="0" smtClean="0"/>
              <a:t>Комахи </a:t>
            </a:r>
            <a:r>
              <a:rPr lang="ru-RU" dirty="0" smtClean="0"/>
              <a:t>— </a:t>
            </a:r>
            <a:r>
              <a:rPr lang="uk-UA" dirty="0" smtClean="0"/>
              <a:t>справжні наземні безхребетні. Клас налічує близько</a:t>
            </a:r>
            <a:r>
              <a:rPr lang="ru-RU" dirty="0" smtClean="0"/>
              <a:t> 1 млн</a:t>
            </a:r>
            <a:r>
              <a:rPr lang="uk-UA" dirty="0" smtClean="0"/>
              <a:t> видів. Тіло комах чітко розділене на голо­ву, груди і черевце. Голова утворена чотирма сегментами. Грудний відділ складається з трьох сегментів, кожен з яких має по парі кінцівок. Другий і третій сегменти на спинній частині зазвичай несуть по парі крил. Черевце складає­ться з</a:t>
            </a:r>
            <a:r>
              <a:rPr lang="ru-RU" dirty="0" smtClean="0"/>
              <a:t> 6—12</a:t>
            </a:r>
            <a:r>
              <a:rPr lang="uk-UA" dirty="0" smtClean="0"/>
              <a:t> члеників.</a:t>
            </a:r>
            <a:endParaRPr lang="ru-RU" dirty="0" smtClean="0"/>
          </a:p>
          <a:p>
            <a:pPr marL="0" indent="0" algn="just">
              <a:buNone/>
            </a:pPr>
            <a:r>
              <a:rPr lang="uk-UA" dirty="0" smtClean="0"/>
              <a:t>Типовим представником цього класу є </a:t>
            </a:r>
            <a:r>
              <a:rPr lang="uk-UA" b="1" dirty="0" smtClean="0"/>
              <a:t>хрущ травневий</a:t>
            </a:r>
            <a:r>
              <a:rPr lang="ru-RU" dirty="0" smtClean="0"/>
              <a:t>.</a:t>
            </a:r>
            <a:r>
              <a:rPr lang="uk-UA" dirty="0" smtClean="0"/>
              <a:t> Його тіло завдовжки</a:t>
            </a:r>
            <a:r>
              <a:rPr lang="ru-RU" dirty="0" smtClean="0"/>
              <a:t> 2—2,5</a:t>
            </a:r>
            <a:r>
              <a:rPr lang="uk-UA" dirty="0" smtClean="0"/>
              <a:t> см має циліндричну форму, світло-коричневе забарвлення. По боках черев­ця є характерні білі трикутні плями.</a:t>
            </a:r>
            <a:endParaRPr lang="ru-RU" dirty="0" smtClean="0"/>
          </a:p>
          <a:p>
            <a:pPr marL="0" indent="0" algn="just">
              <a:buNone/>
            </a:pPr>
            <a:r>
              <a:rPr lang="uk-UA" dirty="0" smtClean="0"/>
              <a:t>На голові хруща розміщені органи чуття й ротові органи. Органами чуття є два </a:t>
            </a:r>
            <a:r>
              <a:rPr lang="uk-UA" i="1" dirty="0" smtClean="0"/>
              <a:t>фасеткових ока. </a:t>
            </a:r>
            <a:r>
              <a:rPr lang="uk-UA" dirty="0" smtClean="0"/>
              <a:t>Попереду очей стирчать два вусики з кількома розширеними пластинка­ми на кінцях. Пластинки</a:t>
            </a:r>
            <a:r>
              <a:rPr lang="ru-RU" dirty="0" smtClean="0"/>
              <a:t> —</a:t>
            </a:r>
            <a:r>
              <a:rPr lang="uk-UA" dirty="0" smtClean="0"/>
              <a:t> це органи нюху. Органи до­тику і смаку</a:t>
            </a:r>
            <a:r>
              <a:rPr lang="ru-RU" dirty="0" smtClean="0"/>
              <a:t> — </a:t>
            </a:r>
            <a:r>
              <a:rPr lang="uk-UA" i="1" dirty="0" smtClean="0"/>
              <a:t>щупики. </a:t>
            </a:r>
            <a:r>
              <a:rPr lang="uk-UA" dirty="0" smtClean="0"/>
              <a:t>Вони розміщені попарно на нижній губі і нижніх щелепах. До ротових органів належать верхня й нижня губи, верхні й нижні щелепи. Верх­ня губа й верхні щелепи одночленні. Нижня губа й нижні щелепи багаточленні. У комах залежно від типу корму ротові органи змінюються, що зумовлює формування різних ротових апаратів. У комах виділяють ротові апарати гризучого типу, колючо-смоктального, смоктального та ін.</a:t>
            </a:r>
            <a:endParaRPr lang="ru-RU" dirty="0" smtClean="0"/>
          </a:p>
          <a:p>
            <a:pPr marL="0" indent="0" algn="just">
              <a:buNone/>
            </a:pPr>
            <a:r>
              <a:rPr lang="uk-UA" dirty="0" smtClean="0"/>
              <a:t>Хрущ травневий належить до </a:t>
            </a:r>
            <a:r>
              <a:rPr lang="uk-UA" i="1" dirty="0" smtClean="0"/>
              <a:t>ряду жуків, </a:t>
            </a:r>
            <a:r>
              <a:rPr lang="uk-UA" dirty="0" smtClean="0"/>
              <a:t>або </a:t>
            </a:r>
            <a:r>
              <a:rPr lang="uk-UA" i="1" dirty="0" smtClean="0"/>
              <a:t>твердокрилих. </a:t>
            </a:r>
            <a:r>
              <a:rPr lang="uk-UA" dirty="0" smtClean="0"/>
              <a:t>У комах цього ряду перша пара крил перетвори­лася на жорсткі надкрила.Вони захищають зверху ніжні перетинчасті крила й спинну частину черевця з м'яким покривом. Літають жуки за допомогою другої пари пере­тинчастих літальних крил. Перед польотом хрущ трохи</a:t>
            </a:r>
            <a:r>
              <a:rPr lang="en-US" dirty="0" smtClean="0"/>
              <a:t> </a:t>
            </a:r>
            <a:r>
              <a:rPr lang="uk-UA" dirty="0" smtClean="0"/>
              <a:t>підіймає і відводить убік надкрила, розпростує складені під ними літальні крила і так злітає. Під час польоту крила виконують таку саму роль, як пропелер, а надкрила</a:t>
            </a:r>
            <a:r>
              <a:rPr lang="ru-RU" dirty="0" smtClean="0"/>
              <a:t> —</a:t>
            </a:r>
            <a:r>
              <a:rPr lang="uk-UA" dirty="0" smtClean="0"/>
              <a:t> не­сучі поверхні для літака. Кінцівки хруща травневого ма­ють гострі кігтики, що допомагає йому міцно чіплятися за листки й гілки.</a:t>
            </a:r>
            <a:endParaRPr lang="ru-RU" dirty="0" smtClean="0"/>
          </a:p>
          <a:p>
            <a:pPr marL="0" indent="0" algn="just">
              <a:buNone/>
            </a:pPr>
            <a:r>
              <a:rPr lang="uk-UA" dirty="0" smtClean="0"/>
              <a:t>Черевце хруща складається з</a:t>
            </a:r>
            <a:r>
              <a:rPr lang="ru-RU" dirty="0" smtClean="0"/>
              <a:t> 8</a:t>
            </a:r>
            <a:r>
              <a:rPr lang="uk-UA" dirty="0" smtClean="0"/>
              <a:t> сегментів; їх видно лише з нижнього боку, оскільки верхня його частина майже вся (за винятком загостреного кінця черевця) закрита надкрилами.</a:t>
            </a:r>
            <a:endParaRPr lang="ru-RU" dirty="0" smtClean="0"/>
          </a:p>
          <a:p>
            <a:endParaRPr lang="ru-RU" dirty="0" smtClean="0"/>
          </a:p>
          <a:p>
            <a:pPr>
              <a:buNone/>
            </a:pPr>
            <a:endParaRPr lang="ru-RU"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715008" y="214290"/>
            <a:ext cx="2971792" cy="6286544"/>
          </a:xfrm>
        </p:spPr>
        <p:txBody>
          <a:bodyPr>
            <a:normAutofit fontScale="47500" lnSpcReduction="20000"/>
          </a:bodyPr>
          <a:lstStyle/>
          <a:p>
            <a:pPr marL="0" indent="0" algn="ctr">
              <a:buNone/>
            </a:pPr>
            <a:r>
              <a:rPr lang="uk-UA" b="1" dirty="0" smtClean="0"/>
              <a:t>Комахи</a:t>
            </a:r>
            <a:r>
              <a:rPr lang="ru-RU" b="1" dirty="0" smtClean="0"/>
              <a:t> (на</a:t>
            </a:r>
            <a:r>
              <a:rPr lang="uk-UA" b="1" dirty="0" smtClean="0"/>
              <a:t> прикладі травневого хруща):</a:t>
            </a:r>
            <a:endParaRPr lang="ru-RU" b="1" dirty="0" smtClean="0"/>
          </a:p>
          <a:p>
            <a:pPr marL="0" indent="0" algn="just"/>
            <a:r>
              <a:rPr lang="uk-UA" i="1" dirty="0" smtClean="0"/>
              <a:t>а — </a:t>
            </a:r>
            <a:r>
              <a:rPr lang="uk-UA" dirty="0" smtClean="0"/>
              <a:t>частини тіла; </a:t>
            </a:r>
            <a:r>
              <a:rPr lang="uk-UA" i="1" dirty="0" smtClean="0"/>
              <a:t>б — </a:t>
            </a:r>
            <a:r>
              <a:rPr lang="uk-UA" dirty="0" smtClean="0"/>
              <a:t>внутрішня будова; </a:t>
            </a:r>
            <a:r>
              <a:rPr lang="uk-UA" i="1" dirty="0" smtClean="0"/>
              <a:t>в </a:t>
            </a:r>
            <a:r>
              <a:rPr lang="uk-UA" dirty="0" smtClean="0"/>
              <a:t>— ротові органи (ротовий апарат гризучого типу); </a:t>
            </a:r>
            <a:r>
              <a:rPr lang="uk-UA" i="1" dirty="0" smtClean="0"/>
              <a:t>г — </a:t>
            </a:r>
            <a:r>
              <a:rPr lang="uk-UA" dirty="0" smtClean="0"/>
              <a:t>розвиток; </a:t>
            </a:r>
            <a:r>
              <a:rPr lang="uk-UA" i="1" dirty="0" smtClean="0"/>
              <a:t>1 — </a:t>
            </a:r>
            <a:r>
              <a:rPr lang="uk-UA" dirty="0" smtClean="0"/>
              <a:t>голова; </a:t>
            </a:r>
            <a:r>
              <a:rPr lang="uk-UA" i="1" dirty="0" smtClean="0"/>
              <a:t>2 </a:t>
            </a:r>
            <a:r>
              <a:rPr lang="uk-UA" dirty="0" smtClean="0"/>
              <a:t>— вусики; З — нога- </a:t>
            </a:r>
            <a:r>
              <a:rPr lang="uk-UA" i="1" dirty="0" smtClean="0"/>
              <a:t>4 </a:t>
            </a:r>
            <a:r>
              <a:rPr lang="uk-UA" dirty="0" smtClean="0"/>
              <a:t>— передній, 5 — середній і </a:t>
            </a:r>
            <a:r>
              <a:rPr lang="uk-UA" i="1" dirty="0" smtClean="0"/>
              <a:t>6 — </a:t>
            </a:r>
            <a:r>
              <a:rPr lang="uk-UA" dirty="0" smtClean="0"/>
              <a:t>задній членики грудей; </a:t>
            </a:r>
            <a:r>
              <a:rPr lang="uk-UA" i="1" dirty="0" smtClean="0"/>
              <a:t>7 — </a:t>
            </a:r>
            <a:r>
              <a:rPr lang="uk-UA" dirty="0" smtClean="0"/>
              <a:t>черевце; </a:t>
            </a:r>
            <a:r>
              <a:rPr lang="uk-UA" i="1" dirty="0" smtClean="0"/>
              <a:t>8 </a:t>
            </a:r>
            <a:r>
              <a:rPr lang="uk-UA" dirty="0" smtClean="0"/>
              <a:t>— крила (2-га пара); </a:t>
            </a:r>
            <a:r>
              <a:rPr lang="uk-UA" i="1" dirty="0" smtClean="0"/>
              <a:t>9 </a:t>
            </a:r>
            <a:r>
              <a:rPr lang="uk-UA" dirty="0" smtClean="0"/>
              <a:t>— надкрила; </a:t>
            </a:r>
            <a:r>
              <a:rPr lang="uk-UA" i="1" dirty="0" smtClean="0"/>
              <a:t>10 </a:t>
            </a:r>
            <a:r>
              <a:rPr lang="uk-UA" dirty="0" smtClean="0"/>
              <a:t>— надглотковий нервовий вузол; </a:t>
            </a:r>
            <a:r>
              <a:rPr lang="uk-UA" i="1" dirty="0" smtClean="0"/>
              <a:t>11 </a:t>
            </a:r>
            <a:r>
              <a:rPr lang="uk-UA" dirty="0" smtClean="0"/>
              <a:t>— черевний нервовий ланцюг; </a:t>
            </a:r>
            <a:r>
              <a:rPr lang="uk-UA" i="1" dirty="0" smtClean="0"/>
              <a:t>12 </a:t>
            </a:r>
            <a:r>
              <a:rPr lang="uk-UA" dirty="0" smtClean="0"/>
              <a:t>— трахеї; </a:t>
            </a:r>
            <a:r>
              <a:rPr lang="uk-UA" i="1" dirty="0" smtClean="0"/>
              <a:t>13 — </a:t>
            </a:r>
            <a:r>
              <a:rPr lang="uk-UA" dirty="0" smtClean="0"/>
              <a:t>яєчник- </a:t>
            </a:r>
            <a:r>
              <a:rPr lang="uk-UA" i="1" dirty="0" smtClean="0"/>
              <a:t>14 — </a:t>
            </a:r>
            <a:r>
              <a:rPr lang="uk-UA" dirty="0" smtClean="0"/>
              <a:t>задня кишка; </a:t>
            </a:r>
            <a:r>
              <a:rPr lang="uk-UA" i="1" dirty="0" smtClean="0"/>
              <a:t>15 — </a:t>
            </a:r>
            <a:r>
              <a:rPr lang="uk-UA" dirty="0" smtClean="0"/>
              <a:t>видільні трубочки; </a:t>
            </a:r>
            <a:r>
              <a:rPr lang="uk-UA" i="1" dirty="0" smtClean="0"/>
              <a:t>16 — </a:t>
            </a:r>
            <a:r>
              <a:rPr lang="uk-UA" dirty="0" smtClean="0"/>
              <a:t>середня кишка (травний шлунок); </a:t>
            </a:r>
            <a:r>
              <a:rPr lang="uk-UA" i="1" dirty="0" smtClean="0"/>
              <a:t>17 </a:t>
            </a:r>
            <a:r>
              <a:rPr lang="uk-UA" dirty="0" smtClean="0"/>
              <a:t>— жувальний шлунок; </a:t>
            </a:r>
            <a:r>
              <a:rPr lang="uk-UA" i="1" dirty="0" smtClean="0"/>
              <a:t>18 — </a:t>
            </a:r>
            <a:r>
              <a:rPr lang="uk-UA" dirty="0" smtClean="0"/>
              <a:t>стравохід; </a:t>
            </a:r>
            <a:r>
              <a:rPr lang="uk-UA" i="1" dirty="0" smtClean="0"/>
              <a:t>19 — </a:t>
            </a:r>
            <a:r>
              <a:rPr lang="uk-UA" dirty="0" smtClean="0"/>
              <a:t>глотка; </a:t>
            </a:r>
            <a:r>
              <a:rPr lang="uk-UA" i="1" dirty="0" smtClean="0"/>
              <a:t>20 — </a:t>
            </a:r>
            <a:r>
              <a:rPr lang="uk-UA" dirty="0" smtClean="0"/>
              <a:t>верхня губа; </a:t>
            </a:r>
            <a:r>
              <a:rPr lang="uk-UA" i="1" dirty="0" smtClean="0"/>
              <a:t>21 — </a:t>
            </a:r>
            <a:r>
              <a:rPr lang="uk-UA" dirty="0" smtClean="0"/>
              <a:t>верхні щелепи; </a:t>
            </a:r>
            <a:r>
              <a:rPr lang="uk-UA" i="1" dirty="0" smtClean="0"/>
              <a:t>22 — </a:t>
            </a:r>
            <a:r>
              <a:rPr lang="uk-UA" dirty="0" smtClean="0"/>
              <a:t>нижні щелепи; </a:t>
            </a:r>
            <a:r>
              <a:rPr lang="uk-UA" i="1" dirty="0" smtClean="0"/>
              <a:t>23 — </a:t>
            </a:r>
            <a:r>
              <a:rPr lang="uk-UA" dirty="0" smtClean="0"/>
              <a:t>нижня губа; </a:t>
            </a:r>
            <a:r>
              <a:rPr lang="uk-UA" i="1" dirty="0" smtClean="0"/>
              <a:t>24 — </a:t>
            </a:r>
            <a:r>
              <a:rPr lang="uk-UA" dirty="0" smtClean="0"/>
              <a:t>яйця; </a:t>
            </a:r>
            <a:r>
              <a:rPr lang="uk-UA" i="1" dirty="0" smtClean="0"/>
              <a:t>25, 26 </a:t>
            </a:r>
            <a:r>
              <a:rPr lang="uk-UA" dirty="0" smtClean="0"/>
              <a:t>— личинки різного віку; </a:t>
            </a:r>
            <a:r>
              <a:rPr lang="uk-UA" i="1" dirty="0" smtClean="0"/>
              <a:t>27 — </a:t>
            </a:r>
            <a:r>
              <a:rPr lang="uk-UA" dirty="0" smtClean="0"/>
              <a:t>лялечка; </a:t>
            </a:r>
            <a:r>
              <a:rPr lang="uk-UA" i="1" dirty="0" smtClean="0"/>
              <a:t>28 — </a:t>
            </a:r>
            <a:r>
              <a:rPr lang="uk-UA" dirty="0" smtClean="0"/>
              <a:t>вихід дорослого жука із землі</a:t>
            </a:r>
            <a:endParaRPr lang="ru-RU" dirty="0" smtClean="0"/>
          </a:p>
          <a:p>
            <a:pPr marL="0" indent="0" algn="just">
              <a:buNone/>
            </a:pPr>
            <a:endParaRPr lang="ru-RU" dirty="0"/>
          </a:p>
        </p:txBody>
      </p:sp>
      <p:pic>
        <p:nvPicPr>
          <p:cNvPr id="2050" name="Рисунок 5"/>
          <p:cNvPicPr>
            <a:picLocks noChangeAspect="1" noChangeArrowheads="1"/>
          </p:cNvPicPr>
          <p:nvPr/>
        </p:nvPicPr>
        <p:blipFill>
          <a:blip r:embed="rId2"/>
          <a:srcRect/>
          <a:stretch>
            <a:fillRect/>
          </a:stretch>
        </p:blipFill>
        <p:spPr bwMode="auto">
          <a:xfrm>
            <a:off x="357158" y="214290"/>
            <a:ext cx="5000660" cy="6421923"/>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5357826"/>
            <a:ext cx="8229600" cy="1125527"/>
          </a:xfrm>
        </p:spPr>
        <p:txBody>
          <a:bodyPr>
            <a:normAutofit fontScale="55000" lnSpcReduction="20000"/>
          </a:bodyPr>
          <a:lstStyle/>
          <a:p>
            <a:pPr marL="0" indent="0" algn="ctr">
              <a:buNone/>
            </a:pPr>
            <a:r>
              <a:rPr lang="uk-UA" b="1" dirty="0" smtClean="0"/>
              <a:t>Порівняльна</a:t>
            </a:r>
            <a:r>
              <a:rPr lang="ru-RU" b="1" dirty="0" smtClean="0"/>
              <a:t> схема</a:t>
            </a:r>
            <a:r>
              <a:rPr lang="uk-UA" b="1" dirty="0" smtClean="0"/>
              <a:t> типів будови ротового апарату комах:</a:t>
            </a:r>
            <a:endParaRPr lang="ru-RU" dirty="0" smtClean="0"/>
          </a:p>
          <a:p>
            <a:pPr marL="0" indent="0">
              <a:buNone/>
            </a:pPr>
            <a:r>
              <a:rPr lang="uk-UA" i="1" dirty="0" smtClean="0"/>
              <a:t>а </a:t>
            </a:r>
            <a:r>
              <a:rPr lang="ru-RU" dirty="0" smtClean="0"/>
              <a:t>—</a:t>
            </a:r>
            <a:r>
              <a:rPr lang="uk-UA" dirty="0" smtClean="0"/>
              <a:t> тарган; </a:t>
            </a:r>
            <a:r>
              <a:rPr lang="uk-UA" i="1" dirty="0" smtClean="0"/>
              <a:t>б </a:t>
            </a:r>
            <a:r>
              <a:rPr lang="ru-RU" dirty="0" smtClean="0"/>
              <a:t>—</a:t>
            </a:r>
            <a:r>
              <a:rPr lang="uk-UA" dirty="0" smtClean="0"/>
              <a:t> джміль; </a:t>
            </a:r>
            <a:r>
              <a:rPr lang="uk-UA" i="1" dirty="0" smtClean="0"/>
              <a:t>в </a:t>
            </a:r>
            <a:r>
              <a:rPr lang="ru-RU" dirty="0" smtClean="0"/>
              <a:t>—</a:t>
            </a:r>
            <a:r>
              <a:rPr lang="uk-UA" dirty="0" smtClean="0"/>
              <a:t> метелик; </a:t>
            </a:r>
            <a:r>
              <a:rPr lang="ru-RU" i="1" dirty="0" smtClean="0"/>
              <a:t>г </a:t>
            </a:r>
            <a:r>
              <a:rPr lang="ru-RU" dirty="0" smtClean="0"/>
              <a:t>—</a:t>
            </a:r>
            <a:r>
              <a:rPr lang="uk-UA" dirty="0" smtClean="0"/>
              <a:t> комар; </a:t>
            </a:r>
            <a:r>
              <a:rPr lang="uk-UA" i="1" dirty="0" smtClean="0"/>
              <a:t>д </a:t>
            </a:r>
            <a:r>
              <a:rPr lang="ru-RU" dirty="0" smtClean="0"/>
              <a:t>—</a:t>
            </a:r>
            <a:r>
              <a:rPr lang="uk-UA" dirty="0" smtClean="0"/>
              <a:t> клоп; І</a:t>
            </a:r>
            <a:r>
              <a:rPr lang="ru-RU" dirty="0" smtClean="0"/>
              <a:t> — </a:t>
            </a:r>
            <a:r>
              <a:rPr lang="uk-UA" dirty="0" smtClean="0"/>
              <a:t>верхня губа; </a:t>
            </a:r>
            <a:r>
              <a:rPr lang="ru-RU" i="1" dirty="0" smtClean="0"/>
              <a:t>2 </a:t>
            </a:r>
            <a:r>
              <a:rPr lang="ru-RU" dirty="0" smtClean="0"/>
              <a:t>—</a:t>
            </a:r>
            <a:r>
              <a:rPr lang="uk-UA" dirty="0" smtClean="0"/>
              <a:t> верхні, </a:t>
            </a:r>
            <a:r>
              <a:rPr lang="uk-UA" i="1" dirty="0" smtClean="0"/>
              <a:t>З </a:t>
            </a:r>
            <a:r>
              <a:rPr lang="ru-RU" dirty="0" smtClean="0"/>
              <a:t>—</a:t>
            </a:r>
            <a:r>
              <a:rPr lang="uk-UA" dirty="0" smtClean="0"/>
              <a:t> нижні щелепи; </a:t>
            </a:r>
            <a:r>
              <a:rPr lang="ru-RU" i="1" dirty="0" smtClean="0"/>
              <a:t>4 </a:t>
            </a:r>
            <a:r>
              <a:rPr lang="ru-RU" dirty="0" smtClean="0"/>
              <a:t>—</a:t>
            </a:r>
            <a:r>
              <a:rPr lang="uk-UA" dirty="0" smtClean="0"/>
              <a:t> нижня губа (однорідні органи заштриховані однаково)</a:t>
            </a:r>
            <a:endParaRPr lang="ru-RU" dirty="0" smtClean="0"/>
          </a:p>
          <a:p>
            <a:pPr>
              <a:buNone/>
            </a:pPr>
            <a:endParaRPr lang="ru-RU" dirty="0"/>
          </a:p>
        </p:txBody>
      </p:sp>
      <p:pic>
        <p:nvPicPr>
          <p:cNvPr id="3074" name="Рисунок 6"/>
          <p:cNvPicPr>
            <a:picLocks noChangeAspect="1" noChangeArrowheads="1"/>
          </p:cNvPicPr>
          <p:nvPr/>
        </p:nvPicPr>
        <p:blipFill>
          <a:blip r:embed="rId2"/>
          <a:srcRect/>
          <a:stretch>
            <a:fillRect/>
          </a:stretch>
        </p:blipFill>
        <p:spPr bwMode="auto">
          <a:xfrm>
            <a:off x="571472" y="500042"/>
            <a:ext cx="7605170" cy="4000528"/>
          </a:xfrm>
          <a:prstGeom prst="rect">
            <a:avLst/>
          </a:prstGeom>
          <a:noFill/>
          <a:ln w="9525">
            <a:no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6072230"/>
          </a:xfrm>
        </p:spPr>
        <p:txBody>
          <a:bodyPr>
            <a:normAutofit/>
          </a:bodyPr>
          <a:lstStyle/>
          <a:p>
            <a:pPr marL="0" indent="0" algn="just">
              <a:buNone/>
            </a:pPr>
            <a:r>
              <a:rPr lang="uk-UA" sz="1050" b="1" i="1" dirty="0" smtClean="0"/>
              <a:t>Живиться </a:t>
            </a:r>
            <a:r>
              <a:rPr lang="uk-UA" sz="1050" dirty="0" smtClean="0"/>
              <a:t>хрущ молодими листками дерев. Проковтнута їжа через стравохід надходить у містке воло, а з нього в шлунок, де перетирається хітиновими зубця­ми. В кишці подрібнена їжа остаточно перетравлюється і всмоктується, а неперетравлені рештки переміщуються до задньої кишки і викидаються назовні через анальний отвір.</a:t>
            </a:r>
            <a:endParaRPr lang="ru-RU" sz="1050" dirty="0" smtClean="0"/>
          </a:p>
          <a:p>
            <a:pPr marL="0" indent="0" algn="just">
              <a:buNone/>
            </a:pPr>
            <a:r>
              <a:rPr lang="uk-UA" sz="1050" b="1" i="1" dirty="0" smtClean="0"/>
              <a:t>Дихальна система </a:t>
            </a:r>
            <a:r>
              <a:rPr lang="uk-UA" sz="1050" dirty="0" smtClean="0"/>
              <a:t>представлена трахеями. Це численні розгалужені трубки, в які повітря потрапляє крізь спе­ціальні отвори</a:t>
            </a:r>
            <a:r>
              <a:rPr lang="ru-RU" sz="1050" dirty="0" smtClean="0"/>
              <a:t> — </a:t>
            </a:r>
            <a:r>
              <a:rPr lang="uk-UA" sz="1050" i="1" dirty="0" smtClean="0"/>
              <a:t>дихальця, </a:t>
            </a:r>
            <a:r>
              <a:rPr lang="uk-UA" sz="1050" dirty="0" smtClean="0"/>
              <a:t>або </a:t>
            </a:r>
            <a:r>
              <a:rPr lang="uk-UA" sz="1050" i="1" dirty="0" smtClean="0"/>
              <a:t>стигми. </a:t>
            </a:r>
            <a:r>
              <a:rPr lang="uk-UA" sz="1050" dirty="0" smtClean="0"/>
              <a:t>їх по два на кож­ному членику черевця і дві пари на грудях. Трахеї розпо­діляють по тілу повітря, що досягає всіх органів. Дихання комах пов'язане з роботою м'язової системи черевця: під час його скорочення повітря виштовхується з трахей, а під час розширення черевця в них надходить свіже по­вітря.</a:t>
            </a:r>
            <a:endParaRPr lang="ru-RU" sz="1050" dirty="0" smtClean="0"/>
          </a:p>
          <a:p>
            <a:pPr marL="0" indent="0" algn="just">
              <a:buNone/>
            </a:pPr>
            <a:r>
              <a:rPr lang="uk-UA" sz="1050" b="1" i="1" dirty="0" smtClean="0"/>
              <a:t>Органи кровообігу </a:t>
            </a:r>
            <a:r>
              <a:rPr lang="uk-UA" sz="1050" dirty="0" smtClean="0"/>
              <a:t>складаються із серця і судин. Серце і аорта розміщені на спинному боці черевця. Оскільки є розгалужена сітка трахей, кровоносна система розвинена слабко і позбавлена функції переносника кисню. Безбарвну рідину, яка циркулює по кровоносній системі, називають </a:t>
            </a:r>
            <a:r>
              <a:rPr lang="uk-UA" sz="1050" i="1" dirty="0" smtClean="0"/>
              <a:t>гемолімфою. </a:t>
            </a:r>
            <a:r>
              <a:rPr lang="uk-UA" sz="1050" dirty="0" smtClean="0"/>
              <a:t>В ній містяться білі кров'яні тільця.</a:t>
            </a:r>
            <a:endParaRPr lang="ru-RU" sz="1050" dirty="0" smtClean="0"/>
          </a:p>
          <a:p>
            <a:pPr marL="0" indent="0" algn="just">
              <a:buNone/>
            </a:pPr>
            <a:r>
              <a:rPr lang="uk-UA" sz="1050" b="1" i="1" dirty="0" smtClean="0"/>
              <a:t>Органи виділення </a:t>
            </a:r>
            <a:r>
              <a:rPr lang="uk-UA" sz="1050" dirty="0" smtClean="0"/>
              <a:t>— численні трубочки (мальпігієві судини), які сліпо замкнені на вільному кінці, а іншим кінцем впадають у кишку на межі між середнім і заднім її відділами. їхній просвіт заповнений зернами сечової кислоти — головним продуктом дисиміляції у комах. Крім того, видільну функцію виконує </a:t>
            </a:r>
            <a:r>
              <a:rPr lang="uk-UA" sz="1050" i="1" dirty="0" smtClean="0"/>
              <a:t>жирове тіло. </a:t>
            </a:r>
            <a:r>
              <a:rPr lang="uk-UA" sz="1050" dirty="0" smtClean="0"/>
              <a:t>В ньо­му також нагромаджується, хоч і не виводиться з тіла, се­чова кислота, тому з віком концентрація її в жировому тілі збільшується. Жирове тіло</a:t>
            </a:r>
            <a:r>
              <a:rPr lang="ru-RU" sz="1050" dirty="0" smtClean="0"/>
              <a:t> —</a:t>
            </a:r>
            <a:r>
              <a:rPr lang="uk-UA" sz="1050" dirty="0" smtClean="0"/>
              <a:t> це "нирка" накопичен­ня. Проте основна функція жирового тіла</a:t>
            </a:r>
            <a:r>
              <a:rPr lang="ru-RU" sz="1050" dirty="0" smtClean="0"/>
              <a:t> —</a:t>
            </a:r>
            <a:r>
              <a:rPr lang="uk-UA" sz="1050" dirty="0" smtClean="0"/>
              <a:t> нагрома­дження запасних поживних речовин: жиру, глікогену, біл­ка. За рахунок цих поживних речовин розвиваються яйця.</a:t>
            </a:r>
            <a:endParaRPr lang="ru-RU" sz="1050" dirty="0" smtClean="0"/>
          </a:p>
          <a:p>
            <a:pPr marL="0" indent="0" algn="just">
              <a:buNone/>
            </a:pPr>
            <a:r>
              <a:rPr lang="uk-UA" sz="1050" b="1" i="1" dirty="0" smtClean="0"/>
              <a:t>Нервова система </a:t>
            </a:r>
            <a:r>
              <a:rPr lang="uk-UA" sz="1050" dirty="0" smtClean="0"/>
              <a:t>комах побудована за типом черевно­го нервового ланцюга, проте може досягати дуже високого рівня розвитку і спеціалізації. Центральна нервова систе­ма включає головний мозок, підглотковий ганглій і сег­ментарні ганглії черевного нервового ланцюга, які розмі­щені в тулубі. Головний мозок характеризується склад­ною гістологічною будовою. У більшості комах ганглії черевного нервового ланцюга концентруються в поздовж­ньому напрямі.</a:t>
            </a:r>
            <a:endParaRPr lang="ru-RU" sz="1050" dirty="0" smtClean="0"/>
          </a:p>
          <a:p>
            <a:pPr marL="0" indent="0" algn="just">
              <a:buNone/>
            </a:pPr>
            <a:r>
              <a:rPr lang="uk-UA" sz="1050" b="1" i="1" dirty="0" smtClean="0"/>
              <a:t>Розмножуються </a:t>
            </a:r>
            <a:r>
              <a:rPr lang="uk-UA" sz="1050" dirty="0" smtClean="0"/>
              <a:t>хрущі статевим шляхом. Після заплід­нення самка заривається в грунт і відкладає яйця. В них розвиваються личинки, які виходять з яєць наприкінці літа. Личинки живляться перегноєм. Восени вони зари­ваються глибоко в грунт і там зимують, а навесні підніма­ються до поверхні грунту і впродовж усього літа живляться корінням трав'янистих рослин і сіянців сосни. Зимують личинки знову глибоко в грунті і лише на третє літо виро­стають личинки, здатні живитися корінням кущів і дерев, внаслідок чого молоді деревця часто гинуть.</a:t>
            </a:r>
            <a:endParaRPr lang="ru-RU" sz="1050" dirty="0" smtClean="0"/>
          </a:p>
          <a:p>
            <a:pPr marL="0" indent="0" algn="just">
              <a:buNone/>
            </a:pPr>
            <a:r>
              <a:rPr lang="uk-UA" sz="1050" dirty="0" smtClean="0"/>
              <a:t>На лялечку личинка перетворюється лише після третьо­го зимування і значного збільшення в розмірах. Це відбу­вається наприкінці весни, а під осінь з неї виходить до­рослий травневий хрущ. Спочатку його м'які покриви безбарвні, потім вони твердіють і забарвлюються. Перези­мувавши ще раз у грунті, жуки виповзають на його поверх­ню навесні. Масовий їхній літ відбувається у весняні місяці присмерком.</a:t>
            </a:r>
            <a:endParaRPr lang="ru-RU" sz="1050" dirty="0" smtClean="0"/>
          </a:p>
          <a:p>
            <a:pPr marL="0" indent="0" algn="just">
              <a:buNone/>
            </a:pPr>
            <a:r>
              <a:rPr lang="uk-UA" sz="1050" dirty="0" smtClean="0"/>
              <a:t>Основної шкоди лісовому господарству завдають не до­рослі жуки, а їхні личинки. Це пов'язано з тим, що, почи­наючи з другого року, вони живляться корінням дерев і знищують молоді рослини та сіянці.</a:t>
            </a:r>
            <a:endParaRPr lang="ru-RU" sz="1050" dirty="0" smtClean="0"/>
          </a:p>
          <a:p>
            <a:pPr marL="0" indent="0" algn="just">
              <a:buNone/>
            </a:pPr>
            <a:r>
              <a:rPr lang="uk-UA" sz="1050" dirty="0" smtClean="0"/>
              <a:t>Природними ворогами травневих хрущів є птахи (шпа­ки, граки) і ссавці (кроти, кажани). Цих птахів і звірів слід всіляко оберігати.</a:t>
            </a:r>
            <a:endParaRPr lang="ru-RU" sz="1050" dirty="0" smtClean="0"/>
          </a:p>
          <a:p>
            <a:pPr>
              <a:buNone/>
            </a:pPr>
            <a:endParaRPr lang="ru-RU" sz="1050"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71480"/>
            <a:ext cx="8229600" cy="5554683"/>
          </a:xfrm>
        </p:spPr>
        <p:txBody>
          <a:bodyPr>
            <a:normAutofit fontScale="40000" lnSpcReduction="20000"/>
          </a:bodyPr>
          <a:lstStyle/>
          <a:p>
            <a:pPr marL="0" indent="0" algn="just">
              <a:buNone/>
            </a:pPr>
            <a:r>
              <a:rPr lang="uk-UA" b="1" i="1" dirty="0" smtClean="0"/>
              <a:t>Розвиток комах з повним перетворенням </a:t>
            </a:r>
            <a:r>
              <a:rPr lang="uk-UA" b="1" dirty="0" smtClean="0"/>
              <a:t>на прикладі хруща травневого</a:t>
            </a:r>
            <a:r>
              <a:rPr lang="uk-UA" dirty="0" smtClean="0"/>
              <a:t>. У процесі розвитку з яєць виходить личинка, яка ні зовнішнім виглядом, ні способом життя не подібна до дорослої особини. За цієї форми метаморфозу личинка в міру росту кілька разів линяє. Однак для перетворення на дорослу форму </a:t>
            </a:r>
            <a:r>
              <a:rPr lang="uk-UA" i="1" dirty="0" smtClean="0"/>
              <a:t>(імаго) </a:t>
            </a:r>
            <a:r>
              <a:rPr lang="uk-UA" dirty="0" smtClean="0"/>
              <a:t>вона має пройти стадію </a:t>
            </a:r>
            <a:r>
              <a:rPr lang="uk-UA" i="1" dirty="0" smtClean="0"/>
              <a:t>лялечки. </a:t>
            </a:r>
            <a:r>
              <a:rPr lang="uk-UA" dirty="0" smtClean="0"/>
              <a:t>У деяких комах лялечки рухливі, у інших</a:t>
            </a:r>
            <a:r>
              <a:rPr lang="ru-RU" dirty="0" smtClean="0"/>
              <a:t> —</a:t>
            </a:r>
            <a:r>
              <a:rPr lang="uk-UA" dirty="0" smtClean="0"/>
              <a:t> нерухомі. В цій стадії личинкові тка­нини і органи повністю перебудовуються. Більша частина органів руйнується. Зберігаються лише нервова система, зачатки статевих залоз і особливі утвори</a:t>
            </a:r>
            <a:r>
              <a:rPr lang="ru-RU" dirty="0" smtClean="0"/>
              <a:t> —</a:t>
            </a:r>
            <a:r>
              <a:rPr lang="uk-UA" dirty="0" smtClean="0"/>
              <a:t> імагінальні диски, за рахунок яких формуються органи дорослої фор­ми, однак вони залишаються в сплюснутому, скрученому стані. Коли доросла форма залишає покриви лялечки, в сплюснуті імагінальні органи надходить кров і вони ви­прямляються, набувають форми, характерної для дорослої комахи. Покриви комахи у цей час м'які і безбарвні, з часом у них з'являється хітин, вони твердіють і набува­ють характерного забарвлення. Так відбувається розви­ток лускокрилих (метеликів, двокрилих, перетинчастокрилих та ін</a:t>
            </a:r>
            <a:r>
              <a:rPr lang="uk-UA" i="1" dirty="0" smtClean="0"/>
              <a:t>.</a:t>
            </a:r>
            <a:endParaRPr lang="ru-RU" dirty="0" smtClean="0"/>
          </a:p>
          <a:p>
            <a:pPr marL="0" indent="0" algn="just">
              <a:buNone/>
            </a:pPr>
            <a:r>
              <a:rPr lang="uk-UA" b="1" i="1" dirty="0" smtClean="0"/>
              <a:t>Розвиток з неповним перетворенням </a:t>
            </a:r>
            <a:r>
              <a:rPr lang="uk-UA" dirty="0" smtClean="0"/>
              <a:t>характеризує­ться тим, що з яйцевих оболонок виходить комаха, по­дібна за зовнішньою будовою, способом життя і живлен­ня до дорослої форми, але менша за розмірами. В резуль­таті інтенсивного живлення вона росте, однак хітинізова-ний покрив перешкоджає збільшенню лінійних розмірів і об'єму. Це призводить до линяння, під час якого тісний хітинізований покрив скидається. Під ним знаходиться нова м'яка кутикула у вигляді складок. Після скидання старого покриву нова кутикула розпрямляється. Розміри тварин збільшуються. Після кількох линянь без утворен­ня лялечки тварина досягає </a:t>
            </a:r>
            <a:r>
              <a:rPr lang="uk-UA" sz="3300" dirty="0" smtClean="0"/>
              <a:t>зрілості, у неї утворюються крила, дозрівають статеві залози, з'являються зовнішні ста­теві придатки. Так розвиваються прямокрилі, воші, клопи тощо.</a:t>
            </a:r>
            <a:endParaRPr lang="ru-RU" sz="3300" dirty="0" smtClean="0"/>
          </a:p>
          <a:p>
            <a:pPr marL="0" indent="0" algn="just">
              <a:buNone/>
            </a:pPr>
            <a:r>
              <a:rPr lang="uk-UA" sz="3300" dirty="0" smtClean="0"/>
              <a:t>Комахи, розвиток яких відбувається з неповним перетворенням,</a:t>
            </a:r>
            <a:r>
              <a:rPr lang="ru-RU" sz="3300" dirty="0" smtClean="0"/>
              <a:t> —</a:t>
            </a:r>
            <a:r>
              <a:rPr lang="uk-UA" sz="3300" dirty="0" smtClean="0"/>
              <a:t> це представники кількох рядів</a:t>
            </a:r>
            <a:r>
              <a:rPr lang="ru-RU" sz="3300" dirty="0" smtClean="0"/>
              <a:t>, серед</a:t>
            </a:r>
            <a:r>
              <a:rPr lang="uk-UA" sz="3300" dirty="0" smtClean="0"/>
              <a:t> яких і ряд Прямокрилі (перелітна сарана, кобилки, коники, цвіркуни тощо). Прямокрилі мають ро­тові органи гризучого типу, надкрила у них довгі, вузькі і потовщені, а власне крила широкі і м'які. Задні кінцівки у них дуже добре розвинені і значно довші від передніх і середніх; завдяки цьому прямокрилі стрибають на великі відстані.</a:t>
            </a:r>
            <a:endParaRPr lang="ru-RU" sz="3300" dirty="0" smtClean="0"/>
          </a:p>
          <a:p>
            <a:pPr marL="0" indent="0" algn="just">
              <a:buNone/>
            </a:pPr>
            <a:r>
              <a:rPr lang="uk-UA" sz="3300" dirty="0" smtClean="0"/>
              <a:t>Сарана досягає</a:t>
            </a:r>
            <a:r>
              <a:rPr lang="ru-RU" sz="3300" dirty="0" smtClean="0"/>
              <a:t> 5—6</a:t>
            </a:r>
            <a:r>
              <a:rPr lang="uk-UA" sz="3300" dirty="0" smtClean="0"/>
              <a:t> см завдовжки. Вона дуже нена­жерлива, живиться рослинами будь-яких видів. Постійно живе і розмножується в заростях очерету в пониззі річок Тереку, Кубані, Уралу, Амудар'ї і Сирдар'ї та ін. Наприкінці літа сарана відкладає яйця в грунт. Вони склеєні разом і утворюють так звану кубишку. Навесні з яєць виходять личинки, подібні за будовою до дорослих комах, однак де­які органи, у тому числі крила, ще недорозвинені. Таких личинок називають пішою сараною. Личинки ростуть, ли­няють і перетворюються на дорослих крилатих комах. Пе­релітна сарана з місць свого постійного мешкання може перелітати на великі відстані і завдавати значної шкоди посівам культурних рослин. Основний метод боротьби з сараною</a:t>
            </a:r>
            <a:r>
              <a:rPr lang="ru-RU" sz="3300" dirty="0" smtClean="0"/>
              <a:t> —</a:t>
            </a:r>
            <a:r>
              <a:rPr lang="uk-UA" sz="3300" dirty="0" smtClean="0"/>
              <a:t> використання різних отрут.</a:t>
            </a:r>
            <a:endParaRPr lang="ru-RU" sz="3300" dirty="0" smtClean="0"/>
          </a:p>
          <a:p>
            <a:pPr marL="0" indent="0" algn="just">
              <a:buNone/>
            </a:pPr>
            <a:endParaRPr lang="ru-RU" dirty="0" smtClean="0"/>
          </a:p>
          <a:p>
            <a:pPr algn="just">
              <a:buNone/>
            </a:pPr>
            <a:endParaRPr lang="ru-RU"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643570" y="285728"/>
            <a:ext cx="3043230" cy="5840435"/>
          </a:xfrm>
        </p:spPr>
        <p:txBody>
          <a:bodyPr>
            <a:normAutofit fontScale="70000" lnSpcReduction="20000"/>
          </a:bodyPr>
          <a:lstStyle/>
          <a:p>
            <a:pPr marL="0" indent="0" algn="ctr">
              <a:buNone/>
            </a:pPr>
            <a:r>
              <a:rPr lang="uk-UA" b="1" dirty="0" smtClean="0"/>
              <a:t>Комахи</a:t>
            </a:r>
            <a:r>
              <a:rPr lang="ru-RU" b="1" dirty="0" smtClean="0"/>
              <a:t> —</a:t>
            </a:r>
            <a:r>
              <a:rPr lang="uk-UA" b="1" dirty="0" smtClean="0"/>
              <a:t> представники різних рядів:</a:t>
            </a:r>
            <a:endParaRPr lang="ru-RU" dirty="0" smtClean="0"/>
          </a:p>
          <a:p>
            <a:pPr marL="0" indent="0" algn="just">
              <a:buNone/>
            </a:pPr>
            <a:r>
              <a:rPr lang="uk-UA" i="1" dirty="0" smtClean="0"/>
              <a:t>а </a:t>
            </a:r>
            <a:r>
              <a:rPr lang="uk-UA" dirty="0" smtClean="0"/>
              <a:t>— сарана та її личинки (прямокрилі); </a:t>
            </a:r>
            <a:r>
              <a:rPr lang="uk-UA" i="1" dirty="0" smtClean="0"/>
              <a:t>б </a:t>
            </a:r>
            <a:r>
              <a:rPr lang="uk-UA" dirty="0" smtClean="0"/>
              <a:t>— постільна блощиця (на­півтвердокрилі); </a:t>
            </a:r>
            <a:r>
              <a:rPr lang="uk-UA" i="1" dirty="0" smtClean="0"/>
              <a:t>в </a:t>
            </a:r>
            <a:r>
              <a:rPr lang="uk-UA" dirty="0" smtClean="0"/>
              <a:t>— совка, її гусениця і лялечка (лускокрилі); </a:t>
            </a:r>
            <a:r>
              <a:rPr lang="uk-UA" i="1" dirty="0" smtClean="0"/>
              <a:t>г — </a:t>
            </a:r>
            <a:r>
              <a:rPr lang="uk-UA" dirty="0" smtClean="0"/>
              <a:t>хатня муха, її яйця, личинки і лялечки (двокрилі); </a:t>
            </a:r>
            <a:r>
              <a:rPr lang="uk-UA" i="1" dirty="0" smtClean="0"/>
              <a:t>д </a:t>
            </a:r>
            <a:r>
              <a:rPr lang="uk-UA" dirty="0" smtClean="0"/>
              <a:t>— буряковий довгоносик, його личинки і лялечка (твердокрилі); </a:t>
            </a:r>
            <a:r>
              <a:rPr lang="uk-UA" i="1" dirty="0" smtClean="0"/>
              <a:t>є </a:t>
            </a:r>
            <a:r>
              <a:rPr lang="uk-UA" dirty="0" smtClean="0"/>
              <a:t>— робоча бджола, матка і трутень (перетинчастокрилі)</a:t>
            </a:r>
            <a:endParaRPr lang="ru-RU" dirty="0" smtClean="0"/>
          </a:p>
          <a:p>
            <a:pPr>
              <a:buNone/>
            </a:pPr>
            <a:endParaRPr lang="ru-RU" dirty="0"/>
          </a:p>
        </p:txBody>
      </p:sp>
      <p:pic>
        <p:nvPicPr>
          <p:cNvPr id="4098" name="Рисунок 7"/>
          <p:cNvPicPr>
            <a:picLocks noChangeAspect="1" noChangeArrowheads="1"/>
          </p:cNvPicPr>
          <p:nvPr/>
        </p:nvPicPr>
        <p:blipFill>
          <a:blip r:embed="rId2"/>
          <a:srcRect/>
          <a:stretch>
            <a:fillRect/>
          </a:stretch>
        </p:blipFill>
        <p:spPr bwMode="auto">
          <a:xfrm>
            <a:off x="500034" y="214290"/>
            <a:ext cx="3857652" cy="6493932"/>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a:bodyPr>
          <a:lstStyle/>
          <a:p>
            <a:r>
              <a:rPr lang="uk-UA" b="1" dirty="0" smtClean="0">
                <a:latin typeface="Georgia" pitchFamily="18" charset="0"/>
              </a:rPr>
              <a:t>Клас Джгутикові</a:t>
            </a:r>
            <a:endParaRPr lang="ru-RU" dirty="0">
              <a:latin typeface="Georgia" pitchFamily="18" charset="0"/>
            </a:endParaRPr>
          </a:p>
        </p:txBody>
      </p:sp>
      <p:sp>
        <p:nvSpPr>
          <p:cNvPr id="3" name="Содержимое 2"/>
          <p:cNvSpPr>
            <a:spLocks noGrp="1"/>
          </p:cNvSpPr>
          <p:nvPr>
            <p:ph idx="1"/>
          </p:nvPr>
        </p:nvSpPr>
        <p:spPr>
          <a:xfrm>
            <a:off x="500034" y="1000108"/>
            <a:ext cx="8229600" cy="5500726"/>
          </a:xfrm>
        </p:spPr>
        <p:txBody>
          <a:bodyPr>
            <a:normAutofit fontScale="40000" lnSpcReduction="20000"/>
          </a:bodyPr>
          <a:lstStyle/>
          <a:p>
            <a:pPr marL="0" indent="0" algn="just">
              <a:buNone/>
            </a:pPr>
            <a:r>
              <a:rPr lang="uk-UA" i="1" dirty="0" smtClean="0">
                <a:latin typeface="Georgia" pitchFamily="18" charset="0"/>
              </a:rPr>
              <a:t>Джгутикові </a:t>
            </a:r>
            <a:r>
              <a:rPr lang="uk-UA" dirty="0">
                <a:latin typeface="Georgia" pitchFamily="18" charset="0"/>
              </a:rPr>
              <a:t>також належать до типу </a:t>
            </a:r>
            <a:r>
              <a:rPr lang="uk-UA" dirty="0" smtClean="0">
                <a:latin typeface="Georgia" pitchFamily="18" charset="0"/>
              </a:rPr>
              <a:t>Саркоджгутиконосці</a:t>
            </a:r>
            <a:r>
              <a:rPr lang="uk-UA" dirty="0">
                <a:latin typeface="Georgia" pitchFamily="18" charset="0"/>
              </a:rPr>
              <a:t>. Клас включає 8 тис. видів. Пересуваються вони зав­дяки руху джгутиків, яких у них може бути 1—2 або </a:t>
            </a:r>
            <a:r>
              <a:rPr lang="uk-UA" dirty="0" smtClean="0">
                <a:latin typeface="Georgia" pitchFamily="18" charset="0"/>
              </a:rPr>
              <a:t>4—8</a:t>
            </a:r>
            <a:r>
              <a:rPr lang="uk-UA" dirty="0">
                <a:latin typeface="Georgia" pitchFamily="18" charset="0"/>
              </a:rPr>
              <a:t>. Є тварини, що мають десятки й сотні джгутиків. У ко­лоніальних форм число особин досягає 10—20 тис.</a:t>
            </a:r>
            <a:endParaRPr lang="ru-RU" dirty="0">
              <a:latin typeface="Georgia" pitchFamily="18" charset="0"/>
            </a:endParaRPr>
          </a:p>
          <a:p>
            <a:pPr marL="0" indent="0" algn="just">
              <a:buNone/>
            </a:pPr>
            <a:r>
              <a:rPr lang="uk-UA" dirty="0">
                <a:latin typeface="Georgia" pitchFamily="18" charset="0"/>
              </a:rPr>
              <a:t>Більшість джгутикових мають сталу форму тіла, яке вкрите </a:t>
            </a:r>
            <a:r>
              <a:rPr lang="uk-UA" i="1" dirty="0">
                <a:latin typeface="Georgia" pitchFamily="18" charset="0"/>
              </a:rPr>
              <a:t>пелікулою </a:t>
            </a:r>
            <a:r>
              <a:rPr lang="uk-UA" dirty="0">
                <a:latin typeface="Georgia" pitchFamily="18" charset="0"/>
              </a:rPr>
              <a:t>(ущільненим шаром ектоплазми). За несприятливих умов джгутикові утворюють цисти.</a:t>
            </a:r>
            <a:endParaRPr lang="ru-RU" dirty="0">
              <a:latin typeface="Georgia" pitchFamily="18" charset="0"/>
            </a:endParaRPr>
          </a:p>
          <a:p>
            <a:pPr marL="0" indent="0" algn="just">
              <a:buNone/>
            </a:pPr>
            <a:r>
              <a:rPr lang="uk-UA" dirty="0">
                <a:latin typeface="Georgia" pitchFamily="18" charset="0"/>
              </a:rPr>
              <a:t>Розмножуються в основному безстатевим шляхом. </a:t>
            </a:r>
            <a:r>
              <a:rPr lang="uk-UA" dirty="0" smtClean="0">
                <a:latin typeface="Georgia" pitchFamily="18" charset="0"/>
              </a:rPr>
              <a:t>Статевий </a:t>
            </a:r>
            <a:r>
              <a:rPr lang="uk-UA" dirty="0">
                <a:latin typeface="Georgia" pitchFamily="18" charset="0"/>
              </a:rPr>
              <a:t>процес спостерігається лише у колоніальних форм (родина вольвоксових). Безстатеве розмноження </a:t>
            </a:r>
            <a:r>
              <a:rPr lang="uk-UA" dirty="0" smtClean="0">
                <a:latin typeface="Georgia" pitchFamily="18" charset="0"/>
              </a:rPr>
              <a:t>починається </a:t>
            </a:r>
            <a:r>
              <a:rPr lang="uk-UA" dirty="0">
                <a:latin typeface="Georgia" pitchFamily="18" charset="0"/>
              </a:rPr>
              <a:t>мітотичним поділом ядра. Потім відбувається поздовжній поділ організму.</a:t>
            </a:r>
            <a:endParaRPr lang="ru-RU" dirty="0">
              <a:latin typeface="Georgia" pitchFamily="18" charset="0"/>
            </a:endParaRPr>
          </a:p>
          <a:p>
            <a:pPr marL="0" indent="0" algn="just">
              <a:buNone/>
            </a:pPr>
            <a:r>
              <a:rPr lang="uk-UA" dirty="0">
                <a:latin typeface="Georgia" pitchFamily="18" charset="0"/>
              </a:rPr>
              <a:t>Джгутикові частіше живуть у прісних водоймах, однак трапляються і в морях. Багато видів є паразитами людини і тварин (лямблії).</a:t>
            </a:r>
            <a:endParaRPr lang="ru-RU" dirty="0">
              <a:latin typeface="Georgia" pitchFamily="18" charset="0"/>
            </a:endParaRPr>
          </a:p>
          <a:p>
            <a:pPr marL="0" indent="0" algn="just">
              <a:buNone/>
            </a:pPr>
            <a:r>
              <a:rPr lang="uk-UA" sz="3300" dirty="0">
                <a:latin typeface="Georgia" pitchFamily="18" charset="0"/>
              </a:rPr>
              <a:t>Евглена зелена — типовий представник кла­су джгутикових. Це вільноіснуючий організм, що мешкає в калюжах і ставках. Форма тіла евглени видовжена. її довжина становить близько 0,05 мм. Передній кінець тіла тварини звужений і притуплений, а задній розширений і загострений. На передньому кінці тіла евглени є плазма­тичний виріст — джгутик, за допомогою якого вона пересувається. Джгутик здійснює колові рухи, в результаті чого евглена ніби угвинчується у воду.</a:t>
            </a:r>
            <a:endParaRPr lang="ru-RU" sz="3300" dirty="0">
              <a:latin typeface="Georgia" pitchFamily="18" charset="0"/>
            </a:endParaRPr>
          </a:p>
          <a:p>
            <a:pPr marL="0" indent="0" algn="just">
              <a:buNone/>
            </a:pPr>
            <a:r>
              <a:rPr lang="uk-UA" sz="3300" dirty="0">
                <a:latin typeface="Georgia" pitchFamily="18" charset="0"/>
              </a:rPr>
              <a:t>У цитоплазмі евглени містяться овальні хлоропласти, які надають їй зеленого забарвлення. Завдяки на­явності в хлоропластах хлорофілу евглена на світлі, подібно до рослин, здатна до фотосинтезу. В темряві хлорофіл у евглени зникає, </a:t>
            </a:r>
            <a:r>
              <a:rPr lang="uk-UA" sz="3300" dirty="0" smtClean="0">
                <a:latin typeface="Georgia" pitchFamily="18" charset="0"/>
              </a:rPr>
              <a:t>фотосинтез </a:t>
            </a:r>
            <a:r>
              <a:rPr lang="uk-UA" sz="3300" dirty="0">
                <a:latin typeface="Georgia" pitchFamily="18" charset="0"/>
              </a:rPr>
              <a:t>припиняється, і вона може живи­тися осмотичним шляхом. Ця особ­ливість живлення свідчить про </a:t>
            </a:r>
            <a:r>
              <a:rPr lang="uk-UA" sz="3300" dirty="0" smtClean="0">
                <a:latin typeface="Georgia" pitchFamily="18" charset="0"/>
              </a:rPr>
              <a:t>спорідненість </a:t>
            </a:r>
            <a:r>
              <a:rPr lang="uk-UA" sz="3300" dirty="0">
                <a:latin typeface="Georgia" pitchFamily="18" charset="0"/>
              </a:rPr>
              <a:t>між рослинними й тва­ринними організмами.</a:t>
            </a:r>
            <a:endParaRPr lang="ru-RU" sz="3300" dirty="0">
              <a:latin typeface="Georgia" pitchFamily="18" charset="0"/>
            </a:endParaRPr>
          </a:p>
          <a:p>
            <a:pPr marL="0" indent="0" algn="just">
              <a:buNone/>
            </a:pPr>
            <a:r>
              <a:rPr lang="uk-UA" sz="3300" dirty="0">
                <a:latin typeface="Georgia" pitchFamily="18" charset="0"/>
              </a:rPr>
              <a:t>Дихання і виділення у евглени здійснюються подібно до амеби. Пуль­сівна, або скоротлива, вакуоля роз­міщена на передньому кінці тіла, пе­ріодично видаляє з організму не лише надлишок води, а й продукти обміну.</a:t>
            </a:r>
            <a:endParaRPr lang="ru-RU" sz="3300" dirty="0">
              <a:latin typeface="Georgia" pitchFamily="18" charset="0"/>
            </a:endParaRPr>
          </a:p>
          <a:p>
            <a:pPr marL="0" indent="0" algn="just">
              <a:buNone/>
            </a:pPr>
            <a:r>
              <a:rPr lang="uk-UA" sz="3300" dirty="0">
                <a:latin typeface="Georgia" pitchFamily="18" charset="0"/>
              </a:rPr>
              <a:t>Недалеко від скоротливої вакуолі є яскраво-червоне вічко, або стигма, яка бере участь у сприйнятті світла. Евглени завжди пливуть до </a:t>
            </a:r>
            <a:r>
              <a:rPr lang="uk-UA" sz="3300" dirty="0" smtClean="0">
                <a:latin typeface="Georgia" pitchFamily="18" charset="0"/>
              </a:rPr>
              <a:t>освітленої </a:t>
            </a:r>
            <a:r>
              <a:rPr lang="uk-UA" sz="3300" dirty="0">
                <a:latin typeface="Georgia" pitchFamily="18" charset="0"/>
              </a:rPr>
              <a:t>частини водойми, де є най­сприятливіші умови для </a:t>
            </a:r>
            <a:r>
              <a:rPr lang="uk-UA" sz="3300" dirty="0" smtClean="0">
                <a:latin typeface="Georgia" pitchFamily="18" charset="0"/>
              </a:rPr>
              <a:t>фотосинтезу</a:t>
            </a:r>
            <a:r>
              <a:rPr lang="uk-UA" sz="3300" dirty="0">
                <a:latin typeface="Georgia" pitchFamily="18" charset="0"/>
              </a:rPr>
              <a:t>, тобто для них характерний </a:t>
            </a:r>
            <a:r>
              <a:rPr lang="uk-UA" sz="3300" dirty="0" smtClean="0">
                <a:latin typeface="Georgia" pitchFamily="18" charset="0"/>
              </a:rPr>
              <a:t>позитивний </a:t>
            </a:r>
            <a:r>
              <a:rPr lang="uk-UA" sz="3300" dirty="0">
                <a:latin typeface="Georgia" pitchFamily="18" charset="0"/>
              </a:rPr>
              <a:t>фототаксис</a:t>
            </a:r>
            <a:r>
              <a:rPr lang="uk-UA" sz="3300" dirty="0" smtClean="0">
                <a:latin typeface="Georgia" pitchFamily="18" charset="0"/>
              </a:rPr>
              <a:t>.</a:t>
            </a:r>
            <a:endParaRPr lang="ru-RU" dirty="0">
              <a:latin typeface="Georgia" pitchFamily="18"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20" y="285728"/>
            <a:ext cx="8401080" cy="6286544"/>
          </a:xfrm>
        </p:spPr>
        <p:txBody>
          <a:bodyPr>
            <a:normAutofit fontScale="32500" lnSpcReduction="20000"/>
          </a:bodyPr>
          <a:lstStyle/>
          <a:p>
            <a:pPr marL="0" indent="0" algn="just">
              <a:buNone/>
            </a:pPr>
            <a:r>
              <a:rPr lang="uk-UA" dirty="0" smtClean="0"/>
              <a:t>Одні з найвидатніших комах належать до </a:t>
            </a:r>
            <a:r>
              <a:rPr lang="uk-UA" b="1" dirty="0" smtClean="0"/>
              <a:t>ряду Тарга­ни. </a:t>
            </a:r>
            <a:r>
              <a:rPr lang="uk-UA" dirty="0" smtClean="0"/>
              <a:t>Це нічні тварини. Живляться таргани переважно рос­линними та тваринними рештками; ротовий апарат гри­зучого типу. В Україні в природних умовах живе лише кілька видів тарганів, а в житлах людини</a:t>
            </a:r>
            <a:r>
              <a:rPr lang="ru-RU" dirty="0" smtClean="0"/>
              <a:t> — </a:t>
            </a:r>
            <a:r>
              <a:rPr lang="uk-UA" i="1" dirty="0" smtClean="0"/>
              <a:t>чорний тар­ган </a:t>
            </a:r>
            <a:r>
              <a:rPr lang="uk-UA" dirty="0" smtClean="0"/>
              <a:t>і </a:t>
            </a:r>
            <a:r>
              <a:rPr lang="uk-UA" i="1" dirty="0" smtClean="0"/>
              <a:t>прусак, </a:t>
            </a:r>
            <a:r>
              <a:rPr lang="uk-UA" dirty="0" smtClean="0"/>
              <a:t>або </a:t>
            </a:r>
            <a:r>
              <a:rPr lang="uk-UA" i="1" dirty="0" smtClean="0"/>
              <a:t>рудий тарган. </a:t>
            </a:r>
            <a:r>
              <a:rPr lang="uk-UA" dirty="0" smtClean="0"/>
              <a:t>В Криму ці таргани зуст­річаються в природі.</a:t>
            </a:r>
            <a:endParaRPr lang="ru-RU" dirty="0" smtClean="0"/>
          </a:p>
          <a:p>
            <a:pPr marL="0" indent="0" algn="just">
              <a:buNone/>
            </a:pPr>
            <a:r>
              <a:rPr lang="uk-UA" b="1" dirty="0" smtClean="0"/>
              <a:t>Ряд Воші </a:t>
            </a:r>
            <a:r>
              <a:rPr lang="ru-RU" dirty="0" smtClean="0"/>
              <a:t>— </a:t>
            </a:r>
            <a:r>
              <a:rPr lang="uk-UA" dirty="0" smtClean="0"/>
              <a:t>безкрилі зовнішні паразити ссавців. У зв'яз­ку з цим їхнє тіло сплощене, крил немає, а ноги пристосо­вані до утримання на волоссі. У людини паразитують три види вошей </a:t>
            </a:r>
            <a:r>
              <a:rPr lang="uk-UA" i="1" dirty="0" smtClean="0"/>
              <a:t>(лобкова, головна </a:t>
            </a:r>
            <a:r>
              <a:rPr lang="uk-UA" dirty="0" smtClean="0"/>
              <a:t>та </a:t>
            </a:r>
            <a:r>
              <a:rPr lang="uk-UA" i="1" dirty="0" smtClean="0"/>
              <a:t>одежна). </a:t>
            </a:r>
            <a:r>
              <a:rPr lang="uk-UA" dirty="0" smtClean="0"/>
              <a:t>Вони особливо небезпечні тим, що переносять збудників смертельно не­безпечних хвороб (висипного та поворотного тифу). Від зараження цим паразитом не застрахований ніхто, однак при дотриманні правил особистої гігієни їх легко позбу­тися.</a:t>
            </a:r>
            <a:endParaRPr lang="ru-RU" dirty="0" smtClean="0"/>
          </a:p>
          <a:p>
            <a:pPr marL="0" indent="0" algn="just">
              <a:buNone/>
            </a:pPr>
            <a:r>
              <a:rPr lang="uk-UA" dirty="0" smtClean="0"/>
              <a:t>Представники </a:t>
            </a:r>
            <a:r>
              <a:rPr lang="uk-UA" b="1" dirty="0" smtClean="0"/>
              <a:t>ряду Клопи, </a:t>
            </a:r>
            <a:r>
              <a:rPr lang="uk-UA" dirty="0" smtClean="0"/>
              <a:t>або </a:t>
            </a:r>
            <a:r>
              <a:rPr lang="uk-UA" b="1" dirty="0" smtClean="0"/>
              <a:t>Напівтвердокрилі, </a:t>
            </a:r>
            <a:r>
              <a:rPr lang="uk-UA" dirty="0" smtClean="0"/>
              <a:t>мають колючо-сисний ротовий апарат у вигляді хоботка. Пе­редні крила їх перетворені на напівнадкрила. При основі вони шкірясті, а поблизу верхівки</a:t>
            </a:r>
            <a:r>
              <a:rPr lang="ru-RU" dirty="0" smtClean="0"/>
              <a:t> —</a:t>
            </a:r>
            <a:r>
              <a:rPr lang="uk-UA" dirty="0" smtClean="0"/>
              <a:t> перетинчасті. До цього ряду належить відомий шкідник</a:t>
            </a:r>
            <a:r>
              <a:rPr lang="ru-RU" dirty="0" smtClean="0"/>
              <a:t> — </a:t>
            </a:r>
            <a:r>
              <a:rPr lang="uk-UA" i="1" dirty="0" smtClean="0"/>
              <a:t>клоп</a:t>
            </a:r>
            <a:r>
              <a:rPr lang="ru-RU" i="1" dirty="0" smtClean="0"/>
              <a:t> —</a:t>
            </a:r>
            <a:r>
              <a:rPr lang="uk-UA" i="1" dirty="0" smtClean="0"/>
              <a:t> шкідлива черепашка, </a:t>
            </a:r>
            <a:r>
              <a:rPr lang="uk-UA" dirty="0" smtClean="0"/>
              <a:t>що висисає зернівки злакових культур. В жит­лах людини мешкає </a:t>
            </a:r>
            <a:r>
              <a:rPr lang="uk-UA" i="1" dirty="0" smtClean="0"/>
              <a:t>клоп-блощиця, </a:t>
            </a:r>
            <a:r>
              <a:rPr lang="uk-UA" dirty="0" smtClean="0"/>
              <a:t>яка живиться її кро­в'ю. Одним з найвідоміших водяних клопів є </a:t>
            </a:r>
            <a:r>
              <a:rPr lang="uk-UA" i="1" dirty="0" smtClean="0"/>
              <a:t>водотірки.</a:t>
            </a:r>
            <a:endParaRPr lang="ru-RU" dirty="0" smtClean="0"/>
          </a:p>
          <a:p>
            <a:pPr marL="0" indent="0" algn="just">
              <a:buNone/>
            </a:pPr>
            <a:r>
              <a:rPr lang="ru-RU" dirty="0" smtClean="0"/>
              <a:t>До </a:t>
            </a:r>
            <a:r>
              <a:rPr lang="ru-RU" b="1" dirty="0" smtClean="0"/>
              <a:t>ряду</a:t>
            </a:r>
            <a:r>
              <a:rPr lang="uk-UA" b="1" dirty="0" smtClean="0"/>
              <a:t> Рівнокрилі </a:t>
            </a:r>
            <a:r>
              <a:rPr lang="ru-RU" dirty="0" smtClean="0"/>
              <a:t>належать</a:t>
            </a:r>
            <a:r>
              <a:rPr lang="uk-UA" dirty="0" smtClean="0"/>
              <a:t> комахи з колючо-сисним ротовим апаратом та двома парами однакових за будо­вою перетинчастих крил, задня з яких менша за розміра­ми. Живляться рівнокрилі соками рослин. </a:t>
            </a:r>
            <a:r>
              <a:rPr lang="uk-UA" i="1" dirty="0" smtClean="0"/>
              <a:t>Цикади </a:t>
            </a:r>
            <a:r>
              <a:rPr lang="ru-RU" dirty="0" smtClean="0"/>
              <a:t>—</a:t>
            </a:r>
            <a:r>
              <a:rPr lang="uk-UA" dirty="0" smtClean="0"/>
              <a:t> одні з найгучніших співаків серед комах. Живуть у Криму та тропічних країнах. Велика кількість видів малорухливих </a:t>
            </a:r>
            <a:r>
              <a:rPr lang="uk-UA" i="1" dirty="0" smtClean="0"/>
              <a:t>попелиць </a:t>
            </a:r>
            <a:r>
              <a:rPr lang="uk-UA" dirty="0" smtClean="0"/>
              <a:t>завдає шкоди культурним рослинам.</a:t>
            </a:r>
            <a:endParaRPr lang="ru-RU" dirty="0" smtClean="0"/>
          </a:p>
          <a:p>
            <a:pPr marL="0" indent="0" algn="just">
              <a:buNone/>
            </a:pPr>
            <a:r>
              <a:rPr lang="uk-UA" b="1" dirty="0" smtClean="0"/>
              <a:t>Ряд Бабки </a:t>
            </a:r>
            <a:r>
              <a:rPr lang="uk-UA" dirty="0" smtClean="0"/>
              <a:t>об'єднує хижих комах, личинки яких розви­ваються у воді, полюючи на відповідну за розмірами здо­бич, навіть на мальків риб і пуголовків. Дихають личинки трахейними зябрами. Дорослі нападають на здобич у по­льоті. У них дуже рухлива голова з великими очима та гризучим ротовим апаратом, видовжене струнке тіло з двома парами сітчастих крил. Це найвправніші літуни серед комах. Вони здатні зависати в повітрі та розвивати велику (до</a:t>
            </a:r>
            <a:r>
              <a:rPr lang="ru-RU" dirty="0" smtClean="0"/>
              <a:t> 100</a:t>
            </a:r>
            <a:r>
              <a:rPr lang="uk-UA" dirty="0" smtClean="0"/>
              <a:t> км/год) швидкість. Поширені в Україні (бабки-коромисла, бабки-дозорці).</a:t>
            </a:r>
            <a:endParaRPr lang="ru-RU" dirty="0" smtClean="0"/>
          </a:p>
          <a:p>
            <a:pPr marL="0" indent="0" algn="just">
              <a:buNone/>
            </a:pPr>
            <a:r>
              <a:rPr lang="uk-UA" dirty="0" smtClean="0"/>
              <a:t>До комах з повним перетворенням належать ряди: Лускокрилі, Двокрилі, Перетинчастокрилі, Твердокрилі та інші. Представники </a:t>
            </a:r>
            <a:r>
              <a:rPr lang="uk-UA" b="1" dirty="0" smtClean="0"/>
              <a:t>ряду Лускокрилих </a:t>
            </a:r>
            <a:r>
              <a:rPr lang="uk-UA" dirty="0" smtClean="0"/>
              <a:t>(метеликів) ма­ють дві пари крил. Свою назву вони дістали тому, що їхні крила вкриті видозміненими волосками — </a:t>
            </a:r>
            <a:r>
              <a:rPr lang="uk-UA" i="1" dirty="0" smtClean="0"/>
              <a:t>лусочками, </a:t>
            </a:r>
            <a:r>
              <a:rPr lang="uk-UA" dirty="0" smtClean="0"/>
              <a:t>які часто бувають яскраво забарвленими і утворюють на по­верхні крил характерні "малюнки".</a:t>
            </a:r>
            <a:endParaRPr lang="ru-RU" dirty="0" smtClean="0"/>
          </a:p>
          <a:p>
            <a:pPr marL="0" indent="0" algn="just">
              <a:buNone/>
            </a:pPr>
            <a:r>
              <a:rPr lang="uk-UA" dirty="0" smtClean="0"/>
              <a:t>На голові у метеликів розміщені фасеткові очі і пара вусиків, які мають нюхові органи.</a:t>
            </a:r>
            <a:endParaRPr lang="ru-RU" dirty="0" smtClean="0"/>
          </a:p>
          <a:p>
            <a:pPr marL="0" indent="0" algn="just">
              <a:buNone/>
            </a:pPr>
            <a:r>
              <a:rPr lang="uk-UA" dirty="0" smtClean="0"/>
              <a:t>Сегменти грудного відділу сполучені між собою неру­хомо. Грудні ніжки слабкі, іноді тонкі й слабкі, але дуже чіпкі. За допомогою ніжок метелики утримуються на квітках, стеблах рослин, корі дерев тощо.</a:t>
            </a:r>
            <a:endParaRPr lang="ru-RU" dirty="0" smtClean="0"/>
          </a:p>
          <a:p>
            <a:pPr marL="0" indent="0" algn="just">
              <a:buNone/>
            </a:pPr>
            <a:r>
              <a:rPr lang="uk-UA" dirty="0" smtClean="0"/>
              <a:t>Ротові органи у дорослих метеликів сисного типу. Вони перетворені на </a:t>
            </a:r>
            <a:r>
              <a:rPr lang="uk-UA" i="1" dirty="0" smtClean="0"/>
              <a:t>хоботок, </a:t>
            </a:r>
            <a:r>
              <a:rPr lang="uk-UA" dirty="0" smtClean="0"/>
              <a:t>який пристосований до смоктан­ня нектару з квіток. Личинки (їх називають </a:t>
            </a:r>
            <a:r>
              <a:rPr lang="uk-UA" i="1" dirty="0" smtClean="0"/>
              <a:t>гусінню) </a:t>
            </a:r>
            <a:r>
              <a:rPr lang="uk-UA" dirty="0" smtClean="0"/>
              <a:t>ма­ють ротовий апарат гризучого типу. Вони живляться лист­ками, плодами та іншими частинами рослин.</a:t>
            </a:r>
            <a:endParaRPr lang="ru-RU" dirty="0" smtClean="0"/>
          </a:p>
          <a:p>
            <a:pPr marL="0" indent="0" algn="just">
              <a:buNone/>
            </a:pPr>
            <a:r>
              <a:rPr lang="uk-UA" dirty="0" smtClean="0"/>
              <a:t>Гусінь метеликів має прядильні шовковидільні залози, які виділяють речовини, що застигають на повітрі, утво­рюючи міцні нитки. Різні види гусениць використовують ці нитки різними способами: спускаються з гілок дерев; обплітають пагони і листки або будують спеціальні чох­лики, в яких утворюються лялечки (міль); утворюють ко­кони (справжні шовкопряди) тощо.</a:t>
            </a:r>
            <a:endParaRPr lang="ru-RU" dirty="0" smtClean="0"/>
          </a:p>
          <a:p>
            <a:pPr marL="0" indent="0" algn="just">
              <a:buNone/>
            </a:pPr>
            <a:r>
              <a:rPr lang="uk-UA" dirty="0" smtClean="0"/>
              <a:t>Метелики прикріплюють яйця до гілок рослин, кори дерев, тобто там, де живиться їхня гусінь. Знайти такі рос­лини метеликам допомагають органи нюху. За допомо­гою фасеткових очей метелики не тільки розрізняють ко­льори, а й визначають форму предметів.</a:t>
            </a:r>
            <a:endParaRPr lang="ru-RU" dirty="0" smtClean="0"/>
          </a:p>
          <a:p>
            <a:pPr marL="0" indent="0" algn="just">
              <a:buNone/>
            </a:pPr>
            <a:r>
              <a:rPr lang="uk-UA" dirty="0" smtClean="0"/>
              <a:t>Багато метеликів (білан капустяний, совка озима, дубо­вий шовкопряд, метелик лучний та ін.) завдають відчут­них збитків сільському і лісовому господарству. Наприк­лад, гусінь </a:t>
            </a:r>
            <a:r>
              <a:rPr lang="uk-UA" b="1" i="1" dirty="0" smtClean="0"/>
              <a:t>білана капустяного </a:t>
            </a:r>
            <a:r>
              <a:rPr lang="uk-UA" dirty="0" smtClean="0"/>
              <a:t>завдає великої шкоди ка­пусті. Встановлено, що, зважаючи на добру помітність гу­сені на листках капусти завдяки пістрявому забарвленню і здатності триматися групами, вони не знищуються пта­хами, оскільки неїстівні, що узгоджується з їхнім яскра­вим забарвленням. Зелене забарвлення гусені у багатьох інших видів метеликів є захисним.</a:t>
            </a:r>
            <a:endParaRPr lang="ru-RU" dirty="0" smtClean="0"/>
          </a:p>
          <a:p>
            <a:pPr marL="0" indent="0" algn="just">
              <a:buNone/>
            </a:pPr>
            <a:r>
              <a:rPr lang="uk-UA" dirty="0" smtClean="0"/>
              <a:t>Гусінь білана капустяного має зеленуватий колір. По боках тіла і на спині у неї розташовані жовті смуги і чорні цятки. Вирісши, гусениця переповзає на дерево, стіну, пар­кан тощо, де перетворюється на лялечку. Після виходу з лялечки метелик сидить на одному місці кілька годин, доки його крила не розпрямляться і не зміцніють.</a:t>
            </a:r>
            <a:endParaRPr lang="ru-RU" dirty="0" smtClean="0"/>
          </a:p>
          <a:p>
            <a:pPr marL="0" indent="0" algn="just">
              <a:buNone/>
            </a:pPr>
            <a:r>
              <a:rPr lang="uk-UA" dirty="0" smtClean="0"/>
              <a:t>Для боротьби з біланом капустяним слід знищувати бур'яни, збирати й знищувати його гусінь та яйця і вико­ристовувати біологічні методи боротьби.</a:t>
            </a:r>
            <a:endParaRPr lang="ru-RU" dirty="0" smtClean="0"/>
          </a:p>
          <a:p>
            <a:pPr marL="0" indent="0" algn="just">
              <a:buNone/>
            </a:pPr>
            <a:r>
              <a:rPr lang="uk-UA" dirty="0" smtClean="0"/>
              <a:t>Проте якщо личинкові форми метеликів завдають знач­ної шкоди, то дорослі форми приносять велику користь, запилюючи багато видів рослин. Крім того, це основний корм для птахів. Це слід враховувати під час розробки методів захисту рослин.</a:t>
            </a:r>
            <a:endParaRPr lang="ru-RU" dirty="0" smtClean="0"/>
          </a:p>
          <a:p>
            <a:pPr>
              <a:buNone/>
            </a:pPr>
            <a:endParaRPr lang="ru-RU"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500702"/>
            <a:ext cx="8229600" cy="625461"/>
          </a:xfrm>
        </p:spPr>
        <p:txBody>
          <a:bodyPr>
            <a:normAutofit fontScale="77500" lnSpcReduction="20000"/>
          </a:bodyPr>
          <a:lstStyle/>
          <a:p>
            <a:pPr algn="ctr">
              <a:buNone/>
            </a:pPr>
            <a:r>
              <a:rPr lang="uk-UA" dirty="0" smtClean="0"/>
              <a:t>Воша – переносник інфекційних захворювань у людини</a:t>
            </a:r>
            <a:endParaRPr lang="ru-RU" dirty="0"/>
          </a:p>
        </p:txBody>
      </p:sp>
      <p:pic>
        <p:nvPicPr>
          <p:cNvPr id="4" name="Рисунок 3" descr="ph05147.jpg"/>
          <p:cNvPicPr>
            <a:picLocks noChangeAspect="1"/>
          </p:cNvPicPr>
          <p:nvPr/>
        </p:nvPicPr>
        <p:blipFill>
          <a:blip r:embed="rId2"/>
          <a:stretch>
            <a:fillRect/>
          </a:stretch>
        </p:blipFill>
        <p:spPr>
          <a:xfrm>
            <a:off x="2285984" y="214289"/>
            <a:ext cx="4286280" cy="4737467"/>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643578"/>
            <a:ext cx="8229600" cy="482585"/>
          </a:xfrm>
        </p:spPr>
        <p:txBody>
          <a:bodyPr>
            <a:normAutofit fontScale="92500" lnSpcReduction="20000"/>
          </a:bodyPr>
          <a:lstStyle/>
          <a:p>
            <a:pPr algn="ctr">
              <a:buNone/>
            </a:pPr>
            <a:r>
              <a:rPr lang="uk-UA" dirty="0" smtClean="0"/>
              <a:t>Мадагаскарський тарган</a:t>
            </a:r>
            <a:endParaRPr lang="ru-RU" dirty="0"/>
          </a:p>
        </p:txBody>
      </p:sp>
      <p:pic>
        <p:nvPicPr>
          <p:cNvPr id="4" name="Рисунок 3" descr="3110_21125054_1.jpg"/>
          <p:cNvPicPr>
            <a:picLocks noChangeAspect="1"/>
          </p:cNvPicPr>
          <p:nvPr/>
        </p:nvPicPr>
        <p:blipFill>
          <a:blip r:embed="rId2" cstate="print"/>
          <a:stretch>
            <a:fillRect/>
          </a:stretch>
        </p:blipFill>
        <p:spPr>
          <a:xfrm>
            <a:off x="6215074" y="214290"/>
            <a:ext cx="2723227" cy="2071702"/>
          </a:xfrm>
          <a:prstGeom prst="rect">
            <a:avLst/>
          </a:prstGeom>
        </p:spPr>
      </p:pic>
      <p:pic>
        <p:nvPicPr>
          <p:cNvPr id="5" name="Рисунок 4" descr="tarakan1.jpg"/>
          <p:cNvPicPr>
            <a:picLocks noChangeAspect="1"/>
          </p:cNvPicPr>
          <p:nvPr/>
        </p:nvPicPr>
        <p:blipFill>
          <a:blip r:embed="rId3"/>
          <a:stretch>
            <a:fillRect/>
          </a:stretch>
        </p:blipFill>
        <p:spPr>
          <a:xfrm>
            <a:off x="285720" y="214290"/>
            <a:ext cx="5643570" cy="4225623"/>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5929330"/>
            <a:ext cx="8229600" cy="482585"/>
          </a:xfrm>
        </p:spPr>
        <p:txBody>
          <a:bodyPr>
            <a:normAutofit fontScale="92500" lnSpcReduction="20000"/>
          </a:bodyPr>
          <a:lstStyle/>
          <a:p>
            <a:pPr algn="ctr">
              <a:buNone/>
            </a:pPr>
            <a:r>
              <a:rPr lang="uk-UA" dirty="0" smtClean="0"/>
              <a:t>Лускокрилі (махаон)</a:t>
            </a:r>
            <a:endParaRPr lang="ru-RU" dirty="0"/>
          </a:p>
        </p:txBody>
      </p:sp>
      <p:pic>
        <p:nvPicPr>
          <p:cNvPr id="5" name="Рисунок 4" descr="7 (1).jpg"/>
          <p:cNvPicPr>
            <a:picLocks noChangeAspect="1"/>
          </p:cNvPicPr>
          <p:nvPr/>
        </p:nvPicPr>
        <p:blipFill>
          <a:blip r:embed="rId2"/>
          <a:stretch>
            <a:fillRect/>
          </a:stretch>
        </p:blipFill>
        <p:spPr>
          <a:xfrm>
            <a:off x="1000100" y="357166"/>
            <a:ext cx="7215238" cy="5411429"/>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5786454"/>
            <a:ext cx="8229600" cy="839775"/>
          </a:xfrm>
        </p:spPr>
        <p:txBody>
          <a:bodyPr>
            <a:normAutofit fontScale="92500" lnSpcReduction="20000"/>
          </a:bodyPr>
          <a:lstStyle/>
          <a:p>
            <a:pPr algn="ctr">
              <a:buNone/>
            </a:pPr>
            <a:r>
              <a:rPr lang="uk-UA" dirty="0" smtClean="0"/>
              <a:t>Лускокрилі (бражник мертва голова – вид занесений до Червоної книги)</a:t>
            </a:r>
            <a:endParaRPr lang="ru-RU" dirty="0" smtClean="0"/>
          </a:p>
          <a:p>
            <a:pPr algn="ctr">
              <a:buNone/>
            </a:pPr>
            <a:endParaRPr lang="ru-RU" dirty="0"/>
          </a:p>
        </p:txBody>
      </p:sp>
      <p:pic>
        <p:nvPicPr>
          <p:cNvPr id="4" name="Рисунок 3" descr="brajnik.jpg"/>
          <p:cNvPicPr>
            <a:picLocks noChangeAspect="1"/>
          </p:cNvPicPr>
          <p:nvPr/>
        </p:nvPicPr>
        <p:blipFill>
          <a:blip r:embed="rId2"/>
          <a:stretch>
            <a:fillRect/>
          </a:stretch>
        </p:blipFill>
        <p:spPr>
          <a:xfrm>
            <a:off x="500034" y="357166"/>
            <a:ext cx="8215370" cy="5405713"/>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tablitsa28.gif"/>
          <p:cNvPicPr>
            <a:picLocks noGrp="1" noChangeAspect="1"/>
          </p:cNvPicPr>
          <p:nvPr>
            <p:ph idx="1"/>
          </p:nvPr>
        </p:nvPicPr>
        <p:blipFill>
          <a:blip r:embed="rId2"/>
          <a:stretch>
            <a:fillRect/>
          </a:stretch>
        </p:blipFill>
        <p:spPr>
          <a:xfrm>
            <a:off x="285720" y="214290"/>
            <a:ext cx="5025495" cy="6143668"/>
          </a:xfrm>
        </p:spPr>
      </p:pic>
      <p:sp>
        <p:nvSpPr>
          <p:cNvPr id="5" name="Прямоугольник 4"/>
          <p:cNvSpPr/>
          <p:nvPr/>
        </p:nvSpPr>
        <p:spPr>
          <a:xfrm>
            <a:off x="5357818" y="428604"/>
            <a:ext cx="3571900" cy="6247864"/>
          </a:xfrm>
          <a:prstGeom prst="rect">
            <a:avLst/>
          </a:prstGeom>
        </p:spPr>
        <p:txBody>
          <a:bodyPr wrap="square">
            <a:spAutoFit/>
          </a:bodyPr>
          <a:lstStyle/>
          <a:p>
            <a:pPr algn="ctr"/>
            <a:r>
              <a:rPr lang="ru-RU" sz="800" b="1" dirty="0" smtClean="0"/>
              <a:t>ЖОРСТКОКРИЛІ (ЖУКИ).</a:t>
            </a:r>
          </a:p>
          <a:p>
            <a:r>
              <a:rPr lang="ru-RU" sz="800" dirty="0" smtClean="0"/>
              <a:t>Жужелицы: 1 — нолевой скакун (</a:t>
            </a:r>
            <a:r>
              <a:rPr lang="en-US" sz="800" dirty="0" err="1" smtClean="0"/>
              <a:t>Cicindela</a:t>
            </a:r>
            <a:r>
              <a:rPr lang="en-US" sz="800" dirty="0" smtClean="0"/>
              <a:t> </a:t>
            </a:r>
            <a:r>
              <a:rPr lang="ru-RU" sz="800" dirty="0" smtClean="0"/>
              <a:t>с </a:t>
            </a:r>
            <a:r>
              <a:rPr lang="en-US" sz="800" dirty="0" smtClean="0"/>
              <a:t>am pest r is); 2 — </a:t>
            </a:r>
            <a:r>
              <a:rPr lang="ru-RU" sz="800" dirty="0" smtClean="0"/>
              <a:t>пахучий красотел (</a:t>
            </a:r>
            <a:r>
              <a:rPr lang="en-US" sz="800" dirty="0" err="1" smtClean="0"/>
              <a:t>Calosoma</a:t>
            </a:r>
            <a:r>
              <a:rPr lang="en-US" sz="800" dirty="0" smtClean="0"/>
              <a:t> </a:t>
            </a:r>
            <a:r>
              <a:rPr lang="en-US" sz="800" dirty="0" err="1" smtClean="0"/>
              <a:t>sycophanta</a:t>
            </a:r>
            <a:r>
              <a:rPr lang="en-US" sz="800" dirty="0" smtClean="0"/>
              <a:t>); 5 — </a:t>
            </a:r>
            <a:r>
              <a:rPr lang="ru-RU" sz="800" dirty="0" smtClean="0"/>
              <a:t>кавказская жужелица (</a:t>
            </a:r>
            <a:r>
              <a:rPr lang="en-US" sz="800" dirty="0" err="1" smtClean="0"/>
              <a:t>Carabus</a:t>
            </a:r>
            <a:r>
              <a:rPr lang="en-US" sz="800" dirty="0" smtClean="0"/>
              <a:t> </a:t>
            </a:r>
            <a:r>
              <a:rPr lang="en-US" sz="800" dirty="0" err="1" smtClean="0"/>
              <a:t>caucasicus</a:t>
            </a:r>
            <a:r>
              <a:rPr lang="en-US" sz="800" dirty="0" smtClean="0"/>
              <a:t>); 6 — </a:t>
            </a:r>
            <a:r>
              <a:rPr lang="ru-RU" sz="800" dirty="0" smtClean="0"/>
              <a:t>трескучий бомбардир (</a:t>
            </a:r>
            <a:r>
              <a:rPr lang="en-US" sz="800" dirty="0" err="1" smtClean="0"/>
              <a:t>Brachinus</a:t>
            </a:r>
            <a:r>
              <a:rPr lang="en-US" sz="800" dirty="0" smtClean="0"/>
              <a:t> </a:t>
            </a:r>
            <a:r>
              <a:rPr lang="en-US" sz="800" dirty="0" err="1" smtClean="0"/>
              <a:t>crepitans</a:t>
            </a:r>
            <a:r>
              <a:rPr lang="en-US" sz="800" dirty="0" smtClean="0"/>
              <a:t>); 8 — </a:t>
            </a:r>
            <a:r>
              <a:rPr lang="ru-RU" sz="800" dirty="0" smtClean="0"/>
              <a:t>гигантская жужелица (</a:t>
            </a:r>
            <a:r>
              <a:rPr lang="en-US" sz="800" dirty="0" err="1" smtClean="0"/>
              <a:t>Anthia</a:t>
            </a:r>
            <a:r>
              <a:rPr lang="en-US" sz="800" dirty="0" smtClean="0"/>
              <a:t> </a:t>
            </a:r>
            <a:r>
              <a:rPr lang="en-US" sz="800" dirty="0" err="1" smtClean="0"/>
              <a:t>mannerheimi</a:t>
            </a:r>
            <a:r>
              <a:rPr lang="en-US" sz="800" dirty="0" smtClean="0"/>
              <a:t>); 15 — </a:t>
            </a:r>
            <a:r>
              <a:rPr lang="ru-RU" sz="800" dirty="0" smtClean="0"/>
              <a:t>зернистая жужелица (</a:t>
            </a:r>
            <a:r>
              <a:rPr lang="en-US" sz="800" dirty="0" err="1" smtClean="0"/>
              <a:t>Carabus</a:t>
            </a:r>
            <a:r>
              <a:rPr lang="en-US" sz="800" dirty="0" smtClean="0"/>
              <a:t> </a:t>
            </a:r>
            <a:r>
              <a:rPr lang="en-US" sz="800" dirty="0" err="1" smtClean="0"/>
              <a:t>granulatus</a:t>
            </a:r>
            <a:r>
              <a:rPr lang="en-US" sz="800" dirty="0" smtClean="0"/>
              <a:t>).</a:t>
            </a:r>
          </a:p>
          <a:p>
            <a:r>
              <a:rPr lang="ru-RU" sz="800" dirty="0" smtClean="0"/>
              <a:t>Плавунчики: 3 — водяной плавунчик (</a:t>
            </a:r>
            <a:r>
              <a:rPr lang="en-US" sz="800" dirty="0" err="1" smtClean="0"/>
              <a:t>Halitus</a:t>
            </a:r>
            <a:r>
              <a:rPr lang="en-US" sz="800" dirty="0" smtClean="0"/>
              <a:t> </a:t>
            </a:r>
            <a:r>
              <a:rPr lang="en-US" sz="800" dirty="0" err="1" smtClean="0"/>
              <a:t>fluviatilis</a:t>
            </a:r>
            <a:r>
              <a:rPr lang="en-US" sz="800" dirty="0" smtClean="0"/>
              <a:t>).</a:t>
            </a:r>
          </a:p>
          <a:p>
            <a:r>
              <a:rPr lang="ru-RU" sz="800" dirty="0" smtClean="0"/>
              <a:t>Вертячки: 4 — вертячка-поплавок (</a:t>
            </a:r>
            <a:r>
              <a:rPr lang="en-US" sz="800" dirty="0" err="1" smtClean="0"/>
              <a:t>Gyrinus</a:t>
            </a:r>
            <a:r>
              <a:rPr lang="en-US" sz="800" dirty="0" smtClean="0"/>
              <a:t> </a:t>
            </a:r>
            <a:r>
              <a:rPr lang="en-US" sz="800" dirty="0" err="1" smtClean="0"/>
              <a:t>natator</a:t>
            </a:r>
            <a:r>
              <a:rPr lang="en-US" sz="800" dirty="0" smtClean="0"/>
              <a:t>).</a:t>
            </a:r>
          </a:p>
          <a:p>
            <a:r>
              <a:rPr lang="ru-RU" sz="800" dirty="0" smtClean="0"/>
              <a:t>Плавунцы: 11 — окаймлённый плавунец (</a:t>
            </a:r>
            <a:r>
              <a:rPr lang="en-US" sz="800" dirty="0" err="1" smtClean="0"/>
              <a:t>Dytiscus</a:t>
            </a:r>
            <a:r>
              <a:rPr lang="en-US" sz="800" dirty="0" smtClean="0"/>
              <a:t> </a:t>
            </a:r>
            <a:r>
              <a:rPr lang="en-US" sz="800" dirty="0" err="1" smtClean="0"/>
              <a:t>marginalis</a:t>
            </a:r>
            <a:r>
              <a:rPr lang="en-US" sz="800" dirty="0" smtClean="0"/>
              <a:t>).</a:t>
            </a:r>
          </a:p>
          <a:p>
            <a:r>
              <a:rPr lang="ru-RU" sz="800" dirty="0" smtClean="0"/>
              <a:t>Трогиды (песчаники): 7 — обыкновенный песчаник (</a:t>
            </a:r>
            <a:r>
              <a:rPr lang="en-US" sz="800" dirty="0" err="1" smtClean="0"/>
              <a:t>Trox</a:t>
            </a:r>
            <a:r>
              <a:rPr lang="en-US" sz="800" dirty="0" smtClean="0"/>
              <a:t> </a:t>
            </a:r>
            <a:r>
              <a:rPr lang="en-US" sz="800" dirty="0" err="1" smtClean="0"/>
              <a:t>sabulosum</a:t>
            </a:r>
            <a:r>
              <a:rPr lang="en-US" sz="800" dirty="0" smtClean="0"/>
              <a:t>).</a:t>
            </a:r>
          </a:p>
          <a:p>
            <a:r>
              <a:rPr lang="ru-RU" sz="800" dirty="0" smtClean="0"/>
              <a:t>Мертвоеды: 9 — чёрный трупоед (</a:t>
            </a:r>
            <a:r>
              <a:rPr lang="en-US" sz="800" dirty="0" err="1" smtClean="0"/>
              <a:t>Necrodes</a:t>
            </a:r>
            <a:r>
              <a:rPr lang="en-US" sz="800" dirty="0" smtClean="0"/>
              <a:t> </a:t>
            </a:r>
            <a:r>
              <a:rPr lang="en-US" sz="800" dirty="0" err="1" smtClean="0"/>
              <a:t>littoralis</a:t>
            </a:r>
            <a:r>
              <a:rPr lang="en-US" sz="800" dirty="0" smtClean="0"/>
              <a:t>); 12 — </a:t>
            </a:r>
            <a:r>
              <a:rPr lang="ru-RU" sz="800" dirty="0" smtClean="0"/>
              <a:t>четырёхточечный мертвоед (</a:t>
            </a:r>
            <a:r>
              <a:rPr lang="en-US" sz="800" dirty="0" err="1" smtClean="0"/>
              <a:t>Xylodrepa</a:t>
            </a:r>
            <a:r>
              <a:rPr lang="en-US" sz="800" dirty="0" smtClean="0"/>
              <a:t> </a:t>
            </a:r>
            <a:r>
              <a:rPr lang="en-US" sz="800" dirty="0" err="1" smtClean="0"/>
              <a:t>quadripunctata</a:t>
            </a:r>
            <a:r>
              <a:rPr lang="en-US" sz="800" dirty="0" smtClean="0"/>
              <a:t>); 17 — </a:t>
            </a:r>
            <a:r>
              <a:rPr lang="ru-RU" sz="800" dirty="0" smtClean="0"/>
              <a:t>рыжебулавый могильщик (</a:t>
            </a:r>
            <a:r>
              <a:rPr lang="en-US" sz="800" dirty="0" err="1" smtClean="0"/>
              <a:t>Necrophorus</a:t>
            </a:r>
            <a:r>
              <a:rPr lang="en-US" sz="800" dirty="0" smtClean="0"/>
              <a:t> </a:t>
            </a:r>
            <a:r>
              <a:rPr lang="en-US" sz="800" dirty="0" err="1" smtClean="0"/>
              <a:t>vespillo</a:t>
            </a:r>
            <a:r>
              <a:rPr lang="en-US" sz="800" dirty="0" smtClean="0"/>
              <a:t>).</a:t>
            </a:r>
          </a:p>
          <a:p>
            <a:r>
              <a:rPr lang="ru-RU" sz="800" dirty="0" smtClean="0"/>
              <a:t>Водолюбы: 10 — чёрный водолюб (</a:t>
            </a:r>
            <a:r>
              <a:rPr lang="en-US" sz="800" dirty="0" err="1" smtClean="0"/>
              <a:t>Hydrophilus</a:t>
            </a:r>
            <a:r>
              <a:rPr lang="en-US" sz="800" dirty="0" smtClean="0"/>
              <a:t> </a:t>
            </a:r>
            <a:r>
              <a:rPr lang="en-US" sz="800" dirty="0" err="1" smtClean="0"/>
              <a:t>atterimus</a:t>
            </a:r>
            <a:r>
              <a:rPr lang="en-US" sz="800" dirty="0" smtClean="0"/>
              <a:t>).</a:t>
            </a:r>
          </a:p>
          <a:p>
            <a:r>
              <a:rPr lang="ru-RU" sz="800" dirty="0" smtClean="0"/>
              <a:t>Карапузики: 13 — одноцветный карапузик (</a:t>
            </a:r>
            <a:r>
              <a:rPr lang="en-US" sz="800" dirty="0" smtClean="0"/>
              <a:t>Mister </a:t>
            </a:r>
            <a:r>
              <a:rPr lang="en-US" sz="800" dirty="0" err="1" smtClean="0"/>
              <a:t>unicolor</a:t>
            </a:r>
            <a:r>
              <a:rPr lang="en-US" sz="800" dirty="0" smtClean="0"/>
              <a:t>); 14 — </a:t>
            </a:r>
            <a:r>
              <a:rPr lang="ru-RU" sz="800" dirty="0" smtClean="0"/>
              <a:t>четырёхпятнистый карапузик (</a:t>
            </a:r>
            <a:r>
              <a:rPr lang="en-US" sz="800" dirty="0" err="1" smtClean="0"/>
              <a:t>Hister</a:t>
            </a:r>
            <a:r>
              <a:rPr lang="en-US" sz="800" dirty="0" smtClean="0"/>
              <a:t> </a:t>
            </a:r>
            <a:r>
              <a:rPr lang="en-US" sz="800" dirty="0" err="1" smtClean="0"/>
              <a:t>quadrinotatus</a:t>
            </a:r>
            <a:r>
              <a:rPr lang="en-US" sz="800" dirty="0" smtClean="0"/>
              <a:t>)</a:t>
            </a:r>
          </a:p>
          <a:p>
            <a:r>
              <a:rPr lang="ru-RU" sz="800" dirty="0" smtClean="0"/>
              <a:t>Стафилиниды: 18 — волосатый стафилин (</a:t>
            </a:r>
            <a:r>
              <a:rPr lang="en-US" sz="800" dirty="0" smtClean="0"/>
              <a:t>Emus </a:t>
            </a:r>
            <a:r>
              <a:rPr lang="en-US" sz="800" dirty="0" err="1" smtClean="0"/>
              <a:t>hirtus</a:t>
            </a:r>
            <a:r>
              <a:rPr lang="en-US" sz="800" dirty="0" smtClean="0"/>
              <a:t>); 19 — </a:t>
            </a:r>
            <a:r>
              <a:rPr lang="ru-RU" sz="800" dirty="0" smtClean="0"/>
              <a:t>береговой стафилин (</a:t>
            </a:r>
            <a:r>
              <a:rPr lang="en-US" sz="800" dirty="0" err="1" smtClean="0"/>
              <a:t>Paederus</a:t>
            </a:r>
            <a:r>
              <a:rPr lang="en-US" sz="800" dirty="0" smtClean="0"/>
              <a:t> </a:t>
            </a:r>
            <a:r>
              <a:rPr lang="en-US" sz="800" dirty="0" err="1" smtClean="0"/>
              <a:t>riparius</a:t>
            </a:r>
            <a:r>
              <a:rPr lang="en-US" sz="800" dirty="0" smtClean="0"/>
              <a:t>).</a:t>
            </a:r>
          </a:p>
          <a:p>
            <a:r>
              <a:rPr lang="ru-RU" sz="800" dirty="0" smtClean="0"/>
              <a:t>Рогачи: 22 — однорогий рогач (</a:t>
            </a:r>
            <a:r>
              <a:rPr lang="en-US" sz="800" dirty="0" err="1" smtClean="0"/>
              <a:t>Sinodendron</a:t>
            </a:r>
            <a:r>
              <a:rPr lang="en-US" sz="800" dirty="0" smtClean="0"/>
              <a:t> </a:t>
            </a:r>
            <a:r>
              <a:rPr lang="en-US" sz="800" dirty="0" err="1" smtClean="0"/>
              <a:t>cylindricum</a:t>
            </a:r>
            <a:r>
              <a:rPr lang="en-US" sz="800" dirty="0" smtClean="0"/>
              <a:t>); 23 — </a:t>
            </a:r>
            <a:r>
              <a:rPr lang="ru-RU" sz="800" dirty="0" smtClean="0"/>
              <a:t>жук-олень (</a:t>
            </a:r>
            <a:r>
              <a:rPr lang="en-US" sz="800" dirty="0" err="1" smtClean="0"/>
              <a:t>Lucanus</a:t>
            </a:r>
            <a:r>
              <a:rPr lang="en-US" sz="800" dirty="0" smtClean="0"/>
              <a:t> </a:t>
            </a:r>
            <a:r>
              <a:rPr lang="en-US" sz="800" dirty="0" err="1" smtClean="0"/>
              <a:t>cervus</a:t>
            </a:r>
            <a:r>
              <a:rPr lang="en-US" sz="800" dirty="0" smtClean="0"/>
              <a:t>).</a:t>
            </a:r>
          </a:p>
          <a:p>
            <a:r>
              <a:rPr lang="ru-RU" sz="800" dirty="0" smtClean="0"/>
              <a:t>Пластинчатоусые: 16— европейский кравчик (</a:t>
            </a:r>
            <a:r>
              <a:rPr lang="en-US" sz="800" dirty="0" err="1" smtClean="0"/>
              <a:t>Lethrus</a:t>
            </a:r>
            <a:r>
              <a:rPr lang="en-US" sz="800" dirty="0" smtClean="0"/>
              <a:t> </a:t>
            </a:r>
            <a:r>
              <a:rPr lang="en-US" sz="800" dirty="0" err="1" smtClean="0"/>
              <a:t>apterus</a:t>
            </a:r>
            <a:r>
              <a:rPr lang="en-US" sz="800" dirty="0" smtClean="0"/>
              <a:t>); 20 — </a:t>
            </a:r>
            <a:r>
              <a:rPr lang="ru-RU" sz="800" dirty="0" smtClean="0"/>
              <a:t>олёнка (</a:t>
            </a:r>
            <a:r>
              <a:rPr lang="en-US" sz="800" dirty="0" err="1" smtClean="0"/>
              <a:t>Epicometis</a:t>
            </a:r>
            <a:r>
              <a:rPr lang="en-US" sz="800" dirty="0" smtClean="0"/>
              <a:t> </a:t>
            </a:r>
            <a:r>
              <a:rPr lang="en-US" sz="800" dirty="0" err="1" smtClean="0"/>
              <a:t>hirta</a:t>
            </a:r>
            <a:r>
              <a:rPr lang="en-US" sz="800" dirty="0" smtClean="0"/>
              <a:t>); 21 — </a:t>
            </a:r>
            <a:r>
              <a:rPr lang="ru-RU" sz="800" dirty="0" smtClean="0"/>
              <a:t>июньский нехрущ (</a:t>
            </a:r>
            <a:r>
              <a:rPr lang="en-US" sz="800" dirty="0" err="1" smtClean="0"/>
              <a:t>Amphimallon</a:t>
            </a:r>
            <a:r>
              <a:rPr lang="en-US" sz="800" dirty="0" smtClean="0"/>
              <a:t> </a:t>
            </a:r>
            <a:r>
              <a:rPr lang="en-US" sz="800" dirty="0" err="1" smtClean="0"/>
              <a:t>solstitialis</a:t>
            </a:r>
            <a:r>
              <a:rPr lang="en-US" sz="800" dirty="0" smtClean="0"/>
              <a:t>); 24 — </a:t>
            </a:r>
            <a:r>
              <a:rPr lang="ru-RU" sz="800" dirty="0" smtClean="0"/>
              <a:t>лунный копр (</a:t>
            </a:r>
            <a:r>
              <a:rPr lang="en-US" sz="800" dirty="0" err="1" smtClean="0"/>
              <a:t>Copris</a:t>
            </a:r>
            <a:r>
              <a:rPr lang="en-US" sz="800" dirty="0" smtClean="0"/>
              <a:t> lunar is); 25 — </a:t>
            </a:r>
            <a:r>
              <a:rPr lang="ru-RU" sz="800" dirty="0" smtClean="0"/>
              <a:t>кукурузный навозник (</a:t>
            </a:r>
            <a:r>
              <a:rPr lang="en-US" sz="800" dirty="0" err="1" smtClean="0"/>
              <a:t>Pentodon</a:t>
            </a:r>
            <a:r>
              <a:rPr lang="en-US" sz="800" dirty="0" smtClean="0"/>
              <a:t> </a:t>
            </a:r>
            <a:r>
              <a:rPr lang="en-US" sz="800" dirty="0" err="1" smtClean="0"/>
              <a:t>idiota</a:t>
            </a:r>
            <a:r>
              <a:rPr lang="en-US" sz="800" dirty="0" smtClean="0"/>
              <a:t>); 26 — </a:t>
            </a:r>
            <a:r>
              <a:rPr lang="ru-RU" sz="800" dirty="0" smtClean="0"/>
              <a:t>золотистая бронзовка (</a:t>
            </a:r>
            <a:r>
              <a:rPr lang="en-US" sz="800" dirty="0" err="1" smtClean="0"/>
              <a:t>Cetonia</a:t>
            </a:r>
            <a:r>
              <a:rPr lang="en-US" sz="800" dirty="0" smtClean="0"/>
              <a:t> </a:t>
            </a:r>
            <a:r>
              <a:rPr lang="en-US" sz="800" dirty="0" err="1" smtClean="0"/>
              <a:t>aurata</a:t>
            </a:r>
            <a:r>
              <a:rPr lang="en-US" sz="800" dirty="0" smtClean="0"/>
              <a:t>); 27 — </a:t>
            </a:r>
            <a:r>
              <a:rPr lang="ru-RU" sz="800" dirty="0" smtClean="0"/>
              <a:t>мраморный хрущ (</a:t>
            </a:r>
            <a:r>
              <a:rPr lang="en-US" sz="800" dirty="0" err="1" smtClean="0"/>
              <a:t>Polyphylla</a:t>
            </a:r>
            <a:r>
              <a:rPr lang="en-US" sz="800" dirty="0" smtClean="0"/>
              <a:t> </a:t>
            </a:r>
            <a:r>
              <a:rPr lang="en-US" sz="800" dirty="0" err="1" smtClean="0"/>
              <a:t>fullo</a:t>
            </a:r>
            <a:r>
              <a:rPr lang="en-US" sz="800" dirty="0" smtClean="0"/>
              <a:t>); 28 — </a:t>
            </a:r>
            <a:r>
              <a:rPr lang="ru-RU" sz="800" dirty="0" smtClean="0"/>
              <a:t>сизиф (</a:t>
            </a:r>
            <a:r>
              <a:rPr lang="en-US" sz="800" dirty="0" smtClean="0"/>
              <a:t>Sisyphus </a:t>
            </a:r>
            <a:r>
              <a:rPr lang="en-US" sz="800" dirty="0" err="1" smtClean="0"/>
              <a:t>schaefferi</a:t>
            </a:r>
            <a:r>
              <a:rPr lang="en-US" sz="800" dirty="0" smtClean="0"/>
              <a:t>);</a:t>
            </a:r>
          </a:p>
          <a:p>
            <a:r>
              <a:rPr lang="en-US" sz="800" dirty="0" smtClean="0"/>
              <a:t>29 — </a:t>
            </a:r>
            <a:r>
              <a:rPr lang="ru-RU" sz="800" dirty="0" smtClean="0"/>
              <a:t>священный скарабей (</a:t>
            </a:r>
            <a:r>
              <a:rPr lang="en-US" sz="800" dirty="0" err="1" smtClean="0"/>
              <a:t>Scarabaeus</a:t>
            </a:r>
            <a:r>
              <a:rPr lang="en-US" sz="800" dirty="0" smtClean="0"/>
              <a:t> </a:t>
            </a:r>
            <a:r>
              <a:rPr lang="en-US" sz="800" dirty="0" err="1" smtClean="0"/>
              <a:t>sacer</a:t>
            </a:r>
            <a:r>
              <a:rPr lang="en-US" sz="800" dirty="0" smtClean="0"/>
              <a:t>); 31 — </a:t>
            </a:r>
            <a:r>
              <a:rPr lang="ru-RU" sz="800" dirty="0" smtClean="0"/>
              <a:t>обыкновенный жук-носорог (</a:t>
            </a:r>
            <a:r>
              <a:rPr lang="en-US" sz="800" dirty="0" err="1" smtClean="0"/>
              <a:t>Oryctes</a:t>
            </a:r>
            <a:r>
              <a:rPr lang="en-US" sz="800" dirty="0" smtClean="0"/>
              <a:t> </a:t>
            </a:r>
            <a:r>
              <a:rPr lang="en-US" sz="800" dirty="0" err="1" smtClean="0"/>
              <a:t>nasicornis</a:t>
            </a:r>
            <a:r>
              <a:rPr lang="en-US" sz="800" dirty="0" smtClean="0"/>
              <a:t>); 32 — </a:t>
            </a:r>
            <a:r>
              <a:rPr lang="ru-RU" sz="800" dirty="0" smtClean="0"/>
              <a:t>кузька хлебный (</a:t>
            </a:r>
            <a:r>
              <a:rPr lang="en-US" sz="800" dirty="0" err="1" smtClean="0"/>
              <a:t>Anisoplia</a:t>
            </a:r>
            <a:r>
              <a:rPr lang="en-US" sz="800" dirty="0" smtClean="0"/>
              <a:t> </a:t>
            </a:r>
            <a:r>
              <a:rPr lang="en-US" sz="800" dirty="0" err="1" smtClean="0"/>
              <a:t>austriaca</a:t>
            </a:r>
            <a:r>
              <a:rPr lang="en-US" sz="800" dirty="0" smtClean="0"/>
              <a:t>); 38 — </a:t>
            </a:r>
            <a:r>
              <a:rPr lang="ru-RU" sz="800" dirty="0" smtClean="0"/>
              <a:t>западный майский жук (</a:t>
            </a:r>
            <a:r>
              <a:rPr lang="en-US" sz="800" dirty="0" err="1" smtClean="0"/>
              <a:t>Melolontha</a:t>
            </a:r>
            <a:r>
              <a:rPr lang="en-US" sz="800" dirty="0" smtClean="0"/>
              <a:t> </a:t>
            </a:r>
            <a:r>
              <a:rPr lang="en-US" sz="800" dirty="0" err="1" smtClean="0"/>
              <a:t>melolontha</a:t>
            </a:r>
            <a:r>
              <a:rPr lang="en-US" sz="800" dirty="0" smtClean="0"/>
              <a:t>).</a:t>
            </a:r>
          </a:p>
          <a:p>
            <a:r>
              <a:rPr lang="ru-RU" sz="800" dirty="0" smtClean="0"/>
              <a:t>Плоскотелки: 30— суринамский мукоед (</a:t>
            </a:r>
            <a:r>
              <a:rPr lang="en-US" sz="800" dirty="0" err="1" smtClean="0"/>
              <a:t>Oryzaephilus</a:t>
            </a:r>
            <a:r>
              <a:rPr lang="en-US" sz="800" dirty="0" smtClean="0"/>
              <a:t> </a:t>
            </a:r>
            <a:r>
              <a:rPr lang="en-US" sz="800" dirty="0" err="1" smtClean="0"/>
              <a:t>surinamensis</a:t>
            </a:r>
            <a:r>
              <a:rPr lang="en-US" sz="800" dirty="0" smtClean="0"/>
              <a:t>).</a:t>
            </a:r>
          </a:p>
          <a:p>
            <a:r>
              <a:rPr lang="ru-RU" sz="800" dirty="0" smtClean="0"/>
              <a:t>Кожееды: 33— музейный жук (</a:t>
            </a:r>
            <a:r>
              <a:rPr lang="en-US" sz="800" dirty="0" err="1" smtClean="0"/>
              <a:t>Anthrenus</a:t>
            </a:r>
            <a:r>
              <a:rPr lang="en-US" sz="800" dirty="0" smtClean="0"/>
              <a:t> </a:t>
            </a:r>
            <a:r>
              <a:rPr lang="en-US" sz="800" dirty="0" err="1" smtClean="0"/>
              <a:t>museorum</a:t>
            </a:r>
            <a:r>
              <a:rPr lang="en-US" sz="800" dirty="0" smtClean="0"/>
              <a:t>); 34— </a:t>
            </a:r>
            <a:r>
              <a:rPr lang="ru-RU" sz="800" dirty="0" smtClean="0"/>
              <a:t>ветчинный кожеед (</a:t>
            </a:r>
            <a:r>
              <a:rPr lang="en-US" sz="800" dirty="0" err="1" smtClean="0"/>
              <a:t>Dermestes</a:t>
            </a:r>
            <a:r>
              <a:rPr lang="en-US" sz="800" dirty="0" smtClean="0"/>
              <a:t> </a:t>
            </a:r>
            <a:r>
              <a:rPr lang="en-US" sz="800" dirty="0" err="1" smtClean="0"/>
              <a:t>lardarius</a:t>
            </a:r>
            <a:r>
              <a:rPr lang="en-US" sz="800" dirty="0" smtClean="0"/>
              <a:t>).</a:t>
            </a:r>
          </a:p>
          <a:p>
            <a:r>
              <a:rPr lang="ru-RU" sz="800" dirty="0" smtClean="0"/>
              <a:t>Сверлилы: 35— лиственное сверлило (</a:t>
            </a:r>
            <a:r>
              <a:rPr lang="en-US" sz="800" dirty="0" err="1" smtClean="0"/>
              <a:t>Elateroides</a:t>
            </a:r>
            <a:r>
              <a:rPr lang="en-US" sz="800" dirty="0" smtClean="0"/>
              <a:t> </a:t>
            </a:r>
            <a:r>
              <a:rPr lang="en-US" sz="800" dirty="0" err="1" smtClean="0"/>
              <a:t>dermestoides</a:t>
            </a:r>
            <a:r>
              <a:rPr lang="en-US" sz="800" dirty="0" smtClean="0"/>
              <a:t>).</a:t>
            </a:r>
          </a:p>
          <a:p>
            <a:r>
              <a:rPr lang="ru-RU" sz="800" dirty="0" smtClean="0"/>
              <a:t>Мягкотелки: 36— бурая мягкотелка (</a:t>
            </a:r>
            <a:r>
              <a:rPr lang="en-US" sz="800" dirty="0" smtClean="0"/>
              <a:t>Cantharis </a:t>
            </a:r>
            <a:r>
              <a:rPr lang="en-US" sz="800" dirty="0" err="1" smtClean="0"/>
              <a:t>fusca</a:t>
            </a:r>
            <a:r>
              <a:rPr lang="en-US" sz="800" dirty="0" smtClean="0"/>
              <a:t>).</a:t>
            </a:r>
          </a:p>
          <a:p>
            <a:r>
              <a:rPr lang="ru-RU" sz="800" dirty="0" smtClean="0"/>
              <a:t>Блестянки: 37 — рапсовый цветоед (</a:t>
            </a:r>
            <a:r>
              <a:rPr lang="en-US" sz="800" dirty="0" err="1" smtClean="0"/>
              <a:t>Meligetes</a:t>
            </a:r>
            <a:r>
              <a:rPr lang="en-US" sz="800" dirty="0" smtClean="0"/>
              <a:t> </a:t>
            </a:r>
            <a:r>
              <a:rPr lang="en-US" sz="800" dirty="0" err="1" smtClean="0"/>
              <a:t>aeneus</a:t>
            </a:r>
            <a:r>
              <a:rPr lang="en-US" sz="800" dirty="0" smtClean="0"/>
              <a:t>).</a:t>
            </a:r>
          </a:p>
          <a:p>
            <a:r>
              <a:rPr lang="ru-RU" sz="800" dirty="0" smtClean="0"/>
              <a:t>Притворяйщики: 39 — притворяшка-вор (</a:t>
            </a:r>
            <a:r>
              <a:rPr lang="en-US" sz="800" dirty="0" err="1" smtClean="0"/>
              <a:t>Ptinus</a:t>
            </a:r>
            <a:r>
              <a:rPr lang="en-US" sz="800" dirty="0" smtClean="0"/>
              <a:t> fur).</a:t>
            </a:r>
          </a:p>
          <a:p>
            <a:r>
              <a:rPr lang="ru-RU" sz="800" dirty="0" smtClean="0"/>
              <a:t>Щелкуны: 40 — полосатый щелкун (</a:t>
            </a:r>
            <a:r>
              <a:rPr lang="en-US" sz="800" dirty="0" err="1" smtClean="0"/>
              <a:t>Agriotes</a:t>
            </a:r>
            <a:r>
              <a:rPr lang="en-US" sz="800" dirty="0" smtClean="0"/>
              <a:t> </a:t>
            </a:r>
            <a:r>
              <a:rPr lang="en-US" sz="800" dirty="0" err="1" smtClean="0"/>
              <a:t>lineatus</a:t>
            </a:r>
            <a:r>
              <a:rPr lang="en-US" sz="800" dirty="0" smtClean="0"/>
              <a:t>); 41 — </a:t>
            </a:r>
            <a:r>
              <a:rPr lang="ru-RU" sz="800" dirty="0" smtClean="0"/>
              <a:t>щелкун Прайса (</a:t>
            </a:r>
            <a:r>
              <a:rPr lang="en-US" sz="800" dirty="0" err="1" smtClean="0"/>
              <a:t>Alaus</a:t>
            </a:r>
            <a:r>
              <a:rPr lang="en-US" sz="800" dirty="0" smtClean="0"/>
              <a:t> </a:t>
            </a:r>
            <a:r>
              <a:rPr lang="en-US" sz="800" dirty="0" err="1" smtClean="0"/>
              <a:t>parreyssi</a:t>
            </a:r>
            <a:r>
              <a:rPr lang="en-US" sz="800" dirty="0" smtClean="0"/>
              <a:t>); 49 — </a:t>
            </a:r>
            <a:r>
              <a:rPr lang="ru-RU" sz="800" dirty="0" smtClean="0"/>
              <a:t>чёрный щелкун (</a:t>
            </a:r>
            <a:r>
              <a:rPr lang="en-US" sz="800" dirty="0" err="1" smtClean="0"/>
              <a:t>Athous</a:t>
            </a:r>
            <a:r>
              <a:rPr lang="en-US" sz="800" dirty="0" smtClean="0"/>
              <a:t> </a:t>
            </a:r>
            <a:r>
              <a:rPr lang="en-US" sz="800" dirty="0" err="1" smtClean="0"/>
              <a:t>niger</a:t>
            </a:r>
            <a:r>
              <a:rPr lang="en-US" sz="800" dirty="0" smtClean="0"/>
              <a:t>).</a:t>
            </a:r>
          </a:p>
          <a:p>
            <a:r>
              <a:rPr lang="ru-RU" sz="800" dirty="0" smtClean="0"/>
              <a:t>Златки: 42 —- изменчивая златка </a:t>
            </a:r>
            <a:r>
              <a:rPr lang="en-US" sz="800" dirty="0" err="1" smtClean="0"/>
              <a:t>Julodis</a:t>
            </a:r>
            <a:r>
              <a:rPr lang="en-US" sz="800" dirty="0" smtClean="0"/>
              <a:t> </a:t>
            </a:r>
            <a:r>
              <a:rPr lang="en-US" sz="800" dirty="0" err="1" smtClean="0"/>
              <a:t>varialaris</a:t>
            </a:r>
            <a:r>
              <a:rPr lang="en-US" sz="800" dirty="0" smtClean="0"/>
              <a:t>); 43 — </a:t>
            </a:r>
            <a:r>
              <a:rPr lang="ru-RU" sz="800" dirty="0" smtClean="0"/>
              <a:t>чёрная златка (</a:t>
            </a:r>
            <a:r>
              <a:rPr lang="en-US" sz="800" dirty="0" err="1" smtClean="0"/>
              <a:t>Capnodis</a:t>
            </a:r>
            <a:r>
              <a:rPr lang="en-US" sz="800" dirty="0" smtClean="0"/>
              <a:t> </a:t>
            </a:r>
            <a:r>
              <a:rPr lang="en-US" sz="800" dirty="0" err="1" smtClean="0"/>
              <a:t>tenebrionis</a:t>
            </a:r>
            <a:r>
              <a:rPr lang="en-US" sz="800" dirty="0" smtClean="0"/>
              <a:t>); 52 — </a:t>
            </a:r>
            <a:r>
              <a:rPr lang="ru-RU" sz="800" dirty="0" smtClean="0"/>
              <a:t>узкотелая зелёная златка (</a:t>
            </a:r>
            <a:r>
              <a:rPr lang="en-US" sz="800" dirty="0" err="1" smtClean="0"/>
              <a:t>Agrilus</a:t>
            </a:r>
            <a:r>
              <a:rPr lang="en-US" sz="800" dirty="0" smtClean="0"/>
              <a:t> </a:t>
            </a:r>
            <a:r>
              <a:rPr lang="en-US" sz="800" dirty="0" err="1" smtClean="0"/>
              <a:t>viridis</a:t>
            </a:r>
            <a:r>
              <a:rPr lang="en-US" sz="800" dirty="0" smtClean="0"/>
              <a:t>).</a:t>
            </a:r>
          </a:p>
          <a:p>
            <a:r>
              <a:rPr lang="ru-RU" sz="800" dirty="0" smtClean="0"/>
              <a:t>Пестряки: 44 — пчелиный пестряк (</a:t>
            </a:r>
            <a:r>
              <a:rPr lang="en-US" sz="800" dirty="0" err="1" smtClean="0"/>
              <a:t>Trichodes</a:t>
            </a:r>
            <a:r>
              <a:rPr lang="en-US" sz="800" dirty="0" smtClean="0"/>
              <a:t> </a:t>
            </a:r>
            <a:r>
              <a:rPr lang="en-US" sz="800" dirty="0" err="1" smtClean="0"/>
              <a:t>apiarius</a:t>
            </a:r>
            <a:r>
              <a:rPr lang="en-US" sz="800" dirty="0" smtClean="0"/>
              <a:t>); 45 — </a:t>
            </a:r>
            <a:r>
              <a:rPr lang="ru-RU" sz="800" dirty="0" smtClean="0"/>
              <a:t>муравьиный пестряк (</a:t>
            </a:r>
            <a:r>
              <a:rPr lang="en-US" sz="800" dirty="0" err="1" smtClean="0"/>
              <a:t>Thanasimus</a:t>
            </a:r>
            <a:r>
              <a:rPr lang="en-US" sz="800" dirty="0" smtClean="0"/>
              <a:t> </a:t>
            </a:r>
            <a:r>
              <a:rPr lang="en-US" sz="800" dirty="0" err="1" smtClean="0"/>
              <a:t>formicarius</a:t>
            </a:r>
            <a:r>
              <a:rPr lang="en-US" sz="800" dirty="0" smtClean="0"/>
              <a:t>).</a:t>
            </a:r>
          </a:p>
          <a:p>
            <a:r>
              <a:rPr lang="ru-RU" sz="800" dirty="0" smtClean="0"/>
              <a:t>Малинные жуки: 46 — обыкновенный малинник (</a:t>
            </a:r>
            <a:r>
              <a:rPr lang="en-US" sz="800" dirty="0" err="1" smtClean="0"/>
              <a:t>Byturus</a:t>
            </a:r>
            <a:r>
              <a:rPr lang="en-US" sz="800" dirty="0" smtClean="0"/>
              <a:t> </a:t>
            </a:r>
            <a:r>
              <a:rPr lang="en-US" sz="800" dirty="0" err="1" smtClean="0"/>
              <a:t>tomentosus</a:t>
            </a:r>
            <a:r>
              <a:rPr lang="en-US" sz="800" dirty="0" smtClean="0"/>
              <a:t>).</a:t>
            </a:r>
          </a:p>
          <a:p>
            <a:r>
              <a:rPr lang="ru-RU" sz="800" dirty="0" smtClean="0"/>
              <a:t>Точильщики: 48 — домовый точильщик (</a:t>
            </a:r>
            <a:r>
              <a:rPr lang="en-US" sz="800" dirty="0" err="1" smtClean="0"/>
              <a:t>Anobium</a:t>
            </a:r>
            <a:r>
              <a:rPr lang="en-US" sz="800" dirty="0" smtClean="0"/>
              <a:t> </a:t>
            </a:r>
            <a:r>
              <a:rPr lang="en-US" sz="800" dirty="0" err="1" smtClean="0"/>
              <a:t>pertinax</a:t>
            </a:r>
            <a:r>
              <a:rPr lang="en-US" sz="800" dirty="0" smtClean="0"/>
              <a:t>).</a:t>
            </a:r>
          </a:p>
          <a:p>
            <a:r>
              <a:rPr lang="ru-RU" sz="800" dirty="0" smtClean="0"/>
              <a:t>Узкотелки: 50 — перевязанная узкотелка (</a:t>
            </a:r>
            <a:r>
              <a:rPr lang="en-US" sz="800" dirty="0" err="1" smtClean="0"/>
              <a:t>Bitoma</a:t>
            </a:r>
            <a:r>
              <a:rPr lang="en-US" sz="800" dirty="0" smtClean="0"/>
              <a:t> </a:t>
            </a:r>
            <a:r>
              <a:rPr lang="en-US" sz="800" dirty="0" err="1" smtClean="0"/>
              <a:t>crenata</a:t>
            </a:r>
            <a:r>
              <a:rPr lang="en-US" sz="800" dirty="0" smtClean="0"/>
              <a:t>).</a:t>
            </a:r>
          </a:p>
          <a:p>
            <a:r>
              <a:rPr lang="ru-RU" sz="800" dirty="0" smtClean="0"/>
              <a:t>Божьи коровки: 47 — семиточечная коровка (</a:t>
            </a:r>
            <a:r>
              <a:rPr lang="en-US" sz="800" dirty="0" err="1" smtClean="0"/>
              <a:t>Coccinella</a:t>
            </a:r>
            <a:r>
              <a:rPr lang="en-US" sz="800" dirty="0" smtClean="0"/>
              <a:t> </a:t>
            </a:r>
            <a:r>
              <a:rPr lang="en-US" sz="800" dirty="0" err="1" smtClean="0"/>
              <a:t>septempunctata</a:t>
            </a:r>
            <a:r>
              <a:rPr lang="en-US" sz="800" dirty="0" smtClean="0"/>
              <a:t>).</a:t>
            </a:r>
          </a:p>
          <a:p>
            <a:r>
              <a:rPr lang="ru-RU" sz="800" dirty="0" smtClean="0"/>
              <a:t>Узкокрылки: 51 — жедтовая узкокрылка (</a:t>
            </a:r>
            <a:r>
              <a:rPr lang="en-US" sz="800" dirty="0" err="1" smtClean="0"/>
              <a:t>Oedemera</a:t>
            </a:r>
            <a:r>
              <a:rPr lang="en-US" sz="800" dirty="0" smtClean="0"/>
              <a:t> </a:t>
            </a:r>
            <a:r>
              <a:rPr lang="en-US" sz="800" dirty="0" err="1" smtClean="0"/>
              <a:t>flavescens</a:t>
            </a:r>
            <a:r>
              <a:rPr lang="en-US" sz="800" dirty="0" smtClean="0"/>
              <a:t>)</a:t>
            </a:r>
          </a:p>
          <a:p>
            <a:r>
              <a:rPr lang="ru-RU" sz="800" dirty="0" smtClean="0"/>
              <a:t>Горбатки: 53 — перевязанная горбатка (</a:t>
            </a:r>
            <a:r>
              <a:rPr lang="en-US" sz="800" dirty="0" err="1" smtClean="0"/>
              <a:t>Mordella</a:t>
            </a:r>
            <a:r>
              <a:rPr lang="en-US" sz="800" dirty="0" smtClean="0"/>
              <a:t> </a:t>
            </a:r>
            <a:r>
              <a:rPr lang="en-US" sz="800" dirty="0" err="1" smtClean="0"/>
              <a:t>fasciata</a:t>
            </a:r>
            <a:r>
              <a:rPr lang="en-US" sz="800" dirty="0" smtClean="0"/>
              <a:t>).</a:t>
            </a:r>
          </a:p>
          <a:p>
            <a:r>
              <a:rPr lang="ru-RU" sz="800" dirty="0" smtClean="0"/>
              <a:t>Грибовики: 54 — двуточечный грибовик (</a:t>
            </a:r>
            <a:r>
              <a:rPr lang="en-US" sz="800" dirty="0" err="1" smtClean="0"/>
              <a:t>Dacne</a:t>
            </a:r>
            <a:r>
              <a:rPr lang="en-US" sz="800" dirty="0" smtClean="0"/>
              <a:t> </a:t>
            </a:r>
            <a:r>
              <a:rPr lang="en-US" sz="800" dirty="0" err="1" smtClean="0"/>
              <a:t>bipustulata</a:t>
            </a:r>
            <a:r>
              <a:rPr lang="en-US" sz="800" dirty="0" smtClean="0"/>
              <a:t>).</a:t>
            </a:r>
          </a:p>
          <a:p>
            <a:r>
              <a:rPr lang="en-US" sz="800" dirty="0" smtClean="0"/>
              <a:t>Te</a:t>
            </a:r>
            <a:r>
              <a:rPr lang="ru-RU" sz="800" dirty="0" smtClean="0"/>
              <a:t>нелюбы: 55 — бородатый тенелюб (</a:t>
            </a:r>
            <a:r>
              <a:rPr lang="en-US" sz="800" dirty="0" err="1" smtClean="0"/>
              <a:t>Serropalpus</a:t>
            </a:r>
            <a:r>
              <a:rPr lang="en-US" sz="800" dirty="0" smtClean="0"/>
              <a:t> </a:t>
            </a:r>
            <a:r>
              <a:rPr lang="en-US" sz="800" dirty="0" err="1" smtClean="0"/>
              <a:t>barbatus</a:t>
            </a:r>
            <a:r>
              <a:rPr lang="en-US" sz="800" dirty="0" smtClean="0"/>
              <a:t>).</a:t>
            </a:r>
          </a:p>
          <a:p>
            <a:r>
              <a:rPr lang="ru-RU" sz="800" dirty="0" smtClean="0"/>
              <a:t>Мохнатки: 56 — обыкновенная мохнатка (</a:t>
            </a:r>
            <a:r>
              <a:rPr lang="en-US" sz="800" dirty="0" err="1" smtClean="0"/>
              <a:t>Largia</a:t>
            </a:r>
            <a:r>
              <a:rPr lang="en-US" sz="800" dirty="0" smtClean="0"/>
              <a:t> </a:t>
            </a:r>
            <a:r>
              <a:rPr lang="en-US" sz="800" dirty="0" err="1" smtClean="0"/>
              <a:t>hirta</a:t>
            </a:r>
            <a:r>
              <a:rPr lang="en-US" sz="800" dirty="0" smtClean="0"/>
              <a:t>).</a:t>
            </a:r>
            <a:endParaRPr lang="ru-RU" sz="800"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5768997"/>
          </a:xfrm>
        </p:spPr>
        <p:txBody>
          <a:bodyPr>
            <a:normAutofit fontScale="62500" lnSpcReduction="20000"/>
          </a:bodyPr>
          <a:lstStyle/>
          <a:p>
            <a:pPr marL="0" indent="0" algn="just">
              <a:buNone/>
            </a:pPr>
            <a:r>
              <a:rPr lang="uk-UA" dirty="0" smtClean="0"/>
              <a:t>Серед багатьох видів шовкопрядів, які дістали свою на­зву в зв'язку з тим, що їхня гусінь перетворюється на лялечку в шовковистих коконах, велике значення має </a:t>
            </a:r>
            <a:r>
              <a:rPr lang="uk-UA" b="1" i="1" dirty="0" smtClean="0"/>
              <a:t>шовковичний шовкопряд </a:t>
            </a:r>
            <a:r>
              <a:rPr lang="uk-UA" dirty="0" smtClean="0"/>
              <a:t>— єдиний повністю одомашнений вид метеликів. їжею для гусені шовковичного шовкопря­да є листки шовковиці, з чим і пов'язана назва комахи.</a:t>
            </a:r>
            <a:endParaRPr lang="ru-RU" dirty="0" smtClean="0"/>
          </a:p>
          <a:p>
            <a:pPr marL="0" indent="0" algn="just">
              <a:buNone/>
            </a:pPr>
            <a:r>
              <a:rPr lang="uk-UA" dirty="0" smtClean="0"/>
              <a:t>У природних умовах шовковичний шовкопряд не існує. Він вперше був одомашнений китайцями не менш як</a:t>
            </a:r>
            <a:r>
              <a:rPr lang="ru-RU" dirty="0" smtClean="0"/>
              <a:t> 2,5</a:t>
            </a:r>
            <a:r>
              <a:rPr lang="en-US" dirty="0" smtClean="0"/>
              <a:t> </a:t>
            </a:r>
            <a:r>
              <a:rPr lang="ru-RU" dirty="0" smtClean="0"/>
              <a:t>— </a:t>
            </a:r>
            <a:r>
              <a:rPr lang="uk-UA" dirty="0" smtClean="0"/>
              <a:t>З тис. років тому. У VIII ст. араби завезли його в Європу. Нині шовківництво поширене в багатьох країнах світу. Людина вивела різні породи шовковичного шовкопряда, які різняться кількістю шовку в коконі (з</a:t>
            </a:r>
            <a:r>
              <a:rPr lang="ru-RU" dirty="0" smtClean="0"/>
              <a:t> 1</a:t>
            </a:r>
            <a:r>
              <a:rPr lang="uk-UA" dirty="0" smtClean="0"/>
              <a:t> кг сирих коконів отримують до</a:t>
            </a:r>
            <a:r>
              <a:rPr lang="ru-RU" dirty="0" smtClean="0"/>
              <a:t> 90 г</a:t>
            </a:r>
            <a:r>
              <a:rPr lang="uk-UA" dirty="0" smtClean="0"/>
              <a:t> шовку-сирцю).</a:t>
            </a:r>
            <a:endParaRPr lang="ru-RU" dirty="0" smtClean="0"/>
          </a:p>
          <a:p>
            <a:pPr marL="0" indent="0" algn="just">
              <a:buNone/>
            </a:pPr>
            <a:r>
              <a:rPr lang="uk-UA" dirty="0" smtClean="0"/>
              <a:t>Хоча у метеликів шовковичного шовкопряда є крила, в результаті одомашнення ці комахи втратили здатність літати. Шовковичний шовкопряд у дорослому стані не живиться. Самці мають тонке черевце і перисті вусики. Запліднені самки відкладають яйця, або </a:t>
            </a:r>
            <a:r>
              <a:rPr lang="uk-UA" i="1" dirty="0" smtClean="0"/>
              <a:t>грену, </a:t>
            </a:r>
            <a:r>
              <a:rPr lang="uk-UA" dirty="0" smtClean="0"/>
              <a:t>після чого скоро гинуть. З них у спеціальних приміщеннях виво­дять гусінь, яка має білувате забарвлення і червоподібну форму. На кінці черевця у них є рогоподібний придаток. Гусінь малорухлива, розвивається</a:t>
            </a:r>
            <a:r>
              <a:rPr lang="ru-RU" dirty="0" smtClean="0"/>
              <a:t> 26—40</a:t>
            </a:r>
            <a:r>
              <a:rPr lang="uk-UA" dirty="0" smtClean="0"/>
              <a:t> діб; за цей час вона чотири рази линяє. Доросла гусінь плете кокон з шовкової нитки, яку виробляють її шовковидільні зало­зи. Кокони заморюють гарячою парою, висушують, розмотують і отримують натуральний шовк.</a:t>
            </a:r>
            <a:endParaRPr lang="ru-RU" dirty="0" smtClean="0"/>
          </a:p>
          <a:p>
            <a:pPr marL="0" indent="0">
              <a:buNone/>
            </a:pPr>
            <a:endParaRPr lang="ru-RU"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6072230"/>
          </a:xfrm>
        </p:spPr>
        <p:txBody>
          <a:bodyPr>
            <a:noAutofit/>
          </a:bodyPr>
          <a:lstStyle/>
          <a:p>
            <a:pPr marL="0" indent="0" algn="just">
              <a:buNone/>
            </a:pPr>
            <a:r>
              <a:rPr lang="uk-UA" sz="1400" b="1" dirty="0" smtClean="0"/>
              <a:t>Двокрилі. </a:t>
            </a:r>
            <a:r>
              <a:rPr lang="uk-UA" sz="1400" dirty="0" smtClean="0"/>
              <a:t>До цього ряду належать комарі, мухи, оводи тощо. Вони мають лише передню пару крил, друга пара значно зменшена і від неї збереглися лише булавоподібні утвори</a:t>
            </a:r>
            <a:r>
              <a:rPr lang="ru-RU" sz="1400" dirty="0" smtClean="0"/>
              <a:t> — </a:t>
            </a:r>
            <a:r>
              <a:rPr lang="uk-UA" sz="1400" i="1" dirty="0" smtClean="0"/>
              <a:t>дзижчальця.</a:t>
            </a:r>
            <a:endParaRPr lang="ru-RU" sz="1400" dirty="0" smtClean="0"/>
          </a:p>
          <a:p>
            <a:pPr marL="0" indent="0" algn="just">
              <a:buNone/>
            </a:pPr>
            <a:r>
              <a:rPr lang="uk-UA" sz="1400" b="1" i="1" dirty="0" smtClean="0"/>
              <a:t>Хатня муха </a:t>
            </a:r>
            <a:r>
              <a:rPr lang="uk-UA" sz="1400" dirty="0" smtClean="0"/>
              <a:t>поширена скрізь. На її голові розміщені фасеткові очі й вусики</a:t>
            </a:r>
            <a:r>
              <a:rPr lang="ru-RU" sz="1400" dirty="0" smtClean="0"/>
              <a:t> —</a:t>
            </a:r>
            <a:r>
              <a:rPr lang="uk-UA" sz="1400" dirty="0" smtClean="0"/>
              <a:t> органи нюху, на лапках</a:t>
            </a:r>
            <a:r>
              <a:rPr lang="ru-RU" sz="1400" dirty="0" smtClean="0"/>
              <a:t> —</a:t>
            </a:r>
            <a:r>
              <a:rPr lang="uk-UA" sz="1400" dirty="0" smtClean="0"/>
              <a:t> орга­ни смаку. Між кігтиками її лапок знаходиться клейка, вкрита волосками подушечка, що дає змогу мусі повзати по вертикальних площинах, склу, стелі. На кінцівках та­кож є волоски, до яких легко пристає бруд, тому мухи є механічними переносниками хвороботворних бактерій. На тілі однієї мухи знаходили до</a:t>
            </a:r>
            <a:r>
              <a:rPr lang="ru-RU" sz="1400" dirty="0" smtClean="0"/>
              <a:t> 6 млн</a:t>
            </a:r>
            <a:r>
              <a:rPr lang="uk-UA" sz="1400" dirty="0" smtClean="0"/>
              <a:t> бактерій, а в киш­ках</a:t>
            </a:r>
            <a:r>
              <a:rPr lang="ru-RU" sz="1400" dirty="0" smtClean="0"/>
              <a:t> —</a:t>
            </a:r>
            <a:r>
              <a:rPr lang="uk-UA" sz="1400" dirty="0" smtClean="0"/>
              <a:t> до</a:t>
            </a:r>
            <a:r>
              <a:rPr lang="ru-RU" sz="1400" dirty="0" smtClean="0"/>
              <a:t> 28 млн.</a:t>
            </a:r>
            <a:r>
              <a:rPr lang="uk-UA" sz="1400" dirty="0" smtClean="0"/>
              <a:t> Різних видів мікроорганізмів у мух знай­дено близько</a:t>
            </a:r>
            <a:r>
              <a:rPr lang="ru-RU" sz="1400" dirty="0" smtClean="0"/>
              <a:t> 40.</a:t>
            </a:r>
            <a:r>
              <a:rPr lang="uk-UA" sz="1400" dirty="0" smtClean="0"/>
              <a:t> Основна роль в утворенні у мух ротового апарату лижучого типу належить нижній губі, яка має форму хоботка. Живляться мухи рідкою їжею. Муха, сідаючи на продукти, виділяє травні соки, під дією яких їжа розчиняється, після чого вона її всмоктує. Характер живлення мух (як продуктами харчування людини, так і різними покидьками) також сприяє поширенню збудників хвороб.</a:t>
            </a:r>
            <a:endParaRPr lang="ru-RU" sz="1400" dirty="0" smtClean="0"/>
          </a:p>
          <a:p>
            <a:pPr marL="0" indent="0" algn="just">
              <a:buNone/>
            </a:pPr>
            <a:r>
              <a:rPr lang="uk-UA" sz="1400" dirty="0" smtClean="0"/>
              <a:t>Мухи поширюють насамперед збудників кишкових захворювань: черевного тифу, дизентерії, холери, а також відіграють значну роль у передаванні туберкульозу, диф­терії, сибірки, деяких захворювань очей. Вони можуть пе­реносити яйця гельмінтів і цисти найпростіших. Спалахи епідемій кишкових захворювань припадають на літній період, коли чисельність мух найбільша.</a:t>
            </a:r>
            <a:endParaRPr lang="ru-RU" sz="1400" dirty="0" smtClean="0"/>
          </a:p>
          <a:p>
            <a:pPr marL="0" indent="0" algn="just">
              <a:buNone/>
            </a:pPr>
            <a:r>
              <a:rPr lang="uk-UA" sz="1400" dirty="0" smtClean="0"/>
              <a:t>Звичайним місцем відкладання яєць є продукти, що гниють, залишки їжі, гній, фекалії людини тощо. За один раз муха відкладає до</a:t>
            </a:r>
            <a:r>
              <a:rPr lang="ru-RU" sz="1400" dirty="0" smtClean="0"/>
              <a:t> 160</a:t>
            </a:r>
            <a:r>
              <a:rPr lang="uk-UA" sz="1400" dirty="0" smtClean="0"/>
              <a:t> яєць. За сприятливих умов за добу з яєць виходять личинки, які через</a:t>
            </a:r>
            <a:r>
              <a:rPr lang="ru-RU" sz="1400" dirty="0" smtClean="0"/>
              <a:t> 1—2</a:t>
            </a:r>
            <a:r>
              <a:rPr lang="uk-UA" sz="1400" dirty="0" smtClean="0"/>
              <a:t> тижні за­ляльковуються, а ще через</a:t>
            </a:r>
            <a:r>
              <a:rPr lang="ru-RU" sz="1400" dirty="0" smtClean="0"/>
              <a:t> 1—2</a:t>
            </a:r>
            <a:r>
              <a:rPr lang="uk-UA" sz="1400" dirty="0" smtClean="0"/>
              <a:t> тижні з лялечки вихо­дить муха. Весь розвиток від яйця до мухи відбувається приблизно впродовж місяця.</a:t>
            </a:r>
            <a:endParaRPr lang="ru-RU" sz="1400" dirty="0" smtClean="0"/>
          </a:p>
          <a:p>
            <a:pPr marL="0" indent="0" algn="just">
              <a:buNone/>
            </a:pPr>
            <a:r>
              <a:rPr lang="uk-UA" sz="1400" dirty="0" smtClean="0"/>
              <a:t>Для захисту від мух рекомендується тримати продукти харчування вкритими скляним або сітчастим ковпаком і завішувати вікна марлею. Місця виплоду мух обробляти</a:t>
            </a:r>
            <a:r>
              <a:rPr lang="uk-UA" sz="1400" i="1" dirty="0" smtClean="0"/>
              <a:t> інсектицидами </a:t>
            </a:r>
            <a:r>
              <a:rPr lang="uk-UA" sz="1400" dirty="0" smtClean="0"/>
              <a:t>(речовинами, отруйними для комах). Бо­ротьбу з дорослими мухами ведуть за допомогою механіч­них (липкі стрічки) і хімічних засобів.</a:t>
            </a:r>
            <a:endParaRPr lang="ru-RU" sz="1400"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5626121"/>
          </a:xfrm>
        </p:spPr>
        <p:txBody>
          <a:bodyPr>
            <a:normAutofit fontScale="55000" lnSpcReduction="20000"/>
          </a:bodyPr>
          <a:lstStyle/>
          <a:p>
            <a:pPr marL="0" indent="0" algn="just">
              <a:buNone/>
            </a:pPr>
            <a:r>
              <a:rPr lang="uk-UA" b="1" i="1" cap="small" dirty="0" smtClean="0"/>
              <a:t>Оводів </a:t>
            </a:r>
            <a:r>
              <a:rPr lang="uk-UA" b="1" cap="small" dirty="0" smtClean="0"/>
              <a:t>відомо </a:t>
            </a:r>
            <a:r>
              <a:rPr lang="uk-UA" dirty="0" smtClean="0"/>
              <a:t>кілька видів: шлунковий, підшкірний і носоглотковий. Це великі мухи, які в дорослому стані не живляться, а існують за рахунок накопичень у личинко­вий період життя.</a:t>
            </a:r>
            <a:endParaRPr lang="ru-RU" dirty="0" smtClean="0"/>
          </a:p>
          <a:p>
            <a:pPr marL="0" indent="0" algn="just">
              <a:buNone/>
            </a:pPr>
            <a:r>
              <a:rPr lang="uk-UA" dirty="0" smtClean="0"/>
              <a:t>Самка великого шлункового овода відкладає яйця, при­кріплюючи їх до шерсті коней. Личинка, що вийшла з яйця, всвердлюється в шкіру, викликаючи сверблячку. Коні, лижучи вражені місця, злизують їх і проковтують. По­дальший розвиток овода відбувається в шлунку коня. Місяців через десять вони залишають травний канал, па­дають на землю і заляльковуються в грунті або в гної.</a:t>
            </a:r>
            <a:endParaRPr lang="ru-RU" dirty="0" smtClean="0"/>
          </a:p>
          <a:p>
            <a:pPr marL="0" indent="0" algn="just">
              <a:buNone/>
            </a:pPr>
            <a:r>
              <a:rPr lang="uk-UA" dirty="0" smtClean="0"/>
              <a:t>Самки шкірного овода великої рогатої худоби відкладають яйця на шерсть задніх ніг тварини. Личинки про­никають під шкіру і по тканинах мігрують по тілу, закін­чуючи розвиток під шкірою спини. Після дозрівання ли­чинка прориває шкіру хазяїна і падає в землю, де заляль­ковується. Шкіра тварин, що перехворіла, має дірки, які знецінюють її товарну якість.</a:t>
            </a:r>
            <a:endParaRPr lang="ru-RU" dirty="0" smtClean="0"/>
          </a:p>
          <a:p>
            <a:pPr marL="0" indent="0" algn="just">
              <a:buNone/>
            </a:pPr>
            <a:r>
              <a:rPr lang="uk-UA" dirty="0" smtClean="0"/>
              <a:t>Овечий і один з видів кінських оводів</a:t>
            </a:r>
            <a:r>
              <a:rPr lang="ru-RU" dirty="0" smtClean="0"/>
              <a:t> —</a:t>
            </a:r>
            <a:r>
              <a:rPr lang="uk-UA" dirty="0" smtClean="0"/>
              <a:t> живородні. Самки підлітають до ніздрів або очей тварин і виприску­ють у них рідину, в якій є живі личинки. Розвиток личи­нок відбувається в носових і глоткових порожнинах, лобо­вих пазухах.</a:t>
            </a:r>
            <a:endParaRPr lang="ru-RU" dirty="0" smtClean="0"/>
          </a:p>
          <a:p>
            <a:pPr marL="0" indent="0" algn="just">
              <a:buNone/>
            </a:pPr>
            <a:r>
              <a:rPr lang="uk-UA" b="1" dirty="0" smtClean="0"/>
              <a:t>Ряд Блохи </a:t>
            </a:r>
            <a:r>
              <a:rPr lang="ru-RU" b="1" dirty="0" smtClean="0"/>
              <a:t>— </a:t>
            </a:r>
            <a:r>
              <a:rPr lang="uk-UA" dirty="0" smtClean="0"/>
              <a:t>безкрилі кровосисні комахи (зовнішні паразити). Тіло сплющене з боків, зір слабкий, мають ко­лючо-сисний ротовий апарат та стрибальні ноги. Личин­ки червоподібні, живляться органічними рештками в смітті лігвищ хазяїнів. Пацюкова блоха, що може нападати і на людину, відома як переносник чуми, від якої упродовж історії людства загинуло кількасот мільйонів людей. Чума зустрічається і нині в тропічних країнах. В Україну може бути завезена разом з хворими пацюками в трюмах ко­раблів.</a:t>
            </a:r>
            <a:endParaRPr lang="ru-RU" dirty="0" smtClean="0"/>
          </a:p>
          <a:p>
            <a:pPr>
              <a:buNone/>
            </a:pPr>
            <a:endParaRPr lang="ru-RU" dirty="0"/>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572140"/>
            <a:ext cx="8229600" cy="554023"/>
          </a:xfrm>
        </p:spPr>
        <p:txBody>
          <a:bodyPr>
            <a:normAutofit lnSpcReduction="10000"/>
          </a:bodyPr>
          <a:lstStyle/>
          <a:p>
            <a:pPr algn="ctr">
              <a:buNone/>
            </a:pPr>
            <a:r>
              <a:rPr lang="uk-UA" dirty="0" smtClean="0"/>
              <a:t>Блоха</a:t>
            </a:r>
            <a:endParaRPr lang="ru-RU" dirty="0"/>
          </a:p>
        </p:txBody>
      </p:sp>
      <p:pic>
        <p:nvPicPr>
          <p:cNvPr id="4" name="Рисунок 3" descr="blo_3.jpg"/>
          <p:cNvPicPr>
            <a:picLocks noChangeAspect="1"/>
          </p:cNvPicPr>
          <p:nvPr/>
        </p:nvPicPr>
        <p:blipFill>
          <a:blip r:embed="rId2"/>
          <a:stretch>
            <a:fillRect/>
          </a:stretch>
        </p:blipFill>
        <p:spPr>
          <a:xfrm>
            <a:off x="357158" y="214290"/>
            <a:ext cx="5715000" cy="4648200"/>
          </a:xfrm>
          <a:prstGeom prst="rect">
            <a:avLst/>
          </a:prstGeom>
        </p:spPr>
      </p:pic>
      <p:pic>
        <p:nvPicPr>
          <p:cNvPr id="5" name="Рисунок 4" descr="bloha1.jpg"/>
          <p:cNvPicPr>
            <a:picLocks noChangeAspect="1"/>
          </p:cNvPicPr>
          <p:nvPr/>
        </p:nvPicPr>
        <p:blipFill>
          <a:blip r:embed="rId3"/>
          <a:stretch>
            <a:fillRect/>
          </a:stretch>
        </p:blipFill>
        <p:spPr>
          <a:xfrm>
            <a:off x="6200744" y="214290"/>
            <a:ext cx="2943256" cy="252577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357686" y="4714884"/>
            <a:ext cx="4329114" cy="1411279"/>
          </a:xfrm>
        </p:spPr>
        <p:txBody>
          <a:bodyPr>
            <a:normAutofit fontScale="92500" lnSpcReduction="10000"/>
          </a:bodyPr>
          <a:lstStyle/>
          <a:p>
            <a:pPr marL="0" indent="0" algn="ctr">
              <a:buNone/>
            </a:pPr>
            <a:r>
              <a:rPr lang="uk-UA" sz="1800" b="1" dirty="0" smtClean="0">
                <a:latin typeface="Georgia" pitchFamily="18" charset="0"/>
              </a:rPr>
              <a:t>Евглена зелена:</a:t>
            </a:r>
            <a:endParaRPr lang="ru-RU" sz="1800" b="1" dirty="0" smtClean="0">
              <a:latin typeface="Georgia" pitchFamily="18" charset="0"/>
            </a:endParaRPr>
          </a:p>
          <a:p>
            <a:pPr marL="0" indent="0" algn="just">
              <a:buNone/>
            </a:pPr>
            <a:r>
              <a:rPr lang="uk-UA" sz="1800" i="1" dirty="0" smtClean="0">
                <a:latin typeface="Georgia" pitchFamily="18" charset="0"/>
              </a:rPr>
              <a:t>1 </a:t>
            </a:r>
            <a:r>
              <a:rPr lang="uk-UA" sz="1800" dirty="0">
                <a:latin typeface="Georgia" pitchFamily="18" charset="0"/>
              </a:rPr>
              <a:t>— ядро; </a:t>
            </a:r>
            <a:r>
              <a:rPr lang="uk-UA" sz="1800" i="1" dirty="0">
                <a:latin typeface="Georgia" pitchFamily="18" charset="0"/>
              </a:rPr>
              <a:t>2 </a:t>
            </a:r>
            <a:r>
              <a:rPr lang="uk-UA" sz="1800" dirty="0">
                <a:latin typeface="Georgia" pitchFamily="18" charset="0"/>
              </a:rPr>
              <a:t>— </a:t>
            </a:r>
            <a:r>
              <a:rPr lang="uk-UA" sz="1800" dirty="0" smtClean="0">
                <a:latin typeface="Georgia" pitchFamily="18" charset="0"/>
              </a:rPr>
              <a:t>зерна вуглеводів</a:t>
            </a:r>
            <a:r>
              <a:rPr lang="uk-UA" sz="1800" dirty="0">
                <a:latin typeface="Georgia" pitchFamily="18" charset="0"/>
              </a:rPr>
              <a:t>; </a:t>
            </a:r>
            <a:r>
              <a:rPr lang="uk-UA" sz="1800" i="1" dirty="0" smtClean="0">
                <a:latin typeface="Georgia" pitchFamily="18" charset="0"/>
              </a:rPr>
              <a:t>3 </a:t>
            </a:r>
            <a:r>
              <a:rPr lang="uk-UA" sz="1800" dirty="0">
                <a:latin typeface="Georgia" pitchFamily="18" charset="0"/>
              </a:rPr>
              <a:t>— </a:t>
            </a:r>
            <a:r>
              <a:rPr lang="uk-UA" sz="1800" dirty="0" smtClean="0">
                <a:latin typeface="Georgia" pitchFamily="18" charset="0"/>
              </a:rPr>
              <a:t>хлоропласти</a:t>
            </a:r>
            <a:r>
              <a:rPr lang="uk-UA" sz="1800" dirty="0">
                <a:latin typeface="Georgia" pitchFamily="18" charset="0"/>
              </a:rPr>
              <a:t>; </a:t>
            </a:r>
            <a:r>
              <a:rPr lang="uk-UA" sz="1800" i="1" dirty="0">
                <a:latin typeface="Georgia" pitchFamily="18" charset="0"/>
              </a:rPr>
              <a:t>4 </a:t>
            </a:r>
            <a:r>
              <a:rPr lang="uk-UA" sz="1800" dirty="0">
                <a:latin typeface="Georgia" pitchFamily="18" charset="0"/>
              </a:rPr>
              <a:t>— пульсівна вакуоля; </a:t>
            </a:r>
            <a:r>
              <a:rPr lang="uk-UA" sz="1800" dirty="0" smtClean="0">
                <a:latin typeface="Georgia" pitchFamily="18" charset="0"/>
              </a:rPr>
              <a:t/>
            </a:r>
            <a:br>
              <a:rPr lang="uk-UA" sz="1800" dirty="0" smtClean="0">
                <a:latin typeface="Georgia" pitchFamily="18" charset="0"/>
              </a:rPr>
            </a:br>
            <a:r>
              <a:rPr lang="uk-UA" sz="1800" dirty="0" smtClean="0">
                <a:latin typeface="Georgia" pitchFamily="18" charset="0"/>
              </a:rPr>
              <a:t>5 </a:t>
            </a:r>
            <a:r>
              <a:rPr lang="uk-UA" sz="1800" dirty="0">
                <a:latin typeface="Georgia" pitchFamily="18" charset="0"/>
              </a:rPr>
              <a:t>— вічко; </a:t>
            </a:r>
            <a:r>
              <a:rPr lang="uk-UA" sz="1800" i="1" dirty="0">
                <a:latin typeface="Georgia" pitchFamily="18" charset="0"/>
              </a:rPr>
              <a:t>6 </a:t>
            </a:r>
            <a:r>
              <a:rPr lang="uk-UA" sz="1800" dirty="0">
                <a:latin typeface="Georgia" pitchFamily="18" charset="0"/>
              </a:rPr>
              <a:t>— джгутик; 7 — резервуар пульсівної (</a:t>
            </a:r>
            <a:r>
              <a:rPr lang="uk-UA" sz="1800" dirty="0" smtClean="0">
                <a:latin typeface="Georgia" pitchFamily="18" charset="0"/>
              </a:rPr>
              <a:t>видільної</a:t>
            </a:r>
            <a:r>
              <a:rPr lang="uk-UA" sz="1800" dirty="0">
                <a:latin typeface="Georgia" pitchFamily="18" charset="0"/>
              </a:rPr>
              <a:t>) вакуолі</a:t>
            </a:r>
            <a:endParaRPr lang="ru-RU" sz="1800" dirty="0">
              <a:latin typeface="Georgia" pitchFamily="18" charset="0"/>
            </a:endParaRPr>
          </a:p>
          <a:p>
            <a:pPr>
              <a:buNone/>
            </a:pPr>
            <a:endParaRPr lang="ru-RU" sz="1800" dirty="0"/>
          </a:p>
        </p:txBody>
      </p:sp>
      <p:pic>
        <p:nvPicPr>
          <p:cNvPr id="24578" name="Picture 2"/>
          <p:cNvPicPr>
            <a:picLocks noChangeAspect="1" noChangeArrowheads="1"/>
          </p:cNvPicPr>
          <p:nvPr/>
        </p:nvPicPr>
        <p:blipFill>
          <a:blip r:embed="rId2"/>
          <a:srcRect/>
          <a:stretch>
            <a:fillRect/>
          </a:stretch>
        </p:blipFill>
        <p:spPr bwMode="auto">
          <a:xfrm>
            <a:off x="857224" y="214290"/>
            <a:ext cx="1643074" cy="636761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697559"/>
          </a:xfrm>
        </p:spPr>
        <p:txBody>
          <a:bodyPr>
            <a:normAutofit fontScale="55000" lnSpcReduction="20000"/>
          </a:bodyPr>
          <a:lstStyle/>
          <a:p>
            <a:pPr marL="0" indent="0" algn="just">
              <a:buNone/>
            </a:pPr>
            <a:r>
              <a:rPr lang="uk-UA" b="1" dirty="0" smtClean="0"/>
              <a:t>Перетинчастокрилі </a:t>
            </a:r>
            <a:r>
              <a:rPr lang="uk-UA" dirty="0" smtClean="0"/>
              <a:t>становлять один з найчисленніших (понад</a:t>
            </a:r>
            <a:r>
              <a:rPr lang="ru-RU" dirty="0" smtClean="0"/>
              <a:t> 100</a:t>
            </a:r>
            <a:r>
              <a:rPr lang="uk-UA" dirty="0" smtClean="0"/>
              <a:t> тис. видів) і найбільш високоорганізованих рядів комах. Ці комахи добре літають, тому у них найкра­ще диференційована мускулатура грудей. Для представ­ників цього ряду характерні дві пари прозорих перетин­частих крил. Передні крила завжди більші від задніх.</a:t>
            </a:r>
            <a:endParaRPr lang="ru-RU" dirty="0" smtClean="0"/>
          </a:p>
          <a:p>
            <a:pPr marL="0" indent="0" algn="just">
              <a:buNone/>
            </a:pPr>
            <a:r>
              <a:rPr lang="uk-UA" dirty="0" smtClean="0"/>
              <a:t>До цього ряду належать бджоли</a:t>
            </a:r>
            <a:r>
              <a:rPr lang="uk-UA" baseline="-25000" dirty="0" smtClean="0"/>
              <a:t>;</a:t>
            </a:r>
            <a:r>
              <a:rPr lang="uk-UA" dirty="0" smtClean="0"/>
              <a:t> оси, мурашки, джмелі та ін. Багато видів живуть великими колоніями або сім‘ями (бджоли, мурашки та ін.).</a:t>
            </a:r>
            <a:endParaRPr lang="ru-RU" dirty="0" smtClean="0"/>
          </a:p>
          <a:p>
            <a:pPr marL="0" indent="0" algn="just">
              <a:buNone/>
            </a:pPr>
            <a:r>
              <a:rPr lang="ru-RU" dirty="0" smtClean="0"/>
              <a:t>Голова</a:t>
            </a:r>
            <a:r>
              <a:rPr lang="uk-UA" dirty="0" smtClean="0"/>
              <a:t> бджоли досить рухливо сполучена з грудним відділом тіла. Очі складні, великі. Поряд з ними у більшості перетинчастокрилих є прості очка (у бджоли їх три). На голові розміщені різної будови вусики. У більшої частини видів ротові органи гризучого типу, а у бджіл</a:t>
            </a:r>
            <a:r>
              <a:rPr lang="ru-RU" dirty="0" smtClean="0"/>
              <a:t> — </a:t>
            </a:r>
            <a:r>
              <a:rPr lang="uk-UA" dirty="0" smtClean="0"/>
              <a:t>гризучо-лижучого. Самки перетинчастокрилих мають яйцеклад, який у бджіл перетворився на жало.</a:t>
            </a:r>
            <a:endParaRPr lang="ru-RU" dirty="0" smtClean="0"/>
          </a:p>
          <a:p>
            <a:pPr marL="0" indent="0" algn="just">
              <a:buNone/>
            </a:pPr>
            <a:r>
              <a:rPr lang="uk-UA" dirty="0" smtClean="0"/>
              <a:t>У більшості перетинчастокрилих личинки мають чер­воподібну форму, очей і ніг у них немає, голова розвинена слабко. Лише у личинок окремих видів комах цього ряду є</a:t>
            </a:r>
            <a:r>
              <a:rPr lang="ru-RU" dirty="0" smtClean="0"/>
              <a:t> 3</a:t>
            </a:r>
            <a:r>
              <a:rPr lang="uk-UA" dirty="0" smtClean="0"/>
              <a:t> пари грудних ніг і</a:t>
            </a:r>
            <a:r>
              <a:rPr lang="ru-RU" dirty="0" smtClean="0"/>
              <a:t> 6—8</a:t>
            </a:r>
            <a:r>
              <a:rPr lang="uk-UA" dirty="0" smtClean="0"/>
              <a:t> пар черевних ніжок.</a:t>
            </a:r>
            <a:endParaRPr lang="ru-RU" dirty="0" smtClean="0"/>
          </a:p>
          <a:p>
            <a:pPr marL="0" indent="0" algn="just">
              <a:buNone/>
            </a:pPr>
            <a:r>
              <a:rPr lang="uk-UA" dirty="0" smtClean="0"/>
              <a:t>Перетинчастокрилі мають добре розвинений надглот­ковий ганглій, або головний мозок, у зв'язку з чим для них характерні складна поведінка і утворення умовних рефлексів.</a:t>
            </a:r>
            <a:endParaRPr lang="ru-RU" dirty="0" smtClean="0"/>
          </a:p>
          <a:p>
            <a:pPr marL="0" indent="0" algn="just">
              <a:buNone/>
            </a:pPr>
            <a:r>
              <a:rPr lang="uk-UA" dirty="0" smtClean="0"/>
              <a:t>Особливо велике значення мають перетинчастокрилі як запилювачі рослин. Серед цих комах багато корисних для людини (медоносна бджола, їздці та ін.). Проте є багато й шкідливих видів (пильщики, горіхотворки та ін.).</a:t>
            </a:r>
            <a:endParaRPr lang="ru-RU" dirty="0" smtClean="0"/>
          </a:p>
          <a:p>
            <a:pPr marL="0" indent="0" algn="just">
              <a:buNone/>
            </a:pPr>
            <a:endParaRPr lang="ru-RU"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14290"/>
            <a:ext cx="8229600" cy="6357982"/>
          </a:xfrm>
        </p:spPr>
        <p:txBody>
          <a:bodyPr>
            <a:normAutofit fontScale="32500" lnSpcReduction="20000"/>
          </a:bodyPr>
          <a:lstStyle/>
          <a:p>
            <a:pPr marL="0" indent="0" algn="just">
              <a:buNone/>
            </a:pPr>
            <a:r>
              <a:rPr lang="uk-UA" sz="3500" b="1" i="1" dirty="0" smtClean="0"/>
              <a:t>Медоносна бджола </a:t>
            </a:r>
            <a:r>
              <a:rPr lang="ru-RU" sz="3500" dirty="0" smtClean="0"/>
              <a:t>—</a:t>
            </a:r>
            <a:r>
              <a:rPr lang="uk-UA" sz="3500" dirty="0" smtClean="0"/>
              <a:t> це значною мірою одомашнена тварина. Нині відомі різні породи бджіл. Вони ведуть гур­товий спосіб життя. В кожній бджолиній сім'ї є одна сам­ка </a:t>
            </a:r>
            <a:r>
              <a:rPr lang="uk-UA" sz="3500" i="1" dirty="0" smtClean="0"/>
              <a:t>(матка, </a:t>
            </a:r>
            <a:r>
              <a:rPr lang="uk-UA" sz="3500" dirty="0" smtClean="0"/>
              <a:t>або </a:t>
            </a:r>
            <a:r>
              <a:rPr lang="uk-UA" sz="3500" i="1" dirty="0" smtClean="0"/>
              <a:t>цариця), </a:t>
            </a:r>
            <a:r>
              <a:rPr lang="uk-UA" sz="3500" dirty="0" smtClean="0"/>
              <a:t>кілька самців </a:t>
            </a:r>
            <a:r>
              <a:rPr lang="uk-UA" sz="3500" i="1" dirty="0" smtClean="0"/>
              <a:t>(трутнів) </a:t>
            </a:r>
            <a:r>
              <a:rPr lang="uk-UA" sz="3500" dirty="0" smtClean="0"/>
              <a:t>і десят­ки тисяч </a:t>
            </a:r>
            <a:r>
              <a:rPr lang="uk-UA" sz="3500" i="1" dirty="0" smtClean="0"/>
              <a:t>робочих особин. </a:t>
            </a:r>
            <a:r>
              <a:rPr lang="uk-UA" sz="3500" dirty="0" smtClean="0"/>
              <a:t>Робочі особини</a:t>
            </a:r>
            <a:r>
              <a:rPr lang="ru-RU" sz="3500" dirty="0" smtClean="0"/>
              <a:t> —</a:t>
            </a:r>
            <a:r>
              <a:rPr lang="uk-UA" sz="3500" dirty="0" smtClean="0"/>
              <a:t> це самки з недорозвиненими органами розмноження. Зазвичай дикі бджоли оселяються в природних умовах у дуплах дерев. Людина розводить бджіл у вуликах, де вони ліплять з вос­ку стільник, що складається з шестигранних комірок.</a:t>
            </a:r>
            <a:endParaRPr lang="ru-RU" sz="3500" dirty="0" smtClean="0"/>
          </a:p>
          <a:p>
            <a:pPr marL="0" indent="0" algn="just">
              <a:buNone/>
            </a:pPr>
            <a:r>
              <a:rPr lang="uk-UA" sz="3500" dirty="0" smtClean="0"/>
              <a:t>Висмоктаний бджолою з квіток нектар потрапляє у воло. Тут він змішується з ферментами і перетворюється на мед, який бджола відригує в комірку стільника.</a:t>
            </a:r>
            <a:endParaRPr lang="ru-RU" sz="3500" dirty="0" smtClean="0"/>
          </a:p>
          <a:p>
            <a:pPr marL="0" indent="0" algn="just">
              <a:buNone/>
            </a:pPr>
            <a:r>
              <a:rPr lang="uk-UA" sz="3500" dirty="0" smtClean="0"/>
              <a:t>Груди робочих бджіл густо вкриті волосками. До них прилипає пилок під час відвідування бджолами квіток. Ноги робочих бджіл пристосовані не лише для побудови комірок стільника, а й для збирання пилку. У бджіл на черевці є восковидільні залози. Ділянки черевця, на яких виділяється віск, називають </a:t>
            </a:r>
            <a:r>
              <a:rPr lang="uk-UA" sz="3500" i="1" dirty="0" smtClean="0"/>
              <a:t>дзеркальцями. </a:t>
            </a:r>
            <a:r>
              <a:rPr lang="uk-UA" sz="3500" dirty="0" smtClean="0"/>
              <a:t>Вироблюваний ними віск використовується бджолами для побудови стільника.</a:t>
            </a:r>
            <a:endParaRPr lang="ru-RU" sz="3500" dirty="0" smtClean="0"/>
          </a:p>
          <a:p>
            <a:pPr marL="0" indent="0" algn="just">
              <a:buNone/>
            </a:pPr>
            <a:r>
              <a:rPr lang="uk-UA" sz="3500" dirty="0" smtClean="0"/>
              <a:t>Навесні, з настанням теплих днів робочі бджоли вилі­тають і починають збирати з квіток пилок і нектар. Мат­ка відкладає в комірки стільника запліднені і незаплід-нені яйця. Із запліднених яєць розвиваються робочі бджо­ли і матка, а з незапліднених</a:t>
            </a:r>
            <a:r>
              <a:rPr lang="ru-RU" sz="3500" dirty="0" smtClean="0"/>
              <a:t> —</a:t>
            </a:r>
            <a:r>
              <a:rPr lang="uk-UA" sz="3500" dirty="0" smtClean="0"/>
              <a:t> трутні. Залежно від умов вигодовування личинки перетворюються або на матку, або на робочу бджолу. В перші дні життя личинок робочі бджо­ли вигодовують їх "молочком", яке виробляється однією парою слинних залоз.</a:t>
            </a:r>
            <a:endParaRPr lang="ru-RU" sz="3500" dirty="0" smtClean="0"/>
          </a:p>
          <a:p>
            <a:pPr marL="0" indent="0" algn="just">
              <a:buNone/>
            </a:pPr>
            <a:r>
              <a:rPr lang="uk-UA" sz="3500" dirty="0" smtClean="0"/>
              <a:t>Одних личинок вигодовують упродовж усього розвитку лише "молочком", яке є винятково поживним кормом; з них у кінці розвитку формується матка. Інших личинок робочі бджоли годують "молочком" лише перші три дні, а починаючи з четвертого</a:t>
            </a:r>
            <a:r>
              <a:rPr lang="ru-RU" sz="3500" dirty="0" smtClean="0"/>
              <a:t> —</a:t>
            </a:r>
            <a:r>
              <a:rPr lang="uk-UA" sz="3500" dirty="0" smtClean="0"/>
              <a:t> сумішшю пилку й меду. За таких умов годування розвиваються робочі бджоли.</a:t>
            </a:r>
            <a:endParaRPr lang="ru-RU" sz="3500" dirty="0" smtClean="0"/>
          </a:p>
          <a:p>
            <a:pPr marL="0" indent="0" algn="just">
              <a:buNone/>
            </a:pPr>
            <a:r>
              <a:rPr lang="uk-UA" sz="3500" dirty="0" smtClean="0"/>
              <a:t>У житті бджолиної сім'ї послідовно відбуваються такі етапи: інтенсивне розмноження і вигодовування; розсе­лення, або роїння; утворення нових сімей; зимівля.</a:t>
            </a:r>
            <a:endParaRPr lang="ru-RU" sz="3500" dirty="0" smtClean="0"/>
          </a:p>
          <a:p>
            <a:pPr marL="0" indent="0" algn="just">
              <a:buNone/>
            </a:pPr>
            <a:r>
              <a:rPr lang="uk-UA" sz="3500" dirty="0" smtClean="0"/>
              <a:t>Інтенсивна діяльність робочих бджіл у вулику або в дуплі починається з настанням тепла. Вони будують комір­ки стільника, заповнюють частину їх медом і зашпарову­ють воском. Матка живе від</a:t>
            </a:r>
            <a:r>
              <a:rPr lang="ru-RU" sz="3500" dirty="0" smtClean="0"/>
              <a:t> 4</a:t>
            </a:r>
            <a:r>
              <a:rPr lang="uk-UA" sz="3500" dirty="0" smtClean="0"/>
              <a:t> до</a:t>
            </a:r>
            <a:r>
              <a:rPr lang="ru-RU" sz="3500" dirty="0" smtClean="0"/>
              <a:t> 5</a:t>
            </a:r>
            <a:r>
              <a:rPr lang="uk-UA" sz="3500" dirty="0" smtClean="0"/>
              <a:t> років. Вона парується один раз у житті після роїння. Для цього молода матка вилітає з вулика з трутнями. Під час цього польоту і відбу­вається запліднення матки. При цьому сперматозоони зберігаються в її сім'яприймальниках. Після цього матка повертається до вулика, а трутні в нього тепер не допускаються (вони або гинуть, або їх вбивають робочі бджоли). Запліднення яєць відбувається в момент відкладання їх маткою в бджолині комірки і маточні мисочки. При відкладанні ж у трутневі комірки отвори сім'яприймаль-ників стискаються і яйця залишаються незаплідненими. За добу одна матка відкладає до 1 тис. яєць. Період роз­множення і вигодовування закінчується вилупленням багатьох робочих бджіл, а потім трутнів і матки.</a:t>
            </a:r>
            <a:endParaRPr lang="ru-RU" sz="3500" dirty="0" smtClean="0"/>
          </a:p>
          <a:p>
            <a:pPr marL="0" indent="0" algn="just">
              <a:buNone/>
            </a:pPr>
            <a:r>
              <a:rPr lang="uk-UA" sz="3500" dirty="0" smtClean="0"/>
              <a:t>Після виходу з маточника молодої матки настає період роїння. Стара матка залишає вулик (або дупло) із значною частиною робочих бджіл. Вилетівши, рій сідає на гілку дере­ва, клубком збиваючись навколо матки. Пасічники зніма­ють рій і садять його у новий вулик. Якщо рій не зняти, то він поселиться в дуплі або іншому місці і бджоли здичаві­ють. Молода матка вбиває в маточниках інших маток, які ще розвиваються. Іноді після появи нової матки таку операцію виконують робочі бджоли. Якщо з'явиться нова матка, то утворюється новий рій, який також покине вулик. Для пасі­ки таке повторне роїння небажане, оскільки сім'ї слабнуть.</a:t>
            </a:r>
            <a:endParaRPr lang="ru-RU" sz="3500" dirty="0" smtClean="0"/>
          </a:p>
          <a:p>
            <a:pPr marL="0" indent="0" algn="just">
              <a:buNone/>
            </a:pPr>
            <a:r>
              <a:rPr lang="uk-UA" sz="3500" dirty="0" smtClean="0"/>
              <a:t>У другій половині літа робочі бджоли починають заго­товляти запаси меду на зиму. З настанням холодів вони замазують воском щілини у вулику й готуються до зимівлі. Узимку бджоли щільно обсідають стільники і живляться заготовленим медом.</a:t>
            </a:r>
            <a:endParaRPr lang="ru-RU" sz="3500" dirty="0" smtClean="0"/>
          </a:p>
          <a:p>
            <a:pPr>
              <a:buNone/>
            </a:pPr>
            <a:endParaRPr lang="ru-RU"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5768997"/>
          </a:xfrm>
        </p:spPr>
        <p:txBody>
          <a:bodyPr>
            <a:normAutofit fontScale="47500" lnSpcReduction="20000"/>
          </a:bodyPr>
          <a:lstStyle/>
          <a:p>
            <a:pPr marL="0" indent="0" algn="just">
              <a:buNone/>
            </a:pPr>
            <a:r>
              <a:rPr lang="ru-RU" b="1" i="1" dirty="0" smtClean="0"/>
              <a:t>Мурашки </a:t>
            </a:r>
            <a:r>
              <a:rPr lang="uk-UA" dirty="0" smtClean="0"/>
              <a:t>також</a:t>
            </a:r>
            <a:r>
              <a:rPr lang="ru-RU" dirty="0" smtClean="0"/>
              <a:t> належать до</a:t>
            </a:r>
            <a:r>
              <a:rPr lang="uk-UA" dirty="0" smtClean="0"/>
              <a:t> гуртосімейних</a:t>
            </a:r>
            <a:r>
              <a:rPr lang="ru-RU" dirty="0" smtClean="0"/>
              <a:t> комах. </a:t>
            </a:r>
            <a:r>
              <a:rPr lang="uk-UA" dirty="0" smtClean="0"/>
              <a:t>Вони живуть</a:t>
            </a:r>
            <a:r>
              <a:rPr lang="ru-RU" dirty="0" smtClean="0"/>
              <a:t> у</a:t>
            </a:r>
            <a:r>
              <a:rPr lang="uk-UA" dirty="0" smtClean="0"/>
              <a:t> мурашниках, що являють</a:t>
            </a:r>
            <a:r>
              <a:rPr lang="ru-RU" dirty="0" smtClean="0"/>
              <a:t> собою</a:t>
            </a:r>
            <a:r>
              <a:rPr lang="uk-UA" dirty="0" smtClean="0"/>
              <a:t> куполо­подібні гнізда. В одному великому мурашнику живе кілька мільйонів мурашок. Багаторічні сім'ї мурашок склада­ються із самок, самців і робочих особин. Голова в мураш­ки рухома, із сильно розвиненими гризучими верхніми щелепами. На голові знаходяться довгі колінчасті вусики і складні очі. Самці і самки мають перетинчасті крила, які легко обламуються. У робочих мурашок крил немає. Черевце між першим і другим члениками звужене, зав­дяки чому воно рухливе. У деяких видів мурашок на кінці черевця знаходиться жало, через яке вибризкується сек­рет, що має запах мурашиної кислоти.</a:t>
            </a:r>
            <a:endParaRPr lang="ru-RU" dirty="0" smtClean="0"/>
          </a:p>
          <a:p>
            <a:pPr marL="0" indent="0" algn="just">
              <a:buNone/>
            </a:pPr>
            <a:r>
              <a:rPr lang="uk-UA" dirty="0" smtClean="0"/>
              <a:t>У багатьох видів мурашок існує поділ праці. Поряд з робочими особинами є ще й </a:t>
            </a:r>
            <a:r>
              <a:rPr lang="uk-UA" i="1" dirty="0" smtClean="0"/>
              <a:t>солдати. </a:t>
            </a:r>
            <a:r>
              <a:rPr lang="uk-UA" dirty="0" smtClean="0"/>
              <a:t>У них велика голова з дуже сильними щелепами. Своєю головою солдати закривають усі вхідні отвори у мурашник. Коли робочі му­рашки повертаються додому, вони стукають вусиками сол­датів по голові, які після такого знаку пропускають їх до мурашника.</a:t>
            </a:r>
            <a:endParaRPr lang="ru-RU" dirty="0" smtClean="0"/>
          </a:p>
          <a:p>
            <a:pPr marL="0" indent="0" algn="just">
              <a:buNone/>
            </a:pPr>
            <a:r>
              <a:rPr lang="uk-UA" dirty="0" smtClean="0"/>
              <a:t>Великі щелепи мурашок-солдатів є їхньою зброєю і ро­бочим інструментом. Солдати можуть нападати на гнізда інших видів мурашок. Робочі мурашки забирають мед бджіл з вуликів і нектар квітів. Після повернення в му­рашник вони відригують цю їжу і годують інших робочих мурашок. В їхні функції входять також побудова мураш­ника і підтримання його в чистоті й порядку, догляд за личинками і лялечками, перенесення їх по мурашнику (з однієї частини в іншу) залежно від часу доби і погоди.</a:t>
            </a:r>
            <a:endParaRPr lang="ru-RU" dirty="0" smtClean="0"/>
          </a:p>
          <a:p>
            <a:pPr marL="0" indent="0" algn="just">
              <a:buNone/>
            </a:pPr>
            <a:r>
              <a:rPr lang="uk-UA" dirty="0" smtClean="0"/>
              <a:t>Зимують мурашки в підземній частині мурашника, де температура не така низька, як на поверхні. Там вони збираються в тісний клубок і в такому стані перебувають до весни.</a:t>
            </a:r>
            <a:endParaRPr lang="ru-RU" dirty="0" smtClean="0"/>
          </a:p>
          <a:p>
            <a:pPr marL="0" indent="0" algn="just">
              <a:buNone/>
            </a:pPr>
            <a:r>
              <a:rPr lang="uk-UA" dirty="0" smtClean="0"/>
              <a:t>Головною їжею мурашок є комахи. За один день мурашина сім'я знищує до</a:t>
            </a:r>
            <a:r>
              <a:rPr lang="ru-RU" dirty="0" smtClean="0"/>
              <a:t> 1</a:t>
            </a:r>
            <a:r>
              <a:rPr lang="uk-UA" dirty="0" smtClean="0"/>
              <a:t> кг гусені, личинок жуків, мете­ликів та інших комах. Оскільки більшість комах та їхніх личинкових стадій</a:t>
            </a:r>
            <a:r>
              <a:rPr lang="ru-RU" dirty="0" smtClean="0"/>
              <a:t> —</a:t>
            </a:r>
            <a:r>
              <a:rPr lang="uk-UA" dirty="0" smtClean="0"/>
              <a:t> шкідники культурних рослин і лісу, мурашки, знищуючи їх, приносять велику користь. Му­рашки (як і дощові черв'яки) розпушують грунт своїми ходами, сприяють його зволоженню, вентиляції і збага­ченню перегноєм. Тому мурашники слід оберігати.</a:t>
            </a:r>
            <a:endParaRPr lang="ru-RU" dirty="0" smtClean="0"/>
          </a:p>
          <a:p>
            <a:pPr>
              <a:buNone/>
            </a:pPr>
            <a:endParaRPr lang="ru-RU"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42844" y="285728"/>
            <a:ext cx="8786874" cy="5840435"/>
          </a:xfrm>
        </p:spPr>
        <p:txBody>
          <a:bodyPr>
            <a:noAutofit/>
          </a:bodyPr>
          <a:lstStyle/>
          <a:p>
            <a:pPr marL="0" indent="0" algn="just">
              <a:buNone/>
            </a:pPr>
            <a:r>
              <a:rPr lang="uk-UA" sz="1200" b="1" dirty="0" smtClean="0"/>
              <a:t>Інстинкт. </a:t>
            </a:r>
            <a:r>
              <a:rPr lang="uk-UA" sz="1200" dirty="0" smtClean="0"/>
              <a:t>Під час ознайомлення з життям бджіл, мура­шок та інших тварин ми переконуємося в тому, що їхні дії доцільні. Це стосується сигналізації у бджіл, розведен­ня попелиць мурашками тощо. Наприклад, якщо бджола знайшла квітуючі рослини, багаті на нектар, вона, повер­нувшись до вулика, починає описувати на стільнику фігу­ри, що нагадують цифру 8; черевце її при цьому коли­вається. За фігурами такого своєрідного "танцю" інші бджоли визначають, на яку відстань і в якому напрямку потрібно летіти за нектаром. Коли бджоли прилетять до "вказаного" місця медозбору, вони сідають лише на ті квітки, запах яких був зафіксований на тілі бджоли-роз-відниці. Деякі види робочих мурашок розводять попелиць і доглядають за ними, оскільки використовують їхні со­лодкі екскременти як їжу. Ряд тропічних видів мурашок вирощують під землею цвільові гриби, що є кормом для їхніх личинок.</a:t>
            </a:r>
            <a:endParaRPr lang="ru-RU" sz="1200" dirty="0" smtClean="0"/>
          </a:p>
          <a:p>
            <a:pPr marL="0" indent="0" algn="just">
              <a:buNone/>
            </a:pPr>
            <a:r>
              <a:rPr lang="uk-UA" sz="1200" dirty="0" smtClean="0"/>
              <a:t>Усі ці дії комах настільки доцільні, що можна подума­ти про їхню свідому діяльність. Насправді ж це пов'язано з інстинктами. </a:t>
            </a:r>
            <a:r>
              <a:rPr lang="uk-UA" sz="1200" i="1" dirty="0" smtClean="0"/>
              <a:t>Інстинкти </a:t>
            </a:r>
            <a:r>
              <a:rPr lang="uk-UA" sz="1200" dirty="0" smtClean="0"/>
              <a:t>— це ланцюг послідовних без­умовних рефлексів, що є однією з форм пристосування тва­рин до умов життя. Це природжена форма поведінки тва­рини. Інстинкти характеризуються стереотипністю дій, поштовхом для яких є зовнішні подразнення. В незміню­ваних умовах інстинкти корисні, однак несвідомі, автома­тичні дії стають марними в разі зміни ситуації. Цю особ­ливість інстинктів можна проілюструвати таким прикла­дом. Оса сфекс виявляє турботу про своє потомство, яка полягає в послідовних, доцільних діях: вона будує гніздо-нірку, заготовляє живих комах — корм для своїх личи­нок. Оса паралізує здобич уколом жала в скупчення нер­вових клітин, на здобич відкладає яйця, після чого нірку замуровує. На цьому турбота про</a:t>
            </a:r>
            <a:r>
              <a:rPr lang="ru-RU" sz="1200" dirty="0" smtClean="0"/>
              <a:t> потомство</a:t>
            </a:r>
            <a:r>
              <a:rPr lang="uk-UA" sz="1200" dirty="0" smtClean="0"/>
              <a:t> завершується. Проте якщо звичний хід подій порушити</a:t>
            </a:r>
            <a:r>
              <a:rPr lang="ru-RU" sz="1200" dirty="0" smtClean="0"/>
              <a:t> —</a:t>
            </a:r>
            <a:r>
              <a:rPr lang="uk-UA" sz="1200" dirty="0" smtClean="0"/>
              <a:t> видалити з гнізда вміст у той час, коли оса вже розпочала його заму­ровувати, навіть якщо "пограбувати" гніздо в її присут­ності, оса старанно завершить його мурування.</a:t>
            </a:r>
            <a:endParaRPr lang="ru-RU" sz="1200" dirty="0" smtClean="0"/>
          </a:p>
          <a:p>
            <a:pPr marL="0" indent="0" algn="just">
              <a:buNone/>
            </a:pPr>
            <a:r>
              <a:rPr lang="uk-UA" sz="1200" dirty="0" smtClean="0"/>
              <a:t>Безумовні рефлекси та інстинкти не здатні забезпечити повне пристосування тварин до умов життя, що постійно змінюються. Це пристосування досягається умовними реф­лексами, що формуються впродовж індивідуального жит­тя тварини (детальніше про рефлекси див. розд. "Вища нервова діяльність").</a:t>
            </a:r>
            <a:endParaRPr lang="ru-RU" sz="1200" dirty="0" smtClean="0"/>
          </a:p>
          <a:p>
            <a:pPr marL="0" indent="0" algn="just">
              <a:buNone/>
            </a:pPr>
            <a:r>
              <a:rPr lang="uk-UA" sz="1200" b="1" dirty="0" smtClean="0"/>
              <a:t>їздці — </a:t>
            </a:r>
            <a:r>
              <a:rPr lang="uk-UA" sz="1200" dirty="0" smtClean="0"/>
              <a:t>надзвичайно цікава і практично дуже важлива група комах. їхні самки відкладають свої яйця в яйця, личинки та лялечки різних видів комах. Личинки їздців не мають ніг. Живляться вони тканинами і гемолімфою хазяїна. Жертва доживає до утворення їздцем лялечки. Для утворення лялечки личинка їздців прориває покриви комахи і виповзає назовні. В результаті комахи-хазяїни гинуть.</a:t>
            </a:r>
            <a:r>
              <a:rPr lang="en-US" sz="1200" dirty="0" smtClean="0"/>
              <a:t> </a:t>
            </a:r>
            <a:r>
              <a:rPr lang="uk-UA" sz="1200" dirty="0" smtClean="0"/>
              <a:t>їздці</a:t>
            </a:r>
            <a:r>
              <a:rPr lang="ru-RU" sz="1200" dirty="0" smtClean="0"/>
              <a:t> —</a:t>
            </a:r>
            <a:r>
              <a:rPr lang="uk-UA" sz="1200" dirty="0" smtClean="0"/>
              <a:t> дрібні комахи з довгими вусиками. Черевце більшості видів їздців має стеблисту будову. У самок доб­ре розвинений яйцеклад. їздці допомагають людині в бо­ротьбі з різними комахами</a:t>
            </a:r>
            <a:r>
              <a:rPr lang="ru-RU" sz="1200" dirty="0" smtClean="0"/>
              <a:t> —</a:t>
            </a:r>
            <a:r>
              <a:rPr lang="uk-UA" sz="1200" dirty="0" smtClean="0"/>
              <a:t> шкідниками сільськогос­подарських культур. Наприклад, самка білянкового дрібно-черевця, знайшовши гусеницю білана капустяного, сідає на неї верхи (тому її назвали їздцем), проколює шкіру яйцекладом і відкладає свої яйця. Інші види їздців вра­жають личинок різних шкідників (непарного шовкопря­да, попелиць тощо). Є такі види їздців, що відкладають свої яйця в кліщів, які переносять збудників хвороб.</a:t>
            </a:r>
            <a:endParaRPr lang="ru-RU" sz="1200" dirty="0" smtClean="0"/>
          </a:p>
          <a:p>
            <a:pPr marL="0" indent="0" algn="just">
              <a:buNone/>
            </a:pPr>
            <a:r>
              <a:rPr lang="uk-UA" sz="1200" dirty="0" smtClean="0"/>
              <a:t>Близько до справжніх їздців стоять і інші корисні ко­махи. Так, </a:t>
            </a:r>
            <a:r>
              <a:rPr lang="uk-UA" sz="1200" i="1" dirty="0" smtClean="0"/>
              <a:t>трихограма </a:t>
            </a:r>
            <a:r>
              <a:rPr lang="uk-UA" sz="1200" dirty="0" smtClean="0"/>
              <a:t>відкладає по одному яйцю в кожне яйце метеликів. Тому тільки однією кладкою вражається значна кількість яєць. </a:t>
            </a:r>
            <a:r>
              <a:rPr lang="uk-UA" sz="1200" i="1" dirty="0" smtClean="0"/>
              <a:t>Теленомус </a:t>
            </a:r>
            <a:r>
              <a:rPr lang="uk-UA" sz="1200" dirty="0" smtClean="0"/>
              <a:t>відкладає свої яйця в яйця клопів-черепашок.</a:t>
            </a:r>
            <a:endParaRPr lang="ru-RU" sz="1200" dirty="0" smtClean="0"/>
          </a:p>
          <a:p>
            <a:pPr marL="0" indent="0" algn="just">
              <a:buNone/>
            </a:pPr>
            <a:endParaRPr lang="ru-RU" sz="1200"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071934" y="5715016"/>
            <a:ext cx="4614866" cy="785818"/>
          </a:xfrm>
        </p:spPr>
        <p:txBody>
          <a:bodyPr>
            <a:normAutofit fontScale="55000" lnSpcReduction="20000"/>
          </a:bodyPr>
          <a:lstStyle/>
          <a:p>
            <a:pPr marL="0" indent="0" algn="ctr">
              <a:buNone/>
            </a:pPr>
            <a:r>
              <a:rPr lang="uk-UA" dirty="0" smtClean="0"/>
              <a:t>Їздці – комахи які можуть використовуватись як засоб біологіічої боротьби із комахами-шкідниками</a:t>
            </a:r>
            <a:endParaRPr lang="ru-RU" dirty="0"/>
          </a:p>
        </p:txBody>
      </p:sp>
      <p:pic>
        <p:nvPicPr>
          <p:cNvPr id="6146" name="Picture 2"/>
          <p:cNvPicPr>
            <a:picLocks noChangeAspect="1" noChangeArrowheads="1"/>
          </p:cNvPicPr>
          <p:nvPr/>
        </p:nvPicPr>
        <p:blipFill>
          <a:blip r:embed="rId2"/>
          <a:srcRect/>
          <a:stretch>
            <a:fillRect/>
          </a:stretch>
        </p:blipFill>
        <p:spPr bwMode="auto">
          <a:xfrm>
            <a:off x="214282" y="428604"/>
            <a:ext cx="2341266" cy="6124618"/>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5000628" y="357166"/>
            <a:ext cx="3257604" cy="2171736"/>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a:srcRect/>
          <a:stretch>
            <a:fillRect/>
          </a:stretch>
        </p:blipFill>
        <p:spPr bwMode="auto">
          <a:xfrm>
            <a:off x="5214942" y="2857496"/>
            <a:ext cx="2992087" cy="2560074"/>
          </a:xfrm>
          <a:prstGeom prst="rect">
            <a:avLst/>
          </a:prstGeom>
          <a:noFill/>
          <a:ln w="9525">
            <a:noFill/>
            <a:miter lim="800000"/>
            <a:headEnd/>
            <a:tailEnd/>
          </a:ln>
          <a:effec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termites_workers_&amp;_queen_600.jpg"/>
          <p:cNvPicPr>
            <a:picLocks noGrp="1" noChangeAspect="1"/>
          </p:cNvPicPr>
          <p:nvPr>
            <p:ph idx="1"/>
          </p:nvPr>
        </p:nvPicPr>
        <p:blipFill>
          <a:blip r:embed="rId2"/>
          <a:stretch>
            <a:fillRect/>
          </a:stretch>
        </p:blipFill>
        <p:spPr>
          <a:xfrm>
            <a:off x="500034" y="285728"/>
            <a:ext cx="3714775" cy="2857520"/>
          </a:xfrm>
        </p:spPr>
      </p:pic>
      <p:pic>
        <p:nvPicPr>
          <p:cNvPr id="5" name="Рисунок 4" descr="dn7041-1_745.jpg"/>
          <p:cNvPicPr>
            <a:picLocks noChangeAspect="1"/>
          </p:cNvPicPr>
          <p:nvPr/>
        </p:nvPicPr>
        <p:blipFill>
          <a:blip r:embed="rId3"/>
          <a:stretch>
            <a:fillRect/>
          </a:stretch>
        </p:blipFill>
        <p:spPr>
          <a:xfrm>
            <a:off x="500034" y="3429000"/>
            <a:ext cx="3714776" cy="2699404"/>
          </a:xfrm>
          <a:prstGeom prst="rect">
            <a:avLst/>
          </a:prstGeom>
        </p:spPr>
      </p:pic>
      <p:pic>
        <p:nvPicPr>
          <p:cNvPr id="6" name="Рисунок 5" descr="Image0165.jpg"/>
          <p:cNvPicPr>
            <a:picLocks noChangeAspect="1"/>
          </p:cNvPicPr>
          <p:nvPr/>
        </p:nvPicPr>
        <p:blipFill>
          <a:blip r:embed="rId4"/>
          <a:stretch>
            <a:fillRect/>
          </a:stretch>
        </p:blipFill>
        <p:spPr>
          <a:xfrm>
            <a:off x="5500694" y="285728"/>
            <a:ext cx="2678907" cy="3571876"/>
          </a:xfrm>
          <a:prstGeom prst="rect">
            <a:avLst/>
          </a:prstGeom>
        </p:spPr>
      </p:pic>
      <p:sp>
        <p:nvSpPr>
          <p:cNvPr id="7" name="TextBox 6"/>
          <p:cNvSpPr txBox="1"/>
          <p:nvPr/>
        </p:nvSpPr>
        <p:spPr>
          <a:xfrm>
            <a:off x="5572132" y="4286256"/>
            <a:ext cx="2857520" cy="646331"/>
          </a:xfrm>
          <a:prstGeom prst="rect">
            <a:avLst/>
          </a:prstGeom>
          <a:noFill/>
        </p:spPr>
        <p:txBody>
          <a:bodyPr wrap="square" rtlCol="0">
            <a:spAutoFit/>
          </a:bodyPr>
          <a:lstStyle/>
          <a:p>
            <a:pPr algn="ctr"/>
            <a:r>
              <a:rPr lang="uk-UA" dirty="0" smtClean="0"/>
              <a:t>Терміти – колоніальні комахи</a:t>
            </a:r>
            <a:endParaRPr lang="ru-RU"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85728"/>
            <a:ext cx="8229600" cy="6072230"/>
          </a:xfrm>
        </p:spPr>
        <p:txBody>
          <a:bodyPr>
            <a:normAutofit fontScale="40000" lnSpcReduction="20000"/>
          </a:bodyPr>
          <a:lstStyle/>
          <a:p>
            <a:pPr marL="0" indent="0" algn="just">
              <a:buNone/>
            </a:pPr>
            <a:r>
              <a:rPr lang="uk-UA" b="1" dirty="0" smtClean="0"/>
              <a:t>Біологічний метод боротьби з шкідниками. </a:t>
            </a:r>
            <a:r>
              <a:rPr lang="uk-UA" dirty="0" smtClean="0"/>
              <a:t>Для бороть­би з шкідливими комахами поряд з механічними, хімічни­ми та агротехнічними методами все ширше використову­ють біологічні методи боротьби, тобто знищення комах на всіх стадіях розвитку за допомогою їхніх природних во­рогів. Такими ворогами комах є жаби, ящірки, дикі птахи, землерийки, їжаки, кроти, кажани тощо. Тому всіх цих тварин слід оберігати і по можливості принаджувати на поля, городи, в сади й парки. Свійську птицю за останні роки також все частіше використовують для знищення шкідників.</a:t>
            </a:r>
            <a:endParaRPr lang="ru-RU" dirty="0" smtClean="0"/>
          </a:p>
          <a:p>
            <a:pPr marL="0" indent="0" algn="just">
              <a:buNone/>
            </a:pPr>
            <a:r>
              <a:rPr lang="uk-UA" dirty="0" smtClean="0"/>
              <a:t>Багато природних ворогів є у шкідників і серед комах. Велике значення в знищенні шкідників належить їздцям та іншим комахам. Сонечка, наприклад, знищують попе­лиць та інших шкідників. Хижі жуки (жужелиці) полю­ють на гусениць непарного шовкопряда.</a:t>
            </a:r>
            <a:endParaRPr lang="ru-RU" dirty="0" smtClean="0"/>
          </a:p>
          <a:p>
            <a:pPr marL="0" indent="0" algn="just">
              <a:buNone/>
            </a:pPr>
            <a:r>
              <a:rPr lang="uk-UA" dirty="0" smtClean="0"/>
              <a:t>У спеціальних лабораторіях у великих кількостях роз­водять деякі види сонечок, їздців, трихограм та інших комах. їх випускають у тих районах, де спостерігається масове розмноження шкідників. Біологічним методам боротьби з шкідниками рослин належить велике майбутнє.</a:t>
            </a:r>
            <a:endParaRPr lang="ru-RU" dirty="0" smtClean="0"/>
          </a:p>
          <a:p>
            <a:pPr marL="0" indent="0" algn="just">
              <a:buNone/>
            </a:pPr>
            <a:r>
              <a:rPr lang="uk-UA" b="1" dirty="0" smtClean="0"/>
              <a:t>Роль комах </a:t>
            </a:r>
            <a:r>
              <a:rPr lang="uk-UA" dirty="0" smtClean="0"/>
              <a:t>у </a:t>
            </a:r>
            <a:r>
              <a:rPr lang="uk-UA" b="1" dirty="0" smtClean="0"/>
              <a:t>природі та їхнє практичне значення. </a:t>
            </a:r>
            <a:r>
              <a:rPr lang="uk-UA" dirty="0" smtClean="0"/>
              <a:t>Підводячи підсумок вивчення класу комах, слід зазначи­ти їх винятково велику роль як у житті людини, так і в природних процесах. У зв'язку з тим що комахи станов­лять значну частку наземної фауни, вони істотно вплива­ють на рослинний і тваринний світ Землі. Комахи зустрі­чаються в усіх районах суші, в тому числі в пустелях, ви­соко в горах і в полярних районах.</a:t>
            </a:r>
            <a:endParaRPr lang="ru-RU" dirty="0" smtClean="0"/>
          </a:p>
          <a:p>
            <a:pPr marL="0" indent="0" algn="just">
              <a:buNone/>
            </a:pPr>
            <a:r>
              <a:rPr lang="uk-UA" dirty="0" smtClean="0"/>
              <a:t>Існування багатьох комах тісно пов'язане з життям рос­лин. Під час масового розмноження комахи знищують або пошкоджують рослини на величезних територіях. Проте крім шкоди комахи приносять велику користь рослин­ництву як запилювачі квіткових рослин. У ході еволюції виробилась чудова взаємна пристосованість між багатьма видами комах і квіткових рослин (наприклад, у рослин є різні пристосування для запилення їх певними видами комах, а у комах довжина і форма хоботка чітко відповідає будові квітки тих рослин, які вони запилюють). Комахи руйнують відмерлі частини рослин. Багато видів комах та їхні личинки беруть участь у ґрунтоутворювальних про­цесах, прискорюють утворення перегною. Багато хребет­них (риби, земноводні, плазуни, птахи і ссавці) живляться комахами, що перебувають на різних стадіях розвитку.</a:t>
            </a:r>
            <a:endParaRPr lang="ru-RU" dirty="0" smtClean="0"/>
          </a:p>
          <a:p>
            <a:pPr marL="0" indent="0" algn="just">
              <a:buNone/>
            </a:pPr>
            <a:r>
              <a:rPr lang="uk-UA" b="1" dirty="0" smtClean="0"/>
              <a:t>Збереження видової різноманітності комах. </a:t>
            </a:r>
            <a:r>
              <a:rPr lang="uk-UA" dirty="0" smtClean="0"/>
              <a:t>У зв'язку із сільськогосподарською діяльністю людини (використанням інсектицидів для боротьби з шкідниками сільськогосподар­ських культур, розорюванням земель, що веде до різкого зменшення чисельності деяких видів дикорослих рослин, тощо) для деяких видів комах виникла загроза зникнення. Для охорони зникаючих видів комах у нашій країні ство­рюються спеціальні заказники і вже багато видів занесені до Червоної книги. Серед них два види богомолів — хижих комах, що живляться іншими комахами, жужелиця-молюскоїд, вусач альпійський, ктир гігантський і кілька видів метеликів: парусник-поліксена, бражник — мертва голова, бражник-прозерпіна, бражник дубовий, сатурнія мала та ін.</a:t>
            </a:r>
            <a:endParaRPr lang="ru-RU" dirty="0" smtClean="0"/>
          </a:p>
          <a:p>
            <a:pPr marL="0" indent="0" algn="just">
              <a:buNone/>
            </a:pPr>
            <a:endParaRPr lang="ru-RU"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Голкошкірі</a:t>
            </a:r>
            <a:endParaRPr lang="ru-RU" dirty="0"/>
          </a:p>
        </p:txBody>
      </p:sp>
      <p:sp>
        <p:nvSpPr>
          <p:cNvPr id="3" name="Содержимое 2"/>
          <p:cNvSpPr>
            <a:spLocks noGrp="1"/>
          </p:cNvSpPr>
          <p:nvPr>
            <p:ph idx="1"/>
          </p:nvPr>
        </p:nvSpPr>
        <p:spPr/>
        <p:txBody>
          <a:bodyPr>
            <a:normAutofit fontScale="47500" lnSpcReduction="20000"/>
          </a:bodyPr>
          <a:lstStyle/>
          <a:p>
            <a:pPr marL="0" indent="0" algn="just">
              <a:buNone/>
            </a:pPr>
            <a:r>
              <a:rPr lang="uk-UA" dirty="0" smtClean="0"/>
              <a:t>Серед Голкошкірих </a:t>
            </a:r>
            <a:r>
              <a:rPr lang="uk-UA" i="1" dirty="0" smtClean="0"/>
              <a:t>(</a:t>
            </a:r>
            <a:r>
              <a:rPr lang="en-US" i="1" dirty="0" err="1" smtClean="0"/>
              <a:t>Echinodermata</a:t>
            </a:r>
            <a:r>
              <a:rPr lang="uk-UA" i="1" dirty="0" smtClean="0"/>
              <a:t>), </a:t>
            </a:r>
            <a:r>
              <a:rPr lang="uk-UA" dirty="0" smtClean="0"/>
              <a:t>що становлять безпосередній інтерес для медицини, можна виділити голотурій </a:t>
            </a:r>
            <a:r>
              <a:rPr lang="uk-UA" i="1" dirty="0" smtClean="0"/>
              <a:t>(</a:t>
            </a:r>
            <a:r>
              <a:rPr lang="en-US" i="1" dirty="0" err="1" smtClean="0"/>
              <a:t>Holothuroidea</a:t>
            </a:r>
            <a:r>
              <a:rPr lang="uk-UA" i="1" dirty="0" smtClean="0"/>
              <a:t>), </a:t>
            </a:r>
            <a:r>
              <a:rPr lang="uk-UA" dirty="0" smtClean="0"/>
              <a:t>морських зірок </a:t>
            </a:r>
            <a:r>
              <a:rPr lang="uk-UA" i="1" dirty="0" smtClean="0"/>
              <a:t>(</a:t>
            </a:r>
            <a:r>
              <a:rPr lang="en-US" i="1" dirty="0" err="1" smtClean="0"/>
              <a:t>Astroidea</a:t>
            </a:r>
            <a:r>
              <a:rPr lang="uk-UA" i="1" dirty="0" smtClean="0"/>
              <a:t>), </a:t>
            </a:r>
            <a:r>
              <a:rPr lang="uk-UA" dirty="0" smtClean="0"/>
              <a:t>морських їжаків </a:t>
            </a:r>
            <a:r>
              <a:rPr lang="uk-UA" i="1" dirty="0" smtClean="0"/>
              <a:t>(</a:t>
            </a:r>
            <a:r>
              <a:rPr lang="en-US" i="1" dirty="0" err="1" smtClean="0"/>
              <a:t>Echinoidea</a:t>
            </a:r>
            <a:r>
              <a:rPr lang="uk-UA" i="1" dirty="0" smtClean="0"/>
              <a:t>).</a:t>
            </a:r>
            <a:endParaRPr lang="ru-RU" dirty="0" smtClean="0"/>
          </a:p>
          <a:p>
            <a:pPr marL="0" indent="0" algn="just">
              <a:buNone/>
            </a:pPr>
            <a:r>
              <a:rPr lang="uk-UA" dirty="0" smtClean="0"/>
              <a:t>Голотурій називають ще морськими огірками, через те що при дотику вони приймають форму останніх. Вперше їх описав Аристотель. У голотурій отруйні сполуки знаходяться в стінках тіла і в особливих пов'язаних із клоакою кюв'єрових органах. Вони являють собою численні клейкі трубочки. У випадку небезпеки голотурії викидають кюв'єрові органи назовні. їх липкі нитки оплутують ворога і обумовлюють його знеру-хомлення. Отримана з кюв'єрових органів голотурій </a:t>
            </a:r>
            <a:r>
              <a:rPr lang="en-US" i="1" dirty="0" err="1" smtClean="0"/>
              <a:t>Holothuria</a:t>
            </a:r>
            <a:r>
              <a:rPr lang="en-US" i="1" dirty="0" smtClean="0"/>
              <a:t> </a:t>
            </a:r>
            <a:r>
              <a:rPr lang="en-US" i="1" dirty="0" err="1" smtClean="0"/>
              <a:t>vagabunda</a:t>
            </a:r>
            <a:r>
              <a:rPr lang="en-US" i="1" dirty="0" smtClean="0"/>
              <a:t> </a:t>
            </a:r>
            <a:r>
              <a:rPr lang="uk-UA" dirty="0" smtClean="0"/>
              <a:t>і </a:t>
            </a:r>
            <a:r>
              <a:rPr lang="en-US" i="1" dirty="0" err="1" smtClean="0"/>
              <a:t>Actinophyga</a:t>
            </a:r>
            <a:r>
              <a:rPr lang="en-US" i="1" dirty="0" smtClean="0"/>
              <a:t> </a:t>
            </a:r>
            <a:r>
              <a:rPr lang="en-US" i="1" dirty="0" err="1" smtClean="0"/>
              <a:t>agassizi</a:t>
            </a:r>
            <a:r>
              <a:rPr lang="en-US" i="1" dirty="0" smtClean="0"/>
              <a:t> </a:t>
            </a:r>
            <a:r>
              <a:rPr lang="uk-UA" dirty="0" smtClean="0"/>
              <a:t>хімічна сполука стероїдної будови, яку названо голотурин, блокує передачу нервових імпульсів. Аборигени островів південної частини Тихого океана, де поширені голотурії, з давніх-давен використовували їх нутрощі, що містять отруту, для знерухомлення риби, яка мешкає в закритих лагунах. Вчені встановили, що голотурин має ще</a:t>
            </a:r>
            <a:endParaRPr lang="ru-RU" dirty="0" smtClean="0"/>
          </a:p>
          <a:p>
            <a:pPr marL="0" indent="0" algn="just">
              <a:buNone/>
            </a:pPr>
            <a:r>
              <a:rPr lang="uk-UA" dirty="0" smtClean="0"/>
              <a:t>одну важливу властивість. Він може призупиняти розвиток злоякісних пухлин. Голотурин знайдено також у тканинах деяких інших голкошкірих, наприклад, морських зірок.</a:t>
            </a:r>
            <a:endParaRPr lang="ru-RU" dirty="0" smtClean="0"/>
          </a:p>
          <a:p>
            <a:pPr marL="0" indent="0" algn="just">
              <a:buNone/>
            </a:pPr>
            <a:r>
              <a:rPr lang="uk-UA" dirty="0" smtClean="0"/>
              <a:t>Значну небезпеку для людини створюють морські їжаки. їх отруйними органами є голки та їх гомологи педицилярії. Залозистий епітелій, що покриває голки, утворює отруйний секрет, до складу якого входять білки. Вони чинять паралітичну, спазмогенну та кардіотоксичну дію на ураженого, обумовлюють розвиток болю. Контакт крихкого кінчика голки з жертвою призводить до його відламування, і з утвореного отвору витікає отрута. Внаслідок попадання отрути морського їжака </a:t>
            </a:r>
            <a:r>
              <a:rPr lang="en-US" i="1" dirty="0" err="1" smtClean="0"/>
              <a:t>Toxopneustes</a:t>
            </a:r>
            <a:r>
              <a:rPr lang="en-US" i="1" dirty="0" smtClean="0"/>
              <a:t> </a:t>
            </a:r>
            <a:r>
              <a:rPr lang="en-US" i="1" dirty="0" err="1" smtClean="0"/>
              <a:t>pileolus</a:t>
            </a:r>
            <a:r>
              <a:rPr lang="en-US" i="1" dirty="0" smtClean="0"/>
              <a:t> </a:t>
            </a:r>
            <a:r>
              <a:rPr lang="uk-UA" dirty="0" smtClean="0"/>
              <a:t>в місце уколу на руці людина відчуває сильний біль, що розповсюджується по тілу, в неї розвиваються параліч губ, язика, м'язів обличчя, розлад мови, слабкість у ногах. Лише через декілька годин ці симптоми починають зникати.</a:t>
            </a:r>
            <a:endParaRPr lang="ru-RU" dirty="0" smtClean="0"/>
          </a:p>
          <a:p>
            <a:pPr marL="0" indent="0" algn="just">
              <a:buNone/>
            </a:pPr>
            <a:endParaRPr lang="ru-RU"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643578"/>
            <a:ext cx="8229600" cy="482585"/>
          </a:xfrm>
        </p:spPr>
        <p:txBody>
          <a:bodyPr>
            <a:normAutofit fontScale="92500" lnSpcReduction="20000"/>
          </a:bodyPr>
          <a:lstStyle/>
          <a:p>
            <a:pPr algn="ctr">
              <a:buNone/>
            </a:pPr>
            <a:r>
              <a:rPr lang="uk-UA" dirty="0" smtClean="0"/>
              <a:t>Голотурії (морські огірки)</a:t>
            </a:r>
            <a:endParaRPr lang="ru-RU" dirty="0"/>
          </a:p>
        </p:txBody>
      </p:sp>
      <p:pic>
        <p:nvPicPr>
          <p:cNvPr id="4" name="Рисунок 3" descr="trep.jpg"/>
          <p:cNvPicPr>
            <a:picLocks noChangeAspect="1"/>
          </p:cNvPicPr>
          <p:nvPr/>
        </p:nvPicPr>
        <p:blipFill>
          <a:blip r:embed="rId2"/>
          <a:stretch>
            <a:fillRect/>
          </a:stretch>
        </p:blipFill>
        <p:spPr>
          <a:xfrm>
            <a:off x="285720" y="285728"/>
            <a:ext cx="4214842" cy="3214712"/>
          </a:xfrm>
          <a:prstGeom prst="rect">
            <a:avLst/>
          </a:prstGeom>
        </p:spPr>
      </p:pic>
      <p:pic>
        <p:nvPicPr>
          <p:cNvPr id="5" name="Рисунок 4" descr="6531.jpg"/>
          <p:cNvPicPr>
            <a:picLocks noChangeAspect="1"/>
          </p:cNvPicPr>
          <p:nvPr/>
        </p:nvPicPr>
        <p:blipFill>
          <a:blip r:embed="rId3"/>
          <a:stretch>
            <a:fillRect/>
          </a:stretch>
        </p:blipFill>
        <p:spPr>
          <a:xfrm>
            <a:off x="4643438" y="285728"/>
            <a:ext cx="4143404" cy="3214710"/>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5857892"/>
            <a:ext cx="8229600" cy="696899"/>
          </a:xfrm>
        </p:spPr>
        <p:txBody>
          <a:bodyPr/>
          <a:lstStyle/>
          <a:p>
            <a:pPr algn="ctr">
              <a:buNone/>
            </a:pPr>
            <a:r>
              <a:rPr lang="uk-UA" dirty="0" smtClean="0"/>
              <a:t>Морські їжаки</a:t>
            </a:r>
            <a:endParaRPr lang="ru-RU" dirty="0"/>
          </a:p>
        </p:txBody>
      </p:sp>
      <p:pic>
        <p:nvPicPr>
          <p:cNvPr id="4" name="Рисунок 3" descr="2903.JPG"/>
          <p:cNvPicPr>
            <a:picLocks noChangeAspect="1"/>
          </p:cNvPicPr>
          <p:nvPr/>
        </p:nvPicPr>
        <p:blipFill>
          <a:blip r:embed="rId2"/>
          <a:stretch>
            <a:fillRect/>
          </a:stretch>
        </p:blipFill>
        <p:spPr>
          <a:xfrm>
            <a:off x="357158" y="285728"/>
            <a:ext cx="3857652" cy="3286148"/>
          </a:xfrm>
          <a:prstGeom prst="rect">
            <a:avLst/>
          </a:prstGeom>
        </p:spPr>
      </p:pic>
      <p:pic>
        <p:nvPicPr>
          <p:cNvPr id="5" name="Рисунок 4" descr="1213248696.191_5684.jpg"/>
          <p:cNvPicPr>
            <a:picLocks noChangeAspect="1"/>
          </p:cNvPicPr>
          <p:nvPr/>
        </p:nvPicPr>
        <p:blipFill>
          <a:blip r:embed="rId3"/>
          <a:stretch>
            <a:fillRect/>
          </a:stretch>
        </p:blipFill>
        <p:spPr>
          <a:xfrm>
            <a:off x="4429124" y="285728"/>
            <a:ext cx="4361688" cy="328614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697559"/>
          </a:xfrm>
        </p:spPr>
        <p:txBody>
          <a:bodyPr>
            <a:normAutofit fontScale="77500" lnSpcReduction="20000"/>
          </a:bodyPr>
          <a:lstStyle/>
          <a:p>
            <a:pPr marL="0" indent="0" algn="just">
              <a:buNone/>
            </a:pPr>
            <a:r>
              <a:rPr lang="uk-UA" sz="2900" b="1" dirty="0">
                <a:latin typeface="Georgia" pitchFamily="18" charset="0"/>
              </a:rPr>
              <a:t>Вольвокс </a:t>
            </a:r>
            <a:r>
              <a:rPr lang="uk-UA" sz="2900" dirty="0">
                <a:latin typeface="Georgia" pitchFamily="18" charset="0"/>
              </a:rPr>
              <a:t>належить до </a:t>
            </a:r>
            <a:r>
              <a:rPr lang="uk-UA" sz="2900" dirty="0" smtClean="0">
                <a:latin typeface="Georgia" pitchFamily="18" charset="0"/>
              </a:rPr>
              <a:t>колоніальних </a:t>
            </a:r>
            <a:r>
              <a:rPr lang="uk-UA" sz="2900" dirty="0">
                <a:latin typeface="Georgia" pitchFamily="18" charset="0"/>
              </a:rPr>
              <a:t>форм і входить до складу </a:t>
            </a:r>
            <a:r>
              <a:rPr lang="uk-UA" sz="2900" dirty="0" smtClean="0">
                <a:latin typeface="Georgia" pitchFamily="18" charset="0"/>
              </a:rPr>
              <a:t>планктону </a:t>
            </a:r>
            <a:r>
              <a:rPr lang="uk-UA" sz="2900" dirty="0">
                <a:latin typeface="Georgia" pitchFamily="18" charset="0"/>
              </a:rPr>
              <a:t>ставків і озер. Колонії вольвоксу можуть сягати 2 мм у діаметрі. Основну масу </a:t>
            </a:r>
            <a:r>
              <a:rPr lang="uk-UA" sz="2900" dirty="0" smtClean="0">
                <a:latin typeface="Georgia" pitchFamily="18" charset="0"/>
              </a:rPr>
              <a:t>колонії </a:t>
            </a:r>
            <a:r>
              <a:rPr lang="uk-UA" sz="2900" dirty="0">
                <a:latin typeface="Georgia" pitchFamily="18" charset="0"/>
              </a:rPr>
              <a:t>утворює драглиста речовина, що виникає внаслідок ослизнення оболонок частини клітин. "Поверхня" коло­нії складається із значної кількості (до 20 тис.) клітин, які сполучаються цитоплазматичними містками і </a:t>
            </a:r>
            <a:r>
              <a:rPr lang="uk-UA" sz="2900" dirty="0" smtClean="0">
                <a:latin typeface="Georgia" pitchFamily="18" charset="0"/>
              </a:rPr>
              <a:t>утворюють </a:t>
            </a:r>
            <a:r>
              <a:rPr lang="uk-UA" sz="2900" dirty="0">
                <a:latin typeface="Georgia" pitchFamily="18" charset="0"/>
              </a:rPr>
              <a:t>один шар. Клітини, що складають колонію, </a:t>
            </a:r>
            <a:r>
              <a:rPr lang="uk-UA" sz="2900" dirty="0" smtClean="0">
                <a:latin typeface="Georgia" pitchFamily="18" charset="0"/>
              </a:rPr>
              <a:t>неоднорідні</a:t>
            </a:r>
            <a:r>
              <a:rPr lang="uk-UA" sz="2900" dirty="0">
                <a:latin typeface="Georgia" pitchFamily="18" charset="0"/>
              </a:rPr>
              <a:t>. Більшість із них не здатна до подальшого </a:t>
            </a:r>
            <a:r>
              <a:rPr lang="uk-UA" sz="2900" dirty="0" smtClean="0">
                <a:latin typeface="Georgia" pitchFamily="18" charset="0"/>
              </a:rPr>
              <a:t>розмноження </a:t>
            </a:r>
            <a:r>
              <a:rPr lang="uk-UA" sz="2900" dirty="0">
                <a:latin typeface="Georgia" pitchFamily="18" charset="0"/>
              </a:rPr>
              <a:t>(вегетативні клітини). Ці клітини мають два джгутики, один хроматофор, ядро та дві скоротливі </a:t>
            </a:r>
            <a:r>
              <a:rPr lang="uk-UA" sz="2900" dirty="0" smtClean="0">
                <a:latin typeface="Georgia" pitchFamily="18" charset="0"/>
              </a:rPr>
              <a:t>вакуолі</a:t>
            </a:r>
            <a:r>
              <a:rPr lang="uk-UA" sz="2900" dirty="0">
                <a:latin typeface="Georgia" pitchFamily="18" charset="0"/>
              </a:rPr>
              <a:t>.</a:t>
            </a:r>
            <a:endParaRPr lang="ru-RU" sz="2900" dirty="0">
              <a:latin typeface="Georgia" pitchFamily="18" charset="0"/>
            </a:endParaRPr>
          </a:p>
          <a:p>
            <a:pPr marL="0" indent="0" algn="just">
              <a:buNone/>
            </a:pPr>
            <a:r>
              <a:rPr lang="uk-UA" sz="2900" dirty="0">
                <a:latin typeface="Georgia" pitchFamily="18" charset="0"/>
              </a:rPr>
              <a:t>Нестатеве розмноження відбувається за рахунок більших клітин, які проникають всередину колонії і в результаті поділу дають початок новим колоніям. Після загибелі </a:t>
            </a:r>
            <a:r>
              <a:rPr lang="uk-UA" sz="2900" dirty="0" smtClean="0">
                <a:latin typeface="Georgia" pitchFamily="18" charset="0"/>
              </a:rPr>
              <a:t>материнського </a:t>
            </a:r>
            <a:r>
              <a:rPr lang="uk-UA" sz="2900" dirty="0">
                <a:latin typeface="Georgia" pitchFamily="18" charset="0"/>
              </a:rPr>
              <a:t>організму вони переходять до самостійного способу життя.</a:t>
            </a:r>
            <a:endParaRPr lang="ru-RU" sz="2900" dirty="0">
              <a:latin typeface="Georgia" pitchFamily="18" charset="0"/>
            </a:endParaRPr>
          </a:p>
          <a:p>
            <a:pPr marL="0" indent="0" algn="just">
              <a:buNone/>
            </a:pPr>
            <a:r>
              <a:rPr lang="uk-UA" sz="2900" dirty="0">
                <a:latin typeface="Georgia" pitchFamily="18" charset="0"/>
              </a:rPr>
              <a:t>Вольвокс здатний і до статевого розмноження. </a:t>
            </a:r>
            <a:r>
              <a:rPr lang="uk-UA" sz="2900" dirty="0" smtClean="0">
                <a:latin typeface="Georgia" pitchFamily="18" charset="0"/>
              </a:rPr>
              <a:t>Всередині </a:t>
            </a:r>
            <a:r>
              <a:rPr lang="uk-UA" sz="2900" dirty="0">
                <a:latin typeface="Georgia" pitchFamily="18" charset="0"/>
              </a:rPr>
              <a:t>окремих клітин формуються чоловічі та жіночі </a:t>
            </a:r>
            <a:r>
              <a:rPr lang="uk-UA" sz="2900" dirty="0" smtClean="0">
                <a:latin typeface="Georgia" pitchFamily="18" charset="0"/>
              </a:rPr>
              <a:t>гамети</a:t>
            </a:r>
            <a:r>
              <a:rPr lang="uk-UA" sz="2900" dirty="0">
                <a:latin typeface="Georgia" pitchFamily="18" charset="0"/>
              </a:rPr>
              <a:t>, які попарно зливаються (зигота) і дають початок новій колонії.</a:t>
            </a:r>
            <a:endParaRPr lang="ru-RU" sz="2900" dirty="0">
              <a:latin typeface="Georgia" pitchFamily="18" charset="0"/>
            </a:endParaRPr>
          </a:p>
          <a:p>
            <a:pPr>
              <a:buNone/>
            </a:pPr>
            <a:endParaRPr lang="ru-RU"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643578"/>
            <a:ext cx="8229600" cy="482585"/>
          </a:xfrm>
        </p:spPr>
        <p:txBody>
          <a:bodyPr>
            <a:normAutofit fontScale="92500" lnSpcReduction="20000"/>
          </a:bodyPr>
          <a:lstStyle/>
          <a:p>
            <a:pPr algn="ctr">
              <a:buNone/>
            </a:pPr>
            <a:r>
              <a:rPr lang="uk-UA" dirty="0" smtClean="0"/>
              <a:t>Морські зірки</a:t>
            </a:r>
            <a:endParaRPr lang="ru-RU" dirty="0"/>
          </a:p>
        </p:txBody>
      </p:sp>
      <p:pic>
        <p:nvPicPr>
          <p:cNvPr id="4" name="Рисунок 3" descr="1203715159_seastar_450.jpg"/>
          <p:cNvPicPr>
            <a:picLocks noChangeAspect="1"/>
          </p:cNvPicPr>
          <p:nvPr/>
        </p:nvPicPr>
        <p:blipFill>
          <a:blip r:embed="rId2"/>
          <a:stretch>
            <a:fillRect/>
          </a:stretch>
        </p:blipFill>
        <p:spPr>
          <a:xfrm>
            <a:off x="285720" y="214290"/>
            <a:ext cx="3929090" cy="3194707"/>
          </a:xfrm>
          <a:prstGeom prst="rect">
            <a:avLst/>
          </a:prstGeom>
        </p:spPr>
      </p:pic>
      <p:pic>
        <p:nvPicPr>
          <p:cNvPr id="5" name="Рисунок 4" descr="17437.jpg"/>
          <p:cNvPicPr>
            <a:picLocks noChangeAspect="1"/>
          </p:cNvPicPr>
          <p:nvPr/>
        </p:nvPicPr>
        <p:blipFill>
          <a:blip r:embed="rId3"/>
          <a:stretch>
            <a:fillRect/>
          </a:stretch>
        </p:blipFill>
        <p:spPr>
          <a:xfrm>
            <a:off x="4643438" y="214290"/>
            <a:ext cx="4286280" cy="321471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715016"/>
            <a:ext cx="8229600" cy="411147"/>
          </a:xfrm>
        </p:spPr>
        <p:txBody>
          <a:bodyPr/>
          <a:lstStyle/>
          <a:p>
            <a:pPr algn="ctr">
              <a:buNone/>
            </a:pPr>
            <a:r>
              <a:rPr lang="ru-RU" sz="1800" dirty="0" smtClean="0">
                <a:latin typeface="Georgia" pitchFamily="18" charset="0"/>
              </a:rPr>
              <a:t>Вольвокс</a:t>
            </a:r>
            <a:endParaRPr lang="ru-RU" sz="1800" dirty="0">
              <a:latin typeface="Georgia" pitchFamily="18" charset="0"/>
            </a:endParaRPr>
          </a:p>
        </p:txBody>
      </p:sp>
      <p:pic>
        <p:nvPicPr>
          <p:cNvPr id="4" name="Рисунок 3"/>
          <p:cNvPicPr/>
          <p:nvPr/>
        </p:nvPicPr>
        <p:blipFill>
          <a:blip r:embed="rId2"/>
          <a:srcRect/>
          <a:stretch>
            <a:fillRect/>
          </a:stretch>
        </p:blipFill>
        <p:spPr bwMode="auto">
          <a:xfrm>
            <a:off x="2857488" y="642918"/>
            <a:ext cx="3406852" cy="471527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a:bodyPr>
          <a:lstStyle/>
          <a:p>
            <a:r>
              <a:rPr lang="uk-UA" b="1" dirty="0" smtClean="0">
                <a:latin typeface="Georgia" pitchFamily="18" charset="0"/>
              </a:rPr>
              <a:t>Клас Споровики</a:t>
            </a:r>
            <a:endParaRPr lang="ru-RU" dirty="0">
              <a:latin typeface="Georgia" pitchFamily="18" charset="0"/>
            </a:endParaRPr>
          </a:p>
        </p:txBody>
      </p:sp>
      <p:sp>
        <p:nvSpPr>
          <p:cNvPr id="3" name="Содержимое 2"/>
          <p:cNvSpPr>
            <a:spLocks noGrp="1"/>
          </p:cNvSpPr>
          <p:nvPr>
            <p:ph idx="1"/>
          </p:nvPr>
        </p:nvSpPr>
        <p:spPr>
          <a:xfrm>
            <a:off x="457200" y="1142984"/>
            <a:ext cx="8229600" cy="4983179"/>
          </a:xfrm>
        </p:spPr>
        <p:txBody>
          <a:bodyPr>
            <a:normAutofit fontScale="40000" lnSpcReduction="20000"/>
          </a:bodyPr>
          <a:lstStyle/>
          <a:p>
            <a:pPr marL="0" indent="0" algn="just">
              <a:buNone/>
            </a:pPr>
            <a:r>
              <a:rPr lang="uk-UA" dirty="0" smtClean="0">
                <a:latin typeface="Georgia" pitchFamily="18" charset="0"/>
              </a:rPr>
              <a:t>До </a:t>
            </a:r>
            <a:r>
              <a:rPr lang="uk-UA" i="1" dirty="0">
                <a:latin typeface="Georgia" pitchFamily="18" charset="0"/>
              </a:rPr>
              <a:t>класу Споровиків </a:t>
            </a:r>
            <a:r>
              <a:rPr lang="uk-UA" dirty="0">
                <a:latin typeface="Georgia" pitchFamily="18" charset="0"/>
              </a:rPr>
              <a:t>належить близько 3600 видів </a:t>
            </a:r>
            <a:r>
              <a:rPr lang="uk-UA" dirty="0" smtClean="0">
                <a:latin typeface="Georgia" pitchFamily="18" charset="0"/>
              </a:rPr>
              <a:t>найпростіших </a:t>
            </a:r>
            <a:r>
              <a:rPr lang="uk-UA" dirty="0">
                <a:latin typeface="Georgia" pitchFamily="18" charset="0"/>
              </a:rPr>
              <a:t>(за новою класифікацією — це клас типу Апі-комплекси), які ведуть паразитичний спосіб життя. Пере­важно це внутрішньоклітинні паразити людини й тварин, що викликають малярію та інші захворювання (</a:t>
            </a:r>
            <a:r>
              <a:rPr lang="uk-UA" dirty="0" smtClean="0">
                <a:latin typeface="Georgia" pitchFamily="18" charset="0"/>
              </a:rPr>
              <a:t>токсоплазмоз</a:t>
            </a:r>
            <a:r>
              <a:rPr lang="uk-UA" dirty="0">
                <a:latin typeface="Georgia" pitchFamily="18" charset="0"/>
              </a:rPr>
              <a:t>). У зв'язку з паразитичним способом життя спо­ровики не мають органел захоплення і приймання їжі, у них зникли травні й скоротливі вакуолі, а також орга­нели активного руху (крім джгутиків у чоловічих гамет). Проте завдяки паразитизму виникли складні життєві цикли.</a:t>
            </a:r>
            <a:endParaRPr lang="ru-RU" dirty="0">
              <a:latin typeface="Georgia" pitchFamily="18" charset="0"/>
            </a:endParaRPr>
          </a:p>
          <a:p>
            <a:pPr marL="0" indent="0" algn="just">
              <a:buNone/>
            </a:pPr>
            <a:r>
              <a:rPr lang="uk-UA" dirty="0">
                <a:latin typeface="Georgia" pitchFamily="18" charset="0"/>
              </a:rPr>
              <a:t>Для збудника малярії </a:t>
            </a:r>
            <a:r>
              <a:rPr lang="uk-UA" i="1" dirty="0" smtClean="0">
                <a:latin typeface="Georgia" pitchFamily="18" charset="0"/>
              </a:rPr>
              <a:t>(плазмодія</a:t>
            </a:r>
            <a:r>
              <a:rPr lang="uk-UA" i="1" dirty="0">
                <a:latin typeface="Georgia" pitchFamily="18" charset="0"/>
              </a:rPr>
              <a:t>) </a:t>
            </a:r>
            <a:r>
              <a:rPr lang="uk-UA" dirty="0">
                <a:latin typeface="Georgia" pitchFamily="18" charset="0"/>
              </a:rPr>
              <a:t>характерна зміна двох хазяїв: людини і комара, при цьому відбувається чергу­вання статевого і безстатевого розмноження. Статеве роз­множення плазмодіїв відбувається в тілі різних видів </a:t>
            </a:r>
            <a:r>
              <a:rPr lang="uk-UA" dirty="0" smtClean="0">
                <a:latin typeface="Georgia" pitchFamily="18" charset="0"/>
              </a:rPr>
              <a:t>малярійних </a:t>
            </a:r>
            <a:r>
              <a:rPr lang="uk-UA" dirty="0">
                <a:latin typeface="Georgia" pitchFamily="18" charset="0"/>
              </a:rPr>
              <a:t>комарів, безстатеве — в тілі людини.</a:t>
            </a:r>
            <a:endParaRPr lang="ru-RU" dirty="0">
              <a:latin typeface="Georgia" pitchFamily="18" charset="0"/>
            </a:endParaRPr>
          </a:p>
          <a:p>
            <a:pPr marL="0" indent="0" algn="just">
              <a:buNone/>
            </a:pPr>
            <a:r>
              <a:rPr lang="uk-UA" dirty="0">
                <a:latin typeface="Georgia" pitchFamily="18" charset="0"/>
              </a:rPr>
              <a:t>Спорозоїти малярійного плазмодія, потрапляючи в організм людини разом із слиною комара, розвиваються спочатку в клітинах печінки в екзоеритроцитарні шизон-ти, що дають початок так званій прееритроцитарній ши­зогонії. Розпадаючись на велику кількість мерозоїтів, ек­зоеритроцитарні шизонти дають початок еритроцитарній стадії паразита. В еритроцитах вони проходять кілька стадій з утворенням мерозоїтів, які виходять у плазму крові і знову проникають в еритроцити. У цей час у люди­ни настають приступи малярії, підвищується до 40—41 °С температура, її лихоманить. Такі приступи повторюються через кожні 2—3 </a:t>
            </a:r>
            <a:r>
              <a:rPr lang="uk-UA" dirty="0" smtClean="0">
                <a:latin typeface="Georgia" pitchFamily="18" charset="0"/>
              </a:rPr>
              <a:t>доби.</a:t>
            </a:r>
          </a:p>
          <a:p>
            <a:pPr marL="0" indent="0" algn="just">
              <a:buNone/>
            </a:pPr>
            <a:r>
              <a:rPr lang="uk-UA" sz="3100" dirty="0" smtClean="0">
                <a:latin typeface="Georgia" pitchFamily="18" charset="0"/>
              </a:rPr>
              <a:t>На </a:t>
            </a:r>
            <a:r>
              <a:rPr lang="uk-UA" sz="3100" dirty="0">
                <a:latin typeface="Georgia" pitchFamily="18" charset="0"/>
              </a:rPr>
              <a:t>певному етапі розвитку мерозоїти більше не ділять­ся, а перетворюються на мікро- і макрогаметоцити, які є джерелом зараження комарів. Під час укусу хворої </a:t>
            </a:r>
            <a:r>
              <a:rPr lang="uk-UA" sz="3100" dirty="0" smtClean="0">
                <a:latin typeface="Georgia" pitchFamily="18" charset="0"/>
              </a:rPr>
              <a:t>людини </a:t>
            </a:r>
            <a:r>
              <a:rPr lang="uk-UA" sz="3100" dirty="0">
                <a:latin typeface="Georgia" pitchFamily="18" charset="0"/>
              </a:rPr>
              <a:t>у шлунок комара потрапляють плазмодії різних стадій розвитку. Проте тільки гаметоцити зберігають свою життєздатність і перетворюються на зрілі статеві кліти­ни. Вони копулюють і дають початок рухливій зиготі, що через низку перетворень дає кілька тисяч спорозоїтів. Вони проникають у слинні залози комара і під час укусу зі сли­ною передаються людині.</a:t>
            </a:r>
            <a:r>
              <a:rPr lang="ru-RU" sz="3100" dirty="0">
                <a:latin typeface="Georgia" pitchFamily="18" charset="0"/>
              </a:rPr>
              <a:t> </a:t>
            </a:r>
            <a:r>
              <a:rPr lang="uk-UA" sz="3100" dirty="0">
                <a:latin typeface="Georgia" pitchFamily="18" charset="0"/>
              </a:rPr>
              <a:t>Якщо не вживати лікувальних заходів, то з кожним циклом розвитку в крові людини кількість плазмодіїв зростає, що призводить до руйнування величезної кількості еритроцитів. У людини розвивається недокрів'я і може настати смерть.</a:t>
            </a:r>
            <a:endParaRPr lang="ru-RU" sz="3100" dirty="0">
              <a:latin typeface="Georgia" pitchFamily="18" charset="0"/>
            </a:endParaRPr>
          </a:p>
          <a:p>
            <a:pPr marL="0" indent="0" algn="just">
              <a:buNone/>
            </a:pPr>
            <a:r>
              <a:rPr lang="uk-UA" sz="3100" dirty="0">
                <a:latin typeface="Georgia" pitchFamily="18" charset="0"/>
              </a:rPr>
              <a:t>Малярія — одне з небезпечних і давніх захворювань. У середні віки вона спустошувала в країнах Європи цілі міста. В нашій країні вона була однією з найпоширені­ших хвороб. Нині малярія зустрічається на всіх матери­ках у районах із субтропічним і тропічним кліматом. В Україні малярія практично ліквідована. Це досягнуто в результаті активного виявлення й лікування усіх хво­рих, а також знищення комарів — переносників </a:t>
            </a:r>
            <a:r>
              <a:rPr lang="uk-UA" sz="3100" dirty="0" smtClean="0">
                <a:latin typeface="Georgia" pitchFamily="18" charset="0"/>
              </a:rPr>
              <a:t>збудника </a:t>
            </a:r>
            <a:r>
              <a:rPr lang="uk-UA" sz="3100" dirty="0">
                <a:latin typeface="Georgia" pitchFamily="18" charset="0"/>
              </a:rPr>
              <a:t>— в місцях їх масового розмноження.</a:t>
            </a:r>
            <a:endParaRPr lang="ru-RU" sz="3100" dirty="0">
              <a:latin typeface="Georgia" pitchFamily="18" charset="0"/>
            </a:endParaRPr>
          </a:p>
          <a:p>
            <a:pPr marL="0" indent="0" algn="just">
              <a:buNone/>
            </a:pPr>
            <a:endParaRPr lang="ru-RU" dirty="0"/>
          </a:p>
          <a:p>
            <a:pPr>
              <a:buNone/>
            </a:pPr>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fontScale="90000"/>
          </a:bodyPr>
          <a:lstStyle/>
          <a:p>
            <a:r>
              <a:rPr lang="uk-UA" b="1" dirty="0" smtClean="0">
                <a:latin typeface="Georgia" pitchFamily="18" charset="0"/>
              </a:rPr>
              <a:t>Зоологія — наука про тварин</a:t>
            </a:r>
            <a:endParaRPr lang="ru-RU" dirty="0">
              <a:latin typeface="Georgia" pitchFamily="18" charset="0"/>
            </a:endParaRPr>
          </a:p>
        </p:txBody>
      </p:sp>
      <p:sp>
        <p:nvSpPr>
          <p:cNvPr id="3" name="Содержимое 2"/>
          <p:cNvSpPr>
            <a:spLocks noGrp="1"/>
          </p:cNvSpPr>
          <p:nvPr>
            <p:ph idx="1"/>
          </p:nvPr>
        </p:nvSpPr>
        <p:spPr>
          <a:xfrm>
            <a:off x="457200" y="1214422"/>
            <a:ext cx="8229600" cy="4911741"/>
          </a:xfrm>
        </p:spPr>
        <p:txBody>
          <a:bodyPr>
            <a:noAutofit/>
          </a:bodyPr>
          <a:lstStyle/>
          <a:p>
            <a:pPr marL="0" indent="0" algn="just">
              <a:buNone/>
            </a:pPr>
            <a:r>
              <a:rPr lang="uk-UA" sz="1100" b="1" dirty="0">
                <a:latin typeface="Georgia" pitchFamily="18" charset="0"/>
              </a:rPr>
              <a:t>Зоологія — наука про тварин </a:t>
            </a:r>
            <a:r>
              <a:rPr lang="uk-UA" sz="1100" dirty="0">
                <a:latin typeface="Georgia" pitchFamily="18" charset="0"/>
              </a:rPr>
              <a:t>— один з розділів </a:t>
            </a:r>
            <a:r>
              <a:rPr lang="uk-UA" sz="1100" dirty="0" smtClean="0">
                <a:latin typeface="Georgia" pitchFamily="18" charset="0"/>
              </a:rPr>
              <a:t>біології</a:t>
            </a:r>
            <a:r>
              <a:rPr lang="uk-UA" sz="1100" dirty="0">
                <a:latin typeface="Georgia" pitchFamily="18" charset="0"/>
              </a:rPr>
              <a:t>. Вона вивчає видовий склад тварин, їхні морфологію, життєдіяльність, поширення, індивідуальний та історич­ний розвиток, взаємовідносини із середовищем існування, поведінку тощо. Одним із завдань зоології є розробка спо­собів охорони й перетворення тваринного світу з метою задоволення потреб людства.</a:t>
            </a:r>
            <a:endParaRPr lang="ru-RU" sz="1100" dirty="0">
              <a:latin typeface="Georgia" pitchFamily="18" charset="0"/>
            </a:endParaRPr>
          </a:p>
          <a:p>
            <a:pPr marL="0" indent="0" algn="just">
              <a:buNone/>
            </a:pPr>
            <a:r>
              <a:rPr lang="uk-UA" sz="1100" dirty="0">
                <a:latin typeface="Georgia" pitchFamily="18" charset="0"/>
              </a:rPr>
              <a:t>У XX ст. із зоології виділились окремі дисципліни: протозоологія, яка вивчає найпростіших, гельмінтологія — паразитичних червів, або гельмінтів, арахнологія — паву­коподібних, ентомологія — комах, іхтіологія — риб, </a:t>
            </a:r>
            <a:r>
              <a:rPr lang="uk-UA" sz="1100" dirty="0" smtClean="0">
                <a:latin typeface="Georgia" pitchFamily="18" charset="0"/>
              </a:rPr>
              <a:t>орнітологія </a:t>
            </a:r>
            <a:r>
              <a:rPr lang="uk-UA" sz="1100" dirty="0">
                <a:latin typeface="Georgia" pitchFamily="18" charset="0"/>
              </a:rPr>
              <a:t>— птахів, теріологія — ссавців — і багато інших.</a:t>
            </a:r>
            <a:endParaRPr lang="ru-RU" sz="1100" dirty="0">
              <a:latin typeface="Georgia" pitchFamily="18" charset="0"/>
            </a:endParaRPr>
          </a:p>
          <a:p>
            <a:pPr marL="0" indent="0" algn="just">
              <a:buNone/>
            </a:pPr>
            <a:r>
              <a:rPr lang="uk-UA" sz="1100" dirty="0">
                <a:latin typeface="Georgia" pitchFamily="18" charset="0"/>
              </a:rPr>
              <a:t>На земній кулі немає такого місця, де б не жили ті чи інші представники тваринного світу. Вони пристосувались жити на поверхні Землі та в її верхніх шарах, у повітрі і воді. Багато видів тварин пристосувались паразитувати в організмі або на організмі рослин, тварин і людини.</a:t>
            </a:r>
            <a:endParaRPr lang="ru-RU" sz="1100" dirty="0">
              <a:latin typeface="Georgia" pitchFamily="18" charset="0"/>
            </a:endParaRPr>
          </a:p>
          <a:p>
            <a:pPr marL="0" indent="0" algn="just">
              <a:buNone/>
            </a:pPr>
            <a:r>
              <a:rPr lang="uk-UA" sz="1100" dirty="0">
                <a:latin typeface="Georgia" pitchFamily="18" charset="0"/>
              </a:rPr>
              <a:t>Тварини різняться своїм способом життя і будовою. Одні з них мають великі розміри (наприклад, довжина деяких видів китів досягає 30 м), інші — мікроскопічні організми (різні види найпростіших).</a:t>
            </a:r>
            <a:endParaRPr lang="ru-RU" sz="1100" dirty="0">
              <a:latin typeface="Georgia" pitchFamily="18" charset="0"/>
            </a:endParaRPr>
          </a:p>
          <a:p>
            <a:pPr marL="0" indent="0" algn="just">
              <a:buNone/>
            </a:pPr>
            <a:r>
              <a:rPr lang="uk-UA" sz="1100" b="1" dirty="0">
                <a:latin typeface="Georgia" pitchFamily="18" charset="0"/>
              </a:rPr>
              <a:t>Значення тварин у природі й житті людини. </a:t>
            </a:r>
            <a:r>
              <a:rPr lang="uk-UA" sz="1100" dirty="0">
                <a:latin typeface="Georgia" pitchFamily="18" charset="0"/>
              </a:rPr>
              <a:t>Як у при­роді, так і в житті людини тварини мають величезне зна­чення. Вони постачають продукти харчування для людей і сировину для промисловості. Тварин використовують як робочу худобу, як моделі для вивчення хвороб та </a:t>
            </a:r>
            <a:r>
              <a:rPr lang="uk-UA" sz="1100" dirty="0" smtClean="0">
                <a:latin typeface="Georgia" pitchFamily="18" charset="0"/>
              </a:rPr>
              <a:t>лікувания </a:t>
            </a:r>
            <a:r>
              <a:rPr lang="uk-UA" sz="1100" dirty="0">
                <a:latin typeface="Georgia" pitchFamily="18" charset="0"/>
              </a:rPr>
              <a:t>їх, від них отримують імунну сироватку. Багато видів комах запилюють рослини, підвищуючи врожай сільсько­господарських культур. Птахи знищують комах — шкідників лісів, парків, полів. Тварини очищують водой­ми, беруть участь в утворенні грунту, знищенні трупів тва­рин і решток рослин. Серед тварин багато шкідників сільського господарства (членистоногі, гризуни), збудників та переносників хвороб.</a:t>
            </a:r>
            <a:endParaRPr lang="ru-RU" sz="1100" dirty="0">
              <a:latin typeface="Georgia" pitchFamily="18" charset="0"/>
            </a:endParaRPr>
          </a:p>
          <a:p>
            <a:pPr marL="0" indent="0" algn="just">
              <a:buNone/>
            </a:pPr>
            <a:r>
              <a:rPr lang="uk-UA" sz="1100" dirty="0">
                <a:latin typeface="Georgia" pitchFamily="18" charset="0"/>
              </a:rPr>
              <a:t>Під час створення нових систем, механізмів і приладів використовують принципи будови й функції організмів тварин (а іноді й рослин), які вивчає наука біоніка (гр. </a:t>
            </a:r>
            <a:r>
              <a:rPr lang="en-US" sz="1100" dirty="0">
                <a:latin typeface="Georgia" pitchFamily="18" charset="0"/>
              </a:rPr>
              <a:t>bios</a:t>
            </a:r>
            <a:r>
              <a:rPr lang="uk-UA" sz="1100" dirty="0">
                <a:latin typeface="Georgia" pitchFamily="18" charset="0"/>
              </a:rPr>
              <a:t> — життя).</a:t>
            </a:r>
            <a:endParaRPr lang="ru-RU" sz="1100" dirty="0">
              <a:latin typeface="Georgia" pitchFamily="18" charset="0"/>
            </a:endParaRPr>
          </a:p>
          <a:p>
            <a:pPr marL="0" indent="0" algn="just">
              <a:buNone/>
            </a:pPr>
            <a:r>
              <a:rPr lang="uk-UA" sz="1100" dirty="0">
                <a:latin typeface="Georgia" pitchFamily="18" charset="0"/>
              </a:rPr>
              <a:t>Для раціонального використання різних корисних тва­рин і ефективної боротьби з шкідниками потрібно вивча­ти особливості їхньої біології в конкретних умовах зовніш­нього середовища. Наприклад, до останнього часу вважа­лось, що всі хижаки завдають шкоди людині, і їх знищу­вали. На підставі ретельного вивчення поведінки різних хижаків було встановлено, що вовки насамперед знищу­ють слабких і хворих тварин, а птахи — гризунів, які зав­дають багато шкоди лісовому й сільському господарству. Тому певний рівень чисельності хижаків необхідний для нормального існування біоценозів.</a:t>
            </a:r>
            <a:endParaRPr lang="ru-RU" sz="1100" dirty="0">
              <a:latin typeface="Georgia" pitchFamily="18" charset="0"/>
            </a:endParaRPr>
          </a:p>
          <a:p>
            <a:pPr>
              <a:buNone/>
            </a:pPr>
            <a:endParaRPr lang="ru-RU" sz="11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714876" y="357166"/>
            <a:ext cx="3971924" cy="6215106"/>
          </a:xfrm>
        </p:spPr>
        <p:txBody>
          <a:bodyPr>
            <a:normAutofit fontScale="47500" lnSpcReduction="20000"/>
          </a:bodyPr>
          <a:lstStyle/>
          <a:p>
            <a:pPr marL="0" indent="0" algn="ctr">
              <a:buNone/>
            </a:pPr>
            <a:r>
              <a:rPr lang="uk-UA" b="1" dirty="0" smtClean="0">
                <a:latin typeface="Georgia" pitchFamily="18" charset="0"/>
              </a:rPr>
              <a:t>Цикл розвитку плазмодія малярійного:</a:t>
            </a:r>
            <a:endParaRPr lang="en-US" b="1" dirty="0" smtClean="0">
              <a:latin typeface="Georgia" pitchFamily="18" charset="0"/>
            </a:endParaRPr>
          </a:p>
          <a:p>
            <a:pPr marL="0" indent="0" algn="ctr">
              <a:buNone/>
            </a:pPr>
            <a:endParaRPr lang="ru-RU" dirty="0" smtClean="0">
              <a:latin typeface="Georgia" pitchFamily="18" charset="0"/>
            </a:endParaRPr>
          </a:p>
          <a:p>
            <a:pPr marL="0" indent="0" algn="just">
              <a:buNone/>
            </a:pPr>
            <a:r>
              <a:rPr lang="uk-UA" i="1" dirty="0" smtClean="0">
                <a:latin typeface="Georgia" pitchFamily="18" charset="0"/>
              </a:rPr>
              <a:t>1 </a:t>
            </a:r>
            <a:r>
              <a:rPr lang="uk-UA" dirty="0" smtClean="0">
                <a:latin typeface="Georgia" pitchFamily="18" charset="0"/>
              </a:rPr>
              <a:t>— спорозоїти; 2, 3 — шизогонія (нестатеве розмноження) в печін­ці; </a:t>
            </a:r>
            <a:r>
              <a:rPr lang="uk-UA" i="1" dirty="0" smtClean="0">
                <a:latin typeface="Georgia" pitchFamily="18" charset="0"/>
              </a:rPr>
              <a:t>4 </a:t>
            </a:r>
            <a:r>
              <a:rPr lang="uk-UA" dirty="0" smtClean="0">
                <a:latin typeface="Georgia" pitchFamily="18" charset="0"/>
              </a:rPr>
              <a:t>— вихід мерозоїтів із зруй­нованої клітини печійки </a:t>
            </a:r>
            <a:r>
              <a:rPr lang="uk-UA" i="1" dirty="0" smtClean="0">
                <a:latin typeface="Georgia" pitchFamily="18" charset="0"/>
              </a:rPr>
              <a:t>(2—4 — </a:t>
            </a:r>
            <a:r>
              <a:rPr lang="uk-UA" dirty="0" smtClean="0">
                <a:latin typeface="Georgia" pitchFamily="18" charset="0"/>
              </a:rPr>
              <a:t>прееритроцитарна стадія розвит­ку плазмодія); </a:t>
            </a:r>
            <a:r>
              <a:rPr lang="uk-UA" i="1" dirty="0" smtClean="0">
                <a:latin typeface="Georgia" pitchFamily="18" charset="0"/>
              </a:rPr>
              <a:t>5 — 10 </a:t>
            </a:r>
            <a:r>
              <a:rPr lang="uk-UA" dirty="0" smtClean="0">
                <a:latin typeface="Georgia" pitchFamily="18" charset="0"/>
              </a:rPr>
              <a:t>— еритроци-тарна шизогонія (5 — молодий шизонт у вигляді кільця; </a:t>
            </a:r>
            <a:r>
              <a:rPr lang="uk-UA" i="1" dirty="0" smtClean="0">
                <a:latin typeface="Georgia" pitchFamily="18" charset="0"/>
              </a:rPr>
              <a:t>6 </a:t>
            </a:r>
            <a:r>
              <a:rPr lang="uk-UA" dirty="0" smtClean="0">
                <a:latin typeface="Georgia" pitchFamily="18" charset="0"/>
              </a:rPr>
              <a:t>— ріст шизонта; </a:t>
            </a:r>
            <a:r>
              <a:rPr lang="uk-UA" i="1" dirty="0" smtClean="0">
                <a:latin typeface="Georgia" pitchFamily="18" charset="0"/>
              </a:rPr>
              <a:t>7—8 </a:t>
            </a:r>
            <a:r>
              <a:rPr lang="uk-UA" dirty="0" smtClean="0">
                <a:latin typeface="Georgia" pitchFamily="18" charset="0"/>
              </a:rPr>
              <a:t>— поділ ядер усе­редині шизонта, що розвивається; </a:t>
            </a:r>
            <a:r>
              <a:rPr lang="uk-UA" i="1" dirty="0" smtClean="0">
                <a:latin typeface="Georgia" pitchFamily="18" charset="0"/>
              </a:rPr>
              <a:t>9—10 </a:t>
            </a:r>
            <a:r>
              <a:rPr lang="uk-UA" dirty="0" smtClean="0">
                <a:latin typeface="Georgia" pitchFamily="18" charset="0"/>
              </a:rPr>
              <a:t>— розпадання на мерозоїти та вихід їх із зруйнованого еритроцита; </a:t>
            </a:r>
            <a:r>
              <a:rPr lang="uk-UA" i="1" dirty="0" smtClean="0">
                <a:latin typeface="Georgia" pitchFamily="18" charset="0"/>
              </a:rPr>
              <a:t>11, 12 </a:t>
            </a:r>
            <a:r>
              <a:rPr lang="uk-UA" dirty="0" smtClean="0">
                <a:latin typeface="Georgia" pitchFamily="18" charset="0"/>
              </a:rPr>
              <a:t>— розвиток макрогаметоцита; </a:t>
            </a:r>
            <a:r>
              <a:rPr lang="uk-UA" i="1" dirty="0" smtClean="0">
                <a:latin typeface="Georgia" pitchFamily="18" charset="0"/>
              </a:rPr>
              <a:t>11а, 12а </a:t>
            </a:r>
            <a:r>
              <a:rPr lang="uk-UA" dirty="0" smtClean="0">
                <a:latin typeface="Georgia" pitchFamily="18" charset="0"/>
              </a:rPr>
              <a:t>— розвиток мікрогаметоцита; </a:t>
            </a:r>
            <a:r>
              <a:rPr lang="uk-UA" i="1" dirty="0" smtClean="0">
                <a:latin typeface="Georgia" pitchFamily="18" charset="0"/>
              </a:rPr>
              <a:t>13 </a:t>
            </a:r>
            <a:r>
              <a:rPr lang="uk-UA" dirty="0" smtClean="0">
                <a:latin typeface="Georgia" pitchFamily="18" charset="0"/>
              </a:rPr>
              <a:t>— макрога-мета; </a:t>
            </a:r>
            <a:r>
              <a:rPr lang="uk-UA" i="1" dirty="0" smtClean="0">
                <a:latin typeface="Georgia" pitchFamily="18" charset="0"/>
              </a:rPr>
              <a:t>14 </a:t>
            </a:r>
            <a:r>
              <a:rPr lang="uk-UA" dirty="0" smtClean="0">
                <a:latin typeface="Georgia" pitchFamily="18" charset="0"/>
              </a:rPr>
              <a:t>— мікрогаметоцит; </a:t>
            </a:r>
            <a:r>
              <a:rPr lang="uk-UA" i="1" dirty="0" smtClean="0">
                <a:latin typeface="Georgia" pitchFamily="18" charset="0"/>
              </a:rPr>
              <a:t>15 —-</a:t>
            </a:r>
            <a:r>
              <a:rPr lang="uk-UA" dirty="0" smtClean="0">
                <a:latin typeface="Georgia" pitchFamily="18" charset="0"/>
              </a:rPr>
              <a:t>утворення мікрогамет; </a:t>
            </a:r>
            <a:r>
              <a:rPr lang="uk-UA" i="1" dirty="0" smtClean="0">
                <a:latin typeface="Georgia" pitchFamily="18" charset="0"/>
              </a:rPr>
              <a:t>16 </a:t>
            </a:r>
            <a:r>
              <a:rPr lang="uk-UA" dirty="0" smtClean="0">
                <a:latin typeface="Georgia" pitchFamily="18" charset="0"/>
              </a:rPr>
              <a:t>— копуляція; </a:t>
            </a:r>
            <a:r>
              <a:rPr lang="uk-UA" i="1" dirty="0" smtClean="0">
                <a:latin typeface="Georgia" pitchFamily="18" charset="0"/>
              </a:rPr>
              <a:t>17 </a:t>
            </a:r>
            <a:r>
              <a:rPr lang="uk-UA" dirty="0" smtClean="0">
                <a:latin typeface="Georgia" pitchFamily="18" charset="0"/>
              </a:rPr>
              <a:t>— зигота; </a:t>
            </a:r>
            <a:r>
              <a:rPr lang="uk-UA" i="1" dirty="0" smtClean="0">
                <a:latin typeface="Georgia" pitchFamily="18" charset="0"/>
              </a:rPr>
              <a:t>18 </a:t>
            </a:r>
            <a:r>
              <a:rPr lang="uk-UA" dirty="0" smtClean="0">
                <a:latin typeface="Georgia" pitchFamily="18" charset="0"/>
              </a:rPr>
              <a:t>— рухлива зигота (оокінета); </a:t>
            </a:r>
            <a:r>
              <a:rPr lang="uk-UA" i="1" dirty="0" smtClean="0">
                <a:latin typeface="Georgia" pitchFamily="18" charset="0"/>
              </a:rPr>
              <a:t>19 </a:t>
            </a:r>
            <a:r>
              <a:rPr lang="uk-UA" dirty="0" smtClean="0">
                <a:latin typeface="Georgia" pitchFamily="18" charset="0"/>
              </a:rPr>
              <a:t>— проникнення оокінети крізь стінку кишок комара; </a:t>
            </a:r>
            <a:r>
              <a:rPr lang="uk-UA" i="1" dirty="0" smtClean="0">
                <a:latin typeface="Georgia" pitchFamily="18" charset="0"/>
              </a:rPr>
              <a:t>20 </a:t>
            </a:r>
            <a:r>
              <a:rPr lang="uk-UA" dirty="0" smtClean="0">
                <a:latin typeface="Georgia" pitchFamily="18" charset="0"/>
              </a:rPr>
              <a:t>— перетворен­ня оокінети на ооцисту на зов­нішній стінці кишок комара; </a:t>
            </a:r>
            <a:r>
              <a:rPr lang="uk-UA" i="1" dirty="0" smtClean="0">
                <a:latin typeface="Georgia" pitchFamily="18" charset="0"/>
              </a:rPr>
              <a:t>21,22 </a:t>
            </a:r>
            <a:r>
              <a:rPr lang="uk-UA" dirty="0" smtClean="0">
                <a:latin typeface="Georgia" pitchFamily="18" charset="0"/>
              </a:rPr>
              <a:t>— ріст ооцисти з поділом ядра; </a:t>
            </a:r>
            <a:r>
              <a:rPr lang="uk-UA" i="1" dirty="0" smtClean="0">
                <a:latin typeface="Georgia" pitchFamily="18" charset="0"/>
              </a:rPr>
              <a:t>23 </a:t>
            </a:r>
            <a:r>
              <a:rPr lang="uk-UA" dirty="0" smtClean="0">
                <a:latin typeface="Georgia" pitchFamily="18" charset="0"/>
              </a:rPr>
              <a:t>— зріла ооциста із спорозоїтами; </a:t>
            </a:r>
            <a:r>
              <a:rPr lang="uk-UA" i="1" dirty="0" smtClean="0">
                <a:latin typeface="Georgia" pitchFamily="18" charset="0"/>
              </a:rPr>
              <a:t>24 </a:t>
            </a:r>
            <a:r>
              <a:rPr lang="uk-UA" dirty="0" smtClean="0">
                <a:latin typeface="Georgia" pitchFamily="18" charset="0"/>
              </a:rPr>
              <a:t>— спорозоїти виходять із ооцисти; </a:t>
            </a:r>
            <a:r>
              <a:rPr lang="uk-UA" i="1" dirty="0" smtClean="0">
                <a:latin typeface="Georgia" pitchFamily="18" charset="0"/>
              </a:rPr>
              <a:t>25 </a:t>
            </a:r>
            <a:r>
              <a:rPr lang="uk-UA" dirty="0" smtClean="0">
                <a:latin typeface="Georgia" pitchFamily="18" charset="0"/>
              </a:rPr>
              <a:t>— спорозоїти в слинній залозі комара</a:t>
            </a:r>
            <a:endParaRPr lang="ru-RU" dirty="0"/>
          </a:p>
        </p:txBody>
      </p:sp>
      <p:pic>
        <p:nvPicPr>
          <p:cNvPr id="4" name="Рисунок 3"/>
          <p:cNvPicPr/>
          <p:nvPr/>
        </p:nvPicPr>
        <p:blipFill>
          <a:blip r:embed="rId2"/>
          <a:srcRect/>
          <a:stretch>
            <a:fillRect/>
          </a:stretch>
        </p:blipFill>
        <p:spPr bwMode="auto">
          <a:xfrm>
            <a:off x="714348" y="428604"/>
            <a:ext cx="3307731" cy="587426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857224" y="457200"/>
            <a:ext cx="6858048" cy="5400692"/>
            <a:chOff x="3302" y="629"/>
            <a:chExt cx="5832" cy="4152"/>
          </a:xfrm>
        </p:grpSpPr>
        <p:pic>
          <p:nvPicPr>
            <p:cNvPr id="25603" name="Picture 3"/>
            <p:cNvPicPr>
              <a:picLocks noChangeAspect="1" noChangeArrowheads="1"/>
            </p:cNvPicPr>
            <p:nvPr/>
          </p:nvPicPr>
          <p:blipFill>
            <a:blip r:embed="rId2">
              <a:biLevel thresh="50000"/>
            </a:blip>
            <a:srcRect/>
            <a:stretch>
              <a:fillRect/>
            </a:stretch>
          </p:blipFill>
          <p:spPr bwMode="auto">
            <a:xfrm>
              <a:off x="3302" y="629"/>
              <a:ext cx="5832" cy="3571"/>
            </a:xfrm>
            <a:prstGeom prst="rect">
              <a:avLst/>
            </a:prstGeom>
            <a:noFill/>
          </p:spPr>
        </p:pic>
        <p:sp>
          <p:nvSpPr>
            <p:cNvPr id="25604" name="Text Box 4"/>
            <p:cNvSpPr txBox="1">
              <a:spLocks noChangeArrowheads="1"/>
            </p:cNvSpPr>
            <p:nvPr/>
          </p:nvSpPr>
          <p:spPr bwMode="auto">
            <a:xfrm>
              <a:off x="3374" y="4373"/>
              <a:ext cx="5664" cy="408"/>
            </a:xfrm>
            <a:prstGeom prst="rect">
              <a:avLst/>
            </a:prstGeom>
            <a:noFill/>
            <a:ln w="0">
              <a:solidFill>
                <a:srgbClr val="FFFFFF"/>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uk-UA" sz="1600" i="0" u="none" strike="noStrike" cap="none" normalizeH="0" baseline="0" dirty="0" smtClean="0">
                  <a:ln>
                    <a:noFill/>
                  </a:ln>
                  <a:solidFill>
                    <a:schemeClr val="tx1"/>
                  </a:solidFill>
                  <a:effectLst/>
                  <a:latin typeface="Georgia" pitchFamily="18" charset="0"/>
                </a:rPr>
                <a:t>Крива температури тіла хворого на малярію та її зв'язок з процесом розмноження плазмодія в кров'яному руслі</a:t>
              </a:r>
              <a:endParaRPr kumimoji="0" lang="ru-RU" sz="4800" i="0" u="none" strike="noStrike" cap="none" normalizeH="0" baseline="0" dirty="0" smtClean="0">
                <a:ln>
                  <a:noFill/>
                </a:ln>
                <a:solidFill>
                  <a:schemeClr val="tx1"/>
                </a:solidFill>
                <a:effectLst/>
                <a:latin typeface="Arial" pitchFamily="34" charset="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normAutofit/>
          </a:bodyPr>
          <a:lstStyle/>
          <a:p>
            <a:r>
              <a:rPr lang="uk-UA" b="1" dirty="0" smtClean="0">
                <a:latin typeface="Georgia" pitchFamily="18" charset="0"/>
              </a:rPr>
              <a:t>Клас Інфузорії</a:t>
            </a:r>
            <a:endParaRPr lang="ru-RU" dirty="0">
              <a:latin typeface="Georgia" pitchFamily="18" charset="0"/>
            </a:endParaRPr>
          </a:p>
        </p:txBody>
      </p:sp>
      <p:sp>
        <p:nvSpPr>
          <p:cNvPr id="3" name="Содержимое 2"/>
          <p:cNvSpPr>
            <a:spLocks noGrp="1"/>
          </p:cNvSpPr>
          <p:nvPr>
            <p:ph idx="1"/>
          </p:nvPr>
        </p:nvSpPr>
        <p:spPr>
          <a:xfrm>
            <a:off x="457200" y="1142984"/>
            <a:ext cx="8229600" cy="4983179"/>
          </a:xfrm>
        </p:spPr>
        <p:txBody>
          <a:bodyPr>
            <a:normAutofit/>
          </a:bodyPr>
          <a:lstStyle/>
          <a:p>
            <a:pPr marL="0" indent="0" algn="just">
              <a:buNone/>
            </a:pPr>
            <a:r>
              <a:rPr lang="uk-UA" sz="1600" dirty="0" smtClean="0">
                <a:latin typeface="Georgia" pitchFamily="18" charset="0"/>
              </a:rPr>
              <a:t>До </a:t>
            </a:r>
            <a:r>
              <a:rPr lang="uk-UA" sz="1600" dirty="0">
                <a:latin typeface="Georgia" pitchFamily="18" charset="0"/>
              </a:rPr>
              <a:t>цього класу належить близько </a:t>
            </a:r>
            <a:r>
              <a:rPr lang="uk-UA" sz="1600" b="1" dirty="0">
                <a:latin typeface="Georgia" pitchFamily="18" charset="0"/>
              </a:rPr>
              <a:t>6 </a:t>
            </a:r>
            <a:r>
              <a:rPr lang="uk-UA" sz="1600" dirty="0">
                <a:latin typeface="Georgia" pitchFamily="18" charset="0"/>
              </a:rPr>
              <a:t>тис. видів. Це найбільш високоорганізовані організми серед </a:t>
            </a:r>
            <a:r>
              <a:rPr lang="uk-UA" sz="1600" dirty="0" smtClean="0">
                <a:latin typeface="Georgia" pitchFamily="18" charset="0"/>
              </a:rPr>
              <a:t>найпростіших </a:t>
            </a:r>
            <a:r>
              <a:rPr lang="uk-UA" sz="1600" dirty="0">
                <a:latin typeface="Georgia" pitchFamily="18" charset="0"/>
              </a:rPr>
              <a:t>(за новою класифікацією — тип Війчасті). Більшість із них живе у прісній і морській воді, деякі у вологому грунті, частина (близько </a:t>
            </a:r>
            <a:r>
              <a:rPr lang="uk-UA" sz="1600" b="1" dirty="0">
                <a:latin typeface="Georgia" pitchFamily="18" charset="0"/>
              </a:rPr>
              <a:t>1 </a:t>
            </a:r>
            <a:r>
              <a:rPr lang="uk-UA" sz="1600" dirty="0">
                <a:latin typeface="Georgia" pitchFamily="18" charset="0"/>
              </a:rPr>
              <a:t>тис. видів) паразитує на людині й тваринах.</a:t>
            </a:r>
            <a:endParaRPr lang="ru-RU" sz="1600" dirty="0">
              <a:latin typeface="Georgia" pitchFamily="18" charset="0"/>
            </a:endParaRPr>
          </a:p>
          <a:p>
            <a:pPr marL="0" indent="0" algn="just">
              <a:buNone/>
            </a:pPr>
            <a:r>
              <a:rPr lang="uk-UA" sz="1600" dirty="0">
                <a:latin typeface="Georgia" pitchFamily="18" charset="0"/>
              </a:rPr>
              <a:t>З морфологічними й біологічними особливостями інфу­зорій ознайомимося на прикладі типового представника — інфузорії-туфельки.</a:t>
            </a:r>
            <a:endParaRPr lang="ru-RU" sz="1600" dirty="0">
              <a:latin typeface="Georgia" pitchFamily="18" charset="0"/>
            </a:endParaRPr>
          </a:p>
          <a:p>
            <a:pPr marL="0" indent="0" algn="just">
              <a:buNone/>
            </a:pPr>
            <a:r>
              <a:rPr lang="uk-UA" sz="1600" b="1" dirty="0">
                <a:latin typeface="Georgia" pitchFamily="18" charset="0"/>
              </a:rPr>
              <a:t>Інфузорія-туфелька </a:t>
            </a:r>
            <a:r>
              <a:rPr lang="uk-UA" sz="1600" dirty="0" smtClean="0">
                <a:latin typeface="Georgia" pitchFamily="18" charset="0"/>
              </a:rPr>
              <a:t>має </a:t>
            </a:r>
            <a:r>
              <a:rPr lang="uk-UA" sz="1600" dirty="0">
                <a:latin typeface="Georgia" pitchFamily="18" charset="0"/>
              </a:rPr>
              <a:t>розмір близько </a:t>
            </a:r>
            <a:r>
              <a:rPr lang="uk-UA" sz="1600" b="1" dirty="0" smtClean="0">
                <a:latin typeface="Georgia" pitchFamily="18" charset="0"/>
              </a:rPr>
              <a:t>0,1—0,3 </a:t>
            </a:r>
            <a:r>
              <a:rPr lang="uk-UA" sz="1600" dirty="0">
                <a:latin typeface="Georgia" pitchFamily="18" charset="0"/>
              </a:rPr>
              <a:t>мм. її тіло за формою нагадує підошву туфлі. Ця </a:t>
            </a:r>
            <a:r>
              <a:rPr lang="uk-UA" sz="1600" dirty="0" smtClean="0">
                <a:latin typeface="Georgia" pitchFamily="18" charset="0"/>
              </a:rPr>
              <a:t>тварина </a:t>
            </a:r>
            <a:r>
              <a:rPr lang="uk-UA" sz="1600" dirty="0">
                <a:latin typeface="Georgia" pitchFamily="18" charset="0"/>
              </a:rPr>
              <a:t>має сталу форму тіла, оскільки ектоплазма </a:t>
            </a:r>
            <a:r>
              <a:rPr lang="uk-UA" sz="1600" dirty="0" smtClean="0">
                <a:latin typeface="Georgia" pitchFamily="18" charset="0"/>
              </a:rPr>
              <a:t>зовні ущільнена </a:t>
            </a:r>
            <a:r>
              <a:rPr lang="uk-UA" sz="1600" dirty="0">
                <a:latin typeface="Georgia" pitchFamily="18" charset="0"/>
              </a:rPr>
              <a:t>і утворює пелікулу. Тіло інфузорій вкрите війками, їх налічується близько </a:t>
            </a:r>
            <a:r>
              <a:rPr lang="uk-UA" sz="1600" b="1" dirty="0" smtClean="0">
                <a:latin typeface="Georgia" pitchFamily="18" charset="0"/>
              </a:rPr>
              <a:t>10—15 </a:t>
            </a:r>
            <a:r>
              <a:rPr lang="uk-UA" sz="1600" dirty="0">
                <a:latin typeface="Georgia" pitchFamily="18" charset="0"/>
              </a:rPr>
              <a:t>тис. Характерною ознакою інфузорій є наявність двох ядер: великого </a:t>
            </a:r>
            <a:r>
              <a:rPr lang="uk-UA" sz="1600" i="1" dirty="0">
                <a:latin typeface="Georgia" pitchFamily="18" charset="0"/>
              </a:rPr>
              <a:t>(макронуклеу-са) </a:t>
            </a:r>
            <a:r>
              <a:rPr lang="uk-UA" sz="1600" dirty="0">
                <a:latin typeface="Georgia" pitchFamily="18" charset="0"/>
              </a:rPr>
              <a:t>і малого </a:t>
            </a:r>
            <a:r>
              <a:rPr lang="uk-UA" sz="1600" i="1" dirty="0">
                <a:latin typeface="Georgia" pitchFamily="18" charset="0"/>
              </a:rPr>
              <a:t>(мікронуклеуса). </a:t>
            </a:r>
            <a:r>
              <a:rPr lang="uk-UA" sz="1600" dirty="0">
                <a:latin typeface="Georgia" pitchFamily="18" charset="0"/>
              </a:rPr>
              <a:t>З малим ядром пов'язана пе­редача спадкової інформації, а з великим — регуляція життє­вих функцій. Туфелька </a:t>
            </a:r>
            <a:r>
              <a:rPr lang="uk-UA" sz="1600" dirty="0" smtClean="0">
                <a:latin typeface="Georgia" pitchFamily="18" charset="0"/>
              </a:rPr>
              <a:t>рухається </a:t>
            </a:r>
            <a:r>
              <a:rPr lang="uk-UA" sz="1600" dirty="0">
                <a:latin typeface="Georgia" pitchFamily="18" charset="0"/>
              </a:rPr>
              <a:t>вперед переднім (</a:t>
            </a:r>
            <a:r>
              <a:rPr lang="uk-UA" sz="1600" dirty="0" smtClean="0">
                <a:latin typeface="Georgia" pitchFamily="18" charset="0"/>
              </a:rPr>
              <a:t>тупим</a:t>
            </a:r>
            <a:r>
              <a:rPr lang="uk-UA" sz="1600" dirty="0">
                <a:latin typeface="Georgia" pitchFamily="18" charset="0"/>
              </a:rPr>
              <a:t>) кінцем і одночасно кру­титься вправо вздовж осі </a:t>
            </a:r>
            <a:r>
              <a:rPr lang="uk-UA" sz="1600" dirty="0" smtClean="0">
                <a:latin typeface="Georgia" pitchFamily="18" charset="0"/>
              </a:rPr>
              <a:t>свого </a:t>
            </a:r>
            <a:r>
              <a:rPr lang="uk-UA" sz="1600" dirty="0">
                <a:latin typeface="Georgia" pitchFamily="18" charset="0"/>
              </a:rPr>
              <a:t>тіла завдяки узгодженій дії війок, що загрібають воду.</a:t>
            </a:r>
            <a:r>
              <a:rPr lang="ru-RU" sz="1600" dirty="0" smtClean="0">
                <a:latin typeface="Georgia" pitchFamily="18" charset="0"/>
              </a:rPr>
              <a:t> </a:t>
            </a:r>
            <a:r>
              <a:rPr lang="uk-UA" sz="1600" dirty="0">
                <a:latin typeface="Georgia" pitchFamily="18" charset="0"/>
              </a:rPr>
              <a:t>В ектоплазмі туфельки є </a:t>
            </a:r>
            <a:r>
              <a:rPr lang="uk-UA" sz="1600" dirty="0" smtClean="0">
                <a:latin typeface="Georgia" pitchFamily="18" charset="0"/>
              </a:rPr>
              <a:t>утвори</a:t>
            </a:r>
            <a:r>
              <a:rPr lang="uk-UA" sz="1600" dirty="0">
                <a:latin typeface="Georgia" pitchFamily="18" charset="0"/>
              </a:rPr>
              <a:t>, що називаються </a:t>
            </a:r>
            <a:r>
              <a:rPr lang="uk-UA" sz="1600" b="1" i="1" dirty="0" smtClean="0">
                <a:latin typeface="Georgia" pitchFamily="18" charset="0"/>
              </a:rPr>
              <a:t>трихоцистами</a:t>
            </a:r>
            <a:r>
              <a:rPr lang="uk-UA" sz="1600" i="1" dirty="0">
                <a:latin typeface="Georgia" pitchFamily="18" charset="0"/>
              </a:rPr>
              <a:t>. </a:t>
            </a:r>
            <a:r>
              <a:rPr lang="uk-UA" sz="1600" dirty="0">
                <a:latin typeface="Georgia" pitchFamily="18" charset="0"/>
              </a:rPr>
              <a:t>Вони виконують </a:t>
            </a:r>
            <a:r>
              <a:rPr lang="uk-UA" sz="1600" dirty="0" smtClean="0">
                <a:latin typeface="Georgia" pitchFamily="18" charset="0"/>
              </a:rPr>
              <a:t>захисну </a:t>
            </a:r>
            <a:r>
              <a:rPr lang="uk-UA" sz="1600" dirty="0">
                <a:latin typeface="Georgia" pitchFamily="18" charset="0"/>
              </a:rPr>
              <a:t>функцію. Під час </a:t>
            </a:r>
            <a:r>
              <a:rPr lang="uk-UA" sz="1600" dirty="0" smtClean="0">
                <a:latin typeface="Georgia" pitchFamily="18" charset="0"/>
              </a:rPr>
              <a:t>подразнення </a:t>
            </a:r>
            <a:r>
              <a:rPr lang="uk-UA" sz="1600" dirty="0">
                <a:latin typeface="Georgia" pitchFamily="18" charset="0"/>
              </a:rPr>
              <a:t>трихоцисти </a:t>
            </a:r>
            <a:r>
              <a:rPr lang="uk-UA" sz="1600" dirty="0" smtClean="0">
                <a:latin typeface="Georgia" pitchFamily="18" charset="0"/>
              </a:rPr>
              <a:t>викидаються </a:t>
            </a:r>
            <a:r>
              <a:rPr lang="uk-UA" sz="1600" dirty="0">
                <a:latin typeface="Georgia" pitchFamily="18" charset="0"/>
              </a:rPr>
              <a:t>назовні і </a:t>
            </a:r>
            <a:r>
              <a:rPr lang="uk-UA" sz="1600" dirty="0" smtClean="0">
                <a:latin typeface="Georgia" pitchFamily="18" charset="0"/>
              </a:rPr>
              <a:t>перетворюються </a:t>
            </a:r>
            <a:r>
              <a:rPr lang="uk-UA" sz="1600" dirty="0">
                <a:latin typeface="Georgia" pitchFamily="18" charset="0"/>
              </a:rPr>
              <a:t>на довгі тоненькі </a:t>
            </a:r>
            <a:r>
              <a:rPr lang="uk-UA" sz="1600" dirty="0" smtClean="0">
                <a:latin typeface="Georgia" pitchFamily="18" charset="0"/>
              </a:rPr>
              <a:t>ниточ</a:t>
            </a:r>
            <a:r>
              <a:rPr lang="uk-UA" sz="1600" dirty="0">
                <a:latin typeface="Georgia" pitchFamily="18" charset="0"/>
              </a:rPr>
              <a:t>ки, які вражають ворога-хижака або жертву. На місці </a:t>
            </a:r>
            <a:r>
              <a:rPr lang="uk-UA" sz="1600" dirty="0" smtClean="0">
                <a:latin typeface="Georgia" pitchFamily="18" charset="0"/>
              </a:rPr>
              <a:t>використаних </a:t>
            </a:r>
            <a:r>
              <a:rPr lang="uk-UA" sz="1600" dirty="0">
                <a:latin typeface="Georgia" pitchFamily="18" charset="0"/>
              </a:rPr>
              <a:t>трихоцист утворюються нові.</a:t>
            </a:r>
            <a:endParaRPr lang="ru-RU" sz="1600" dirty="0">
              <a:latin typeface="Georgia" pitchFamily="18" charset="0"/>
            </a:endParaRPr>
          </a:p>
          <a:p>
            <a:pPr algn="just"/>
            <a:endParaRPr lang="ru-RU" sz="1600" dirty="0">
              <a:latin typeface="Georgia"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357826"/>
            <a:ext cx="8229600" cy="1000132"/>
          </a:xfrm>
        </p:spPr>
        <p:txBody>
          <a:bodyPr>
            <a:normAutofit fontScale="47500" lnSpcReduction="20000"/>
          </a:bodyPr>
          <a:lstStyle/>
          <a:p>
            <a:pPr marL="0" indent="0" algn="ctr">
              <a:buNone/>
            </a:pPr>
            <a:r>
              <a:rPr lang="uk-UA" b="1" dirty="0">
                <a:latin typeface="Georgia" pitchFamily="18" charset="0"/>
              </a:rPr>
              <a:t>Інфузорія-туфелька:</a:t>
            </a:r>
            <a:endParaRPr lang="ru-RU" b="1" dirty="0">
              <a:latin typeface="Georgia" pitchFamily="18" charset="0"/>
            </a:endParaRPr>
          </a:p>
          <a:p>
            <a:pPr marL="0" indent="0" algn="just">
              <a:buNone/>
            </a:pPr>
            <a:r>
              <a:rPr lang="uk-UA" dirty="0" smtClean="0">
                <a:latin typeface="Georgia" pitchFamily="18" charset="0"/>
              </a:rPr>
              <a:t>1 — </a:t>
            </a:r>
            <a:r>
              <a:rPr lang="uk-UA" dirty="0">
                <a:latin typeface="Georgia" pitchFamily="18" charset="0"/>
              </a:rPr>
              <a:t>війки; </a:t>
            </a:r>
            <a:r>
              <a:rPr lang="uk-UA" i="1" dirty="0">
                <a:latin typeface="Georgia" pitchFamily="18" charset="0"/>
              </a:rPr>
              <a:t>2, 6 </a:t>
            </a:r>
            <a:r>
              <a:rPr lang="uk-UA" dirty="0">
                <a:latin typeface="Georgia" pitchFamily="18" charset="0"/>
              </a:rPr>
              <a:t>— травні вакуолі; З — мікронуклеус; </a:t>
            </a:r>
            <a:r>
              <a:rPr lang="uk-UA" i="1" dirty="0">
                <a:latin typeface="Georgia" pitchFamily="18" charset="0"/>
              </a:rPr>
              <a:t>4 </a:t>
            </a:r>
            <a:r>
              <a:rPr lang="uk-UA" dirty="0">
                <a:latin typeface="Georgia" pitchFamily="18" charset="0"/>
              </a:rPr>
              <a:t>— передротова заглибина; </a:t>
            </a:r>
            <a:r>
              <a:rPr lang="uk-UA" dirty="0" smtClean="0">
                <a:latin typeface="Georgia" pitchFamily="18" charset="0"/>
              </a:rPr>
              <a:t/>
            </a:r>
            <a:br>
              <a:rPr lang="uk-UA" dirty="0" smtClean="0">
                <a:latin typeface="Georgia" pitchFamily="18" charset="0"/>
              </a:rPr>
            </a:br>
            <a:r>
              <a:rPr lang="uk-UA" dirty="0" smtClean="0">
                <a:latin typeface="Georgia" pitchFamily="18" charset="0"/>
              </a:rPr>
              <a:t>5 </a:t>
            </a:r>
            <a:r>
              <a:rPr lang="uk-UA" dirty="0">
                <a:latin typeface="Georgia" pitchFamily="18" charset="0"/>
              </a:rPr>
              <a:t>— глотковий канал; 7 — порошиця (анальна пора); </a:t>
            </a:r>
            <a:r>
              <a:rPr lang="uk-UA" i="1" dirty="0">
                <a:latin typeface="Georgia" pitchFamily="18" charset="0"/>
              </a:rPr>
              <a:t>8 </a:t>
            </a:r>
            <a:r>
              <a:rPr lang="uk-UA" dirty="0">
                <a:latin typeface="Georgia" pitchFamily="18" charset="0"/>
              </a:rPr>
              <a:t>— </a:t>
            </a:r>
            <a:r>
              <a:rPr lang="uk-UA" dirty="0" smtClean="0">
                <a:latin typeface="Georgia" pitchFamily="18" charset="0"/>
              </a:rPr>
              <a:t>трихоцисти</a:t>
            </a:r>
            <a:r>
              <a:rPr lang="uk-UA" dirty="0">
                <a:latin typeface="Georgia" pitchFamily="18" charset="0"/>
              </a:rPr>
              <a:t>; </a:t>
            </a:r>
            <a:r>
              <a:rPr lang="uk-UA" i="1" dirty="0">
                <a:latin typeface="Georgia" pitchFamily="18" charset="0"/>
              </a:rPr>
              <a:t>9 </a:t>
            </a:r>
            <a:r>
              <a:rPr lang="uk-UA" dirty="0">
                <a:latin typeface="Georgia" pitchFamily="18" charset="0"/>
              </a:rPr>
              <a:t>— пульсівна вакуоля з привідними канальцями; </a:t>
            </a:r>
            <a:r>
              <a:rPr lang="uk-UA" i="1" dirty="0">
                <a:latin typeface="Georgia" pitchFamily="18" charset="0"/>
              </a:rPr>
              <a:t>10 </a:t>
            </a:r>
            <a:r>
              <a:rPr lang="uk-UA" dirty="0">
                <a:latin typeface="Georgia" pitchFamily="18" charset="0"/>
              </a:rPr>
              <a:t>— </a:t>
            </a:r>
            <a:r>
              <a:rPr lang="uk-UA" dirty="0" smtClean="0">
                <a:latin typeface="Georgia" pitchFamily="18" charset="0"/>
              </a:rPr>
              <a:t>макронуклеус</a:t>
            </a:r>
            <a:endParaRPr lang="ru-RU" dirty="0">
              <a:latin typeface="Georgia" pitchFamily="18" charset="0"/>
            </a:endParaRPr>
          </a:p>
          <a:p>
            <a:pPr>
              <a:buNone/>
            </a:pPr>
            <a:endParaRPr lang="ru-RU" dirty="0"/>
          </a:p>
        </p:txBody>
      </p:sp>
      <p:pic>
        <p:nvPicPr>
          <p:cNvPr id="26626" name="Picture 2"/>
          <p:cNvPicPr>
            <a:picLocks noChangeAspect="1" noChangeArrowheads="1"/>
          </p:cNvPicPr>
          <p:nvPr/>
        </p:nvPicPr>
        <p:blipFill>
          <a:blip r:embed="rId2"/>
          <a:srcRect/>
          <a:stretch>
            <a:fillRect/>
          </a:stretch>
        </p:blipFill>
        <p:spPr bwMode="auto">
          <a:xfrm>
            <a:off x="3428992" y="285728"/>
            <a:ext cx="2026130" cy="4922216"/>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929354"/>
          </a:xfrm>
        </p:spPr>
        <p:txBody>
          <a:bodyPr>
            <a:normAutofit fontScale="40000" lnSpcReduction="20000"/>
          </a:bodyPr>
          <a:lstStyle/>
          <a:p>
            <a:pPr marL="0" indent="0" algn="just">
              <a:buNone/>
            </a:pPr>
            <a:r>
              <a:rPr lang="uk-UA" dirty="0">
                <a:latin typeface="Georgia" pitchFamily="18" charset="0"/>
              </a:rPr>
              <a:t>Органелами живлення у інфузорії-туфельки є: </a:t>
            </a:r>
            <a:r>
              <a:rPr lang="uk-UA" dirty="0" smtClean="0">
                <a:latin typeface="Georgia" pitchFamily="18" charset="0"/>
              </a:rPr>
              <a:t>передротова </a:t>
            </a:r>
            <a:r>
              <a:rPr lang="uk-UA" dirty="0">
                <a:latin typeface="Georgia" pitchFamily="18" charset="0"/>
              </a:rPr>
              <a:t>заглибина, клітинний рот і клітинна глотка. Бактерії та інші поживні речовини разом з водою заганяються навколоротовими війками через рот у глотку і потрапля­ють у травну вакуолю. Досягнувши певного розміру, </a:t>
            </a:r>
            <a:r>
              <a:rPr lang="uk-UA" dirty="0" smtClean="0">
                <a:latin typeface="Georgia" pitchFamily="18" charset="0"/>
              </a:rPr>
              <a:t>вакуоля </a:t>
            </a:r>
            <a:r>
              <a:rPr lang="uk-UA" dirty="0">
                <a:latin typeface="Georgia" pitchFamily="18" charset="0"/>
              </a:rPr>
              <a:t>відривається від глотки і захоплюється коловим ру­хом цитоплазми. При цьому їжа в ній перетравлюється під дією ферментів і всмоктується в ендоплазму. Потім травна вакуоля наближається до порошиці і </a:t>
            </a:r>
            <a:r>
              <a:rPr lang="uk-UA" dirty="0" smtClean="0">
                <a:latin typeface="Georgia" pitchFamily="18" charset="0"/>
              </a:rPr>
              <a:t>неперетравлені </a:t>
            </a:r>
            <a:r>
              <a:rPr lang="uk-UA" dirty="0">
                <a:latin typeface="Georgia" pitchFamily="18" charset="0"/>
              </a:rPr>
              <a:t>рештки їжі викидаються назовні. Інфузорії припи­няють живлення лише в період розмноження.</a:t>
            </a:r>
            <a:endParaRPr lang="ru-RU" dirty="0">
              <a:latin typeface="Georgia" pitchFamily="18" charset="0"/>
            </a:endParaRPr>
          </a:p>
          <a:p>
            <a:pPr marL="0" indent="0" algn="just">
              <a:buNone/>
            </a:pPr>
            <a:r>
              <a:rPr lang="uk-UA" dirty="0">
                <a:latin typeface="Georgia" pitchFamily="18" charset="0"/>
              </a:rPr>
              <a:t>Органелами осморегуляції і виділення у туфельки є дві скоротливі, або пульсівні, вакуолі з привідними </a:t>
            </a:r>
            <a:r>
              <a:rPr lang="uk-UA" dirty="0" smtClean="0">
                <a:latin typeface="Georgia" pitchFamily="18" charset="0"/>
              </a:rPr>
              <a:t>канальцями</a:t>
            </a:r>
            <a:r>
              <a:rPr lang="uk-UA" dirty="0">
                <a:latin typeface="Georgia" pitchFamily="18" charset="0"/>
              </a:rPr>
              <a:t>.</a:t>
            </a:r>
            <a:endParaRPr lang="ru-RU" dirty="0">
              <a:latin typeface="Georgia" pitchFamily="18" charset="0"/>
            </a:endParaRPr>
          </a:p>
          <a:p>
            <a:pPr marL="0" indent="0" algn="just">
              <a:buNone/>
            </a:pPr>
            <a:r>
              <a:rPr lang="uk-UA" dirty="0">
                <a:latin typeface="Georgia" pitchFamily="18" charset="0"/>
              </a:rPr>
              <a:t>Розмножується туфелька поперечним поділом, під час якого спочатку відбувається поділ ядер. Макронуклеус ділиться амітотично, а мікронуклеус — мітотично. Час від часу у інфузорій відбувається статевий процес, або </a:t>
            </a:r>
            <a:r>
              <a:rPr lang="uk-UA" i="1" dirty="0" smtClean="0">
                <a:latin typeface="Georgia" pitchFamily="18" charset="0"/>
              </a:rPr>
              <a:t>кон'югація</a:t>
            </a:r>
            <a:r>
              <a:rPr lang="uk-UA" i="1" dirty="0">
                <a:latin typeface="Georgia" pitchFamily="18" charset="0"/>
              </a:rPr>
              <a:t>. </a:t>
            </a:r>
            <a:r>
              <a:rPr lang="uk-UA" dirty="0">
                <a:latin typeface="Georgia" pitchFamily="18" charset="0"/>
              </a:rPr>
              <a:t>При цьому дві особини прикладаються одна до </a:t>
            </a:r>
            <a:r>
              <a:rPr lang="uk-UA" dirty="0" smtClean="0">
                <a:latin typeface="Georgia" pitchFamily="18" charset="0"/>
              </a:rPr>
              <a:t>одної </a:t>
            </a:r>
            <a:r>
              <a:rPr lang="uk-UA" dirty="0">
                <a:latin typeface="Georgia" pitchFamily="18" charset="0"/>
              </a:rPr>
              <a:t>ротовими боками. За кімнатної температури в такому вигляді вони плавають близько 12 годин. Великі ядра руйнуються і розчиняються в цитоплазмі. В результаті мейотичного поділу з малих ядер формуються </a:t>
            </a:r>
            <a:r>
              <a:rPr lang="uk-UA" b="1" i="1" dirty="0">
                <a:latin typeface="Georgia" pitchFamily="18" charset="0"/>
              </a:rPr>
              <a:t>мандрівне</a:t>
            </a:r>
            <a:r>
              <a:rPr lang="uk-UA" i="1" dirty="0">
                <a:latin typeface="Georgia" pitchFamily="18" charset="0"/>
              </a:rPr>
              <a:t> </a:t>
            </a:r>
            <a:r>
              <a:rPr lang="uk-UA" dirty="0">
                <a:latin typeface="Georgia" pitchFamily="18" charset="0"/>
              </a:rPr>
              <a:t>і </a:t>
            </a:r>
            <a:r>
              <a:rPr lang="uk-UA" b="1" i="1" dirty="0">
                <a:latin typeface="Georgia" pitchFamily="18" charset="0"/>
              </a:rPr>
              <a:t>стаціонарне</a:t>
            </a:r>
            <a:r>
              <a:rPr lang="uk-UA" i="1" dirty="0">
                <a:latin typeface="Georgia" pitchFamily="18" charset="0"/>
              </a:rPr>
              <a:t> ядра. </a:t>
            </a:r>
            <a:r>
              <a:rPr lang="uk-UA" dirty="0">
                <a:latin typeface="Georgia" pitchFamily="18" charset="0"/>
              </a:rPr>
              <a:t>В кожному з них міститься гаплоїд­ний набір хромосом. Мандрівне ядро активно переміщує­ться через </a:t>
            </a:r>
            <a:r>
              <a:rPr lang="uk-UA" i="1" dirty="0">
                <a:latin typeface="Georgia" pitchFamily="18" charset="0"/>
              </a:rPr>
              <a:t>цитоплазматичний місток </a:t>
            </a:r>
            <a:r>
              <a:rPr lang="uk-UA" dirty="0">
                <a:latin typeface="Georgia" pitchFamily="18" charset="0"/>
              </a:rPr>
              <a:t>з однієї особини в іншу і зливається з її стаціонарним ядром, тобто відбува­ється процес запліднення. На цій стадії у кожної особини утворюється одне </a:t>
            </a:r>
            <a:r>
              <a:rPr lang="uk-UA" b="1" i="1" dirty="0">
                <a:latin typeface="Georgia" pitchFamily="18" charset="0"/>
              </a:rPr>
              <a:t>складне</a:t>
            </a:r>
            <a:r>
              <a:rPr lang="uk-UA" i="1" dirty="0">
                <a:latin typeface="Georgia" pitchFamily="18" charset="0"/>
              </a:rPr>
              <a:t> </a:t>
            </a:r>
            <a:r>
              <a:rPr lang="uk-UA" b="1" i="1" dirty="0">
                <a:latin typeface="Georgia" pitchFamily="18" charset="0"/>
              </a:rPr>
              <a:t>ядро</a:t>
            </a:r>
            <a:r>
              <a:rPr lang="uk-UA" i="1" dirty="0">
                <a:latin typeface="Georgia" pitchFamily="18" charset="0"/>
              </a:rPr>
              <a:t> (</a:t>
            </a:r>
            <a:r>
              <a:rPr lang="uk-UA" b="1" i="1" dirty="0">
                <a:latin typeface="Georgia" pitchFamily="18" charset="0"/>
              </a:rPr>
              <a:t>синкаріон</a:t>
            </a:r>
            <a:r>
              <a:rPr lang="uk-UA" i="1" dirty="0">
                <a:latin typeface="Georgia" pitchFamily="18" charset="0"/>
              </a:rPr>
              <a:t>), </a:t>
            </a:r>
            <a:r>
              <a:rPr lang="uk-UA" dirty="0">
                <a:latin typeface="Georgia" pitchFamily="18" charset="0"/>
              </a:rPr>
              <a:t>яке має ди-плоїдний набір хромосом і дає початок новому ядерному апарату інфузорій після кон'югації. Потім інфузорії роз­ходяться, у них знову відновлюється нормальний ядерний апарат, і вони інтенсивно розмножуються шляхом поділу.</a:t>
            </a:r>
            <a:endParaRPr lang="ru-RU" dirty="0">
              <a:latin typeface="Georgia" pitchFamily="18" charset="0"/>
            </a:endParaRPr>
          </a:p>
          <a:p>
            <a:pPr marL="0" indent="0" algn="just">
              <a:buNone/>
            </a:pPr>
            <a:r>
              <a:rPr lang="uk-UA" dirty="0">
                <a:latin typeface="Georgia" pitchFamily="18" charset="0"/>
              </a:rPr>
              <a:t>Біологічна суть кон'югації полягає в періодичній </a:t>
            </a:r>
            <a:r>
              <a:rPr lang="uk-UA" dirty="0" smtClean="0">
                <a:latin typeface="Georgia" pitchFamily="18" charset="0"/>
              </a:rPr>
              <a:t>реорганізації </a:t>
            </a:r>
            <a:r>
              <a:rPr lang="uk-UA" dirty="0">
                <a:latin typeface="Georgia" pitchFamily="18" charset="0"/>
              </a:rPr>
              <a:t>ядерного апарату та його оновленні, що сприяє підвищенню спадкової мінливості інфузорій і цим самим збільшує їх пристосувальні можливості до умов середови­ща. Крім того, розвиток нового ядра і руйнування старого мають велике значення в житті інфузорій. Це пов'язано з тим, що основні життєві процеси й синтез білка в організмі інфузорій контролюються великим ядром. У разі трива­лого безстатевого розмноження у інфузорій знижуються обмін речовин і темп поділу. Після кон'югації ці </a:t>
            </a:r>
            <a:r>
              <a:rPr lang="uk-UA" dirty="0" smtClean="0">
                <a:latin typeface="Georgia" pitchFamily="18" charset="0"/>
              </a:rPr>
              <a:t>процеси підновлюються</a:t>
            </a:r>
            <a:r>
              <a:rPr lang="uk-UA" dirty="0">
                <a:latin typeface="Georgia" pitchFamily="18" charset="0"/>
              </a:rPr>
              <a:t>. Отже, інфузорії порівняно з іншими най­простішими мають складнішу будову: сталу форму тіла, наявність клітинного рота, клітинної глотки, порошиці, складного ядерного апарату.</a:t>
            </a:r>
            <a:endParaRPr lang="ru-RU" dirty="0">
              <a:latin typeface="Georgia" pitchFamily="18" charset="0"/>
            </a:endParaRPr>
          </a:p>
          <a:p>
            <a:pPr marL="0" indent="0" algn="just">
              <a:buNone/>
            </a:pPr>
            <a:r>
              <a:rPr lang="uk-UA" dirty="0">
                <a:latin typeface="Georgia" pitchFamily="18" charset="0"/>
              </a:rPr>
              <a:t>У кишках копитних, жуйних, людиноподібних мавп і людини живуть різні види паразитичних інфузорій</a:t>
            </a:r>
            <a:r>
              <a:rPr lang="uk-UA" dirty="0" smtClean="0">
                <a:latin typeface="Georgia" pitchFamily="18" charset="0"/>
              </a:rPr>
              <a:t>.</a:t>
            </a:r>
            <a:endParaRPr lang="ru-R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572008"/>
            <a:ext cx="8229600" cy="1554155"/>
          </a:xfrm>
        </p:spPr>
        <p:txBody>
          <a:bodyPr>
            <a:noAutofit/>
          </a:bodyPr>
          <a:lstStyle/>
          <a:p>
            <a:pPr marL="0" indent="0" algn="ctr">
              <a:lnSpc>
                <a:spcPct val="120000"/>
              </a:lnSpc>
              <a:buNone/>
            </a:pPr>
            <a:r>
              <a:rPr lang="uk-UA" sz="1100" b="1" dirty="0" smtClean="0"/>
              <a:t>Інфузорії</a:t>
            </a:r>
            <a:r>
              <a:rPr lang="uk-UA" sz="1100" dirty="0" smtClean="0"/>
              <a:t>:</a:t>
            </a:r>
            <a:endParaRPr lang="ru-RU" sz="1100" dirty="0" smtClean="0"/>
          </a:p>
          <a:p>
            <a:pPr marL="0" indent="0" algn="just">
              <a:lnSpc>
                <a:spcPct val="120000"/>
              </a:lnSpc>
              <a:buNone/>
            </a:pPr>
            <a:r>
              <a:rPr lang="uk-UA" sz="1100" i="1" dirty="0" smtClean="0"/>
              <a:t>а — інфузорія-туфелька; б — шлях травної вакурлі в цитоплазмі інфузорії; в — зміни травної вакуолі від початку виділення секретів до викидання через порош­ницю неперетравлених речовин; г — фрагмент поверхні клітини; д — одна з най­більших інфузорій — балантидій: 1 — війки; 2 — передній кінець; З — трихоци-сти (у спокої); 4 — пелікула; 5 — травна вакуоля; 6 — ектоплазма; 7 — перистом; 8 — передротова порожнина; 9 — клітинний рот; 10 — глотка; 11 — дно глотки; 12 — пучок довших війок; 13 — ендоплазма; 14 — травна вакуоля в процесі формування; 15 — резервуар скоротливої вакуолі; 16 — видільна пбра (порошниця); 17 — мале і велике (18) ядра; 19 — скоротлива вакуоля з привідними каналами; 20 — скоротливі нитки</a:t>
            </a:r>
            <a:endParaRPr lang="en-US" sz="1100" i="1" dirty="0" smtClean="0"/>
          </a:p>
          <a:p>
            <a:pPr marL="0" indent="0" algn="just">
              <a:lnSpc>
                <a:spcPct val="120000"/>
              </a:lnSpc>
              <a:buNone/>
            </a:pPr>
            <a:r>
              <a:rPr lang="uk-UA" sz="1100" dirty="0" smtClean="0"/>
              <a:t/>
            </a:r>
            <a:br>
              <a:rPr lang="uk-UA" sz="1100" dirty="0" smtClean="0"/>
            </a:br>
            <a:endParaRPr lang="ru-RU" sz="1100" dirty="0" smtClean="0"/>
          </a:p>
          <a:p>
            <a:pPr>
              <a:lnSpc>
                <a:spcPct val="120000"/>
              </a:lnSpc>
              <a:buNone/>
            </a:pPr>
            <a:endParaRPr lang="ru-RU" sz="1100" dirty="0"/>
          </a:p>
        </p:txBody>
      </p:sp>
      <p:pic>
        <p:nvPicPr>
          <p:cNvPr id="4" name="Рисунок 3"/>
          <p:cNvPicPr/>
          <p:nvPr/>
        </p:nvPicPr>
        <p:blipFill>
          <a:blip r:embed="rId2"/>
          <a:srcRect/>
          <a:stretch>
            <a:fillRect/>
          </a:stretch>
        </p:blipFill>
        <p:spPr bwMode="auto">
          <a:xfrm>
            <a:off x="2000232" y="785794"/>
            <a:ext cx="5181804" cy="314619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72074"/>
            <a:ext cx="8229600" cy="1054089"/>
          </a:xfrm>
        </p:spPr>
        <p:txBody>
          <a:bodyPr>
            <a:normAutofit fontScale="40000" lnSpcReduction="20000"/>
          </a:bodyPr>
          <a:lstStyle/>
          <a:p>
            <a:pPr marL="0" indent="0" algn="ctr">
              <a:buNone/>
            </a:pPr>
            <a:r>
              <a:rPr lang="uk-UA" b="1" dirty="0" smtClean="0"/>
              <a:t>Статевий процес (а—</a:t>
            </a:r>
            <a:r>
              <a:rPr lang="uk-UA" b="1" i="1" dirty="0" smtClean="0"/>
              <a:t>є) </a:t>
            </a:r>
            <a:r>
              <a:rPr lang="uk-UA" b="1" dirty="0" smtClean="0"/>
              <a:t>та безстатеве розмноження поділом </a:t>
            </a:r>
            <a:r>
              <a:rPr lang="uk-UA" b="1" i="1" dirty="0" smtClean="0"/>
              <a:t>(ж) </a:t>
            </a:r>
            <a:r>
              <a:rPr lang="uk-UA" b="1" dirty="0" smtClean="0"/>
              <a:t>інфузорії-туфельки:</a:t>
            </a:r>
            <a:endParaRPr lang="ru-RU" dirty="0" smtClean="0"/>
          </a:p>
          <a:p>
            <a:pPr marL="0" indent="0" algn="just">
              <a:buNone/>
            </a:pPr>
            <a:r>
              <a:rPr lang="uk-UA" i="1" dirty="0" smtClean="0"/>
              <a:t>а-е — різні етапи кон'югації; е — одна з особин після завершення кон'югації: І — руйнування макронуклеуса; 2 — поділ мікронуклеуса; 3 — мігруюче ядро; 4 — стаціонарне ядро; ж: 5 — поділ мікронуклеуса; 6 — поділ макронуклеуса; 7 — сполучний тяж між утворюваними мікронуклеуса-ми; 8 — травна вакуоля; 9 — трихоцисти; 10 — перетяжка протоплазми, що готує повне розділення інфузорії навпіл</a:t>
            </a:r>
            <a:endParaRPr lang="ru-RU" dirty="0" smtClean="0"/>
          </a:p>
          <a:p>
            <a:pPr>
              <a:buNone/>
            </a:pPr>
            <a:endParaRPr lang="ru-RU" dirty="0"/>
          </a:p>
        </p:txBody>
      </p:sp>
      <p:pic>
        <p:nvPicPr>
          <p:cNvPr id="4" name="Рисунок 3"/>
          <p:cNvPicPr/>
          <p:nvPr/>
        </p:nvPicPr>
        <p:blipFill>
          <a:blip r:embed="rId2"/>
          <a:srcRect/>
          <a:stretch>
            <a:fillRect/>
          </a:stretch>
        </p:blipFill>
        <p:spPr bwMode="auto">
          <a:xfrm>
            <a:off x="1071538" y="571480"/>
            <a:ext cx="7033440" cy="392374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697559"/>
          </a:xfrm>
        </p:spPr>
        <p:txBody>
          <a:bodyPr>
            <a:normAutofit fontScale="62500" lnSpcReduction="20000"/>
          </a:bodyPr>
          <a:lstStyle/>
          <a:p>
            <a:pPr marL="0" indent="0" algn="just">
              <a:buNone/>
            </a:pPr>
            <a:r>
              <a:rPr lang="uk-UA" b="1" dirty="0">
                <a:latin typeface="Georgia" pitchFamily="18" charset="0"/>
              </a:rPr>
              <a:t>З </a:t>
            </a:r>
            <a:r>
              <a:rPr lang="uk-UA" dirty="0">
                <a:latin typeface="Georgia" pitchFamily="18" charset="0"/>
              </a:rPr>
              <a:t>морськими одноклітинними ознайомимося на прикладі форамініфер та радіолярій. </a:t>
            </a:r>
            <a:r>
              <a:rPr lang="uk-UA" b="1" dirty="0">
                <a:latin typeface="Georgia" pitchFamily="18" charset="0"/>
              </a:rPr>
              <a:t>Форамініфери </a:t>
            </a:r>
            <a:r>
              <a:rPr lang="uk-UA" dirty="0">
                <a:latin typeface="Georgia" pitchFamily="18" charset="0"/>
              </a:rPr>
              <a:t>— бентосні організми морів. Характерною ознакою є наявність </a:t>
            </a:r>
            <a:r>
              <a:rPr lang="uk-UA" dirty="0" smtClean="0">
                <a:latin typeface="Georgia" pitchFamily="18" charset="0"/>
              </a:rPr>
              <a:t>захисної </a:t>
            </a:r>
            <a:r>
              <a:rPr lang="uk-UA" dirty="0">
                <a:latin typeface="Georgia" pitchFamily="18" charset="0"/>
              </a:rPr>
              <a:t>черепашки </a:t>
            </a:r>
            <a:r>
              <a:rPr lang="uk-UA" dirty="0" smtClean="0">
                <a:latin typeface="Georgia" pitchFamily="18" charset="0"/>
              </a:rPr>
              <a:t/>
            </a:r>
            <a:br>
              <a:rPr lang="uk-UA" dirty="0" smtClean="0">
                <a:latin typeface="Georgia" pitchFamily="18" charset="0"/>
              </a:rPr>
            </a:br>
            <a:r>
              <a:rPr lang="uk-UA" dirty="0" smtClean="0">
                <a:latin typeface="Georgia" pitchFamily="18" charset="0"/>
              </a:rPr>
              <a:t>(</a:t>
            </a:r>
            <a:r>
              <a:rPr lang="uk-UA" dirty="0">
                <a:latin typeface="Georgia" pitchFamily="18" charset="0"/>
              </a:rPr>
              <a:t>з карбонату кальцію або піщинок), яка може мати складну будову. Черепашка пронизана </a:t>
            </a:r>
            <a:r>
              <a:rPr lang="uk-UA" dirty="0" smtClean="0">
                <a:latin typeface="Georgia" pitchFamily="18" charset="0"/>
              </a:rPr>
              <a:t>численними </a:t>
            </a:r>
            <a:r>
              <a:rPr lang="uk-UA" dirty="0">
                <a:latin typeface="Georgia" pitchFamily="18" charset="0"/>
              </a:rPr>
              <a:t>дрібними порами і має великий отвір — </a:t>
            </a:r>
            <a:r>
              <a:rPr lang="uk-UA" b="1" i="1" dirty="0">
                <a:latin typeface="Georgia" pitchFamily="18" charset="0"/>
              </a:rPr>
              <a:t>устя</a:t>
            </a:r>
            <a:r>
              <a:rPr lang="uk-UA" i="1" dirty="0">
                <a:latin typeface="Georgia" pitchFamily="18" charset="0"/>
              </a:rPr>
              <a:t>. </a:t>
            </a:r>
            <a:r>
              <a:rPr lang="uk-UA" dirty="0">
                <a:latin typeface="Georgia" pitchFamily="18" charset="0"/>
              </a:rPr>
              <a:t>Крізь пори й устя виходять тоненькі псевдоподії, які </a:t>
            </a:r>
            <a:r>
              <a:rPr lang="uk-UA" dirty="0" smtClean="0">
                <a:latin typeface="Georgia" pitchFamily="18" charset="0"/>
              </a:rPr>
              <a:t>галузяться </a:t>
            </a:r>
            <a:r>
              <a:rPr lang="uk-UA" dirty="0">
                <a:latin typeface="Georgia" pitchFamily="18" charset="0"/>
              </a:rPr>
              <a:t>і в певних місцях зливаються між собою. Так </a:t>
            </a:r>
            <a:r>
              <a:rPr lang="uk-UA" dirty="0" smtClean="0">
                <a:latin typeface="Georgia" pitchFamily="18" charset="0"/>
              </a:rPr>
              <a:t>утворюється </a:t>
            </a:r>
            <a:r>
              <a:rPr lang="uk-UA" b="1" i="1" dirty="0">
                <a:latin typeface="Georgia" pitchFamily="18" charset="0"/>
              </a:rPr>
              <a:t>ловильна сітка</a:t>
            </a:r>
            <a:r>
              <a:rPr lang="uk-UA" i="1" dirty="0">
                <a:latin typeface="Georgia" pitchFamily="18" charset="0"/>
              </a:rPr>
              <a:t>. </a:t>
            </a:r>
            <a:r>
              <a:rPr lang="uk-UA" dirty="0">
                <a:latin typeface="Georgia" pitchFamily="18" charset="0"/>
              </a:rPr>
              <a:t>Ці псевдоподії забезпечують рух і травлення. У клітині форамініфер міститься одне або кілька ядер, які можуть поділятися на вегетативні та </a:t>
            </a:r>
            <a:r>
              <a:rPr lang="uk-UA" dirty="0" smtClean="0">
                <a:latin typeface="Georgia" pitchFamily="18" charset="0"/>
              </a:rPr>
              <a:t>генеративні </a:t>
            </a:r>
            <a:r>
              <a:rPr lang="uk-UA" dirty="0">
                <a:latin typeface="Georgia" pitchFamily="18" charset="0"/>
              </a:rPr>
              <a:t>(як у інфузорій). Розмножуються як нестате­вим, так і статевим способом. При цьому спостерігається явище чергування відповідних поколінь. Черепашки </a:t>
            </a:r>
            <a:r>
              <a:rPr lang="uk-UA" dirty="0" smtClean="0">
                <a:latin typeface="Georgia" pitchFamily="18" charset="0"/>
              </a:rPr>
              <a:t>форамініфер </a:t>
            </a:r>
            <a:r>
              <a:rPr lang="uk-UA" dirty="0">
                <a:latin typeface="Georgia" pitchFamily="18" charset="0"/>
              </a:rPr>
              <a:t>відіграють велику роль у формуванні покладів крейди та вапнянку.</a:t>
            </a:r>
            <a:endParaRPr lang="ru-RU" dirty="0">
              <a:latin typeface="Georgia" pitchFamily="18" charset="0"/>
            </a:endParaRPr>
          </a:p>
          <a:p>
            <a:pPr marL="0" indent="0" algn="just">
              <a:buNone/>
            </a:pPr>
            <a:r>
              <a:rPr lang="uk-UA" dirty="0">
                <a:latin typeface="Georgia" pitchFamily="18" charset="0"/>
              </a:rPr>
              <a:t>На відміну від форамініфер, </a:t>
            </a:r>
            <a:r>
              <a:rPr lang="uk-UA" b="1" dirty="0">
                <a:latin typeface="Georgia" pitchFamily="18" charset="0"/>
              </a:rPr>
              <a:t>радіолярії </a:t>
            </a:r>
            <a:r>
              <a:rPr lang="uk-UA" dirty="0">
                <a:latin typeface="Georgia" pitchFamily="18" charset="0"/>
              </a:rPr>
              <a:t>(або </a:t>
            </a:r>
            <a:r>
              <a:rPr lang="uk-UA" b="1" dirty="0">
                <a:latin typeface="Georgia" pitchFamily="18" charset="0"/>
              </a:rPr>
              <a:t>променяки) </a:t>
            </a:r>
            <a:r>
              <a:rPr lang="uk-UA" dirty="0">
                <a:latin typeface="Georgia" pitchFamily="18" charset="0"/>
              </a:rPr>
              <a:t>входять до складу планктону. Вони мають внутрішньо­клітинний мінеральний (кремнезем) скелет складної </a:t>
            </a:r>
            <a:r>
              <a:rPr lang="uk-UA" dirty="0" smtClean="0">
                <a:latin typeface="Georgia" pitchFamily="18" charset="0"/>
              </a:rPr>
              <a:t>будови</a:t>
            </a:r>
            <a:r>
              <a:rPr lang="uk-UA" dirty="0">
                <a:latin typeface="Georgia" pitchFamily="18" charset="0"/>
              </a:rPr>
              <a:t>. Тоненькі псевдоподії утворюють навколо клітини ловильну сітку, за допомогою якої захоплюється здобич. Розмножуються здебільшого нестатево. У цитоплазмі </a:t>
            </a:r>
            <a:r>
              <a:rPr lang="uk-UA" dirty="0" smtClean="0">
                <a:latin typeface="Georgia" pitchFamily="18" charset="0"/>
              </a:rPr>
              <a:t>променяків </a:t>
            </a:r>
            <a:r>
              <a:rPr lang="uk-UA" dirty="0">
                <a:latin typeface="Georgia" pitchFamily="18" charset="0"/>
              </a:rPr>
              <a:t>часто мешкають одноклітинні водорості. З</a:t>
            </a:r>
            <a:r>
              <a:rPr lang="uk-UA" b="1" dirty="0">
                <a:latin typeface="Georgia" pitchFamily="18" charset="0"/>
              </a:rPr>
              <a:t> </a:t>
            </a:r>
            <a:r>
              <a:rPr lang="uk-UA" dirty="0" smtClean="0">
                <a:latin typeface="Georgia" pitchFamily="18" charset="0"/>
              </a:rPr>
              <a:t>радіолярій </a:t>
            </a:r>
            <a:r>
              <a:rPr lang="uk-UA" dirty="0">
                <a:latin typeface="Georgia" pitchFamily="18" charset="0"/>
              </a:rPr>
              <a:t>також утворюються поклади, з яких добувають яшму, опали тощо.</a:t>
            </a:r>
            <a:endParaRPr lang="ru-RU" dirty="0">
              <a:latin typeface="Georgia" pitchFamily="18" charset="0"/>
            </a:endParaRPr>
          </a:p>
          <a:p>
            <a:pPr>
              <a:buNone/>
            </a:pPr>
            <a:endParaRPr lang="ru-R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714884"/>
            <a:ext cx="8229600" cy="1411279"/>
          </a:xfrm>
        </p:spPr>
        <p:txBody>
          <a:bodyPr>
            <a:normAutofit fontScale="40000" lnSpcReduction="20000"/>
          </a:bodyPr>
          <a:lstStyle/>
          <a:p>
            <a:pPr marL="0" indent="0" algn="ctr">
              <a:buNone/>
            </a:pPr>
            <a:r>
              <a:rPr lang="uk-UA" b="1" dirty="0" smtClean="0"/>
              <a:t>Форамініфери</a:t>
            </a:r>
            <a:r>
              <a:rPr lang="uk-UA" dirty="0" smtClean="0"/>
              <a:t>:</a:t>
            </a:r>
            <a:endParaRPr lang="ru-RU" dirty="0" smtClean="0"/>
          </a:p>
          <a:p>
            <a:pPr marL="0" indent="0" algn="just">
              <a:buNone/>
            </a:pPr>
            <a:r>
              <a:rPr lang="uk-UA" i="1" dirty="0" smtClean="0"/>
              <a:t>а — раковини різних форамініфер: 1—9 — однокамерні раковини у вигляді мішечків (1), трубочок (3—13), спіральні, часто склеєні з піщинок (8, 9); 10—15 — багатокамерні раковини: прямі (10, 11), спірально закручені (12, 13) дво­рядні (14), складно збудовані — внутрішні ка­мери розміщені по спіралі, зовнішні — розмі­щені концентричними шарами; б — життєвий цикл форамініфери </a:t>
            </a:r>
            <a:r>
              <a:rPr lang="en-US" i="1" dirty="0" smtClean="0"/>
              <a:t>Elphidium criapa</a:t>
            </a:r>
            <a:r>
              <a:rPr lang="uk-UA" i="1" dirty="0" smtClean="0"/>
              <a:t>: зліва вниз — вихід зародків, що утворилися в результаті безстатевого роз­множення; зверху — вихід гамет та їх копуляція; в — крейда під мікроскопам</a:t>
            </a:r>
            <a:endParaRPr lang="ru-RU" dirty="0" smtClean="0"/>
          </a:p>
          <a:p>
            <a:pPr>
              <a:buNone/>
            </a:pPr>
            <a:endParaRPr lang="ru-RU" dirty="0"/>
          </a:p>
        </p:txBody>
      </p:sp>
      <p:pic>
        <p:nvPicPr>
          <p:cNvPr id="4" name="Рисунок 3"/>
          <p:cNvPicPr/>
          <p:nvPr/>
        </p:nvPicPr>
        <p:blipFill>
          <a:blip r:embed="rId2"/>
          <a:srcRect/>
          <a:stretch>
            <a:fillRect/>
          </a:stretch>
        </p:blipFill>
        <p:spPr bwMode="auto">
          <a:xfrm>
            <a:off x="2285984" y="428604"/>
            <a:ext cx="4538345" cy="394779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zhzh0002.jpg"/>
          <p:cNvPicPr>
            <a:picLocks noChangeAspect="1"/>
          </p:cNvPicPr>
          <p:nvPr/>
        </p:nvPicPr>
        <p:blipFill>
          <a:blip r:embed="rId2" cstate="screen"/>
          <a:srcRect l="3066"/>
          <a:stretch>
            <a:fillRect/>
          </a:stretch>
        </p:blipFill>
        <p:spPr>
          <a:xfrm rot="10800000">
            <a:off x="2428859" y="285728"/>
            <a:ext cx="4429157" cy="585791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normAutofit fontScale="90000"/>
          </a:bodyPr>
          <a:lstStyle/>
          <a:p>
            <a:r>
              <a:rPr lang="uk-UA" b="1" dirty="0">
                <a:latin typeface="Georgia" pitchFamily="18" charset="0"/>
              </a:rPr>
              <a:t>Подібність та відмінність тварин і рослин</a:t>
            </a:r>
            <a:endParaRPr lang="ru-RU" dirty="0">
              <a:latin typeface="Georgia" pitchFamily="18" charset="0"/>
            </a:endParaRPr>
          </a:p>
        </p:txBody>
      </p:sp>
      <p:sp>
        <p:nvSpPr>
          <p:cNvPr id="3" name="Содержимое 2"/>
          <p:cNvSpPr>
            <a:spLocks noGrp="1"/>
          </p:cNvSpPr>
          <p:nvPr>
            <p:ph idx="1"/>
          </p:nvPr>
        </p:nvSpPr>
        <p:spPr>
          <a:xfrm>
            <a:off x="428596" y="1285860"/>
            <a:ext cx="8229600" cy="4525963"/>
          </a:xfrm>
        </p:spPr>
        <p:txBody>
          <a:bodyPr>
            <a:normAutofit fontScale="55000" lnSpcReduction="20000"/>
          </a:bodyPr>
          <a:lstStyle/>
          <a:p>
            <a:pPr marL="0" indent="0" algn="just">
              <a:buNone/>
            </a:pPr>
            <a:r>
              <a:rPr lang="uk-UA" dirty="0">
                <a:latin typeface="Georgia" pitchFamily="18" charset="0"/>
              </a:rPr>
              <a:t>У зв'язку з тим, що тварини й рослини виникли від одного предка, між ними є багато подібних рис як у морфології, так і в життєдіяльності. Організми тварин і рослин складаються з клітин, які формують тканини, органи і системи органів. До складу клітин як тварин, так і рослин входять білки, жири, вуглеводи та інші складні органічні речовини. Для рослин і тварин характерні: обмін речовин, що забезпечує самооновлення, живлення, дихання, ріст, розмноження, </a:t>
            </a:r>
            <a:r>
              <a:rPr lang="uk-UA" dirty="0" smtClean="0">
                <a:latin typeface="Georgia" pitchFamily="18" charset="0"/>
              </a:rPr>
              <a:t>подразливість</a:t>
            </a:r>
            <a:r>
              <a:rPr lang="uk-UA" dirty="0">
                <a:latin typeface="Georgia" pitchFamily="18" charset="0"/>
              </a:rPr>
              <a:t>, рух.</a:t>
            </a:r>
            <a:endParaRPr lang="ru-RU" dirty="0">
              <a:latin typeface="Georgia" pitchFamily="18" charset="0"/>
            </a:endParaRPr>
          </a:p>
          <a:p>
            <a:pPr marL="0" indent="0" algn="just">
              <a:buNone/>
            </a:pPr>
            <a:r>
              <a:rPr lang="uk-UA" dirty="0">
                <a:latin typeface="Georgia" pitchFamily="18" charset="0"/>
              </a:rPr>
              <a:t>Особливе місце посідають організми, здатні живитися змішано </a:t>
            </a:r>
            <a:r>
              <a:rPr lang="uk-UA" i="1" dirty="0">
                <a:latin typeface="Georgia" pitchFamily="18" charset="0"/>
              </a:rPr>
              <a:t>(</a:t>
            </a:r>
            <a:r>
              <a:rPr lang="uk-UA" b="1" i="1" dirty="0">
                <a:latin typeface="Georgia" pitchFamily="18" charset="0"/>
              </a:rPr>
              <a:t>міксотрофно</a:t>
            </a:r>
            <a:r>
              <a:rPr lang="uk-UA" i="1" dirty="0">
                <a:latin typeface="Georgia" pitchFamily="18" charset="0"/>
              </a:rPr>
              <a:t>). </a:t>
            </a:r>
            <a:r>
              <a:rPr lang="uk-UA" dirty="0">
                <a:latin typeface="Georgia" pitchFamily="18" charset="0"/>
              </a:rPr>
              <a:t>Наприклад, евглена зелена на світлі живиться як рослина, а в темряві — як тварина. Деякі комахоїдні рослини, а також </a:t>
            </a:r>
            <a:r>
              <a:rPr lang="uk-UA" dirty="0" smtClean="0">
                <a:latin typeface="Georgia" pitchFamily="18" charset="0"/>
              </a:rPr>
              <a:t>рослини-напівпаразити </a:t>
            </a:r>
            <a:r>
              <a:rPr lang="uk-UA" dirty="0">
                <a:latin typeface="Georgia" pitchFamily="18" charset="0"/>
              </a:rPr>
              <a:t>та інші можуть живитися не лише автотрофно, а й ге­теротрофно. Такий спосіб живлення свідчить про значну подібність рослинних і тваринних організмів. Про це саме свідчить подібний гетеротрофний тип живлення у різних груп живих організмів (людина і тварина, з одного боку, і більшість бактерій, грибів — з іншого).</a:t>
            </a:r>
            <a:endParaRPr lang="ru-RU" dirty="0">
              <a:latin typeface="Georgia" pitchFamily="18" charset="0"/>
            </a:endParaRPr>
          </a:p>
          <a:p>
            <a:pPr marL="0" indent="0" algn="just">
              <a:buNone/>
            </a:pPr>
            <a:r>
              <a:rPr lang="uk-UA" dirty="0">
                <a:latin typeface="Georgia" pitchFamily="18" charset="0"/>
              </a:rPr>
              <a:t>Проте між рослинами і тваринами є істотні </a:t>
            </a:r>
            <a:r>
              <a:rPr lang="uk-UA" dirty="0" smtClean="0">
                <a:latin typeface="Georgia" pitchFamily="18" charset="0"/>
              </a:rPr>
              <a:t>відмінності</a:t>
            </a:r>
            <a:r>
              <a:rPr lang="uk-UA" dirty="0">
                <a:latin typeface="Georgia" pitchFamily="18" charset="0"/>
              </a:rPr>
              <a:t>.</a:t>
            </a:r>
            <a:endParaRPr lang="ru-RU" dirty="0">
              <a:latin typeface="Georgia" pitchFamily="18" charset="0"/>
            </a:endParaRPr>
          </a:p>
          <a:p>
            <a:pPr marL="0" indent="0" algn="just">
              <a:buNone/>
            </a:pPr>
            <a:r>
              <a:rPr lang="uk-UA" dirty="0">
                <a:latin typeface="Georgia" pitchFamily="18" charset="0"/>
              </a:rPr>
              <a:t/>
            </a:r>
            <a:br>
              <a:rPr lang="uk-UA" dirty="0">
                <a:latin typeface="Georgia" pitchFamily="18" charset="0"/>
              </a:rPr>
            </a:br>
            <a:endParaRPr lang="ru-RU" dirty="0">
              <a:latin typeface="Georgia"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zhzh0001.jpg"/>
          <p:cNvPicPr>
            <a:picLocks noChangeAspect="1"/>
          </p:cNvPicPr>
          <p:nvPr/>
        </p:nvPicPr>
        <p:blipFill>
          <a:blip r:embed="rId2" cstate="screen"/>
          <a:srcRect/>
          <a:stretch>
            <a:fillRect/>
          </a:stretch>
        </p:blipFill>
        <p:spPr>
          <a:xfrm rot="10800000">
            <a:off x="2285984" y="214290"/>
            <a:ext cx="4429156" cy="592933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Содержимое 3" descr="globobulimina_300.jpg"/>
          <p:cNvPicPr>
            <a:picLocks noGrp="1" noChangeAspect="1"/>
          </p:cNvPicPr>
          <p:nvPr>
            <p:ph idx="1"/>
          </p:nvPr>
        </p:nvPicPr>
        <p:blipFill>
          <a:blip r:embed="rId3"/>
          <a:stretch>
            <a:fillRect/>
          </a:stretch>
        </p:blipFill>
        <p:spPr>
          <a:xfrm>
            <a:off x="5429256" y="3429000"/>
            <a:ext cx="2857500" cy="2447925"/>
          </a:xfrm>
          <a:prstGeom prst="rect">
            <a:avLst/>
          </a:prstGeom>
          <a:ln>
            <a:noFill/>
          </a:ln>
          <a:effectLst>
            <a:outerShdw blurRad="292100" dist="139700" dir="2700000" algn="tl" rotWithShape="0">
              <a:srgbClr val="333333">
                <a:alpha val="65000"/>
              </a:srgbClr>
            </a:outerShdw>
          </a:effectLst>
        </p:spPr>
      </p:pic>
      <p:pic>
        <p:nvPicPr>
          <p:cNvPr id="5" name="Рисунок 4" descr="Фораминифера (Globorotalia scitula).jpg"/>
          <p:cNvPicPr>
            <a:picLocks noChangeAspect="1"/>
          </p:cNvPicPr>
          <p:nvPr/>
        </p:nvPicPr>
        <p:blipFill>
          <a:blip r:embed="rId4"/>
          <a:stretch>
            <a:fillRect/>
          </a:stretch>
        </p:blipFill>
        <p:spPr>
          <a:xfrm>
            <a:off x="714348" y="285728"/>
            <a:ext cx="3560434" cy="400048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714348" y="5143512"/>
            <a:ext cx="2643206" cy="461665"/>
          </a:xfrm>
          <a:prstGeom prst="rect">
            <a:avLst/>
          </a:prstGeom>
          <a:noFill/>
        </p:spPr>
        <p:txBody>
          <a:bodyPr wrap="square" rtlCol="0">
            <a:spAutoFit/>
          </a:bodyPr>
          <a:lstStyle/>
          <a:p>
            <a:pPr algn="ctr"/>
            <a:r>
              <a:rPr lang="ru-RU" sz="2400" dirty="0" smtClean="0">
                <a:latin typeface="Georgia" pitchFamily="18" charset="0"/>
              </a:rPr>
              <a:t>Форам</a:t>
            </a:r>
            <a:r>
              <a:rPr lang="uk-UA" sz="2400" dirty="0" smtClean="0">
                <a:latin typeface="Georgia" pitchFamily="18" charset="0"/>
              </a:rPr>
              <a:t>ініфери</a:t>
            </a:r>
            <a:endParaRPr lang="ru-RU" sz="2400" dirty="0">
              <a:latin typeface="Georgia" pitchFamily="18" charset="0"/>
            </a:endParaRPr>
          </a:p>
        </p:txBody>
      </p:sp>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643446"/>
            <a:ext cx="8229600" cy="1785950"/>
          </a:xfrm>
        </p:spPr>
        <p:txBody>
          <a:bodyPr>
            <a:normAutofit fontScale="40000" lnSpcReduction="20000"/>
          </a:bodyPr>
          <a:lstStyle/>
          <a:p>
            <a:pPr marL="0" indent="0" algn="ctr">
              <a:lnSpc>
                <a:spcPct val="120000"/>
              </a:lnSpc>
              <a:buNone/>
            </a:pPr>
            <a:r>
              <a:rPr lang="uk-UA" b="1" dirty="0" smtClean="0">
                <a:latin typeface="Georgia" pitchFamily="18" charset="0"/>
              </a:rPr>
              <a:t>Радіолярії</a:t>
            </a:r>
            <a:r>
              <a:rPr lang="uk-UA" dirty="0" smtClean="0">
                <a:latin typeface="Georgia" pitchFamily="18" charset="0"/>
              </a:rPr>
              <a:t>:</a:t>
            </a:r>
            <a:endParaRPr lang="ru-RU" dirty="0" smtClean="0">
              <a:latin typeface="Georgia" pitchFamily="18" charset="0"/>
            </a:endParaRPr>
          </a:p>
          <a:p>
            <a:pPr marL="0" indent="0" algn="just">
              <a:lnSpc>
                <a:spcPct val="120000"/>
              </a:lnSpc>
              <a:buNone/>
            </a:pPr>
            <a:r>
              <a:rPr lang="uk-UA" i="1" dirty="0" smtClean="0">
                <a:latin typeface="Georgia" pitchFamily="18" charset="0"/>
              </a:rPr>
              <a:t>а — таласікола (</a:t>
            </a:r>
            <a:r>
              <a:rPr lang="en-US" i="1" dirty="0" smtClean="0">
                <a:latin typeface="Georgia" pitchFamily="18" charset="0"/>
              </a:rPr>
              <a:t>Thalassicolla</a:t>
            </a:r>
            <a:r>
              <a:rPr lang="uk-UA" i="1" dirty="0" smtClean="0">
                <a:latin typeface="Georgia" pitchFamily="18" charset="0"/>
              </a:rPr>
              <a:t>), всередині — центральна капсула, оточена вакуолізова-ною позакапсулярною плазмою, зовні — численні псевдоподії; б і в — акантарія (</a:t>
            </a:r>
            <a:r>
              <a:rPr lang="en-US" i="1" dirty="0" smtClean="0">
                <a:latin typeface="Georgia" pitchFamily="18" charset="0"/>
              </a:rPr>
              <a:t>Acantharia</a:t>
            </a:r>
            <a:r>
              <a:rPr lang="uk-UA" i="1" dirty="0" smtClean="0">
                <a:latin typeface="Georgia" pitchFamily="18" charset="0"/>
              </a:rPr>
              <a:t>), об'єм якої змінюється вна­слідок скорочення міофрісків; г — акантометра (</a:t>
            </a:r>
            <a:r>
              <a:rPr lang="en-US" i="1" dirty="0" err="1" smtClean="0">
                <a:latin typeface="Georgia" pitchFamily="18" charset="0"/>
              </a:rPr>
              <a:t>Acanthometra</a:t>
            </a:r>
            <a:r>
              <a:rPr lang="uk-UA" i="1" dirty="0" smtClean="0">
                <a:latin typeface="Georgia" pitchFamily="18" charset="0"/>
              </a:rPr>
              <a:t>): 1 — скелетні голки; 2 — псевдоподії; 3 — м'язові воло­конця (міонеми); 4 — позакапсулярна плазма; 5 — внутрішньокапсулярна плазма; 6 — ядра; З — актиносферіум (</a:t>
            </a:r>
            <a:r>
              <a:rPr lang="en-US" i="1" dirty="0" err="1" smtClean="0">
                <a:latin typeface="Georgia" pitchFamily="18" charset="0"/>
              </a:rPr>
              <a:t>Actinosphaerium</a:t>
            </a:r>
            <a:r>
              <a:rPr lang="uk-UA" i="1" dirty="0" smtClean="0">
                <a:latin typeface="Georgia" pitchFamily="18" charset="0"/>
              </a:rPr>
              <a:t>): 1 — ектоплазма; 2 — ендо­плазма; 3 — пульсівна вакуоля; 4 — аксоподії; 5 — ядра; б — травна вакуоля</a:t>
            </a:r>
            <a:endParaRPr lang="ru-RU" dirty="0" smtClean="0">
              <a:latin typeface="Georgia" pitchFamily="18" charset="0"/>
            </a:endParaRPr>
          </a:p>
          <a:p>
            <a:pPr>
              <a:lnSpc>
                <a:spcPct val="120000"/>
              </a:lnSpc>
              <a:buNone/>
            </a:pPr>
            <a:endParaRPr lang="ru-RU" dirty="0">
              <a:latin typeface="Georgia" pitchFamily="18" charset="0"/>
            </a:endParaRPr>
          </a:p>
        </p:txBody>
      </p:sp>
      <p:pic>
        <p:nvPicPr>
          <p:cNvPr id="4" name="Рисунок 3"/>
          <p:cNvPicPr/>
          <p:nvPr/>
        </p:nvPicPr>
        <p:blipFill>
          <a:blip r:embed="rId2"/>
          <a:srcRect/>
          <a:stretch>
            <a:fillRect/>
          </a:stretch>
        </p:blipFill>
        <p:spPr bwMode="auto">
          <a:xfrm>
            <a:off x="2285984" y="428604"/>
            <a:ext cx="4527550" cy="37020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643578"/>
            <a:ext cx="8229600" cy="482585"/>
          </a:xfrm>
        </p:spPr>
        <p:txBody>
          <a:bodyPr>
            <a:noAutofit/>
          </a:bodyPr>
          <a:lstStyle/>
          <a:p>
            <a:pPr algn="ctr">
              <a:buNone/>
            </a:pPr>
            <a:r>
              <a:rPr lang="uk-UA" sz="2400" dirty="0" smtClean="0">
                <a:latin typeface="Georgia" pitchFamily="18" charset="0"/>
              </a:rPr>
              <a:t>Радіолярії</a:t>
            </a:r>
            <a:endParaRPr lang="ru-RU" sz="2400" dirty="0">
              <a:latin typeface="Georgia" pitchFamily="18" charset="0"/>
            </a:endParaRPr>
          </a:p>
        </p:txBody>
      </p:sp>
      <p:pic>
        <p:nvPicPr>
          <p:cNvPr id="4" name="Рисунок 3" descr="radiolarians.jpg"/>
          <p:cNvPicPr>
            <a:picLocks noChangeAspect="1"/>
          </p:cNvPicPr>
          <p:nvPr/>
        </p:nvPicPr>
        <p:blipFill>
          <a:blip r:embed="rId2" cstate="screen"/>
          <a:stretch>
            <a:fillRect/>
          </a:stretch>
        </p:blipFill>
        <p:spPr>
          <a:xfrm>
            <a:off x="1285852" y="1285860"/>
            <a:ext cx="2588912" cy="2529882"/>
          </a:xfrm>
          <a:prstGeom prst="rect">
            <a:avLst/>
          </a:prstGeom>
        </p:spPr>
      </p:pic>
      <p:pic>
        <p:nvPicPr>
          <p:cNvPr id="5" name="Рисунок 4" descr="918614.jpg"/>
          <p:cNvPicPr>
            <a:picLocks noChangeAspect="1"/>
          </p:cNvPicPr>
          <p:nvPr/>
        </p:nvPicPr>
        <p:blipFill>
          <a:blip r:embed="rId3"/>
          <a:stretch>
            <a:fillRect/>
          </a:stretch>
        </p:blipFill>
        <p:spPr>
          <a:xfrm>
            <a:off x="4733129" y="1069618"/>
            <a:ext cx="3678206" cy="285944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latin typeface="Georgia" pitchFamily="18" charset="0"/>
              </a:rPr>
              <a:t>Багатоклітинні організми</a:t>
            </a:r>
            <a:endParaRPr lang="ru-RU" dirty="0">
              <a:latin typeface="Georgia" pitchFamily="18" charset="0"/>
            </a:endParaRPr>
          </a:p>
        </p:txBody>
      </p:sp>
      <p:sp>
        <p:nvSpPr>
          <p:cNvPr id="3" name="Содержимое 2"/>
          <p:cNvSpPr>
            <a:spLocks noGrp="1"/>
          </p:cNvSpPr>
          <p:nvPr>
            <p:ph idx="1"/>
          </p:nvPr>
        </p:nvSpPr>
        <p:spPr>
          <a:xfrm>
            <a:off x="457200" y="1600201"/>
            <a:ext cx="8229600" cy="4329129"/>
          </a:xfrm>
        </p:spPr>
        <p:txBody>
          <a:bodyPr>
            <a:normAutofit fontScale="55000" lnSpcReduction="20000"/>
          </a:bodyPr>
          <a:lstStyle/>
          <a:p>
            <a:pPr marL="0" indent="0" algn="ctr">
              <a:buNone/>
            </a:pPr>
            <a:r>
              <a:rPr lang="uk-UA" b="1" dirty="0" smtClean="0">
                <a:latin typeface="Georgia" pitchFamily="18" charset="0"/>
              </a:rPr>
              <a:t>Основними еволюційними особливостями будови багатоклітинних є:</a:t>
            </a:r>
            <a:endParaRPr lang="ru-RU" dirty="0" smtClean="0">
              <a:latin typeface="Georgia" pitchFamily="18" charset="0"/>
            </a:endParaRPr>
          </a:p>
          <a:p>
            <a:pPr marL="400050" lvl="1" indent="0" algn="just">
              <a:buNone/>
            </a:pPr>
            <a:r>
              <a:rPr lang="ru-RU" b="1" dirty="0" smtClean="0">
                <a:latin typeface="Georgia" pitchFamily="18" charset="0"/>
              </a:rPr>
              <a:t>1)  </a:t>
            </a:r>
            <a:r>
              <a:rPr lang="uk-UA" dirty="0" smtClean="0">
                <a:latin typeface="Georgia" pitchFamily="18" charset="0"/>
              </a:rPr>
              <a:t>багатоклітинність</a:t>
            </a:r>
            <a:endParaRPr lang="ru-RU" dirty="0" smtClean="0">
              <a:latin typeface="Georgia" pitchFamily="18" charset="0"/>
            </a:endParaRPr>
          </a:p>
          <a:p>
            <a:pPr marL="400050" lvl="1" indent="0" algn="just">
              <a:buNone/>
            </a:pPr>
            <a:r>
              <a:rPr lang="ru-RU" dirty="0" smtClean="0">
                <a:latin typeface="Georgia" pitchFamily="18" charset="0"/>
              </a:rPr>
              <a:t>2)  </a:t>
            </a:r>
            <a:r>
              <a:rPr lang="uk-UA" dirty="0" smtClean="0">
                <a:latin typeface="Georgia" pitchFamily="18" charset="0"/>
              </a:rPr>
              <a:t>симетрія (радіальна, двобічна);</a:t>
            </a:r>
            <a:endParaRPr lang="ru-RU" dirty="0" smtClean="0">
              <a:latin typeface="Georgia" pitchFamily="18" charset="0"/>
            </a:endParaRPr>
          </a:p>
          <a:p>
            <a:pPr marL="400050" lvl="1" indent="0" algn="just">
              <a:buNone/>
            </a:pPr>
            <a:r>
              <a:rPr lang="ru-RU" dirty="0" smtClean="0">
                <a:latin typeface="Georgia" pitchFamily="18" charset="0"/>
              </a:rPr>
              <a:t>3)  </a:t>
            </a:r>
            <a:r>
              <a:rPr lang="uk-UA" dirty="0" smtClean="0">
                <a:latin typeface="Georgia" pitchFamily="18" charset="0"/>
              </a:rPr>
              <a:t>диференціювання клітин за будовою та функціями;</a:t>
            </a:r>
            <a:endParaRPr lang="ru-RU" dirty="0" smtClean="0">
              <a:latin typeface="Georgia" pitchFamily="18" charset="0"/>
            </a:endParaRPr>
          </a:p>
          <a:p>
            <a:pPr marL="914400" lvl="1" indent="-514350" algn="just">
              <a:buAutoNum type="arabicParenR" startAt="4"/>
            </a:pPr>
            <a:r>
              <a:rPr lang="uk-UA" dirty="0" smtClean="0">
                <a:latin typeface="Georgia" pitchFamily="18" charset="0"/>
              </a:rPr>
              <a:t>поява клітин, спеціалізованих для розмноження.</a:t>
            </a:r>
          </a:p>
          <a:p>
            <a:pPr marL="914400" lvl="1" indent="-514350" algn="just">
              <a:buAutoNum type="arabicParenR" startAt="4"/>
            </a:pPr>
            <a:endParaRPr lang="ru-RU" dirty="0" smtClean="0">
              <a:latin typeface="Georgia" pitchFamily="18" charset="0"/>
            </a:endParaRPr>
          </a:p>
          <a:p>
            <a:pPr marL="0" indent="0" algn="just">
              <a:buNone/>
            </a:pPr>
            <a:r>
              <a:rPr lang="uk-UA" dirty="0" smtClean="0">
                <a:latin typeface="Georgia" pitchFamily="18" charset="0"/>
              </a:rPr>
              <a:t>Цікавим фактом в історії зоології стало виявлення унікального організму </a:t>
            </a:r>
            <a:r>
              <a:rPr lang="ru-RU" dirty="0" smtClean="0">
                <a:latin typeface="Georgia" pitchFamily="18" charset="0"/>
              </a:rPr>
              <a:t>— </a:t>
            </a:r>
            <a:r>
              <a:rPr lang="uk-UA" i="1" dirty="0" smtClean="0">
                <a:latin typeface="Georgia" pitchFamily="18" charset="0"/>
              </a:rPr>
              <a:t>трихоплакса </a:t>
            </a:r>
            <a:r>
              <a:rPr lang="uk-UA" dirty="0" smtClean="0">
                <a:latin typeface="Georgia" pitchFamily="18" charset="0"/>
              </a:rPr>
              <a:t>(він був детально описаний у </a:t>
            </a:r>
            <a:r>
              <a:rPr lang="ru-RU" dirty="0" smtClean="0">
                <a:latin typeface="Georgia" pitchFamily="18" charset="0"/>
              </a:rPr>
              <a:t>1971 </a:t>
            </a:r>
            <a:r>
              <a:rPr lang="en-US" dirty="0" smtClean="0">
                <a:latin typeface="Georgia" pitchFamily="18" charset="0"/>
              </a:rPr>
              <a:t>p</a:t>
            </a:r>
            <a:r>
              <a:rPr lang="ru-RU" dirty="0" smtClean="0">
                <a:latin typeface="Georgia" pitchFamily="18" charset="0"/>
              </a:rPr>
              <a:t>.). </a:t>
            </a:r>
            <a:r>
              <a:rPr lang="uk-UA" dirty="0" smtClean="0">
                <a:latin typeface="Georgia" pitchFamily="18" charset="0"/>
              </a:rPr>
              <a:t>Ця тварина, на думку багатьох учених, є проміжною ланкою між одноклітинними та багатоклітинними. Трихоплакс </a:t>
            </a:r>
            <a:r>
              <a:rPr lang="ru-RU" dirty="0" smtClean="0">
                <a:latin typeface="Georgia" pitchFamily="18" charset="0"/>
              </a:rPr>
              <a:t>— </a:t>
            </a:r>
            <a:r>
              <a:rPr lang="uk-UA" dirty="0" smtClean="0">
                <a:latin typeface="Georgia" pitchFamily="18" charset="0"/>
              </a:rPr>
              <a:t>тонкий пластиноподібний організм розміром не більший за </a:t>
            </a:r>
            <a:r>
              <a:rPr lang="ru-RU" dirty="0" smtClean="0">
                <a:latin typeface="Georgia" pitchFamily="18" charset="0"/>
              </a:rPr>
              <a:t>4 </a:t>
            </a:r>
            <a:r>
              <a:rPr lang="uk-UA" dirty="0" smtClean="0">
                <a:latin typeface="Georgia" pitchFamily="18" charset="0"/>
              </a:rPr>
              <a:t>мм, без переднього та заднього кінців, який змінює форму тіла подібно до амеби. Рот та будь-які внутрішні органи відсутні. Ззовні він вкритий джгутиковими клітинами, а внутрішній простір заповнений амебоїдними клітинами. Щоб присудити трихоплаксу статус предка багатоклітинних тварин, потрібні подальші дослідження.</a:t>
            </a:r>
            <a:endParaRPr lang="ru-RU" dirty="0" smtClean="0">
              <a:latin typeface="Georgia" pitchFamily="18" charset="0"/>
            </a:endParaRPr>
          </a:p>
          <a:p>
            <a:pPr>
              <a:buNone/>
            </a:pPr>
            <a:endParaRPr lang="ru-RU"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786322"/>
            <a:ext cx="8229600" cy="1339841"/>
          </a:xfrm>
        </p:spPr>
        <p:txBody>
          <a:bodyPr>
            <a:normAutofit fontScale="55000" lnSpcReduction="20000"/>
          </a:bodyPr>
          <a:lstStyle/>
          <a:p>
            <a:pPr marL="0" indent="0" algn="ctr">
              <a:buNone/>
            </a:pPr>
            <a:r>
              <a:rPr lang="uk-UA" b="1" dirty="0" smtClean="0">
                <a:latin typeface="Georgia" pitchFamily="18" charset="0"/>
              </a:rPr>
              <a:t>Походження багатоклітинних: </a:t>
            </a:r>
          </a:p>
          <a:p>
            <a:pPr marL="0" indent="0" algn="just">
              <a:buNone/>
            </a:pPr>
            <a:r>
              <a:rPr lang="uk-UA" dirty="0" smtClean="0">
                <a:latin typeface="Georgia" pitchFamily="18" charset="0"/>
              </a:rPr>
              <a:t>а) гіпотетична двошарова планула </a:t>
            </a:r>
            <a:r>
              <a:rPr lang="ru-RU" dirty="0" smtClean="0">
                <a:latin typeface="Georgia" pitchFamily="18" charset="0"/>
              </a:rPr>
              <a:t>— </a:t>
            </a:r>
            <a:r>
              <a:rPr lang="uk-UA" dirty="0" smtClean="0">
                <a:latin typeface="Georgia" pitchFamily="18" charset="0"/>
              </a:rPr>
              <a:t>можливий попередник усіх тварин; б), в) трихоплакс </a:t>
            </a:r>
            <a:r>
              <a:rPr lang="ru-RU" dirty="0" smtClean="0">
                <a:latin typeface="Georgia" pitchFamily="18" charset="0"/>
              </a:rPr>
              <a:t>— </a:t>
            </a:r>
            <a:r>
              <a:rPr lang="uk-UA" dirty="0" smtClean="0">
                <a:latin typeface="Georgia" pitchFamily="18" charset="0"/>
              </a:rPr>
              <a:t>реально існуючий організм, можливий попередник багатоклітинних, який живиться, тимчасово набуваючи форми келиха</a:t>
            </a:r>
            <a:endParaRPr lang="ru-RU" dirty="0" smtClean="0">
              <a:latin typeface="Georgia" pitchFamily="18" charset="0"/>
            </a:endParaRPr>
          </a:p>
          <a:p>
            <a:pPr>
              <a:buNone/>
            </a:pPr>
            <a:endParaRPr lang="ru-RU" dirty="0"/>
          </a:p>
        </p:txBody>
      </p:sp>
      <p:pic>
        <p:nvPicPr>
          <p:cNvPr id="1026" name="Picture 2"/>
          <p:cNvPicPr>
            <a:picLocks noChangeAspect="1" noChangeArrowheads="1"/>
          </p:cNvPicPr>
          <p:nvPr/>
        </p:nvPicPr>
        <p:blipFill>
          <a:blip r:embed="rId2"/>
          <a:srcRect/>
          <a:stretch>
            <a:fillRect/>
          </a:stretch>
        </p:blipFill>
        <p:spPr bwMode="auto">
          <a:xfrm>
            <a:off x="571472" y="1071546"/>
            <a:ext cx="8157600" cy="271464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lstStyle/>
          <a:p>
            <a:r>
              <a:rPr lang="uk-UA" dirty="0" smtClean="0">
                <a:latin typeface="Georgia" pitchFamily="18" charset="0"/>
              </a:rPr>
              <a:t>Тип Губки</a:t>
            </a:r>
            <a:endParaRPr lang="ru-RU" dirty="0">
              <a:latin typeface="Georgia" pitchFamily="18" charset="0"/>
            </a:endParaRPr>
          </a:p>
        </p:txBody>
      </p:sp>
      <p:sp>
        <p:nvSpPr>
          <p:cNvPr id="3" name="Содержимое 2"/>
          <p:cNvSpPr>
            <a:spLocks noGrp="1"/>
          </p:cNvSpPr>
          <p:nvPr>
            <p:ph idx="1"/>
          </p:nvPr>
        </p:nvSpPr>
        <p:spPr>
          <a:xfrm>
            <a:off x="457200" y="1071546"/>
            <a:ext cx="8229600" cy="5054617"/>
          </a:xfrm>
        </p:spPr>
        <p:txBody>
          <a:bodyPr>
            <a:normAutofit fontScale="47500" lnSpcReduction="20000"/>
          </a:bodyPr>
          <a:lstStyle/>
          <a:p>
            <a:pPr marL="0" indent="0" algn="just">
              <a:buNone/>
            </a:pPr>
            <a:r>
              <a:rPr lang="ru-RU" i="1" dirty="0" smtClean="0">
                <a:latin typeface="Georgia" pitchFamily="18" charset="0"/>
              </a:rPr>
              <a:t>Губки </a:t>
            </a:r>
            <a:r>
              <a:rPr lang="ru-RU" dirty="0" smtClean="0">
                <a:latin typeface="Georgia" pitchFamily="18" charset="0"/>
              </a:rPr>
              <a:t>— </a:t>
            </a:r>
            <a:r>
              <a:rPr lang="uk-UA" dirty="0" smtClean="0">
                <a:latin typeface="Georgia" pitchFamily="18" charset="0"/>
              </a:rPr>
              <a:t>примітивні багатоклітинні тварини, які ведуть прикріплений спосіб життя. Вважається, що перші представники цього типу з'явилися в протерозойську еру. На сьогодні відомо понад; З тис. видів губок; розміри варіюють від 1—2 мм до 2 м. Губки поширені в прісних і солоних водах усіх кліматичних зон, представлені як поодинокими, так і колоніальними формами. Незважаючи на таку різноманітність, усі губки мають загальний план будови, що дозволяє об'єднати їх І в один тип:</a:t>
            </a:r>
            <a:endParaRPr lang="ru-RU" dirty="0" smtClean="0">
              <a:latin typeface="Georgia" pitchFamily="18" charset="0"/>
            </a:endParaRPr>
          </a:p>
          <a:p>
            <a:pPr marL="400050" lvl="1" indent="0" algn="just">
              <a:buNone/>
            </a:pPr>
            <a:r>
              <a:rPr lang="ru-RU" dirty="0" smtClean="0">
                <a:latin typeface="Georgia" pitchFamily="18" charset="0"/>
              </a:rPr>
              <a:t>1)  </a:t>
            </a:r>
            <a:r>
              <a:rPr lang="uk-UA" dirty="0" smtClean="0">
                <a:latin typeface="Georgia" pitchFamily="18" charset="0"/>
              </a:rPr>
              <a:t>клітини тіла диференційовані та мають тенденцію до утворення тканин;</a:t>
            </a:r>
            <a:endParaRPr lang="ru-RU" dirty="0" smtClean="0">
              <a:latin typeface="Georgia" pitchFamily="18" charset="0"/>
            </a:endParaRPr>
          </a:p>
          <a:p>
            <a:pPr marL="400050" lvl="1" indent="0" algn="just">
              <a:buNone/>
            </a:pPr>
            <a:r>
              <a:rPr lang="ru-RU" dirty="0" smtClean="0">
                <a:latin typeface="Georgia" pitchFamily="18" charset="0"/>
              </a:rPr>
              <a:t>2)  </a:t>
            </a:r>
            <a:r>
              <a:rPr lang="uk-UA" dirty="0" smtClean="0">
                <a:latin typeface="Georgia" pitchFamily="18" charset="0"/>
              </a:rPr>
              <a:t>тіло складається з двох шарів клітин </a:t>
            </a:r>
            <a:r>
              <a:rPr lang="ru-RU" dirty="0" smtClean="0">
                <a:latin typeface="Georgia" pitchFamily="18" charset="0"/>
              </a:rPr>
              <a:t>— </a:t>
            </a:r>
            <a:r>
              <a:rPr lang="uk-UA" i="1" dirty="0" smtClean="0">
                <a:latin typeface="Georgia" pitchFamily="18" charset="0"/>
              </a:rPr>
              <a:t>ектодерми </a:t>
            </a:r>
            <a:r>
              <a:rPr lang="uk-UA" dirty="0" smtClean="0">
                <a:latin typeface="Georgia" pitchFamily="18" charset="0"/>
              </a:rPr>
              <a:t>й </a:t>
            </a:r>
            <a:r>
              <a:rPr lang="uk-UA" i="1" dirty="0" smtClean="0">
                <a:latin typeface="Georgia" pitchFamily="18" charset="0"/>
              </a:rPr>
              <a:t>ентодерми, </a:t>
            </a:r>
            <a:r>
              <a:rPr lang="uk-UA" dirty="0" smtClean="0">
                <a:latin typeface="Georgia" pitchFamily="18" charset="0"/>
              </a:rPr>
              <a:t>між якими міститься драглиста речовина </a:t>
            </a:r>
            <a:r>
              <a:rPr lang="ru-RU" dirty="0" smtClean="0">
                <a:latin typeface="Georgia" pitchFamily="18" charset="0"/>
              </a:rPr>
              <a:t>— </a:t>
            </a:r>
            <a:r>
              <a:rPr lang="uk-UA" dirty="0" smtClean="0">
                <a:latin typeface="Georgia" pitchFamily="18" charset="0"/>
              </a:rPr>
              <a:t>мезоглея;</a:t>
            </a:r>
            <a:endParaRPr lang="ru-RU" dirty="0" smtClean="0">
              <a:latin typeface="Georgia" pitchFamily="18" charset="0"/>
            </a:endParaRPr>
          </a:p>
          <a:p>
            <a:pPr marL="400050" lvl="1" indent="0" algn="just">
              <a:buNone/>
            </a:pPr>
            <a:r>
              <a:rPr lang="ru-RU" dirty="0" smtClean="0">
                <a:latin typeface="Georgia" pitchFamily="18" charset="0"/>
              </a:rPr>
              <a:t>3)  </a:t>
            </a:r>
            <a:r>
              <a:rPr lang="uk-UA" dirty="0" smtClean="0">
                <a:latin typeface="Georgia" pitchFamily="18" charset="0"/>
              </a:rPr>
              <a:t>майже завжди є внутрішній скелет (вапня-ковий, кремнієвий), який виконує опорну функцію.</a:t>
            </a:r>
            <a:endParaRPr lang="ru-RU" dirty="0" smtClean="0">
              <a:latin typeface="Georgia" pitchFamily="18" charset="0"/>
            </a:endParaRPr>
          </a:p>
          <a:p>
            <a:pPr marL="0" indent="0" algn="just">
              <a:buNone/>
            </a:pPr>
            <a:r>
              <a:rPr lang="uk-UA" b="1" dirty="0" smtClean="0">
                <a:latin typeface="Georgia" pitchFamily="18" charset="0"/>
              </a:rPr>
              <a:t>Будова</a:t>
            </a:r>
            <a:r>
              <a:rPr lang="uk-UA" dirty="0" smtClean="0">
                <a:latin typeface="Georgia" pitchFamily="18" charset="0"/>
              </a:rPr>
              <a:t>. У багатьох губок тіло має вид келиха або мішечка, прикріпленого до субстрату (дна, каменів, черепашок). У верхній частині розташований отвір </a:t>
            </a:r>
            <a:r>
              <a:rPr lang="ru-RU" dirty="0" smtClean="0">
                <a:latin typeface="Georgia" pitchFamily="18" charset="0"/>
              </a:rPr>
              <a:t>— </a:t>
            </a:r>
            <a:r>
              <a:rPr lang="uk-UA" i="1" dirty="0" smtClean="0">
                <a:latin typeface="Georgia" pitchFamily="18" charset="0"/>
              </a:rPr>
              <a:t>устя (оскулум), </a:t>
            </a:r>
            <a:r>
              <a:rPr lang="uk-UA" dirty="0" smtClean="0">
                <a:latin typeface="Georgia" pitchFamily="18" charset="0"/>
              </a:rPr>
              <a:t>через яке порожнина</a:t>
            </a:r>
            <a:r>
              <a:rPr lang="ru-RU" dirty="0" smtClean="0">
                <a:latin typeface="Georgia" pitchFamily="18" charset="0"/>
              </a:rPr>
              <a:t>. </a:t>
            </a:r>
            <a:r>
              <a:rPr lang="uk-UA" dirty="0" smtClean="0">
                <a:latin typeface="Georgia" pitchFamily="18" charset="0"/>
              </a:rPr>
              <a:t>тіла губки </a:t>
            </a:r>
            <a:r>
              <a:rPr lang="uk-UA" i="1" dirty="0" smtClean="0">
                <a:latin typeface="Georgia" pitchFamily="18" charset="0"/>
              </a:rPr>
              <a:t>(атріальна порожнина) </a:t>
            </a:r>
            <a:r>
              <a:rPr lang="uk-UA" dirty="0" smtClean="0">
                <a:latin typeface="Georgia" pitchFamily="18" charset="0"/>
              </a:rPr>
              <a:t>сполучається з навколишнім середовищем. Стінка тіла складається з двох шарів — </a:t>
            </a:r>
            <a:r>
              <a:rPr lang="uk-UA" i="1" dirty="0" smtClean="0">
                <a:latin typeface="Georgia" pitchFamily="18" charset="0"/>
              </a:rPr>
              <a:t>екто- </a:t>
            </a:r>
            <a:r>
              <a:rPr lang="uk-UA" dirty="0" smtClean="0">
                <a:latin typeface="Georgia" pitchFamily="18" charset="0"/>
              </a:rPr>
              <a:t>й </a:t>
            </a:r>
            <a:r>
              <a:rPr lang="uk-UA" i="1" dirty="0" smtClean="0">
                <a:latin typeface="Georgia" pitchFamily="18" charset="0"/>
              </a:rPr>
              <a:t>ентодерми. </a:t>
            </a:r>
            <a:r>
              <a:rPr lang="uk-UA" dirty="0" smtClean="0">
                <a:latin typeface="Georgia" pitchFamily="18" charset="0"/>
              </a:rPr>
              <a:t>В ектодермі містяться плоскі клітини, які утворюють </a:t>
            </a:r>
            <a:r>
              <a:rPr lang="uk-UA" i="1" dirty="0" smtClean="0">
                <a:latin typeface="Georgia" pitchFamily="18" charset="0"/>
              </a:rPr>
              <a:t>покривний епітелій. </a:t>
            </a:r>
            <a:r>
              <a:rPr lang="uk-UA" dirty="0" smtClean="0">
                <a:latin typeface="Georgia" pitchFamily="18" charset="0"/>
              </a:rPr>
              <a:t>Ентодерма складається з клітин, які мають джгутик, — </a:t>
            </a:r>
            <a:r>
              <a:rPr lang="uk-UA" i="1" dirty="0" smtClean="0">
                <a:latin typeface="Georgia" pitchFamily="18" charset="0"/>
              </a:rPr>
              <a:t>хоаноцитів. </a:t>
            </a:r>
            <a:r>
              <a:rPr lang="uk-UA" dirty="0" smtClean="0">
                <a:latin typeface="Georgia" pitchFamily="18" charset="0"/>
              </a:rPr>
              <a:t>У мезоглею занурені: 1) </a:t>
            </a:r>
            <a:r>
              <a:rPr lang="uk-UA" i="1" dirty="0" smtClean="0">
                <a:latin typeface="Georgia" pitchFamily="18" charset="0"/>
              </a:rPr>
              <a:t>опорні клітини, </a:t>
            </a:r>
            <a:r>
              <a:rPr lang="uk-UA" dirty="0" smtClean="0">
                <a:latin typeface="Georgia" pitchFamily="18" charset="0"/>
              </a:rPr>
              <a:t>що формують скелет; 2) </a:t>
            </a:r>
            <a:r>
              <a:rPr lang="uk-UA" i="1" dirty="0" smtClean="0">
                <a:latin typeface="Georgia" pitchFamily="18" charset="0"/>
              </a:rPr>
              <a:t>амебоцити, </a:t>
            </a:r>
            <a:r>
              <a:rPr lang="uk-UA" dirty="0" smtClean="0">
                <a:latin typeface="Georgia" pitchFamily="18" charset="0"/>
              </a:rPr>
              <a:t>що мають пєевдоподії, беруть участь у травленні, здатні перетворюватися на інші види клітин; 3) </a:t>
            </a:r>
            <a:r>
              <a:rPr lang="uk-UA" i="1" dirty="0" smtClean="0">
                <a:latin typeface="Georgia" pitchFamily="18" charset="0"/>
              </a:rPr>
              <a:t>статеві клітини. </a:t>
            </a:r>
            <a:r>
              <a:rPr lang="uk-UA" dirty="0" smtClean="0">
                <a:latin typeface="Georgia" pitchFamily="18" charset="0"/>
              </a:rPr>
              <a:t>Стінка тіла губки пронизана численними </a:t>
            </a:r>
            <a:r>
              <a:rPr lang="uk-UA" i="1" dirty="0" smtClean="0">
                <a:latin typeface="Georgia" pitchFamily="18" charset="0"/>
              </a:rPr>
              <a:t>наскрізними порами, </a:t>
            </a:r>
            <a:r>
              <a:rPr lang="uk-UA" dirty="0" smtClean="0">
                <a:latin typeface="Georgia" pitchFamily="18" charset="0"/>
              </a:rPr>
              <a:t>у яких містяться хоаноцити. Скелет складається з безлічі голок </a:t>
            </a:r>
            <a:r>
              <a:rPr lang="uk-UA" i="1" dirty="0" smtClean="0">
                <a:latin typeface="Georgia" pitchFamily="18" charset="0"/>
              </a:rPr>
              <a:t>(спікул), </a:t>
            </a:r>
            <a:r>
              <a:rPr lang="uk-UA" dirty="0" smtClean="0">
                <a:latin typeface="Georgia" pitchFamily="18" charset="0"/>
              </a:rPr>
              <a:t>що мають різноманітну форму та розміри. В утворенні скелета бере участь </a:t>
            </a:r>
            <a:r>
              <a:rPr lang="uk-UA" i="1" dirty="0" smtClean="0">
                <a:latin typeface="Georgia" pitchFamily="18" charset="0"/>
              </a:rPr>
              <a:t>спонгін </a:t>
            </a:r>
            <a:r>
              <a:rPr lang="ru-RU" dirty="0" smtClean="0">
                <a:latin typeface="Georgia" pitchFamily="18" charset="0"/>
              </a:rPr>
              <a:t>— </a:t>
            </a:r>
            <a:r>
              <a:rPr lang="uk-UA" dirty="0" smtClean="0">
                <a:latin typeface="Georgia" pitchFamily="18" charset="0"/>
              </a:rPr>
              <a:t>речовина, яка скріплює голки між собою.</a:t>
            </a:r>
            <a:endParaRPr lang="ru-RU" dirty="0" smtClean="0">
              <a:latin typeface="Georgia" pitchFamily="18" charset="0"/>
            </a:endParaRPr>
          </a:p>
          <a:p>
            <a:pPr marL="0" indent="0" algn="just">
              <a:buNone/>
            </a:pPr>
            <a:endParaRPr lang="ru-RU"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143512"/>
            <a:ext cx="8229600" cy="1143008"/>
          </a:xfrm>
        </p:spPr>
        <p:txBody>
          <a:bodyPr>
            <a:normAutofit fontScale="47500" lnSpcReduction="20000"/>
          </a:bodyPr>
          <a:lstStyle/>
          <a:p>
            <a:pPr marL="0" indent="0" algn="ctr">
              <a:lnSpc>
                <a:spcPct val="120000"/>
              </a:lnSpc>
              <a:buNone/>
            </a:pPr>
            <a:r>
              <a:rPr lang="uk-UA" b="1" dirty="0" smtClean="0">
                <a:latin typeface="Georgia" pitchFamily="18" charset="0"/>
              </a:rPr>
              <a:t>Будова губок: </a:t>
            </a:r>
          </a:p>
          <a:p>
            <a:pPr marL="0" indent="0" algn="just">
              <a:lnSpc>
                <a:spcPct val="120000"/>
              </a:lnSpc>
              <a:buNone/>
            </a:pPr>
            <a:r>
              <a:rPr lang="ru-RU" dirty="0" smtClean="0">
                <a:latin typeface="Georgia" pitchFamily="18" charset="0"/>
              </a:rPr>
              <a:t>1 — </a:t>
            </a:r>
            <a:r>
              <a:rPr lang="uk-UA" dirty="0" smtClean="0">
                <a:latin typeface="Georgia" pitchFamily="18" charset="0"/>
              </a:rPr>
              <a:t>хоаноцит, </a:t>
            </a:r>
            <a:r>
              <a:rPr lang="ru-RU" dirty="0" smtClean="0">
                <a:latin typeface="Georgia" pitchFamily="18" charset="0"/>
              </a:rPr>
              <a:t>2 </a:t>
            </a:r>
            <a:r>
              <a:rPr lang="uk-UA" dirty="0" smtClean="0">
                <a:latin typeface="Georgia" pitchFamily="18" charset="0"/>
              </a:rPr>
              <a:t>спікула, З </a:t>
            </a:r>
            <a:r>
              <a:rPr lang="ru-RU" dirty="0" smtClean="0">
                <a:latin typeface="Georgia" pitchFamily="18" charset="0"/>
              </a:rPr>
              <a:t>— </a:t>
            </a:r>
            <a:r>
              <a:rPr lang="uk-UA" dirty="0" smtClean="0">
                <a:latin typeface="Georgia" pitchFamily="18" charset="0"/>
              </a:rPr>
              <a:t>пора, </a:t>
            </a:r>
            <a:r>
              <a:rPr lang="ru-RU" dirty="0" smtClean="0">
                <a:latin typeface="Georgia" pitchFamily="18" charset="0"/>
              </a:rPr>
              <a:t>4 — </a:t>
            </a:r>
            <a:r>
              <a:rPr lang="uk-UA" dirty="0" smtClean="0">
                <a:latin typeface="Georgia" pitchFamily="18" charset="0"/>
              </a:rPr>
              <a:t>атріальна порожнина, </a:t>
            </a:r>
            <a:r>
              <a:rPr lang="ru-RU" dirty="0" smtClean="0">
                <a:latin typeface="Georgia" pitchFamily="18" charset="0"/>
              </a:rPr>
              <a:t>5 — </a:t>
            </a:r>
            <a:r>
              <a:rPr lang="uk-UA" dirty="0" smtClean="0">
                <a:latin typeface="Georgia" pitchFamily="18" charset="0"/>
              </a:rPr>
              <a:t>устя (оскулум), </a:t>
            </a:r>
            <a:r>
              <a:rPr lang="ru-RU" dirty="0" smtClean="0">
                <a:latin typeface="Georgia" pitchFamily="18" charset="0"/>
              </a:rPr>
              <a:t>6 — </a:t>
            </a:r>
            <a:r>
              <a:rPr lang="uk-UA" dirty="0" smtClean="0">
                <a:latin typeface="Georgia" pitchFamily="18" charset="0"/>
              </a:rPr>
              <a:t>епітеліальні клітини, </a:t>
            </a:r>
            <a:r>
              <a:rPr lang="ru-RU" dirty="0" smtClean="0">
                <a:latin typeface="Georgia" pitchFamily="18" charset="0"/>
              </a:rPr>
              <a:t>7 — </a:t>
            </a:r>
            <a:r>
              <a:rPr lang="uk-UA" dirty="0" smtClean="0">
                <a:latin typeface="Georgia" pitchFamily="18" charset="0"/>
              </a:rPr>
              <a:t>мезоглея, </a:t>
            </a:r>
            <a:r>
              <a:rPr lang="ru-RU" dirty="0" smtClean="0">
                <a:latin typeface="Georgia" pitchFamily="18" charset="0"/>
              </a:rPr>
              <a:t>8 — </a:t>
            </a:r>
            <a:r>
              <a:rPr lang="uk-UA" dirty="0" smtClean="0">
                <a:latin typeface="Georgia" pitchFamily="18" charset="0"/>
              </a:rPr>
              <a:t>яйцеклітина, </a:t>
            </a:r>
            <a:r>
              <a:rPr lang="ru-RU" dirty="0" smtClean="0">
                <a:latin typeface="Georgia" pitchFamily="18" charset="0"/>
              </a:rPr>
              <a:t>9 — </a:t>
            </a:r>
            <a:r>
              <a:rPr lang="uk-UA" dirty="0" smtClean="0">
                <a:latin typeface="Georgia" pitchFamily="18" charset="0"/>
              </a:rPr>
              <a:t>опорна клітина. Стрілками показаний напрям потоку води крізь тіло губки</a:t>
            </a:r>
            <a:endParaRPr lang="ru-RU" dirty="0" smtClean="0">
              <a:latin typeface="Georgia" pitchFamily="18" charset="0"/>
            </a:endParaRPr>
          </a:p>
          <a:p>
            <a:pPr marL="0" indent="0" algn="just">
              <a:lnSpc>
                <a:spcPct val="120000"/>
              </a:lnSpc>
              <a:buNone/>
            </a:pPr>
            <a:endParaRPr lang="ru-RU" dirty="0">
              <a:latin typeface="Georgia" pitchFamily="18" charset="0"/>
            </a:endParaRPr>
          </a:p>
        </p:txBody>
      </p:sp>
      <p:pic>
        <p:nvPicPr>
          <p:cNvPr id="95234" name="Picture 2"/>
          <p:cNvPicPr>
            <a:picLocks noChangeAspect="1" noChangeArrowheads="1"/>
          </p:cNvPicPr>
          <p:nvPr/>
        </p:nvPicPr>
        <p:blipFill>
          <a:blip r:embed="rId2"/>
          <a:srcRect/>
          <a:stretch>
            <a:fillRect/>
          </a:stretch>
        </p:blipFill>
        <p:spPr bwMode="auto">
          <a:xfrm>
            <a:off x="1357290" y="357166"/>
            <a:ext cx="3548108" cy="4556824"/>
          </a:xfrm>
          <a:prstGeom prst="rect">
            <a:avLst/>
          </a:prstGeom>
          <a:ln>
            <a:noFill/>
          </a:ln>
          <a:effectLst>
            <a:outerShdw blurRad="292100" dist="139700" dir="2700000" algn="tl" rotWithShape="0">
              <a:srgbClr val="333333">
                <a:alpha val="65000"/>
              </a:srgbClr>
            </a:outerShdw>
          </a:effectLst>
        </p:spPr>
      </p:pic>
      <p:pic>
        <p:nvPicPr>
          <p:cNvPr id="95235" name="Picture 3"/>
          <p:cNvPicPr>
            <a:picLocks noChangeAspect="1" noChangeArrowheads="1"/>
          </p:cNvPicPr>
          <p:nvPr/>
        </p:nvPicPr>
        <p:blipFill>
          <a:blip r:embed="rId3"/>
          <a:srcRect/>
          <a:stretch>
            <a:fillRect/>
          </a:stretch>
        </p:blipFill>
        <p:spPr bwMode="auto">
          <a:xfrm>
            <a:off x="6715140" y="285728"/>
            <a:ext cx="1214446" cy="3197274"/>
          </a:xfrm>
          <a:prstGeom prst="rect">
            <a:avLst/>
          </a:prstGeom>
          <a:ln>
            <a:noFill/>
          </a:ln>
          <a:effectLst>
            <a:outerShdw blurRad="292100" dist="139700" dir="2700000" algn="tl" rotWithShape="0">
              <a:srgbClr val="333333">
                <a:alpha val="65000"/>
              </a:srgbClr>
            </a:outerShdw>
          </a:effectLst>
        </p:spPr>
      </p:pic>
      <p:sp>
        <p:nvSpPr>
          <p:cNvPr id="95236" name="Rectangle 4"/>
          <p:cNvSpPr>
            <a:spLocks noChangeArrowheads="1"/>
          </p:cNvSpPr>
          <p:nvPr/>
        </p:nvSpPr>
        <p:spPr bwMode="auto">
          <a:xfrm>
            <a:off x="6357950" y="3929066"/>
            <a:ext cx="207170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600" b="1" i="0" u="none" strike="noStrike" cap="none" normalizeH="0" baseline="0" dirty="0" smtClean="0">
                <a:ln>
                  <a:noFill/>
                </a:ln>
                <a:solidFill>
                  <a:schemeClr val="tx1"/>
                </a:solidFill>
                <a:effectLst/>
                <a:latin typeface="Georgia" pitchFamily="18" charset="0"/>
                <a:ea typeface="Times New Roman" pitchFamily="18" charset="0"/>
              </a:rPr>
              <a:t>Форми спікул у губок</a:t>
            </a:r>
            <a:endParaRPr kumimoji="0" lang="uk-UA" sz="4000" b="1" i="0" u="none" strike="noStrike" cap="none" normalizeH="0" baseline="0" dirty="0" smtClean="0">
              <a:ln>
                <a:noFill/>
              </a:ln>
              <a:solidFill>
                <a:schemeClr val="tx1"/>
              </a:solidFill>
              <a:effectLst/>
              <a:latin typeface="Georgia"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929354"/>
          </a:xfrm>
        </p:spPr>
        <p:txBody>
          <a:bodyPr>
            <a:normAutofit fontScale="40000" lnSpcReduction="20000"/>
          </a:bodyPr>
          <a:lstStyle/>
          <a:p>
            <a:pPr marL="0" indent="0" algn="just">
              <a:lnSpc>
                <a:spcPct val="120000"/>
              </a:lnSpc>
              <a:buNone/>
            </a:pPr>
            <a:r>
              <a:rPr lang="uk-UA" b="1" dirty="0" smtClean="0">
                <a:latin typeface="Georgia" pitchFamily="18" charset="0"/>
              </a:rPr>
              <a:t>Живлення, дихання, виділення. </a:t>
            </a:r>
            <a:r>
              <a:rPr lang="uk-UA" dirty="0" smtClean="0">
                <a:latin typeface="Georgia" pitchFamily="18" charset="0"/>
              </a:rPr>
              <a:t>Живлення, дихання та виділення у губок здійснюються за допомогою безперервного потоку води крізь тіло. Завдяки ритмічній роботі джгутиків хоаноцитів вода нагнітається в пори, потрапляє в атріаль-ну порожнину і через устя виводиться назовні. Завислі у воді залишки відмерлих організмів і найпростіші захоплюються хоаноцитами, передаються амебоцитам і розносяться ними по</a:t>
            </a:r>
            <a:r>
              <a:rPr lang="en-US" cap="small" dirty="0" smtClean="0">
                <a:latin typeface="Georgia" pitchFamily="18" charset="0"/>
              </a:rPr>
              <a:t> </a:t>
            </a:r>
            <a:r>
              <a:rPr lang="uk-UA" dirty="0" smtClean="0">
                <a:latin typeface="Georgia" pitchFamily="18" charset="0"/>
              </a:rPr>
              <a:t>всьому тілу. Захоплення поживних частинок відбувається шляхом фагоцитозу; травлення у губок внутрішньоклітинне. Неперетравлені залишки викидаються в порожнину та виводяться назовні. Для дихання використовується розчинений у воді кисень, який поглинається всіма клітинами тіла. Вуглекислий газ також виводиться в розчиненому стані.</a:t>
            </a:r>
            <a:endParaRPr lang="ru-RU" dirty="0" smtClean="0">
              <a:latin typeface="Georgia" pitchFamily="18" charset="0"/>
            </a:endParaRPr>
          </a:p>
          <a:p>
            <a:pPr marL="0" indent="0" algn="just">
              <a:lnSpc>
                <a:spcPct val="120000"/>
              </a:lnSpc>
              <a:buNone/>
            </a:pPr>
            <a:r>
              <a:rPr lang="uk-UA" b="1" dirty="0" smtClean="0">
                <a:latin typeface="Georgia" pitchFamily="18" charset="0"/>
              </a:rPr>
              <a:t>Розмноження. </a:t>
            </a:r>
            <a:r>
              <a:rPr lang="uk-UA" dirty="0" smtClean="0">
                <a:latin typeface="Georgia" pitchFamily="18" charset="0"/>
              </a:rPr>
              <a:t>Розмножуються губки як статевим, так і нестатевим шляхом. У разі </a:t>
            </a:r>
            <a:r>
              <a:rPr lang="uk-UA" i="1" dirty="0" smtClean="0">
                <a:latin typeface="Georgia" pitchFamily="18" charset="0"/>
              </a:rPr>
              <a:t>статевого розмноження </a:t>
            </a:r>
            <a:r>
              <a:rPr lang="uk-UA" dirty="0" smtClean="0">
                <a:latin typeface="Georgia" pitchFamily="18" charset="0"/>
              </a:rPr>
              <a:t>зрілий сперматозоїд однієї губки виходить через устя і з потоком води потрапляє в порожнину іншої, де за допомогою амебоцитів доставляється до зрілої яйцеклітини. Дроблення зиготи та формування личинки, окрім деяких винятків, відбувається усередині материнського організму. Личинка зазнає ряд складних змін, З виходить через устя в навколишнє середовище, прикріпляється до субстрату й перетворюється на дорослу губку. </a:t>
            </a:r>
            <a:r>
              <a:rPr lang="uk-UA" i="1" dirty="0" smtClean="0">
                <a:latin typeface="Georgia" pitchFamily="18" charset="0"/>
              </a:rPr>
              <a:t>Нестатеве розмноження </a:t>
            </a:r>
            <a:r>
              <a:rPr lang="uk-UA" dirty="0" smtClean="0">
                <a:latin typeface="Georgia" pitchFamily="18" charset="0"/>
              </a:rPr>
              <a:t>здійснюється брунькуванням або фрагментацією. У разі брунькування дочірня особина утворюється на материнській і містить, як правило, усі види клітин. Унаслідок, фрагментації тіло губки розпадається на частини, кожна з яких за сприятливих  </a:t>
            </a:r>
            <a:r>
              <a:rPr lang="en-US" i="1" dirty="0" smtClean="0">
                <a:latin typeface="Georgia" pitchFamily="18" charset="0"/>
              </a:rPr>
              <a:t>t </a:t>
            </a:r>
            <a:r>
              <a:rPr lang="uk-UA" dirty="0" smtClean="0">
                <a:latin typeface="Georgia" pitchFamily="18" charset="0"/>
              </a:rPr>
              <a:t>умов дає початок новому організму. Губки мають високу здатність до </a:t>
            </a:r>
            <a:r>
              <a:rPr lang="uk-UA" i="1" dirty="0" smtClean="0">
                <a:latin typeface="Georgia" pitchFamily="18" charset="0"/>
              </a:rPr>
              <a:t>регенерації.</a:t>
            </a:r>
            <a:endParaRPr lang="ru-RU" dirty="0" smtClean="0">
              <a:latin typeface="Georgia" pitchFamily="18" charset="0"/>
            </a:endParaRPr>
          </a:p>
          <a:p>
            <a:pPr marL="0" indent="0" algn="just">
              <a:lnSpc>
                <a:spcPct val="120000"/>
              </a:lnSpc>
              <a:buNone/>
            </a:pPr>
            <a:r>
              <a:rPr lang="uk-UA" b="1" dirty="0" smtClean="0">
                <a:latin typeface="Georgia" pitchFamily="18" charset="0"/>
              </a:rPr>
              <a:t>Екологія. </a:t>
            </a:r>
            <a:r>
              <a:rPr lang="uk-UA" dirty="0" smtClean="0">
                <a:latin typeface="Georgia" pitchFamily="18" charset="0"/>
              </a:rPr>
              <a:t>Головною причиною, що перешко- </a:t>
            </a:r>
            <a:r>
              <a:rPr lang="uk-UA" b="1" dirty="0" smtClean="0">
                <a:latin typeface="Georgia" pitchFamily="18" charset="0"/>
              </a:rPr>
              <a:t>і </a:t>
            </a:r>
            <a:r>
              <a:rPr lang="uk-UA" dirty="0" smtClean="0">
                <a:latin typeface="Georgia" pitchFamily="18" charset="0"/>
              </a:rPr>
              <a:t>джає масовому розповсюдженню губок, є відсутність відповідного субстрату. Більшість губок не можуть жити на мулистому дні, оскільки частинки мулу закупорюють пори, що призводить до загибелі тварини. Великий вплив на поширення мають солоність і рухливість води, температура.</a:t>
            </a:r>
            <a:endParaRPr lang="ru-RU" dirty="0" smtClean="0">
              <a:latin typeface="Georgia" pitchFamily="18" charset="0"/>
            </a:endParaRPr>
          </a:p>
          <a:p>
            <a:pPr marL="0" indent="0" algn="just">
              <a:lnSpc>
                <a:spcPct val="120000"/>
              </a:lnSpc>
              <a:buNone/>
            </a:pPr>
            <a:r>
              <a:rPr lang="uk-UA" b="1" dirty="0" smtClean="0">
                <a:latin typeface="Georgia" pitchFamily="18" charset="0"/>
              </a:rPr>
              <a:t>Практичне значення </a:t>
            </a:r>
            <a:r>
              <a:rPr lang="uk-UA" dirty="0" smtClean="0">
                <a:latin typeface="Georgia" pitchFamily="18" charset="0"/>
              </a:rPr>
              <a:t>губок невелике. Воно зводиться до виготовлення прикрас, застосування деяких видів у медицині. Деяких губок використовують в акваріумах як фільтраторів води.</a:t>
            </a:r>
            <a:endParaRPr lang="ru-RU"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a:bodyPr>
          <a:lstStyle/>
          <a:p>
            <a:r>
              <a:rPr lang="uk-UA" b="1" dirty="0" smtClean="0">
                <a:latin typeface="Georgia" pitchFamily="18" charset="0"/>
              </a:rPr>
              <a:t>Тип Кишковопорожнинні</a:t>
            </a:r>
            <a:endParaRPr lang="ru-RU" dirty="0">
              <a:latin typeface="Georgia" pitchFamily="18" charset="0"/>
            </a:endParaRPr>
          </a:p>
        </p:txBody>
      </p:sp>
      <p:sp>
        <p:nvSpPr>
          <p:cNvPr id="3" name="Содержимое 2"/>
          <p:cNvSpPr>
            <a:spLocks noGrp="1"/>
          </p:cNvSpPr>
          <p:nvPr>
            <p:ph idx="1"/>
          </p:nvPr>
        </p:nvSpPr>
        <p:spPr>
          <a:xfrm>
            <a:off x="457200" y="1214422"/>
            <a:ext cx="8229600" cy="4911741"/>
          </a:xfrm>
        </p:spPr>
        <p:txBody>
          <a:bodyPr>
            <a:normAutofit fontScale="47500" lnSpcReduction="20000"/>
          </a:bodyPr>
          <a:lstStyle/>
          <a:p>
            <a:pPr marL="0" indent="0" algn="ctr">
              <a:buNone/>
            </a:pPr>
            <a:r>
              <a:rPr lang="uk-UA" sz="4200" b="1" dirty="0" smtClean="0">
                <a:latin typeface="Georgia" pitchFamily="18" charset="0"/>
              </a:rPr>
              <a:t>Загальна характеристика</a:t>
            </a:r>
            <a:endParaRPr lang="uk-UA" sz="4200" b="1" dirty="0">
              <a:latin typeface="Georgia" pitchFamily="18" charset="0"/>
            </a:endParaRPr>
          </a:p>
          <a:p>
            <a:pPr marL="0" indent="0" algn="just">
              <a:buNone/>
            </a:pPr>
            <a:endParaRPr lang="uk-UA" b="1" dirty="0" smtClean="0"/>
          </a:p>
          <a:p>
            <a:pPr marL="0" indent="0" algn="just">
              <a:buNone/>
            </a:pPr>
            <a:r>
              <a:rPr lang="uk-UA" dirty="0" smtClean="0">
                <a:latin typeface="Georgia" pitchFamily="18" charset="0"/>
              </a:rPr>
              <a:t>До </a:t>
            </a:r>
            <a:r>
              <a:rPr lang="uk-UA" b="1" i="1" dirty="0">
                <a:latin typeface="Georgia" pitchFamily="18" charset="0"/>
              </a:rPr>
              <a:t>типу</a:t>
            </a:r>
            <a:r>
              <a:rPr lang="uk-UA" i="1" dirty="0">
                <a:latin typeface="Georgia" pitchFamily="18" charset="0"/>
              </a:rPr>
              <a:t> </a:t>
            </a:r>
            <a:r>
              <a:rPr lang="uk-UA" b="1" i="1" dirty="0">
                <a:latin typeface="Georgia" pitchFamily="18" charset="0"/>
              </a:rPr>
              <a:t>Кишковопорожнинні </a:t>
            </a:r>
            <a:r>
              <a:rPr lang="uk-UA" dirty="0">
                <a:latin typeface="Georgia" pitchFamily="18" charset="0"/>
              </a:rPr>
              <a:t>належать нижчі багатоклітинні двошарові тварини. їх </a:t>
            </a:r>
            <a:r>
              <a:rPr lang="uk-UA" dirty="0" smtClean="0">
                <a:latin typeface="Georgia" pitchFamily="18" charset="0"/>
              </a:rPr>
              <a:t>налічується </a:t>
            </a:r>
            <a:r>
              <a:rPr lang="uk-UA" dirty="0">
                <a:latin typeface="Georgia" pitchFamily="18" charset="0"/>
              </a:rPr>
              <a:t>близько 9 тис. видів. Це переважно морські орга­нізми, і лише небагато з них живе в прісних водах. Тіло кишковопорожнинних схоже на мішок. Воно складається з двох добре розвинених шарів — ектодерми і ентодерми. Між ними знаходиться тонкий, майже позбавлений клітин шар — </a:t>
            </a:r>
            <a:r>
              <a:rPr lang="uk-UA" b="1" i="1" dirty="0">
                <a:latin typeface="Georgia" pitchFamily="18" charset="0"/>
              </a:rPr>
              <a:t>мезоглея </a:t>
            </a:r>
            <a:r>
              <a:rPr lang="uk-UA" dirty="0">
                <a:latin typeface="Georgia" pitchFamily="18" charset="0"/>
              </a:rPr>
              <a:t>(зачаток третього зародкового листка), що виконує опорну функцію. Порожнина тіла цих тварин </a:t>
            </a:r>
            <a:r>
              <a:rPr lang="uk-UA" dirty="0" smtClean="0">
                <a:latin typeface="Georgia" pitchFamily="18" charset="0"/>
              </a:rPr>
              <a:t>сполучена </a:t>
            </a:r>
            <a:r>
              <a:rPr lang="uk-UA" dirty="0">
                <a:latin typeface="Georgia" pitchFamily="18" charset="0"/>
              </a:rPr>
              <a:t>із зовнішнім середовищем </a:t>
            </a:r>
            <a:r>
              <a:rPr lang="uk-UA" i="1" dirty="0">
                <a:latin typeface="Georgia" pitchFamily="18" charset="0"/>
              </a:rPr>
              <a:t>ротовим отвором. </a:t>
            </a:r>
            <a:r>
              <a:rPr lang="uk-UA" dirty="0">
                <a:latin typeface="Georgia" pitchFamily="18" charset="0"/>
              </a:rPr>
              <a:t>Для більшості кишковопорожнинних спільною ознакою є </a:t>
            </a:r>
            <a:r>
              <a:rPr lang="uk-UA" dirty="0" smtClean="0">
                <a:latin typeface="Georgia" pitchFamily="18" charset="0"/>
              </a:rPr>
              <a:t>наявність </a:t>
            </a:r>
            <a:r>
              <a:rPr lang="uk-UA" dirty="0">
                <a:latin typeface="Georgia" pitchFamily="18" charset="0"/>
              </a:rPr>
              <a:t>жалких клітин та променевої (радіальної) симетрії тіла, тобто радіальне розміщення частин тіла і органів </a:t>
            </a:r>
            <a:r>
              <a:rPr lang="uk-UA" dirty="0" smtClean="0">
                <a:latin typeface="Georgia" pitchFamily="18" charset="0"/>
              </a:rPr>
              <a:t>відносно </a:t>
            </a:r>
            <a:r>
              <a:rPr lang="uk-UA" dirty="0">
                <a:latin typeface="Georgia" pitchFamily="18" charset="0"/>
              </a:rPr>
              <a:t>осі тіла. Через тіло таких тварин можна провести </a:t>
            </a:r>
            <a:r>
              <a:rPr lang="uk-UA" dirty="0" smtClean="0">
                <a:latin typeface="Georgia" pitchFamily="18" charset="0"/>
              </a:rPr>
              <a:t>багато </a:t>
            </a:r>
            <a:r>
              <a:rPr lang="uk-UA" dirty="0">
                <a:latin typeface="Georgia" pitchFamily="18" charset="0"/>
              </a:rPr>
              <a:t>площин симетрії. Цих тварин названо так тому, що вони мають кишкову, або гастральну, порожнину, яка є </a:t>
            </a:r>
            <a:r>
              <a:rPr lang="uk-UA" dirty="0" smtClean="0">
                <a:latin typeface="Georgia" pitchFamily="18" charset="0"/>
              </a:rPr>
              <a:t>одночасно </a:t>
            </a:r>
            <a:r>
              <a:rPr lang="uk-UA" dirty="0">
                <a:latin typeface="Georgia" pitchFamily="18" charset="0"/>
              </a:rPr>
              <a:t>і "порожниною" тіла. Клітини кишковопорожнинних диференційовані не лише морфологічно, а й функціонально. Вперше у них з'являються </a:t>
            </a:r>
            <a:r>
              <a:rPr lang="uk-UA" b="1" i="1" dirty="0">
                <a:latin typeface="Georgia" pitchFamily="18" charset="0"/>
              </a:rPr>
              <a:t>залозисті</a:t>
            </a:r>
            <a:r>
              <a:rPr lang="uk-UA" i="1" dirty="0">
                <a:latin typeface="Georgia" pitchFamily="18" charset="0"/>
              </a:rPr>
              <a:t>, </a:t>
            </a:r>
            <a:r>
              <a:rPr lang="uk-UA" b="1" i="1" dirty="0">
                <a:latin typeface="Georgia" pitchFamily="18" charset="0"/>
              </a:rPr>
              <a:t>нервові</a:t>
            </a:r>
            <a:r>
              <a:rPr lang="uk-UA" i="1" dirty="0">
                <a:latin typeface="Georgia" pitchFamily="18" charset="0"/>
              </a:rPr>
              <a:t>, </a:t>
            </a:r>
            <a:r>
              <a:rPr lang="uk-UA" b="1" i="1" dirty="0" smtClean="0">
                <a:latin typeface="Georgia" pitchFamily="18" charset="0"/>
              </a:rPr>
              <a:t>епітеліально-м'язові</a:t>
            </a:r>
            <a:r>
              <a:rPr lang="uk-UA" i="1" dirty="0" smtClean="0">
                <a:latin typeface="Georgia" pitchFamily="18" charset="0"/>
              </a:rPr>
              <a:t> </a:t>
            </a:r>
            <a:r>
              <a:rPr lang="uk-UA" dirty="0">
                <a:latin typeface="Georgia" pitchFamily="18" charset="0"/>
              </a:rPr>
              <a:t>й </a:t>
            </a:r>
            <a:r>
              <a:rPr lang="uk-UA" b="1" i="1" dirty="0">
                <a:latin typeface="Georgia" pitchFamily="18" charset="0"/>
              </a:rPr>
              <a:t>статеві </a:t>
            </a:r>
            <a:r>
              <a:rPr lang="uk-UA" b="1" dirty="0">
                <a:latin typeface="Georgia" pitchFamily="18" charset="0"/>
              </a:rPr>
              <a:t>клітини</a:t>
            </a:r>
            <a:r>
              <a:rPr lang="uk-UA" dirty="0">
                <a:latin typeface="Georgia" pitchFamily="18" charset="0"/>
              </a:rPr>
              <a:t>, а також </a:t>
            </a:r>
            <a:r>
              <a:rPr lang="uk-UA" b="1" i="1" dirty="0">
                <a:latin typeface="Georgia" pitchFamily="18" charset="0"/>
              </a:rPr>
              <a:t>нервова система</a:t>
            </a:r>
            <a:r>
              <a:rPr lang="uk-UA" i="1" dirty="0">
                <a:latin typeface="Georgia" pitchFamily="18" charset="0"/>
              </a:rPr>
              <a:t>.</a:t>
            </a:r>
            <a:endParaRPr lang="ru-RU" dirty="0">
              <a:latin typeface="Georgia" pitchFamily="18" charset="0"/>
            </a:endParaRPr>
          </a:p>
          <a:p>
            <a:pPr marL="0" indent="0" algn="just">
              <a:buNone/>
            </a:pPr>
            <a:r>
              <a:rPr lang="uk-UA" dirty="0">
                <a:latin typeface="Georgia" pitchFamily="18" charset="0"/>
              </a:rPr>
              <a:t>Хоча кишковопорожнинні побудовані досить просто, зовні вони дуже різноманітні. Багато з них утворюють колонії, а окремі їх особини мають форму поліпа чи </a:t>
            </a:r>
            <a:r>
              <a:rPr lang="uk-UA" dirty="0" smtClean="0">
                <a:latin typeface="Georgia" pitchFamily="18" charset="0"/>
              </a:rPr>
              <a:t>медузи</a:t>
            </a:r>
            <a:r>
              <a:rPr lang="uk-UA" dirty="0">
                <a:latin typeface="Georgia" pitchFamily="18" charset="0"/>
              </a:rPr>
              <a:t>. Поліпи — малорухливі або прикріплені тварини. Час­то вони утворюють колонії. Медузи — це поодинокі </a:t>
            </a:r>
            <a:r>
              <a:rPr lang="uk-UA" dirty="0" smtClean="0">
                <a:latin typeface="Georgia" pitchFamily="18" charset="0"/>
              </a:rPr>
              <a:t>плаваючі </a:t>
            </a:r>
            <a:r>
              <a:rPr lang="uk-UA" dirty="0">
                <a:latin typeface="Georgia" pitchFamily="18" charset="0"/>
              </a:rPr>
              <a:t>організми. їхнє тіло має вигляд парасольки зі </a:t>
            </a:r>
            <a:r>
              <a:rPr lang="uk-UA" dirty="0" smtClean="0">
                <a:latin typeface="Georgia" pitchFamily="18" charset="0"/>
              </a:rPr>
              <a:t>щупальцями </a:t>
            </a:r>
            <a:r>
              <a:rPr lang="uk-UA" dirty="0">
                <a:latin typeface="Georgia" pitchFamily="18" charset="0"/>
              </a:rPr>
              <a:t>по краях. Розміри різних видів </a:t>
            </a:r>
            <a:r>
              <a:rPr lang="uk-UA" dirty="0" smtClean="0">
                <a:latin typeface="Georgia" pitchFamily="18" charset="0"/>
              </a:rPr>
              <a:t>кишковопорожнинних </a:t>
            </a:r>
            <a:r>
              <a:rPr lang="uk-UA" dirty="0">
                <a:latin typeface="Georgia" pitchFamily="18" charset="0"/>
              </a:rPr>
              <a:t>становлять від 1 мм до 2 м у діаметрі.</a:t>
            </a:r>
            <a:endParaRPr lang="ru-RU" dirty="0">
              <a:latin typeface="Georgia" pitchFamily="18" charset="0"/>
            </a:endParaRPr>
          </a:p>
          <a:p>
            <a:pPr marL="0" indent="0" algn="just">
              <a:buNone/>
            </a:pPr>
            <a:r>
              <a:rPr lang="uk-UA" dirty="0">
                <a:latin typeface="Georgia" pitchFamily="18" charset="0"/>
              </a:rPr>
              <a:t>Тип Кишковопорожнинні поділяють на класи: </a:t>
            </a:r>
            <a:r>
              <a:rPr lang="uk-UA" b="1" i="1" dirty="0">
                <a:latin typeface="Georgia" pitchFamily="18" charset="0"/>
              </a:rPr>
              <a:t>Гідроїдні</a:t>
            </a:r>
            <a:r>
              <a:rPr lang="uk-UA" dirty="0">
                <a:latin typeface="Georgia" pitchFamily="18" charset="0"/>
              </a:rPr>
              <a:t>, або </a:t>
            </a:r>
            <a:r>
              <a:rPr lang="uk-UA" b="1" i="1" dirty="0">
                <a:latin typeface="Georgia" pitchFamily="18" charset="0"/>
              </a:rPr>
              <a:t>Гідрозої</a:t>
            </a:r>
            <a:r>
              <a:rPr lang="uk-UA" dirty="0">
                <a:latin typeface="Georgia" pitchFamily="18" charset="0"/>
              </a:rPr>
              <a:t>, </a:t>
            </a:r>
            <a:r>
              <a:rPr lang="uk-UA" b="1" i="1" dirty="0">
                <a:latin typeface="Georgia" pitchFamily="18" charset="0"/>
              </a:rPr>
              <a:t>Сцифоїдні</a:t>
            </a:r>
            <a:r>
              <a:rPr lang="uk-UA" dirty="0">
                <a:latin typeface="Georgia" pitchFamily="18" charset="0"/>
              </a:rPr>
              <a:t>, або </a:t>
            </a:r>
            <a:r>
              <a:rPr lang="uk-UA" b="1" i="1" dirty="0">
                <a:latin typeface="Georgia" pitchFamily="18" charset="0"/>
              </a:rPr>
              <a:t>Сцифомедузи</a:t>
            </a:r>
            <a:r>
              <a:rPr lang="uk-UA" dirty="0">
                <a:latin typeface="Georgia" pitchFamily="18" charset="0"/>
              </a:rPr>
              <a:t>, і </a:t>
            </a:r>
            <a:r>
              <a:rPr lang="uk-UA" b="1" i="1" dirty="0">
                <a:latin typeface="Georgia" pitchFamily="18" charset="0"/>
              </a:rPr>
              <a:t>Коралові </a:t>
            </a:r>
            <a:r>
              <a:rPr lang="uk-UA" b="1" i="1" dirty="0" smtClean="0">
                <a:latin typeface="Georgia" pitchFamily="18" charset="0"/>
              </a:rPr>
              <a:t>поліпи</a:t>
            </a:r>
            <a:r>
              <a:rPr lang="uk-UA" dirty="0" smtClean="0">
                <a:latin typeface="Georgia" pitchFamily="18" charset="0"/>
              </a:rPr>
              <a:t>.</a:t>
            </a:r>
            <a:endParaRPr lang="ru-RU" dirty="0">
              <a:latin typeface="Georgia"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Autofit/>
          </a:bodyPr>
          <a:lstStyle/>
          <a:p>
            <a:r>
              <a:rPr lang="uk-UA" sz="2800" b="1" dirty="0">
                <a:latin typeface="Georgia" pitchFamily="18" charset="0"/>
              </a:rPr>
              <a:t>Основні</a:t>
            </a:r>
            <a:r>
              <a:rPr lang="uk-UA" sz="2800" b="1" dirty="0"/>
              <a:t> </a:t>
            </a:r>
            <a:r>
              <a:rPr lang="uk-UA" sz="2800" b="1" dirty="0" smtClean="0">
                <a:latin typeface="Georgia" pitchFamily="18" charset="0"/>
              </a:rPr>
              <a:t>відмінності </a:t>
            </a:r>
            <a:r>
              <a:rPr lang="uk-UA" sz="2800" b="1" dirty="0">
                <a:latin typeface="Georgia" pitchFamily="18" charset="0"/>
              </a:rPr>
              <a:t>між тваринами і рослинами</a:t>
            </a:r>
            <a:endParaRPr lang="ru-RU" sz="2800" dirty="0">
              <a:latin typeface="Georgia" pitchFamily="18" charset="0"/>
            </a:endParaRPr>
          </a:p>
        </p:txBody>
      </p:sp>
      <p:graphicFrame>
        <p:nvGraphicFramePr>
          <p:cNvPr id="4" name="Таблица 3"/>
          <p:cNvGraphicFramePr>
            <a:graphicFrameLocks noGrp="1"/>
          </p:cNvGraphicFramePr>
          <p:nvPr/>
        </p:nvGraphicFramePr>
        <p:xfrm>
          <a:off x="1000100" y="1142984"/>
          <a:ext cx="7643866" cy="5322340"/>
        </p:xfrm>
        <a:graphic>
          <a:graphicData uri="http://schemas.openxmlformats.org/drawingml/2006/table">
            <a:tbl>
              <a:tblPr bandRow="1">
                <a:tableStyleId>{69C7853C-536D-4A76-A0AE-DD22124D55A5}</a:tableStyleId>
              </a:tblPr>
              <a:tblGrid>
                <a:gridCol w="3828726"/>
                <a:gridCol w="3815140"/>
              </a:tblGrid>
              <a:tr h="357190">
                <a:tc>
                  <a:txBody>
                    <a:bodyPr/>
                    <a:lstStyle/>
                    <a:p>
                      <a:pPr marL="603250" algn="l">
                        <a:lnSpc>
                          <a:spcPts val="895"/>
                        </a:lnSpc>
                        <a:spcAft>
                          <a:spcPts val="0"/>
                        </a:spcAft>
                      </a:pPr>
                      <a:endParaRPr lang="uk-UA" sz="1100" dirty="0" smtClean="0">
                        <a:latin typeface="Georgia" pitchFamily="18" charset="0"/>
                      </a:endParaRPr>
                    </a:p>
                    <a:p>
                      <a:pPr marL="603250" algn="l">
                        <a:lnSpc>
                          <a:spcPts val="895"/>
                        </a:lnSpc>
                        <a:spcAft>
                          <a:spcPts val="0"/>
                        </a:spcAft>
                      </a:pPr>
                      <a:r>
                        <a:rPr lang="uk-UA" sz="1100" b="1" dirty="0" smtClean="0">
                          <a:latin typeface="Georgia" pitchFamily="18" charset="0"/>
                        </a:rPr>
                        <a:t>Тварини</a:t>
                      </a:r>
                      <a:endParaRPr lang="ru-RU" sz="1100" b="1" dirty="0">
                        <a:latin typeface="Georgia" pitchFamily="18" charset="0"/>
                        <a:ea typeface="Times New Roman"/>
                        <a:cs typeface="Times New Roman"/>
                      </a:endParaRPr>
                    </a:p>
                  </a:txBody>
                  <a:tcPr marL="23766" marR="23766" marT="0" marB="0"/>
                </a:tc>
                <a:tc>
                  <a:txBody>
                    <a:bodyPr/>
                    <a:lstStyle/>
                    <a:p>
                      <a:pPr marL="621665" algn="l">
                        <a:lnSpc>
                          <a:spcPts val="895"/>
                        </a:lnSpc>
                        <a:spcAft>
                          <a:spcPts val="0"/>
                        </a:spcAft>
                      </a:pPr>
                      <a:endParaRPr lang="uk-UA" sz="1100" dirty="0" smtClean="0">
                        <a:latin typeface="Georgia" pitchFamily="18" charset="0"/>
                      </a:endParaRPr>
                    </a:p>
                    <a:p>
                      <a:pPr marL="621665" algn="l">
                        <a:lnSpc>
                          <a:spcPts val="895"/>
                        </a:lnSpc>
                        <a:spcAft>
                          <a:spcPts val="0"/>
                        </a:spcAft>
                      </a:pPr>
                      <a:r>
                        <a:rPr lang="uk-UA" sz="1100" b="1" dirty="0" smtClean="0">
                          <a:latin typeface="Georgia" pitchFamily="18" charset="0"/>
                        </a:rPr>
                        <a:t>Рослини</a:t>
                      </a:r>
                      <a:endParaRPr lang="ru-RU" sz="1100" b="1" dirty="0">
                        <a:latin typeface="Georgia" pitchFamily="18" charset="0"/>
                        <a:ea typeface="Times New Roman"/>
                        <a:cs typeface="Times New Roman"/>
                      </a:endParaRPr>
                    </a:p>
                  </a:txBody>
                  <a:tcPr marL="23766" marR="23766" marT="0" marB="0"/>
                </a:tc>
              </a:tr>
              <a:tr h="714380">
                <a:tc>
                  <a:txBody>
                    <a:bodyPr/>
                    <a:lstStyle/>
                    <a:p>
                      <a:pPr indent="8890" algn="just">
                        <a:lnSpc>
                          <a:spcPts val="890"/>
                        </a:lnSpc>
                        <a:spcAft>
                          <a:spcPts val="0"/>
                        </a:spcAft>
                      </a:pPr>
                      <a:endParaRPr lang="uk-UA" sz="1100" dirty="0" smtClean="0">
                        <a:latin typeface="Georgia" pitchFamily="18" charset="0"/>
                      </a:endParaRPr>
                    </a:p>
                    <a:p>
                      <a:pPr indent="8890" algn="just">
                        <a:lnSpc>
                          <a:spcPts val="890"/>
                        </a:lnSpc>
                        <a:spcAft>
                          <a:spcPts val="0"/>
                        </a:spcAft>
                      </a:pPr>
                      <a:r>
                        <a:rPr lang="uk-UA" sz="1100" dirty="0" smtClean="0">
                          <a:latin typeface="Georgia" pitchFamily="18" charset="0"/>
                        </a:rPr>
                        <a:t>Переважна </a:t>
                      </a:r>
                      <a:r>
                        <a:rPr lang="uk-UA" sz="1100" dirty="0">
                          <a:latin typeface="Georgia" pitchFamily="18" charset="0"/>
                        </a:rPr>
                        <a:t>більшість видів </a:t>
                      </a:r>
                      <a:r>
                        <a:rPr lang="uk-UA" sz="1100" dirty="0" smtClean="0">
                          <a:latin typeface="Georgia" pitchFamily="18" charset="0"/>
                        </a:rPr>
                        <a:t>живиться </a:t>
                      </a:r>
                      <a:r>
                        <a:rPr lang="uk-UA" sz="1100" dirty="0">
                          <a:latin typeface="Georgia" pitchFamily="18" charset="0"/>
                        </a:rPr>
                        <a:t>гетеротрофно. Окремі види — міксотрофно (евглена зелена та інші джгутикові, що містять хлорофіл)</a:t>
                      </a:r>
                      <a:endParaRPr lang="ru-RU" sz="1100" dirty="0">
                        <a:latin typeface="Georgia" pitchFamily="18" charset="0"/>
                        <a:ea typeface="Times New Roman"/>
                        <a:cs typeface="Times New Roman"/>
                      </a:endParaRPr>
                    </a:p>
                  </a:txBody>
                  <a:tcPr marL="23766" marR="23766" marT="0" marB="0"/>
                </a:tc>
                <a:tc>
                  <a:txBody>
                    <a:bodyPr/>
                    <a:lstStyle/>
                    <a:p>
                      <a:pPr indent="3175" algn="just">
                        <a:lnSpc>
                          <a:spcPts val="890"/>
                        </a:lnSpc>
                        <a:spcAft>
                          <a:spcPts val="0"/>
                        </a:spcAft>
                      </a:pPr>
                      <a:endParaRPr lang="uk-UA" sz="1100" dirty="0" smtClean="0">
                        <a:latin typeface="Georgia" pitchFamily="18" charset="0"/>
                      </a:endParaRPr>
                    </a:p>
                    <a:p>
                      <a:pPr indent="3175" algn="just">
                        <a:lnSpc>
                          <a:spcPts val="890"/>
                        </a:lnSpc>
                        <a:spcAft>
                          <a:spcPts val="0"/>
                        </a:spcAft>
                      </a:pPr>
                      <a:r>
                        <a:rPr lang="uk-UA" sz="1100" dirty="0" smtClean="0">
                          <a:latin typeface="Georgia" pitchFamily="18" charset="0"/>
                        </a:rPr>
                        <a:t>Величезна </a:t>
                      </a:r>
                      <a:r>
                        <a:rPr lang="uk-UA" sz="1100" dirty="0">
                          <a:latin typeface="Georgia" pitchFamily="18" charset="0"/>
                        </a:rPr>
                        <a:t>кількість видів зеле­них рослин живиться автотроф­но — фототрофи і деякі види бактерій — хемотрофи</a:t>
                      </a:r>
                      <a:endParaRPr lang="ru-RU" sz="1100" dirty="0">
                        <a:latin typeface="Georgia" pitchFamily="18" charset="0"/>
                        <a:ea typeface="Times New Roman"/>
                        <a:cs typeface="Times New Roman"/>
                      </a:endParaRPr>
                    </a:p>
                  </a:txBody>
                  <a:tcPr marL="23766" marR="23766" marT="0" marB="0"/>
                </a:tc>
              </a:tr>
              <a:tr h="642942">
                <a:tc>
                  <a:txBody>
                    <a:bodyPr/>
                    <a:lstStyle/>
                    <a:p>
                      <a:pPr indent="3175" algn="l">
                        <a:lnSpc>
                          <a:spcPts val="890"/>
                        </a:lnSpc>
                        <a:spcAft>
                          <a:spcPts val="0"/>
                        </a:spcAft>
                      </a:pPr>
                      <a:endParaRPr lang="uk-UA" sz="1100" dirty="0" smtClean="0">
                        <a:latin typeface="Georgia" pitchFamily="18" charset="0"/>
                      </a:endParaRPr>
                    </a:p>
                    <a:p>
                      <a:pPr indent="3175" algn="l">
                        <a:lnSpc>
                          <a:spcPts val="890"/>
                        </a:lnSpc>
                        <a:spcAft>
                          <a:spcPts val="0"/>
                        </a:spcAft>
                      </a:pPr>
                      <a:r>
                        <a:rPr lang="uk-UA" sz="1100" dirty="0" smtClean="0">
                          <a:latin typeface="Georgia" pitchFamily="18" charset="0"/>
                        </a:rPr>
                        <a:t>Пластид </a:t>
                      </a:r>
                      <a:r>
                        <a:rPr lang="uk-UA" sz="1100" dirty="0">
                          <a:latin typeface="Georgia" pitchFamily="18" charset="0"/>
                        </a:rPr>
                        <a:t>у клітинах немає Клітинного соку немає. У </a:t>
                      </a:r>
                      <a:r>
                        <a:rPr lang="uk-UA" sz="1100" dirty="0" smtClean="0">
                          <a:latin typeface="Georgia" pitchFamily="18" charset="0"/>
                        </a:rPr>
                        <a:t>найпростіших </a:t>
                      </a:r>
                      <a:r>
                        <a:rPr lang="uk-UA" sz="1100" dirty="0">
                          <a:latin typeface="Georgia" pitchFamily="18" charset="0"/>
                        </a:rPr>
                        <a:t>є лише дрібніші </a:t>
                      </a:r>
                      <a:r>
                        <a:rPr lang="uk-UA" sz="1100" dirty="0" smtClean="0">
                          <a:latin typeface="Georgia" pitchFamily="18" charset="0"/>
                        </a:rPr>
                        <a:t>вакуолі</a:t>
                      </a:r>
                      <a:r>
                        <a:rPr lang="uk-UA" sz="1100" dirty="0">
                          <a:latin typeface="Georgia" pitchFamily="18" charset="0"/>
                        </a:rPr>
                        <a:t>, які виконують травну й видільну функції</a:t>
                      </a:r>
                      <a:endParaRPr lang="ru-RU" sz="1100" dirty="0">
                        <a:latin typeface="Georgia" pitchFamily="18" charset="0"/>
                        <a:ea typeface="Times New Roman"/>
                        <a:cs typeface="Times New Roman"/>
                      </a:endParaRPr>
                    </a:p>
                  </a:txBody>
                  <a:tcPr marL="23766" marR="23766" marT="0" marB="0"/>
                </a:tc>
                <a:tc>
                  <a:txBody>
                    <a:bodyPr/>
                    <a:lstStyle/>
                    <a:p>
                      <a:pPr algn="just">
                        <a:lnSpc>
                          <a:spcPts val="890"/>
                        </a:lnSpc>
                        <a:spcAft>
                          <a:spcPts val="0"/>
                        </a:spcAft>
                      </a:pPr>
                      <a:endParaRPr lang="uk-UA" sz="1100" dirty="0" smtClean="0">
                        <a:latin typeface="Georgia" pitchFamily="18" charset="0"/>
                      </a:endParaRPr>
                    </a:p>
                    <a:p>
                      <a:pPr algn="just">
                        <a:lnSpc>
                          <a:spcPts val="890"/>
                        </a:lnSpc>
                        <a:spcAft>
                          <a:spcPts val="0"/>
                        </a:spcAft>
                      </a:pPr>
                      <a:r>
                        <a:rPr lang="uk-UA" sz="1100" dirty="0" smtClean="0">
                          <a:latin typeface="Georgia" pitchFamily="18" charset="0"/>
                        </a:rPr>
                        <a:t>Клітини </a:t>
                      </a:r>
                      <a:r>
                        <a:rPr lang="uk-UA" sz="1100" dirty="0">
                          <a:latin typeface="Georgia" pitchFamily="18" charset="0"/>
                        </a:rPr>
                        <a:t>мають пластиди</a:t>
                      </a:r>
                      <a:endParaRPr lang="ru-RU" sz="1100" dirty="0">
                        <a:latin typeface="Georgia" pitchFamily="18" charset="0"/>
                      </a:endParaRPr>
                    </a:p>
                    <a:p>
                      <a:pPr algn="just">
                        <a:lnSpc>
                          <a:spcPts val="890"/>
                        </a:lnSpc>
                        <a:spcAft>
                          <a:spcPts val="0"/>
                        </a:spcAft>
                      </a:pPr>
                      <a:r>
                        <a:rPr lang="uk-UA" sz="1100" dirty="0">
                          <a:latin typeface="Georgia" pitchFamily="18" charset="0"/>
                        </a:rPr>
                        <a:t>У клітинах значні за об'ємом</a:t>
                      </a:r>
                      <a:endParaRPr lang="ru-RU" sz="1100" dirty="0">
                        <a:latin typeface="Georgia" pitchFamily="18" charset="0"/>
                      </a:endParaRPr>
                    </a:p>
                    <a:p>
                      <a:pPr algn="just">
                        <a:lnSpc>
                          <a:spcPts val="890"/>
                        </a:lnSpc>
                        <a:spcAft>
                          <a:spcPts val="0"/>
                        </a:spcAft>
                      </a:pPr>
                      <a:r>
                        <a:rPr lang="uk-UA" sz="1100" dirty="0">
                          <a:latin typeface="Georgia" pitchFamily="18" charset="0"/>
                        </a:rPr>
                        <a:t>вакуолі, заповнені клітинним</a:t>
                      </a:r>
                      <a:endParaRPr lang="ru-RU" sz="1100" dirty="0">
                        <a:latin typeface="Georgia" pitchFamily="18" charset="0"/>
                      </a:endParaRPr>
                    </a:p>
                    <a:p>
                      <a:pPr algn="just">
                        <a:lnSpc>
                          <a:spcPts val="890"/>
                        </a:lnSpc>
                        <a:spcAft>
                          <a:spcPts val="0"/>
                        </a:spcAft>
                      </a:pPr>
                      <a:r>
                        <a:rPr lang="uk-UA" sz="1100" dirty="0">
                          <a:latin typeface="Georgia" pitchFamily="18" charset="0"/>
                        </a:rPr>
                        <a:t>соком</a:t>
                      </a:r>
                      <a:endParaRPr lang="ru-RU" sz="1100" dirty="0">
                        <a:latin typeface="Georgia" pitchFamily="18" charset="0"/>
                        <a:ea typeface="Times New Roman"/>
                        <a:cs typeface="Times New Roman"/>
                      </a:endParaRPr>
                    </a:p>
                  </a:txBody>
                  <a:tcPr marL="23766" marR="23766" marT="0" marB="0"/>
                </a:tc>
              </a:tr>
              <a:tr h="608271">
                <a:tc>
                  <a:txBody>
                    <a:bodyPr/>
                    <a:lstStyle/>
                    <a:p>
                      <a:pPr indent="3175" algn="just">
                        <a:lnSpc>
                          <a:spcPts val="890"/>
                        </a:lnSpc>
                        <a:spcAft>
                          <a:spcPts val="0"/>
                        </a:spcAft>
                      </a:pPr>
                      <a:endParaRPr lang="uk-UA" sz="1100" dirty="0" smtClean="0">
                        <a:latin typeface="Georgia" pitchFamily="18" charset="0"/>
                      </a:endParaRPr>
                    </a:p>
                    <a:p>
                      <a:pPr indent="3175" algn="just">
                        <a:lnSpc>
                          <a:spcPts val="890"/>
                        </a:lnSpc>
                        <a:spcAft>
                          <a:spcPts val="0"/>
                        </a:spcAft>
                      </a:pPr>
                      <a:r>
                        <a:rPr lang="uk-UA" sz="1100" dirty="0" smtClean="0">
                          <a:latin typeface="Georgia" pitchFamily="18" charset="0"/>
                        </a:rPr>
                        <a:t>У </a:t>
                      </a:r>
                      <a:r>
                        <a:rPr lang="uk-UA" sz="1100" dirty="0">
                          <a:latin typeface="Georgia" pitchFamily="18" charset="0"/>
                        </a:rPr>
                        <a:t>переважній більшості ви­падків захоплення їжі відбу­вається активно; їжа перетрав­люється в травній системі або в травних вакуолях внутрішньо­клітинно</a:t>
                      </a:r>
                      <a:endParaRPr lang="ru-RU" sz="1100" dirty="0">
                        <a:latin typeface="Georgia" pitchFamily="18" charset="0"/>
                        <a:ea typeface="Times New Roman"/>
                        <a:cs typeface="Times New Roman"/>
                      </a:endParaRPr>
                    </a:p>
                  </a:txBody>
                  <a:tcPr marL="23766" marR="23766" marT="0" marB="0"/>
                </a:tc>
                <a:tc>
                  <a:txBody>
                    <a:bodyPr/>
                    <a:lstStyle/>
                    <a:p>
                      <a:pPr marL="3175" indent="-3175" algn="just">
                        <a:lnSpc>
                          <a:spcPts val="890"/>
                        </a:lnSpc>
                        <a:spcAft>
                          <a:spcPts val="0"/>
                        </a:spcAft>
                      </a:pPr>
                      <a:endParaRPr lang="uk-UA" sz="1100" dirty="0" smtClean="0">
                        <a:latin typeface="Georgia" pitchFamily="18" charset="0"/>
                      </a:endParaRPr>
                    </a:p>
                    <a:p>
                      <a:pPr marL="3175" indent="-3175" algn="just">
                        <a:lnSpc>
                          <a:spcPts val="890"/>
                        </a:lnSpc>
                        <a:spcAft>
                          <a:spcPts val="0"/>
                        </a:spcAft>
                      </a:pPr>
                      <a:r>
                        <a:rPr lang="uk-UA" sz="1100" dirty="0" smtClean="0">
                          <a:latin typeface="Georgia" pitchFamily="18" charset="0"/>
                        </a:rPr>
                        <a:t>Органів </a:t>
                      </a:r>
                      <a:r>
                        <a:rPr lang="uk-UA" sz="1100" dirty="0">
                          <a:latin typeface="Georgia" pitchFamily="18" charset="0"/>
                        </a:rPr>
                        <a:t>травлення немає, по­живні речовини надходять в організм рослини осмотичним шляхом</a:t>
                      </a:r>
                      <a:endParaRPr lang="ru-RU" sz="1100" dirty="0">
                        <a:latin typeface="Georgia" pitchFamily="18" charset="0"/>
                        <a:ea typeface="Times New Roman"/>
                        <a:cs typeface="Times New Roman"/>
                      </a:endParaRPr>
                    </a:p>
                  </a:txBody>
                  <a:tcPr marL="23766" marR="23766" marT="0" marB="0"/>
                </a:tc>
              </a:tr>
              <a:tr h="642942">
                <a:tc>
                  <a:txBody>
                    <a:bodyPr/>
                    <a:lstStyle/>
                    <a:p>
                      <a:pPr marL="3175" indent="-3175" algn="just">
                        <a:lnSpc>
                          <a:spcPts val="890"/>
                        </a:lnSpc>
                        <a:spcAft>
                          <a:spcPts val="0"/>
                        </a:spcAft>
                      </a:pPr>
                      <a:endParaRPr lang="uk-UA" sz="1100" dirty="0" smtClean="0">
                        <a:latin typeface="Georgia" pitchFamily="18" charset="0"/>
                      </a:endParaRPr>
                    </a:p>
                    <a:p>
                      <a:pPr marL="3175" indent="-3175" algn="just">
                        <a:lnSpc>
                          <a:spcPts val="890"/>
                        </a:lnSpc>
                        <a:spcAft>
                          <a:spcPts val="0"/>
                        </a:spcAft>
                      </a:pPr>
                      <a:r>
                        <a:rPr lang="uk-UA" sz="1100" dirty="0" smtClean="0">
                          <a:latin typeface="Georgia" pitchFamily="18" charset="0"/>
                        </a:rPr>
                        <a:t>Активно </a:t>
                      </a:r>
                      <a:r>
                        <a:rPr lang="uk-UA" sz="1100" dirty="0">
                          <a:latin typeface="Georgia" pitchFamily="18" charset="0"/>
                        </a:rPr>
                        <a:t>рухаються. Якщо </a:t>
                      </a:r>
                      <a:r>
                        <a:rPr lang="uk-UA" sz="1100" dirty="0" smtClean="0">
                          <a:latin typeface="Georgia" pitchFamily="18" charset="0"/>
                        </a:rPr>
                        <a:t>прикріплені </a:t>
                      </a:r>
                      <a:r>
                        <a:rPr lang="uk-UA" sz="1100" dirty="0">
                          <a:latin typeface="Georgia" pitchFamily="18" charset="0"/>
                        </a:rPr>
                        <a:t>до субстрату, то це є вто­ринним пристосуванням. Є аме-боїдний, джгутиковий, війчастий і м'язовий рухи</a:t>
                      </a:r>
                      <a:endParaRPr lang="ru-RU" sz="1100" dirty="0">
                        <a:latin typeface="Georgia" pitchFamily="18" charset="0"/>
                        <a:ea typeface="Times New Roman"/>
                        <a:cs typeface="Times New Roman"/>
                      </a:endParaRPr>
                    </a:p>
                  </a:txBody>
                  <a:tcPr marL="23766" marR="23766" marT="0" marB="0"/>
                </a:tc>
                <a:tc>
                  <a:txBody>
                    <a:bodyPr/>
                    <a:lstStyle/>
                    <a:p>
                      <a:pPr algn="just">
                        <a:lnSpc>
                          <a:spcPts val="890"/>
                        </a:lnSpc>
                        <a:spcAft>
                          <a:spcPts val="0"/>
                        </a:spcAft>
                      </a:pPr>
                      <a:endParaRPr lang="uk-UA" sz="1100" dirty="0" smtClean="0">
                        <a:latin typeface="Georgia" pitchFamily="18" charset="0"/>
                      </a:endParaRPr>
                    </a:p>
                    <a:p>
                      <a:pPr algn="just">
                        <a:lnSpc>
                          <a:spcPts val="890"/>
                        </a:lnSpc>
                        <a:spcAft>
                          <a:spcPts val="0"/>
                        </a:spcAft>
                      </a:pPr>
                      <a:r>
                        <a:rPr lang="uk-UA" sz="1100" dirty="0" smtClean="0">
                          <a:latin typeface="Georgia" pitchFamily="18" charset="0"/>
                        </a:rPr>
                        <a:t>За </a:t>
                      </a:r>
                      <a:r>
                        <a:rPr lang="uk-UA" sz="1100" dirty="0">
                          <a:latin typeface="Georgia" pitchFamily="18" charset="0"/>
                        </a:rPr>
                        <a:t>невеликим винятком (</a:t>
                      </a:r>
                      <a:r>
                        <a:rPr lang="uk-UA" sz="1100" dirty="0" smtClean="0">
                          <a:latin typeface="Georgia" pitchFamily="18" charset="0"/>
                        </a:rPr>
                        <a:t>бактерії </a:t>
                      </a:r>
                      <a:r>
                        <a:rPr lang="uk-UA" sz="1100" dirty="0">
                          <a:latin typeface="Georgia" pitchFamily="18" charset="0"/>
                        </a:rPr>
                        <a:t>та деякі інші види рослин) до активного руху не здатні і частіше прикріплені до </a:t>
                      </a:r>
                      <a:r>
                        <a:rPr lang="uk-UA" sz="1100" dirty="0" smtClean="0">
                          <a:latin typeface="Georgia" pitchFamily="18" charset="0"/>
                        </a:rPr>
                        <a:t>субстрату</a:t>
                      </a:r>
                      <a:r>
                        <a:rPr lang="uk-UA" sz="1100" dirty="0">
                          <a:latin typeface="Georgia" pitchFamily="18" charset="0"/>
                        </a:rPr>
                        <a:t>. Є ростові й тургорні рухи</a:t>
                      </a:r>
                      <a:endParaRPr lang="ru-RU" sz="1100" dirty="0">
                        <a:latin typeface="Georgia" pitchFamily="18" charset="0"/>
                        <a:ea typeface="Times New Roman"/>
                        <a:cs typeface="Times New Roman"/>
                      </a:endParaRPr>
                    </a:p>
                  </a:txBody>
                  <a:tcPr marL="23766" marR="23766" marT="0" marB="0"/>
                </a:tc>
              </a:tr>
              <a:tr h="357190">
                <a:tc>
                  <a:txBody>
                    <a:bodyPr/>
                    <a:lstStyle/>
                    <a:p>
                      <a:pPr algn="just">
                        <a:lnSpc>
                          <a:spcPts val="890"/>
                        </a:lnSpc>
                        <a:spcAft>
                          <a:spcPts val="0"/>
                        </a:spcAft>
                      </a:pPr>
                      <a:endParaRPr lang="uk-UA" sz="1100" dirty="0" smtClean="0">
                        <a:latin typeface="Georgia" pitchFamily="18" charset="0"/>
                      </a:endParaRPr>
                    </a:p>
                    <a:p>
                      <a:pPr algn="just">
                        <a:lnSpc>
                          <a:spcPts val="890"/>
                        </a:lnSpc>
                        <a:spcAft>
                          <a:spcPts val="0"/>
                        </a:spcAft>
                      </a:pPr>
                      <a:r>
                        <a:rPr lang="uk-UA" sz="1100" dirty="0" smtClean="0">
                          <a:latin typeface="Georgia" pitchFamily="18" charset="0"/>
                        </a:rPr>
                        <a:t>Подразливість </a:t>
                      </a:r>
                      <a:r>
                        <a:rPr lang="uk-UA" sz="1100" dirty="0">
                          <a:latin typeface="Georgia" pitchFamily="18" charset="0"/>
                        </a:rPr>
                        <a:t>у вигляді </a:t>
                      </a:r>
                      <a:r>
                        <a:rPr lang="uk-UA" sz="1100" dirty="0" smtClean="0">
                          <a:latin typeface="Georgia" pitchFamily="18" charset="0"/>
                        </a:rPr>
                        <a:t>таксисів </a:t>
                      </a:r>
                      <a:r>
                        <a:rPr lang="uk-UA" sz="1100" dirty="0">
                          <a:latin typeface="Georgia" pitchFamily="18" charset="0"/>
                        </a:rPr>
                        <a:t>і рефлексів (безумовних і умовних)</a:t>
                      </a:r>
                      <a:endParaRPr lang="ru-RU" sz="1100" dirty="0">
                        <a:latin typeface="Georgia" pitchFamily="18" charset="0"/>
                        <a:ea typeface="Times New Roman"/>
                        <a:cs typeface="Times New Roman"/>
                      </a:endParaRPr>
                    </a:p>
                  </a:txBody>
                  <a:tcPr marL="23766" marR="23766" marT="0" marB="0"/>
                </a:tc>
                <a:tc>
                  <a:txBody>
                    <a:bodyPr/>
                    <a:lstStyle/>
                    <a:p>
                      <a:pPr algn="just">
                        <a:lnSpc>
                          <a:spcPts val="910"/>
                        </a:lnSpc>
                        <a:spcAft>
                          <a:spcPts val="0"/>
                        </a:spcAft>
                      </a:pPr>
                      <a:endParaRPr lang="uk-UA" sz="1100" dirty="0" smtClean="0">
                        <a:latin typeface="Georgia" pitchFamily="18" charset="0"/>
                      </a:endParaRPr>
                    </a:p>
                    <a:p>
                      <a:pPr algn="just">
                        <a:lnSpc>
                          <a:spcPts val="910"/>
                        </a:lnSpc>
                        <a:spcAft>
                          <a:spcPts val="0"/>
                        </a:spcAft>
                      </a:pPr>
                      <a:r>
                        <a:rPr lang="uk-UA" sz="1100" dirty="0" smtClean="0">
                          <a:latin typeface="Georgia" pitchFamily="18" charset="0"/>
                        </a:rPr>
                        <a:t>Подразливість </a:t>
                      </a:r>
                      <a:r>
                        <a:rPr lang="uk-UA" sz="1100" dirty="0">
                          <a:latin typeface="Georgia" pitchFamily="18" charset="0"/>
                        </a:rPr>
                        <a:t>у вигляді тро-пізмів і настій, нутацій</a:t>
                      </a:r>
                      <a:endParaRPr lang="ru-RU" sz="1100" dirty="0">
                        <a:latin typeface="Georgia" pitchFamily="18" charset="0"/>
                        <a:ea typeface="Times New Roman"/>
                        <a:cs typeface="Times New Roman"/>
                      </a:endParaRPr>
                    </a:p>
                  </a:txBody>
                  <a:tcPr marL="23766" marR="23766" marT="0" marB="0"/>
                </a:tc>
              </a:tr>
              <a:tr h="357190">
                <a:tc>
                  <a:txBody>
                    <a:bodyPr/>
                    <a:lstStyle/>
                    <a:p>
                      <a:pPr algn="just">
                        <a:lnSpc>
                          <a:spcPts val="890"/>
                        </a:lnSpc>
                        <a:spcAft>
                          <a:spcPts val="0"/>
                        </a:spcAft>
                      </a:pPr>
                      <a:endParaRPr lang="uk-UA" sz="1100" dirty="0" smtClean="0">
                        <a:latin typeface="Georgia" pitchFamily="18" charset="0"/>
                      </a:endParaRPr>
                    </a:p>
                    <a:p>
                      <a:pPr algn="just">
                        <a:lnSpc>
                          <a:spcPts val="890"/>
                        </a:lnSpc>
                        <a:spcAft>
                          <a:spcPts val="0"/>
                        </a:spcAft>
                      </a:pPr>
                      <a:r>
                        <a:rPr lang="uk-UA" sz="1100" dirty="0" smtClean="0">
                          <a:latin typeface="Georgia" pitchFamily="18" charset="0"/>
                        </a:rPr>
                        <a:t>Тканини</a:t>
                      </a:r>
                      <a:r>
                        <a:rPr lang="uk-UA" sz="1100" dirty="0">
                          <a:latin typeface="Georgia" pitchFamily="18" charset="0"/>
                        </a:rPr>
                        <a:t>: епітеліальна, </a:t>
                      </a:r>
                      <a:r>
                        <a:rPr lang="uk-UA" sz="1100" dirty="0" smtClean="0">
                          <a:latin typeface="Georgia" pitchFamily="18" charset="0"/>
                        </a:rPr>
                        <a:t>сполучна</a:t>
                      </a:r>
                      <a:r>
                        <a:rPr lang="uk-UA" sz="1100" dirty="0">
                          <a:latin typeface="Georgia" pitchFamily="18" charset="0"/>
                        </a:rPr>
                        <a:t>, м'язова, нервова</a:t>
                      </a:r>
                      <a:endParaRPr lang="ru-RU" sz="1100" dirty="0">
                        <a:latin typeface="Georgia" pitchFamily="18" charset="0"/>
                        <a:ea typeface="Times New Roman"/>
                        <a:cs typeface="Times New Roman"/>
                      </a:endParaRPr>
                    </a:p>
                  </a:txBody>
                  <a:tcPr marL="23766" marR="23766" marT="0" marB="0"/>
                </a:tc>
                <a:tc>
                  <a:txBody>
                    <a:bodyPr/>
                    <a:lstStyle/>
                    <a:p>
                      <a:pPr algn="just">
                        <a:lnSpc>
                          <a:spcPts val="910"/>
                        </a:lnSpc>
                        <a:spcAft>
                          <a:spcPts val="0"/>
                        </a:spcAft>
                      </a:pPr>
                      <a:endParaRPr lang="uk-UA" sz="1100" dirty="0" smtClean="0">
                        <a:latin typeface="Georgia" pitchFamily="18" charset="0"/>
                      </a:endParaRPr>
                    </a:p>
                    <a:p>
                      <a:pPr algn="just">
                        <a:lnSpc>
                          <a:spcPts val="910"/>
                        </a:lnSpc>
                        <a:spcAft>
                          <a:spcPts val="0"/>
                        </a:spcAft>
                      </a:pPr>
                      <a:r>
                        <a:rPr lang="uk-UA" sz="1100" dirty="0" smtClean="0">
                          <a:latin typeface="Georgia" pitchFamily="18" charset="0"/>
                        </a:rPr>
                        <a:t>Епітеліальна</a:t>
                      </a:r>
                      <a:r>
                        <a:rPr lang="uk-UA" sz="1100" dirty="0">
                          <a:latin typeface="Georgia" pitchFamily="18" charset="0"/>
                        </a:rPr>
                        <a:t>, твірна, основна, провідна, механічна</a:t>
                      </a:r>
                      <a:endParaRPr lang="ru-RU" sz="1100" dirty="0">
                        <a:latin typeface="Georgia" pitchFamily="18" charset="0"/>
                        <a:ea typeface="Times New Roman"/>
                        <a:cs typeface="Times New Roman"/>
                      </a:endParaRPr>
                    </a:p>
                  </a:txBody>
                  <a:tcPr marL="23766" marR="23766" marT="0" marB="0"/>
                </a:tc>
              </a:tr>
              <a:tr h="500066">
                <a:tc>
                  <a:txBody>
                    <a:bodyPr/>
                    <a:lstStyle/>
                    <a:p>
                      <a:pPr marR="536575" algn="just">
                        <a:lnSpc>
                          <a:spcPts val="895"/>
                        </a:lnSpc>
                        <a:spcAft>
                          <a:spcPts val="0"/>
                        </a:spcAft>
                      </a:pPr>
                      <a:endParaRPr lang="uk-UA" sz="1100" dirty="0" smtClean="0">
                        <a:latin typeface="Georgia" pitchFamily="18" charset="0"/>
                      </a:endParaRPr>
                    </a:p>
                    <a:p>
                      <a:pPr marR="536575" algn="just">
                        <a:lnSpc>
                          <a:spcPts val="895"/>
                        </a:lnSpc>
                        <a:spcAft>
                          <a:spcPts val="0"/>
                        </a:spcAft>
                      </a:pPr>
                      <a:r>
                        <a:rPr lang="uk-UA" sz="1100" dirty="0" smtClean="0">
                          <a:latin typeface="Georgia" pitchFamily="18" charset="0"/>
                        </a:rPr>
                        <a:t>Є </a:t>
                      </a:r>
                      <a:r>
                        <a:rPr lang="uk-UA" sz="1100" dirty="0">
                          <a:latin typeface="Georgia" pitchFamily="18" charset="0"/>
                        </a:rPr>
                        <a:t>клітинна мембрана</a:t>
                      </a:r>
                      <a:endParaRPr lang="ru-RU" sz="1100" dirty="0">
                        <a:latin typeface="Georgia" pitchFamily="18" charset="0"/>
                        <a:ea typeface="Times New Roman"/>
                        <a:cs typeface="Times New Roman"/>
                      </a:endParaRPr>
                    </a:p>
                  </a:txBody>
                  <a:tcPr marL="23766" marR="23766" marT="0" marB="0"/>
                </a:tc>
                <a:tc>
                  <a:txBody>
                    <a:bodyPr/>
                    <a:lstStyle/>
                    <a:p>
                      <a:pPr algn="just">
                        <a:lnSpc>
                          <a:spcPts val="890"/>
                        </a:lnSpc>
                        <a:spcAft>
                          <a:spcPts val="0"/>
                        </a:spcAft>
                      </a:pPr>
                      <a:endParaRPr lang="uk-UA" sz="1100" dirty="0" smtClean="0">
                        <a:latin typeface="Georgia" pitchFamily="18" charset="0"/>
                      </a:endParaRPr>
                    </a:p>
                    <a:p>
                      <a:pPr algn="just">
                        <a:lnSpc>
                          <a:spcPts val="890"/>
                        </a:lnSpc>
                        <a:spcAft>
                          <a:spcPts val="0"/>
                        </a:spcAft>
                      </a:pPr>
                      <a:r>
                        <a:rPr lang="uk-UA" sz="1100" dirty="0" smtClean="0">
                          <a:latin typeface="Georgia" pitchFamily="18" charset="0"/>
                        </a:rPr>
                        <a:t>Крім </a:t>
                      </a:r>
                      <a:r>
                        <a:rPr lang="uk-UA" sz="1100" dirty="0">
                          <a:latin typeface="Georgia" pitchFamily="18" charset="0"/>
                        </a:rPr>
                        <a:t>клітинної мембрани є тов­ста й щільна оболонка, що скла­дається з целюлози (клітковини)</a:t>
                      </a:r>
                      <a:endParaRPr lang="ru-RU" sz="1100" dirty="0">
                        <a:latin typeface="Georgia" pitchFamily="18" charset="0"/>
                        <a:ea typeface="Times New Roman"/>
                        <a:cs typeface="Times New Roman"/>
                      </a:endParaRPr>
                    </a:p>
                  </a:txBody>
                  <a:tcPr marL="23766" marR="23766" marT="0" marB="0"/>
                </a:tc>
              </a:tr>
              <a:tr h="428628">
                <a:tc>
                  <a:txBody>
                    <a:bodyPr/>
                    <a:lstStyle/>
                    <a:p>
                      <a:pPr marL="3175" indent="-3175" algn="just">
                        <a:lnSpc>
                          <a:spcPts val="910"/>
                        </a:lnSpc>
                        <a:spcAft>
                          <a:spcPts val="0"/>
                        </a:spcAft>
                      </a:pPr>
                      <a:endParaRPr lang="uk-UA" sz="1100" dirty="0" smtClean="0">
                        <a:latin typeface="Georgia" pitchFamily="18" charset="0"/>
                      </a:endParaRPr>
                    </a:p>
                    <a:p>
                      <a:pPr marL="3175" indent="-3175" algn="just">
                        <a:lnSpc>
                          <a:spcPts val="910"/>
                        </a:lnSpc>
                        <a:spcAft>
                          <a:spcPts val="0"/>
                        </a:spcAft>
                      </a:pPr>
                      <a:r>
                        <a:rPr lang="uk-UA" sz="1100" dirty="0" smtClean="0">
                          <a:latin typeface="Georgia" pitchFamily="18" charset="0"/>
                        </a:rPr>
                        <a:t>Мінеральні </a:t>
                      </a:r>
                      <a:r>
                        <a:rPr lang="uk-UA" sz="1100" dirty="0">
                          <a:latin typeface="Georgia" pitchFamily="18" charset="0"/>
                        </a:rPr>
                        <a:t>солі в цитоплазмі пе­ребувають у розчиненому стані</a:t>
                      </a:r>
                      <a:endParaRPr lang="ru-RU" sz="1100" dirty="0">
                        <a:latin typeface="Georgia" pitchFamily="18" charset="0"/>
                        <a:ea typeface="Times New Roman"/>
                        <a:cs typeface="Times New Roman"/>
                      </a:endParaRPr>
                    </a:p>
                  </a:txBody>
                  <a:tcPr marL="23766" marR="23766" marT="0" marB="0"/>
                </a:tc>
                <a:tc>
                  <a:txBody>
                    <a:bodyPr/>
                    <a:lstStyle/>
                    <a:p>
                      <a:pPr marL="3175" indent="-3175" algn="just">
                        <a:lnSpc>
                          <a:spcPts val="890"/>
                        </a:lnSpc>
                        <a:spcAft>
                          <a:spcPts val="0"/>
                        </a:spcAft>
                      </a:pPr>
                      <a:endParaRPr lang="uk-UA" sz="1100" dirty="0" smtClean="0">
                        <a:latin typeface="Georgia" pitchFamily="18" charset="0"/>
                      </a:endParaRPr>
                    </a:p>
                    <a:p>
                      <a:pPr marL="3175" indent="-3175" algn="just">
                        <a:lnSpc>
                          <a:spcPts val="890"/>
                        </a:lnSpc>
                        <a:spcAft>
                          <a:spcPts val="0"/>
                        </a:spcAft>
                      </a:pPr>
                      <a:r>
                        <a:rPr lang="uk-UA" sz="1100" dirty="0" smtClean="0">
                          <a:latin typeface="Georgia" pitchFamily="18" charset="0"/>
                        </a:rPr>
                        <a:t>Мінеральні </a:t>
                      </a:r>
                      <a:r>
                        <a:rPr lang="uk-UA" sz="1100" dirty="0">
                          <a:latin typeface="Georgia" pitchFamily="18" charset="0"/>
                        </a:rPr>
                        <a:t>солі можуть перебу­вати в цитоплазмі і у вигляді кристалів</a:t>
                      </a:r>
                      <a:endParaRPr lang="ru-RU" sz="1100" dirty="0">
                        <a:latin typeface="Georgia" pitchFamily="18" charset="0"/>
                        <a:ea typeface="Times New Roman"/>
                        <a:cs typeface="Times New Roman"/>
                      </a:endParaRPr>
                    </a:p>
                  </a:txBody>
                  <a:tcPr marL="23766" marR="23766" marT="0" marB="0"/>
                </a:tc>
              </a:tr>
              <a:tr h="285752">
                <a:tc>
                  <a:txBody>
                    <a:bodyPr/>
                    <a:lstStyle/>
                    <a:p>
                      <a:pPr algn="just">
                        <a:lnSpc>
                          <a:spcPts val="890"/>
                        </a:lnSpc>
                        <a:spcAft>
                          <a:spcPts val="0"/>
                        </a:spcAft>
                      </a:pPr>
                      <a:endParaRPr lang="uk-UA" sz="1100" dirty="0" smtClean="0">
                        <a:latin typeface="Georgia" pitchFamily="18" charset="0"/>
                      </a:endParaRPr>
                    </a:p>
                    <a:p>
                      <a:pPr algn="just">
                        <a:lnSpc>
                          <a:spcPts val="890"/>
                        </a:lnSpc>
                        <a:spcAft>
                          <a:spcPts val="0"/>
                        </a:spcAft>
                      </a:pPr>
                      <a:r>
                        <a:rPr lang="uk-UA" sz="1100" dirty="0" smtClean="0">
                          <a:latin typeface="Georgia" pitchFamily="18" charset="0"/>
                        </a:rPr>
                        <a:t>Запасні </a:t>
                      </a:r>
                      <a:r>
                        <a:rPr lang="uk-UA" sz="1100" dirty="0">
                          <a:latin typeface="Georgia" pitchFamily="18" charset="0"/>
                        </a:rPr>
                        <a:t>вуглеводи у вигляді </a:t>
                      </a:r>
                      <a:r>
                        <a:rPr lang="uk-UA" sz="1100" dirty="0" smtClean="0">
                          <a:latin typeface="Georgia" pitchFamily="18" charset="0"/>
                        </a:rPr>
                        <a:t>глікогену</a:t>
                      </a:r>
                      <a:endParaRPr lang="ru-RU" sz="1100" dirty="0">
                        <a:latin typeface="Georgia" pitchFamily="18" charset="0"/>
                        <a:ea typeface="Times New Roman"/>
                        <a:cs typeface="Times New Roman"/>
                      </a:endParaRPr>
                    </a:p>
                  </a:txBody>
                  <a:tcPr marL="23766" marR="23766" marT="0" marB="0"/>
                </a:tc>
                <a:tc>
                  <a:txBody>
                    <a:bodyPr/>
                    <a:lstStyle/>
                    <a:p>
                      <a:pPr algn="just">
                        <a:lnSpc>
                          <a:spcPts val="910"/>
                        </a:lnSpc>
                        <a:spcAft>
                          <a:spcPts val="0"/>
                        </a:spcAft>
                      </a:pPr>
                      <a:endParaRPr lang="uk-UA" sz="1100" dirty="0" smtClean="0">
                        <a:latin typeface="Georgia" pitchFamily="18" charset="0"/>
                      </a:endParaRPr>
                    </a:p>
                    <a:p>
                      <a:pPr algn="just">
                        <a:lnSpc>
                          <a:spcPts val="910"/>
                        </a:lnSpc>
                        <a:spcAft>
                          <a:spcPts val="0"/>
                        </a:spcAft>
                      </a:pPr>
                      <a:r>
                        <a:rPr lang="uk-UA" sz="1100" dirty="0" smtClean="0">
                          <a:latin typeface="Georgia" pitchFamily="18" charset="0"/>
                        </a:rPr>
                        <a:t>Запасні </a:t>
                      </a:r>
                      <a:r>
                        <a:rPr lang="uk-UA" sz="1100" dirty="0">
                          <a:latin typeface="Georgia" pitchFamily="18" charset="0"/>
                        </a:rPr>
                        <a:t>вуглеводи у вигляді крохмалю</a:t>
                      </a:r>
                      <a:endParaRPr lang="ru-RU" sz="1100" dirty="0">
                        <a:latin typeface="Georgia" pitchFamily="18" charset="0"/>
                        <a:ea typeface="Times New Roman"/>
                        <a:cs typeface="Times New Roman"/>
                      </a:endParaRPr>
                    </a:p>
                  </a:txBody>
                  <a:tcPr marL="23766" marR="23766" marT="0" marB="0"/>
                </a:tc>
              </a:tr>
              <a:tr h="427789">
                <a:tc>
                  <a:txBody>
                    <a:bodyPr/>
                    <a:lstStyle/>
                    <a:p>
                      <a:pPr marL="3175" indent="-3175" algn="just">
                        <a:lnSpc>
                          <a:spcPts val="890"/>
                        </a:lnSpc>
                        <a:spcAft>
                          <a:spcPts val="0"/>
                        </a:spcAft>
                      </a:pPr>
                      <a:endParaRPr lang="uk-UA" sz="1100" dirty="0" smtClean="0">
                        <a:latin typeface="Georgia" pitchFamily="18" charset="0"/>
                      </a:endParaRPr>
                    </a:p>
                    <a:p>
                      <a:pPr marL="3175" indent="-3175" algn="just">
                        <a:lnSpc>
                          <a:spcPts val="890"/>
                        </a:lnSpc>
                        <a:spcAft>
                          <a:spcPts val="0"/>
                        </a:spcAft>
                      </a:pPr>
                      <a:r>
                        <a:rPr lang="uk-UA" sz="1100" dirty="0" smtClean="0">
                          <a:latin typeface="Georgia" pitchFamily="18" charset="0"/>
                        </a:rPr>
                        <a:t>Перетинка </a:t>
                      </a:r>
                      <a:r>
                        <a:rPr lang="uk-UA" sz="1100" dirty="0">
                          <a:latin typeface="Georgia" pitchFamily="18" charset="0"/>
                        </a:rPr>
                        <a:t>між дочірніми </a:t>
                      </a:r>
                      <a:r>
                        <a:rPr lang="uk-UA" sz="1100" dirty="0" smtClean="0">
                          <a:latin typeface="Georgia" pitchFamily="18" charset="0"/>
                        </a:rPr>
                        <a:t>клітинами </a:t>
                      </a:r>
                      <a:r>
                        <a:rPr lang="uk-UA" sz="1100" dirty="0">
                          <a:latin typeface="Georgia" pitchFamily="18" charset="0"/>
                        </a:rPr>
                        <a:t>після мітозу виникає шляхом утворення кільцеподіб­ної перетяжки</a:t>
                      </a:r>
                      <a:endParaRPr lang="ru-RU" sz="1100" dirty="0">
                        <a:latin typeface="Georgia" pitchFamily="18" charset="0"/>
                        <a:ea typeface="Times New Roman"/>
                        <a:cs typeface="Times New Roman"/>
                      </a:endParaRPr>
                    </a:p>
                  </a:txBody>
                  <a:tcPr marL="23766" marR="23766" marT="0" marB="0"/>
                </a:tc>
                <a:tc>
                  <a:txBody>
                    <a:bodyPr/>
                    <a:lstStyle/>
                    <a:p>
                      <a:pPr algn="just">
                        <a:lnSpc>
                          <a:spcPts val="890"/>
                        </a:lnSpc>
                        <a:spcAft>
                          <a:spcPts val="0"/>
                        </a:spcAft>
                      </a:pPr>
                      <a:endParaRPr lang="uk-UA" sz="1100" dirty="0" smtClean="0">
                        <a:latin typeface="Georgia" pitchFamily="18" charset="0"/>
                      </a:endParaRPr>
                    </a:p>
                    <a:p>
                      <a:pPr algn="just">
                        <a:lnSpc>
                          <a:spcPts val="890"/>
                        </a:lnSpc>
                        <a:spcAft>
                          <a:spcPts val="0"/>
                        </a:spcAft>
                      </a:pPr>
                      <a:r>
                        <a:rPr lang="uk-UA" sz="1100" dirty="0" smtClean="0">
                          <a:latin typeface="Georgia" pitchFamily="18" charset="0"/>
                        </a:rPr>
                        <a:t>Перетинка </a:t>
                      </a:r>
                      <a:r>
                        <a:rPr lang="uk-UA" sz="1100" dirty="0">
                          <a:latin typeface="Georgia" pitchFamily="18" charset="0"/>
                        </a:rPr>
                        <a:t>виникає шляхом роз­ростання її від центру клітини</a:t>
                      </a:r>
                      <a:endParaRPr lang="ru-RU" sz="1100" dirty="0">
                        <a:latin typeface="Georgia" pitchFamily="18" charset="0"/>
                        <a:ea typeface="Times New Roman"/>
                        <a:cs typeface="Times New Roman"/>
                      </a:endParaRPr>
                    </a:p>
                  </a:txBody>
                  <a:tcPr marL="23766" marR="23766" marT="0" marB="0"/>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a:bodyPr>
          <a:lstStyle/>
          <a:p>
            <a:r>
              <a:rPr lang="uk-UA" b="1" dirty="0" smtClean="0">
                <a:latin typeface="Georgia" pitchFamily="18" charset="0"/>
              </a:rPr>
              <a:t>Клас Гідрозої</a:t>
            </a:r>
            <a:endParaRPr lang="ru-RU" dirty="0">
              <a:latin typeface="Georgia" pitchFamily="18" charset="0"/>
            </a:endParaRPr>
          </a:p>
        </p:txBody>
      </p:sp>
      <p:sp>
        <p:nvSpPr>
          <p:cNvPr id="3" name="Содержимое 2"/>
          <p:cNvSpPr>
            <a:spLocks noGrp="1"/>
          </p:cNvSpPr>
          <p:nvPr>
            <p:ph idx="1"/>
          </p:nvPr>
        </p:nvSpPr>
        <p:spPr>
          <a:xfrm>
            <a:off x="457200" y="1214422"/>
            <a:ext cx="8229600" cy="5286412"/>
          </a:xfrm>
        </p:spPr>
        <p:txBody>
          <a:bodyPr>
            <a:normAutofit fontScale="47500" lnSpcReduction="20000"/>
          </a:bodyPr>
          <a:lstStyle/>
          <a:p>
            <a:pPr marL="0" indent="0" algn="just">
              <a:buNone/>
            </a:pPr>
            <a:r>
              <a:rPr lang="uk-UA" dirty="0" smtClean="0">
                <a:latin typeface="Georgia" pitchFamily="18" charset="0"/>
              </a:rPr>
              <a:t>Гідра — </a:t>
            </a:r>
            <a:r>
              <a:rPr lang="uk-UA" dirty="0">
                <a:latin typeface="Georgia" pitchFamily="18" charset="0"/>
              </a:rPr>
              <a:t>типовий представник класу — </a:t>
            </a:r>
            <a:r>
              <a:rPr lang="uk-UA" dirty="0" smtClean="0">
                <a:latin typeface="Georgia" pitchFamily="18" charset="0"/>
              </a:rPr>
              <a:t>досягає </a:t>
            </a:r>
            <a:r>
              <a:rPr lang="uk-UA" dirty="0">
                <a:latin typeface="Georgia" pitchFamily="18" charset="0"/>
              </a:rPr>
              <a:t>1 см завдовжки. Форма її тіла циліндрична і має </a:t>
            </a:r>
            <a:r>
              <a:rPr lang="uk-UA" dirty="0" smtClean="0">
                <a:latin typeface="Georgia" pitchFamily="18" charset="0"/>
              </a:rPr>
              <a:t>вигляд </a:t>
            </a:r>
            <a:r>
              <a:rPr lang="uk-UA" dirty="0">
                <a:latin typeface="Georgia" pitchFamily="18" charset="0"/>
              </a:rPr>
              <a:t>мішечка. На одному полюсі є рот, оточений віночком із 6—12 щупальців. На протилежному кінці тіла </a:t>
            </a:r>
            <a:r>
              <a:rPr lang="uk-UA" dirty="0" smtClean="0">
                <a:latin typeface="Georgia" pitchFamily="18" charset="0"/>
              </a:rPr>
              <a:t>знаходиться </a:t>
            </a:r>
            <a:r>
              <a:rPr lang="uk-UA" dirty="0">
                <a:latin typeface="Georgia" pitchFamily="18" charset="0"/>
              </a:rPr>
              <a:t>підошва, якою вона прикріплюється до водяних рослин, каміння чи інших предметів. Щупальці </a:t>
            </a:r>
            <a:r>
              <a:rPr lang="uk-UA" dirty="0" smtClean="0">
                <a:latin typeface="Georgia" pitchFamily="18" charset="0"/>
              </a:rPr>
              <a:t>виконують </a:t>
            </a:r>
            <a:r>
              <a:rPr lang="uk-UA" dirty="0">
                <a:latin typeface="Georgia" pitchFamily="18" charset="0"/>
              </a:rPr>
              <a:t>не лише функцію дотику, а й захоплення поживи — різних дрібних водяних тварин.</a:t>
            </a:r>
            <a:endParaRPr lang="ru-RU" dirty="0">
              <a:latin typeface="Georgia" pitchFamily="18" charset="0"/>
            </a:endParaRPr>
          </a:p>
          <a:p>
            <a:pPr marL="0" indent="0" algn="just">
              <a:buNone/>
            </a:pPr>
            <a:r>
              <a:rPr lang="uk-UA" dirty="0">
                <a:latin typeface="Georgia" pitchFamily="18" charset="0"/>
              </a:rPr>
              <a:t>В ектодермі гідри є </a:t>
            </a:r>
            <a:r>
              <a:rPr lang="uk-UA" b="1" i="1" dirty="0">
                <a:latin typeface="Georgia" pitchFamily="18" charset="0"/>
              </a:rPr>
              <a:t>жалкі</a:t>
            </a:r>
            <a:r>
              <a:rPr lang="uk-UA" i="1" dirty="0">
                <a:latin typeface="Georgia" pitchFamily="18" charset="0"/>
              </a:rPr>
              <a:t>, </a:t>
            </a:r>
            <a:r>
              <a:rPr lang="uk-UA" dirty="0">
                <a:latin typeface="Georgia" pitchFamily="18" charset="0"/>
              </a:rPr>
              <a:t>або </a:t>
            </a:r>
            <a:r>
              <a:rPr lang="uk-UA" b="1" i="1" dirty="0">
                <a:latin typeface="Georgia" pitchFamily="18" charset="0"/>
              </a:rPr>
              <a:t>кропив'яні</a:t>
            </a:r>
            <a:r>
              <a:rPr lang="uk-UA" i="1" dirty="0">
                <a:latin typeface="Georgia" pitchFamily="18" charset="0"/>
              </a:rPr>
              <a:t>, </a:t>
            </a:r>
            <a:r>
              <a:rPr lang="uk-UA" dirty="0">
                <a:latin typeface="Georgia" pitchFamily="18" charset="0"/>
              </a:rPr>
              <a:t>клітини, які виконують функцію захисту і нападу. Крім цитоплазми та ядра у ній є міхуроподібна жалка капсула, всередині якої згорнута тонка трубочка — </a:t>
            </a:r>
            <a:r>
              <a:rPr lang="uk-UA" b="1" i="1" dirty="0">
                <a:latin typeface="Georgia" pitchFamily="18" charset="0"/>
              </a:rPr>
              <a:t>жалка</a:t>
            </a:r>
            <a:r>
              <a:rPr lang="uk-UA" i="1" dirty="0">
                <a:latin typeface="Georgia" pitchFamily="18" charset="0"/>
              </a:rPr>
              <a:t> </a:t>
            </a:r>
            <a:r>
              <a:rPr lang="uk-UA" b="1" i="1" dirty="0">
                <a:latin typeface="Georgia" pitchFamily="18" charset="0"/>
              </a:rPr>
              <a:t>нитка</a:t>
            </a:r>
            <a:r>
              <a:rPr lang="uk-UA" i="1" dirty="0">
                <a:latin typeface="Georgia" pitchFamily="18" charset="0"/>
              </a:rPr>
              <a:t>. </a:t>
            </a:r>
            <a:r>
              <a:rPr lang="uk-UA" dirty="0">
                <a:latin typeface="Georgia" pitchFamily="18" charset="0"/>
              </a:rPr>
              <a:t>Назовні з клітини стирчить чутлива волосинка. Якщо яка-небудь дрібна тварина доторкнеться до волосинки, тонкі нитки раптово викидаються назовні і, ніби стріли, впинаються в тіло здобичі. При цьому з капсули в ранку виливається отрута, що паралізує жертву. Як правило, вистрелюють одразу багато жалких клітин. Риби та інші тварини гідр не їдять.</a:t>
            </a:r>
            <a:endParaRPr lang="ru-RU" dirty="0">
              <a:latin typeface="Georgia" pitchFamily="18" charset="0"/>
            </a:endParaRPr>
          </a:p>
          <a:p>
            <a:pPr marL="0" indent="0" algn="just">
              <a:buNone/>
            </a:pPr>
            <a:r>
              <a:rPr lang="uk-UA" dirty="0">
                <a:latin typeface="Georgia" pitchFamily="18" charset="0"/>
              </a:rPr>
              <a:t>Основну масу екто- і ентодерми становлять зовнішні та внутрішні епітеліально-м'язові клітини. Завдяки </a:t>
            </a:r>
            <a:r>
              <a:rPr lang="uk-UA" dirty="0" smtClean="0">
                <a:latin typeface="Georgia" pitchFamily="18" charset="0"/>
              </a:rPr>
              <a:t>скороченню </a:t>
            </a:r>
            <a:r>
              <a:rPr lang="uk-UA" dirty="0">
                <a:latin typeface="Georgia" pitchFamily="18" charset="0"/>
              </a:rPr>
              <a:t>м'язових волокон цих клітин гідра пересувається, по черзі "ступаючи" то підошвою, то щупальцями.</a:t>
            </a:r>
            <a:endParaRPr lang="ru-RU" dirty="0">
              <a:latin typeface="Georgia" pitchFamily="18" charset="0"/>
            </a:endParaRPr>
          </a:p>
          <a:p>
            <a:pPr marL="0" indent="0" algn="just">
              <a:buNone/>
            </a:pPr>
            <a:r>
              <a:rPr lang="uk-UA" dirty="0">
                <a:latin typeface="Georgia" pitchFamily="18" charset="0"/>
              </a:rPr>
              <a:t>Нервові клітини, що утворюють сітку по всьому тілу, розміщені в мезоглеї, а всередину і назовні тіла гідри </a:t>
            </a:r>
            <a:r>
              <a:rPr lang="uk-UA" dirty="0" smtClean="0">
                <a:latin typeface="Georgia" pitchFamily="18" charset="0"/>
              </a:rPr>
              <a:t>відходять </a:t>
            </a:r>
            <a:r>
              <a:rPr lang="uk-UA" dirty="0">
                <a:latin typeface="Georgia" pitchFamily="18" charset="0"/>
              </a:rPr>
              <a:t>їхні відростки. Такий тип будови нервової системи називають </a:t>
            </a:r>
            <a:r>
              <a:rPr lang="uk-UA" b="1" i="1" dirty="0">
                <a:latin typeface="Georgia" pitchFamily="18" charset="0"/>
              </a:rPr>
              <a:t>дифузним</a:t>
            </a:r>
            <a:r>
              <a:rPr lang="uk-UA" i="1" dirty="0">
                <a:latin typeface="Georgia" pitchFamily="18" charset="0"/>
              </a:rPr>
              <a:t>. </a:t>
            </a:r>
            <a:r>
              <a:rPr lang="uk-UA" dirty="0">
                <a:latin typeface="Georgia" pitchFamily="18" charset="0"/>
              </a:rPr>
              <a:t>Особливо багато нервових клітин розміщується в гідри навколо рота, на щупальцях і підошві. Отже, у кишковопорожнинних з'являється координація функцій</a:t>
            </a:r>
            <a:r>
              <a:rPr lang="uk-UA" dirty="0" smtClean="0">
                <a:latin typeface="Georgia" pitchFamily="18" charset="0"/>
              </a:rPr>
              <a:t>.</a:t>
            </a:r>
            <a:endParaRPr lang="ru-RU"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285720" y="5214823"/>
            <a:ext cx="8572560" cy="1286011"/>
          </a:xfrm>
          <a:prstGeom prst="rect">
            <a:avLst/>
          </a:prstGeom>
          <a:noFill/>
          <a:ln w="0">
            <a:solidFill>
              <a:srgbClr val="FFFFFF"/>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uk-UA" sz="1000" b="1" i="0" u="none" strike="noStrike" cap="none" normalizeH="0" baseline="0" dirty="0" smtClean="0">
                <a:ln>
                  <a:noFill/>
                </a:ln>
                <a:solidFill>
                  <a:schemeClr val="tx1"/>
                </a:solidFill>
                <a:effectLst/>
                <a:latin typeface="Georgia" pitchFamily="18" charset="0"/>
              </a:rPr>
              <a:t>Гідра:</a:t>
            </a:r>
          </a:p>
          <a:p>
            <a:pPr marL="0" marR="0" lvl="0" indent="0" algn="just" defTabSz="914400" rtl="0" eaLnBrk="1" fontAlgn="base" latinLnBrk="0" hangingPunct="1">
              <a:spcBef>
                <a:spcPts val="63"/>
              </a:spcBef>
              <a:spcAft>
                <a:spcPct val="0"/>
              </a:spcAft>
              <a:buClrTx/>
              <a:buSzTx/>
              <a:buFontTx/>
              <a:buNone/>
              <a:tabLst/>
            </a:pPr>
            <a:r>
              <a:rPr kumimoji="0" lang="uk-UA" sz="1000" i="1" u="none" strike="noStrike" cap="none" normalizeH="0" baseline="0" dirty="0" smtClean="0">
                <a:ln>
                  <a:noFill/>
                </a:ln>
                <a:solidFill>
                  <a:schemeClr val="tx1"/>
                </a:solidFill>
                <a:effectLst/>
                <a:latin typeface="Georgia" pitchFamily="18" charset="0"/>
              </a:rPr>
              <a:t>а, б </a:t>
            </a:r>
            <a:r>
              <a:rPr kumimoji="0" lang="uk-UA" sz="1000" i="0" u="none" strike="noStrike" cap="none" normalizeH="0" baseline="0" dirty="0" smtClean="0">
                <a:ln>
                  <a:noFill/>
                </a:ln>
                <a:solidFill>
                  <a:schemeClr val="tx1"/>
                </a:solidFill>
                <a:effectLst/>
                <a:latin typeface="Georgia" pitchFamily="18" charset="0"/>
              </a:rPr>
              <a:t>— поздовжній і поперечний розрізи тіла; </a:t>
            </a:r>
            <a:r>
              <a:rPr kumimoji="0" lang="uk-UA" sz="1000" i="1" u="none" strike="noStrike" cap="none" normalizeH="0" baseline="0" dirty="0" smtClean="0">
                <a:ln>
                  <a:noFill/>
                </a:ln>
                <a:solidFill>
                  <a:schemeClr val="tx1"/>
                </a:solidFill>
                <a:effectLst/>
                <a:latin typeface="Georgia" pitchFamily="18" charset="0"/>
              </a:rPr>
              <a:t>в </a:t>
            </a:r>
            <a:r>
              <a:rPr kumimoji="0" lang="uk-UA" sz="1000" i="0" u="none" strike="noStrike" cap="none" normalizeH="0" baseline="0" dirty="0" smtClean="0">
                <a:ln>
                  <a:noFill/>
                </a:ln>
                <a:solidFill>
                  <a:schemeClr val="tx1"/>
                </a:solidFill>
                <a:effectLst/>
                <a:latin typeface="Georgia" pitchFamily="18" charset="0"/>
              </a:rPr>
              <a:t>— окрема епітеліально-м'язова ектодермальна клітина; </a:t>
            </a:r>
            <a:r>
              <a:rPr kumimoji="0" lang="uk-UA" sz="1000" i="1" u="none" strike="noStrike" cap="none" normalizeH="0" baseline="0" dirty="0" smtClean="0">
                <a:ln>
                  <a:noFill/>
                </a:ln>
                <a:solidFill>
                  <a:schemeClr val="tx1"/>
                </a:solidFill>
                <a:effectLst/>
                <a:latin typeface="Georgia" pitchFamily="18" charset="0"/>
              </a:rPr>
              <a:t>г </a:t>
            </a:r>
            <a:r>
              <a:rPr kumimoji="0" lang="uk-UA" sz="1000" i="0" u="none" strike="noStrike" cap="none" normalizeH="0" baseline="0" dirty="0" smtClean="0">
                <a:ln>
                  <a:noFill/>
                </a:ln>
                <a:solidFill>
                  <a:schemeClr val="tx1"/>
                </a:solidFill>
                <a:effectLst/>
                <a:latin typeface="Georgia" pitchFamily="18" charset="0"/>
              </a:rPr>
              <a:t>— частина стінки тіла за великого збільшення; </a:t>
            </a:r>
            <a:r>
              <a:rPr kumimoji="0" lang="uk-UA" sz="1000" i="1" u="none" strike="noStrike" cap="none" normalizeH="0" baseline="0" dirty="0" smtClean="0">
                <a:ln>
                  <a:noFill/>
                </a:ln>
                <a:solidFill>
                  <a:schemeClr val="tx1"/>
                </a:solidFill>
                <a:effectLst/>
                <a:latin typeface="Georgia" pitchFamily="18" charset="0"/>
              </a:rPr>
              <a:t>д </a:t>
            </a:r>
            <a:r>
              <a:rPr kumimoji="0" lang="uk-UA" sz="1000" i="0" u="none" strike="noStrike" cap="none" normalizeH="0" baseline="0" dirty="0" smtClean="0">
                <a:ln>
                  <a:noFill/>
                </a:ln>
                <a:solidFill>
                  <a:schemeClr val="tx1"/>
                </a:solidFill>
                <a:effectLst/>
                <a:latin typeface="Georgia" pitchFamily="18" charset="0"/>
              </a:rPr>
              <a:t>— нервові клітини; </a:t>
            </a:r>
            <a:r>
              <a:rPr kumimoji="0" lang="uk-UA" sz="1000" i="1" u="none" strike="noStrike" cap="none" normalizeH="0" baseline="0" dirty="0" smtClean="0">
                <a:ln>
                  <a:noFill/>
                </a:ln>
                <a:solidFill>
                  <a:schemeClr val="tx1"/>
                </a:solidFill>
                <a:effectLst/>
                <a:latin typeface="Georgia" pitchFamily="18" charset="0"/>
              </a:rPr>
              <a:t>е </a:t>
            </a:r>
            <a:r>
              <a:rPr kumimoji="0" lang="uk-UA" sz="1000" i="0" u="none" strike="noStrike" cap="none" normalizeH="0" baseline="0" dirty="0" smtClean="0">
                <a:ln>
                  <a:noFill/>
                </a:ln>
                <a:solidFill>
                  <a:schemeClr val="tx1"/>
                </a:solidFill>
                <a:effectLst/>
                <a:latin typeface="Georgia" pitchFamily="18" charset="0"/>
              </a:rPr>
              <a:t>— жалкі клітини; </a:t>
            </a:r>
            <a:r>
              <a:rPr kumimoji="0" lang="uk-UA" sz="1000" i="1" u="none" strike="noStrike" cap="none" normalizeH="0" baseline="0" dirty="0" smtClean="0">
                <a:ln>
                  <a:noFill/>
                </a:ln>
                <a:solidFill>
                  <a:schemeClr val="tx1"/>
                </a:solidFill>
                <a:effectLst/>
                <a:latin typeface="Georgia" pitchFamily="18" charset="0"/>
              </a:rPr>
              <a:t>1 </a:t>
            </a:r>
            <a:r>
              <a:rPr kumimoji="0" lang="uk-UA" sz="1000" i="0" u="none" strike="noStrike" cap="none" normalizeH="0" baseline="0" dirty="0" smtClean="0">
                <a:ln>
                  <a:noFill/>
                </a:ln>
                <a:solidFill>
                  <a:schemeClr val="tx1"/>
                </a:solidFill>
                <a:effectLst/>
                <a:latin typeface="Georgia" pitchFamily="18" charset="0"/>
              </a:rPr>
              <a:t>— ротовий отвір; </a:t>
            </a:r>
            <a:r>
              <a:rPr kumimoji="0" lang="uk-UA" sz="1000" i="1" u="none" strike="noStrike" cap="none" normalizeH="0" baseline="0" dirty="0" smtClean="0">
                <a:ln>
                  <a:noFill/>
                </a:ln>
                <a:solidFill>
                  <a:schemeClr val="tx1"/>
                </a:solidFill>
                <a:effectLst/>
                <a:latin typeface="Georgia" pitchFamily="18" charset="0"/>
              </a:rPr>
              <a:t>2, 8 </a:t>
            </a:r>
            <a:r>
              <a:rPr kumimoji="0" lang="uk-UA" sz="1000" i="0" u="none" strike="noStrike" cap="none" normalizeH="0" baseline="0" dirty="0" smtClean="0">
                <a:ln>
                  <a:noFill/>
                </a:ln>
                <a:solidFill>
                  <a:schemeClr val="tx1"/>
                </a:solidFill>
                <a:effectLst/>
                <a:latin typeface="Georgia" pitchFamily="18" charset="0"/>
              </a:rPr>
              <a:t>— клітини ектодерми; </a:t>
            </a:r>
            <a:r>
              <a:rPr kumimoji="0" lang="uk-UA" sz="1000" i="1" u="none" strike="noStrike" cap="none" normalizeH="0" baseline="0" dirty="0" smtClean="0">
                <a:ln>
                  <a:noFill/>
                </a:ln>
                <a:solidFill>
                  <a:schemeClr val="tx1"/>
                </a:solidFill>
                <a:effectLst/>
                <a:latin typeface="Georgia" pitchFamily="18" charset="0"/>
              </a:rPr>
              <a:t>3, 11 </a:t>
            </a:r>
            <a:r>
              <a:rPr kumimoji="0" lang="uk-UA" sz="1000" i="0" u="none" strike="noStrike" cap="none" normalizeH="0" baseline="0" dirty="0" smtClean="0">
                <a:ln>
                  <a:noFill/>
                </a:ln>
                <a:solidFill>
                  <a:schemeClr val="tx1"/>
                </a:solidFill>
                <a:effectLst/>
                <a:latin typeface="Georgia" pitchFamily="18" charset="0"/>
              </a:rPr>
              <a:t>— клітини ентодерми; </a:t>
            </a:r>
            <a:r>
              <a:rPr kumimoji="0" lang="uk-UA" sz="1000" i="1" u="none" strike="noStrike" cap="none" normalizeH="0" baseline="0" dirty="0" smtClean="0">
                <a:ln>
                  <a:noFill/>
                </a:ln>
                <a:solidFill>
                  <a:schemeClr val="tx1"/>
                </a:solidFill>
                <a:effectLst/>
                <a:latin typeface="Georgia" pitchFamily="18" charset="0"/>
              </a:rPr>
              <a:t>4 — </a:t>
            </a:r>
            <a:r>
              <a:rPr kumimoji="0" lang="uk-UA" sz="1000" i="0" u="none" strike="noStrike" cap="none" normalizeH="0" baseline="0" dirty="0" smtClean="0">
                <a:ln>
                  <a:noFill/>
                </a:ln>
                <a:solidFill>
                  <a:schemeClr val="tx1"/>
                </a:solidFill>
                <a:effectLst/>
                <a:latin typeface="Georgia" pitchFamily="18" charset="0"/>
              </a:rPr>
              <a:t>сім'яник; 5 — яйцеклітина; </a:t>
            </a:r>
            <a:r>
              <a:rPr kumimoji="0" lang="uk-UA" sz="1000" i="1" u="none" strike="noStrike" cap="none" normalizeH="0" baseline="0" dirty="0" smtClean="0">
                <a:ln>
                  <a:noFill/>
                </a:ln>
                <a:solidFill>
                  <a:schemeClr val="tx1"/>
                </a:solidFill>
                <a:effectLst/>
                <a:latin typeface="Georgia" pitchFamily="18" charset="0"/>
              </a:rPr>
              <a:t>6 </a:t>
            </a:r>
            <a:r>
              <a:rPr kumimoji="0" lang="uk-UA" sz="1000" i="0" u="none" strike="noStrike" cap="none" normalizeH="0" baseline="0" dirty="0" smtClean="0">
                <a:ln>
                  <a:noFill/>
                </a:ln>
                <a:solidFill>
                  <a:schemeClr val="tx1"/>
                </a:solidFill>
                <a:effectLst/>
                <a:latin typeface="Georgia" pitchFamily="18" charset="0"/>
              </a:rPr>
              <a:t>— опорна пластинка (мезоглея); </a:t>
            </a:r>
            <a:r>
              <a:rPr kumimoji="0" lang="uk-UA" sz="1000" i="1" u="none" strike="noStrike" cap="none" normalizeH="0" baseline="0" dirty="0" smtClean="0">
                <a:ln>
                  <a:noFill/>
                </a:ln>
                <a:solidFill>
                  <a:schemeClr val="tx1"/>
                </a:solidFill>
                <a:effectLst/>
                <a:latin typeface="Georgia" pitchFamily="18" charset="0"/>
              </a:rPr>
              <a:t>7, 13 — </a:t>
            </a:r>
            <a:r>
              <a:rPr kumimoji="0" lang="uk-UA" sz="1000" i="0" u="none" strike="noStrike" cap="none" normalizeH="0" baseline="0" dirty="0" smtClean="0">
                <a:ln>
                  <a:noFill/>
                </a:ln>
                <a:solidFill>
                  <a:schemeClr val="tx1"/>
                </a:solidFill>
                <a:effectLst/>
                <a:latin typeface="Georgia" pitchFamily="18" charset="0"/>
              </a:rPr>
              <a:t>чутливі відростки нервових клітин; </a:t>
            </a:r>
            <a:r>
              <a:rPr kumimoji="0" lang="uk-UA" sz="1000" i="1" u="none" strike="noStrike" cap="none" normalizeH="0" baseline="0" dirty="0" smtClean="0">
                <a:ln>
                  <a:noFill/>
                </a:ln>
                <a:solidFill>
                  <a:schemeClr val="tx1"/>
                </a:solidFill>
                <a:effectLst/>
                <a:latin typeface="Georgia" pitchFamily="18" charset="0"/>
              </a:rPr>
              <a:t>9 </a:t>
            </a:r>
            <a:r>
              <a:rPr kumimoji="0" lang="uk-UA" sz="1000" i="0" u="none" strike="noStrike" cap="none" normalizeH="0" baseline="0" dirty="0" smtClean="0">
                <a:ln>
                  <a:noFill/>
                </a:ln>
                <a:solidFill>
                  <a:schemeClr val="tx1"/>
                </a:solidFill>
                <a:effectLst/>
                <a:latin typeface="Georgia" pitchFamily="18" charset="0"/>
              </a:rPr>
              <a:t>— проміжна клітина; </a:t>
            </a:r>
            <a:r>
              <a:rPr kumimoji="0" lang="uk-UA" sz="1000" i="1" u="none" strike="noStrike" cap="none" normalizeH="0" baseline="0" dirty="0" smtClean="0">
                <a:ln>
                  <a:noFill/>
                </a:ln>
                <a:solidFill>
                  <a:schemeClr val="tx1"/>
                </a:solidFill>
                <a:effectLst/>
                <a:latin typeface="Georgia" pitchFamily="18" charset="0"/>
              </a:rPr>
              <a:t>10 </a:t>
            </a:r>
            <a:r>
              <a:rPr kumimoji="0" lang="uk-UA" sz="1000" i="0" u="none" strike="noStrike" cap="none" normalizeH="0" baseline="0" dirty="0" smtClean="0">
                <a:ln>
                  <a:noFill/>
                </a:ln>
                <a:solidFill>
                  <a:schemeClr val="tx1"/>
                </a:solidFill>
                <a:effectLst/>
                <a:latin typeface="Georgia" pitchFamily="18" charset="0"/>
              </a:rPr>
              <a:t>— нервова клітина; </a:t>
            </a:r>
            <a:r>
              <a:rPr kumimoji="0" lang="uk-UA" sz="1000" i="1" u="none" strike="noStrike" cap="none" normalizeH="0" baseline="0" dirty="0" smtClean="0">
                <a:ln>
                  <a:noFill/>
                </a:ln>
                <a:solidFill>
                  <a:schemeClr val="tx1"/>
                </a:solidFill>
                <a:effectLst/>
                <a:latin typeface="Georgia" pitchFamily="18" charset="0"/>
              </a:rPr>
              <a:t>12 </a:t>
            </a:r>
            <a:r>
              <a:rPr kumimoji="0" lang="uk-UA" sz="1000" i="0" u="none" strike="noStrike" cap="none" normalizeH="0" baseline="0" dirty="0" smtClean="0">
                <a:ln>
                  <a:noFill/>
                </a:ln>
                <a:solidFill>
                  <a:schemeClr val="tx1"/>
                </a:solidFill>
                <a:effectLst/>
                <a:latin typeface="Georgia" pitchFamily="18" charset="0"/>
              </a:rPr>
              <a:t>— залозиста клітина</a:t>
            </a:r>
            <a:endParaRPr kumimoji="0" lang="ru-RU" sz="2800" i="0" u="none" strike="noStrike" cap="none" normalizeH="0" baseline="0" dirty="0" smtClean="0">
              <a:ln>
                <a:noFill/>
              </a:ln>
              <a:solidFill>
                <a:schemeClr val="tx1"/>
              </a:solidFill>
              <a:effectLst/>
              <a:latin typeface="Georgia" pitchFamily="18" charset="0"/>
            </a:endParaRPr>
          </a:p>
        </p:txBody>
      </p:sp>
      <p:pic>
        <p:nvPicPr>
          <p:cNvPr id="5" name="Picture 3"/>
          <p:cNvPicPr>
            <a:picLocks noChangeAspect="1" noChangeArrowheads="1"/>
          </p:cNvPicPr>
          <p:nvPr/>
        </p:nvPicPr>
        <p:blipFill>
          <a:blip r:embed="rId2"/>
          <a:srcRect/>
          <a:stretch>
            <a:fillRect/>
          </a:stretch>
        </p:blipFill>
        <p:spPr bwMode="auto">
          <a:xfrm>
            <a:off x="1928794" y="214290"/>
            <a:ext cx="5143536" cy="485743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5857916"/>
          </a:xfrm>
        </p:spPr>
        <p:txBody>
          <a:bodyPr>
            <a:normAutofit fontScale="55000" lnSpcReduction="20000"/>
          </a:bodyPr>
          <a:lstStyle/>
          <a:p>
            <a:pPr marL="0" indent="0" algn="just">
              <a:buNone/>
            </a:pPr>
            <a:r>
              <a:rPr lang="uk-UA" dirty="0" smtClean="0">
                <a:latin typeface="Georgia" pitchFamily="18" charset="0"/>
              </a:rPr>
              <a:t>В </a:t>
            </a:r>
            <a:r>
              <a:rPr lang="uk-UA" dirty="0">
                <a:latin typeface="Georgia" pitchFamily="18" charset="0"/>
              </a:rPr>
              <a:t>ектодермі гідри є проміжні клітини, з яких у разі по­шкодження тіла утворюються нервові, </a:t>
            </a:r>
            <a:r>
              <a:rPr lang="uk-UA" dirty="0" smtClean="0">
                <a:latin typeface="Georgia" pitchFamily="18" charset="0"/>
              </a:rPr>
              <a:t>епітеліально-м‘язові </a:t>
            </a:r>
            <a:r>
              <a:rPr lang="uk-UA" dirty="0">
                <a:latin typeface="Georgia" pitchFamily="18" charset="0"/>
              </a:rPr>
              <a:t>та інші клітини. Це сприяє швидкому заростанню пораненої ділянки і регенерації. Якщо у гідри відрізати щупальце, то воно відновлюється. Більше того, якщо гідру розрізати на кілька частин (навіть до 200), кожна з них відновиться в цілісний організм. На прикладі гідри та інших тварин вчені вивчають явище регенерації. </a:t>
            </a:r>
            <a:r>
              <a:rPr lang="uk-UA" dirty="0" smtClean="0">
                <a:latin typeface="Georgia" pitchFamily="18" charset="0"/>
              </a:rPr>
              <a:t>З'ясовані </a:t>
            </a:r>
            <a:r>
              <a:rPr lang="uk-UA" dirty="0">
                <a:latin typeface="Georgia" pitchFamily="18" charset="0"/>
              </a:rPr>
              <a:t>закономірності, необхідні для розробки методів ліку­вання ран у багатьох видів хребетних і людини.</a:t>
            </a:r>
            <a:r>
              <a:rPr lang="ru-RU" dirty="0" smtClean="0">
                <a:latin typeface="Georgia" pitchFamily="18" charset="0"/>
              </a:rPr>
              <a:t> </a:t>
            </a:r>
            <a:r>
              <a:rPr lang="uk-UA" dirty="0">
                <a:latin typeface="Georgia" pitchFamily="18" charset="0"/>
              </a:rPr>
              <a:t>Всі гідри — хижаки. Обхопивши щупальцями </a:t>
            </a:r>
            <a:r>
              <a:rPr lang="uk-UA" dirty="0" smtClean="0">
                <a:latin typeface="Georgia" pitchFamily="18" charset="0"/>
              </a:rPr>
              <a:t>паралізовану </a:t>
            </a:r>
            <a:r>
              <a:rPr lang="uk-UA" dirty="0">
                <a:latin typeface="Georgia" pitchFamily="18" charset="0"/>
              </a:rPr>
              <a:t>здобич, гідра підтягує її до ротового отвору і посилає в травну, або кишкову, порожнину, вистелену залозистими і епітеліально-м'язовими клітинами ентодерми. Травний сік виробляється залозистими клітинами. В ньому є про­теолітичні ферменти, які сприяють засвоєнню білків. їжа в кишковій порожнині перетравлюється травними </a:t>
            </a:r>
            <a:r>
              <a:rPr lang="uk-UA" dirty="0" smtClean="0">
                <a:latin typeface="Georgia" pitchFamily="18" charset="0"/>
              </a:rPr>
              <a:t>соками </a:t>
            </a:r>
            <a:r>
              <a:rPr lang="uk-UA" dirty="0">
                <a:latin typeface="Georgia" pitchFamily="18" charset="0"/>
              </a:rPr>
              <a:t>і розщеплюється на дрібні часточки. В клітинах </a:t>
            </a:r>
            <a:r>
              <a:rPr lang="uk-UA" dirty="0" smtClean="0">
                <a:latin typeface="Georgia" pitchFamily="18" charset="0"/>
              </a:rPr>
              <a:t>ентодерми </a:t>
            </a:r>
            <a:r>
              <a:rPr lang="uk-UA" dirty="0">
                <a:latin typeface="Georgia" pitchFamily="18" charset="0"/>
              </a:rPr>
              <a:t>є по 2—5 джгутиків, які перемішують їжу в </a:t>
            </a:r>
            <a:r>
              <a:rPr lang="uk-UA" dirty="0" smtClean="0">
                <a:latin typeface="Georgia" pitchFamily="18" charset="0"/>
              </a:rPr>
              <a:t>кишковій </a:t>
            </a:r>
            <a:r>
              <a:rPr lang="uk-UA" dirty="0">
                <a:latin typeface="Georgia" pitchFamily="18" charset="0"/>
              </a:rPr>
              <a:t>порожнині. Псевдоподії ентодермальних епітеліаль­но-м'язових клітин захоплюють часточки їжі і далі відбу­вається внутрішньоклітинне травлення. Неперетравлені рештки викидаються знову через ротовий отвір. Таким чином, у гідроїдних вперше з'являється </a:t>
            </a:r>
            <a:r>
              <a:rPr lang="uk-UA" b="1" i="1" dirty="0">
                <a:latin typeface="Georgia" pitchFamily="18" charset="0"/>
              </a:rPr>
              <a:t>порожнинне</a:t>
            </a:r>
            <a:r>
              <a:rPr lang="uk-UA" i="1" dirty="0">
                <a:latin typeface="Georgia" pitchFamily="18" charset="0"/>
              </a:rPr>
              <a:t>, </a:t>
            </a:r>
            <a:r>
              <a:rPr lang="uk-UA" dirty="0">
                <a:latin typeface="Georgia" pitchFamily="18" charset="0"/>
              </a:rPr>
              <a:t>або </a:t>
            </a:r>
            <a:r>
              <a:rPr lang="uk-UA" b="1" i="1" dirty="0">
                <a:latin typeface="Georgia" pitchFamily="18" charset="0"/>
              </a:rPr>
              <a:t>позаклітинне</a:t>
            </a:r>
            <a:r>
              <a:rPr lang="uk-UA" i="1" dirty="0">
                <a:latin typeface="Georgia" pitchFamily="18" charset="0"/>
              </a:rPr>
              <a:t>, </a:t>
            </a:r>
            <a:r>
              <a:rPr lang="uk-UA" b="1" i="1" dirty="0">
                <a:latin typeface="Georgia" pitchFamily="18" charset="0"/>
              </a:rPr>
              <a:t>травлення</a:t>
            </a:r>
            <a:r>
              <a:rPr lang="uk-UA" i="1" dirty="0">
                <a:latin typeface="Georgia" pitchFamily="18" charset="0"/>
              </a:rPr>
              <a:t>, </a:t>
            </a:r>
            <a:r>
              <a:rPr lang="uk-UA" dirty="0">
                <a:latin typeface="Georgia" pitchFamily="18" charset="0"/>
              </a:rPr>
              <a:t>яке відбувається паралельно з примітивнішим внутрішньоклітинним травленням</a:t>
            </a:r>
            <a:r>
              <a:rPr lang="uk-UA" dirty="0" smtClean="0">
                <a:latin typeface="Georgia" pitchFamily="18" charset="0"/>
              </a:rPr>
              <a:t>.</a:t>
            </a:r>
            <a:endParaRPr lang="ru-RU" dirty="0">
              <a:latin typeface="Georgia"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571480"/>
            <a:ext cx="8229600" cy="5857916"/>
          </a:xfrm>
        </p:spPr>
        <p:txBody>
          <a:bodyPr>
            <a:normAutofit fontScale="32500" lnSpcReduction="20000"/>
          </a:bodyPr>
          <a:lstStyle/>
          <a:p>
            <a:pPr marL="0" indent="0" algn="just">
              <a:buNone/>
            </a:pPr>
            <a:r>
              <a:rPr lang="uk-UA" sz="4300" dirty="0">
                <a:latin typeface="Georgia" pitchFamily="18" charset="0"/>
              </a:rPr>
              <a:t>Для гідрозоїв характерна подразливість. У разі подраз­нення нервових клітин різними подразниками (механіч­ними, хімічними тощо) збуджується вся нервова система гідри. Від нервової системи подразнення передається на епітеліально-м'язові клітини. М'язові волокна цих клітин (зовнішні клітини утворюють поздовжній м'язовий шар, а внутрішні — кільцевий) скорочуються, і відповідно ско­рочується все тіло гідри, набуваючи вигляду грудочки.</a:t>
            </a:r>
            <a:endParaRPr lang="ru-RU" sz="4300" dirty="0">
              <a:latin typeface="Georgia" pitchFamily="18" charset="0"/>
            </a:endParaRPr>
          </a:p>
          <a:p>
            <a:pPr marL="0" indent="0" algn="just">
              <a:buNone/>
            </a:pPr>
            <a:r>
              <a:rPr lang="uk-UA" sz="4300" dirty="0">
                <a:latin typeface="Georgia" pitchFamily="18" charset="0"/>
              </a:rPr>
              <a:t>Отже, у кишковопорожнинних вперше в органічному світі з'являються </a:t>
            </a:r>
            <a:r>
              <a:rPr lang="uk-UA" sz="4300" i="1" dirty="0">
                <a:latin typeface="Georgia" pitchFamily="18" charset="0"/>
              </a:rPr>
              <a:t>рефлекси. </a:t>
            </a:r>
            <a:r>
              <a:rPr lang="uk-UA" sz="4300" dirty="0">
                <a:latin typeface="Georgia" pitchFamily="18" charset="0"/>
              </a:rPr>
              <a:t>Організація гідри досить </a:t>
            </a:r>
            <a:r>
              <a:rPr lang="uk-UA" sz="4300" dirty="0" smtClean="0">
                <a:latin typeface="Georgia" pitchFamily="18" charset="0"/>
              </a:rPr>
              <a:t>проста</a:t>
            </a:r>
            <a:r>
              <a:rPr lang="uk-UA" sz="4300" dirty="0">
                <a:latin typeface="Georgia" pitchFamily="18" charset="0"/>
              </a:rPr>
              <a:t>, тому і її рефлекси дуже одноманітні. У більш високо-організованих тварин вони в процесі еволюції </a:t>
            </a:r>
            <a:r>
              <a:rPr lang="uk-UA" sz="4300" dirty="0" smtClean="0">
                <a:latin typeface="Georgia" pitchFamily="18" charset="0"/>
              </a:rPr>
              <a:t>ускладнюються</a:t>
            </a:r>
            <a:r>
              <a:rPr lang="uk-UA" sz="4300" dirty="0">
                <a:latin typeface="Georgia" pitchFamily="18" charset="0"/>
              </a:rPr>
              <a:t>.</a:t>
            </a:r>
            <a:endParaRPr lang="ru-RU" sz="4300" dirty="0">
              <a:latin typeface="Georgia" pitchFamily="18" charset="0"/>
            </a:endParaRPr>
          </a:p>
          <a:p>
            <a:pPr marL="0" indent="0" algn="just">
              <a:buNone/>
            </a:pPr>
            <a:r>
              <a:rPr lang="uk-UA" sz="4300" dirty="0">
                <a:latin typeface="Georgia" pitchFamily="18" charset="0"/>
              </a:rPr>
              <a:t>Дихання й виділення здійснюються у гідри клітинами ектодерми і ентодерми шляхом дифузії.</a:t>
            </a:r>
            <a:endParaRPr lang="ru-RU" sz="4300" dirty="0">
              <a:latin typeface="Georgia" pitchFamily="18" charset="0"/>
            </a:endParaRPr>
          </a:p>
          <a:p>
            <a:pPr marL="0" indent="0" algn="just">
              <a:buNone/>
            </a:pPr>
            <a:r>
              <a:rPr lang="uk-UA" sz="4300" dirty="0">
                <a:latin typeface="Georgia" pitchFamily="18" charset="0"/>
              </a:rPr>
              <a:t>Усі гідроїдні розмножуються статевим і безстатевим способами. При безстатевому розмноженні (найчастіше влітку, коли достатня кількість їжі) приблизно на середині тіла гідри випинаються екто- і ентодерма. Утворюється </a:t>
            </a:r>
            <a:r>
              <a:rPr lang="uk-UA" sz="4300" b="1" i="1" dirty="0">
                <a:latin typeface="Georgia" pitchFamily="18" charset="0"/>
              </a:rPr>
              <a:t>горбок</a:t>
            </a:r>
            <a:r>
              <a:rPr lang="uk-UA" sz="4300" i="1" dirty="0">
                <a:latin typeface="Georgia" pitchFamily="18" charset="0"/>
              </a:rPr>
              <a:t>, </a:t>
            </a:r>
            <a:r>
              <a:rPr lang="uk-UA" sz="4300" dirty="0">
                <a:latin typeface="Georgia" pitchFamily="18" charset="0"/>
              </a:rPr>
              <a:t>або </a:t>
            </a:r>
            <a:r>
              <a:rPr lang="uk-UA" sz="4300" b="1" i="1" dirty="0">
                <a:latin typeface="Georgia" pitchFamily="18" charset="0"/>
              </a:rPr>
              <a:t>брунька</a:t>
            </a:r>
            <a:r>
              <a:rPr lang="uk-UA" sz="4300" i="1" dirty="0">
                <a:latin typeface="Georgia" pitchFamily="18" charset="0"/>
              </a:rPr>
              <a:t>, </a:t>
            </a:r>
            <a:r>
              <a:rPr lang="uk-UA" sz="4300" dirty="0">
                <a:latin typeface="Georgia" pitchFamily="18" charset="0"/>
              </a:rPr>
              <a:t>яка швидко росте. Кишкова порожни­на дочірньої гідри сполучена з порожниною материнської особини. На вільному кінці бруньки утворюються новий рот і щупальця. Згодом молода гідра відокремлюється від материнської особини і починає самостійне життя</a:t>
            </a:r>
            <a:r>
              <a:rPr lang="uk-UA" sz="4300" dirty="0" smtClean="0">
                <a:latin typeface="Georgia" pitchFamily="18" charset="0"/>
              </a:rPr>
              <a:t>.</a:t>
            </a:r>
          </a:p>
          <a:p>
            <a:pPr marL="0" indent="0" algn="just">
              <a:buNone/>
            </a:pPr>
            <a:r>
              <a:rPr lang="uk-UA" sz="4300" dirty="0">
                <a:latin typeface="Georgia" pitchFamily="18" charset="0"/>
              </a:rPr>
              <a:t>Статеве розмноження у гідрозоїв у природних умовах спостерігається восени. Одні види гідр роздільностатеві, інші — гермафродити. У прісноводної гідри з проміжних клітин ектодерми утворюються жіночі й чоловічі статеві залози, або </a:t>
            </a:r>
            <a:r>
              <a:rPr lang="uk-UA" sz="4300" b="1" i="1" dirty="0">
                <a:latin typeface="Georgia" pitchFamily="18" charset="0"/>
              </a:rPr>
              <a:t>гонади</a:t>
            </a:r>
            <a:r>
              <a:rPr lang="uk-UA" sz="4300" i="1" dirty="0">
                <a:latin typeface="Georgia" pitchFamily="18" charset="0"/>
              </a:rPr>
              <a:t>, </a:t>
            </a:r>
            <a:r>
              <a:rPr lang="uk-UA" sz="4300" dirty="0">
                <a:latin typeface="Georgia" pitchFamily="18" charset="0"/>
              </a:rPr>
              <a:t>тобто це — </a:t>
            </a:r>
            <a:r>
              <a:rPr lang="uk-UA" sz="4300" b="1" i="1" dirty="0">
                <a:latin typeface="Georgia" pitchFamily="18" charset="0"/>
              </a:rPr>
              <a:t>гермафродитні</a:t>
            </a:r>
            <a:r>
              <a:rPr lang="uk-UA" sz="4300" i="1" dirty="0">
                <a:latin typeface="Georgia" pitchFamily="18" charset="0"/>
              </a:rPr>
              <a:t> </a:t>
            </a:r>
            <a:r>
              <a:rPr lang="uk-UA" sz="4300" dirty="0">
                <a:latin typeface="Georgia" pitchFamily="18" charset="0"/>
              </a:rPr>
              <a:t>тварини. Сім'яники розміщуються ближче до ротової частини, а яєчник — ближче до підошви. Якщо в сім'яниках </a:t>
            </a:r>
            <a:r>
              <a:rPr lang="uk-UA" sz="4300" dirty="0" smtClean="0">
                <a:latin typeface="Georgia" pitchFamily="18" charset="0"/>
              </a:rPr>
              <a:t>утворюється </a:t>
            </a:r>
            <a:r>
              <a:rPr lang="uk-UA" sz="4300" dirty="0">
                <a:latin typeface="Georgia" pitchFamily="18" charset="0"/>
              </a:rPr>
              <a:t>багато рухливих сперматозоонів, то в яєчнику дозріває лише одне яйце. "У всіх гермафродитних форм гідрозоїв сперматозоони дозрівають раніше, ніж яйця. Тому запліднення відбувається перехресно, а отже, самозаплід­нення відбутись не може. Запліднення яйця відбувається в материнській особині в осінній час. Після запліднення гідри, як правило, гинуть, а яйця в стані спокою осідають на дно і зимують. Навесні яйце починає розвиватися і дає початок новій гідрі, проходячи стадії бластули і гаструли. Гаструла у гідри утворюється шляхом міграції клітин </a:t>
            </a:r>
            <a:r>
              <a:rPr lang="uk-UA" sz="4300" dirty="0" smtClean="0">
                <a:latin typeface="Georgia" pitchFamily="18" charset="0"/>
              </a:rPr>
              <a:t>бластодерми.</a:t>
            </a:r>
            <a:endParaRPr lang="ru-RU" sz="4300" dirty="0">
              <a:latin typeface="Georgia" pitchFamily="18" charset="0"/>
            </a:endParaRPr>
          </a:p>
          <a:p>
            <a:pPr marL="0" indent="0" algn="just">
              <a:buNone/>
            </a:pPr>
            <a:r>
              <a:rPr lang="uk-UA" sz="4300" dirty="0">
                <a:latin typeface="Georgia" pitchFamily="18" charset="0"/>
              </a:rPr>
              <a:t>Морські гідроїдні поліпи можуть бути поодинокими, як гідра, однак частіше вони живуть колоніями, які </a:t>
            </a:r>
            <a:r>
              <a:rPr lang="uk-UA" sz="4300" dirty="0" smtClean="0">
                <a:latin typeface="Georgia" pitchFamily="18" charset="0"/>
              </a:rPr>
              <a:t>утворилися </a:t>
            </a:r>
            <a:r>
              <a:rPr lang="uk-UA" sz="4300" dirty="0">
                <a:latin typeface="Georgia" pitchFamily="18" charset="0"/>
              </a:rPr>
              <a:t>завдяки тому, що дочірні особини при брунькуванні не відокремлюються від материнської. Колонії поліпів часто складаються з величезної кількості особин.</a:t>
            </a:r>
            <a:endParaRPr lang="ru-RU" sz="4300" dirty="0">
              <a:latin typeface="Georgia" pitchFamily="18" charset="0"/>
            </a:endParaRPr>
          </a:p>
          <a:p>
            <a:pPr marL="0" indent="0" algn="just">
              <a:buNone/>
            </a:pPr>
            <a:r>
              <a:rPr lang="uk-UA" sz="4300" dirty="0">
                <a:latin typeface="Georgia" pitchFamily="18" charset="0"/>
              </a:rPr>
              <a:t>У морських гідроїдних поліпів, крім безстатевих </a:t>
            </a:r>
            <a:r>
              <a:rPr lang="uk-UA" sz="4300" dirty="0" smtClean="0">
                <a:latin typeface="Georgia" pitchFamily="18" charset="0"/>
              </a:rPr>
              <a:t>особин</a:t>
            </a:r>
            <a:r>
              <a:rPr lang="uk-UA" sz="4300" dirty="0">
                <a:latin typeface="Georgia" pitchFamily="18" charset="0"/>
              </a:rPr>
              <a:t>, утворюються шляхом брунькування статеві особини, або медузи.</a:t>
            </a:r>
            <a:endParaRPr lang="ru-RU" sz="4300" dirty="0">
              <a:latin typeface="Georgia" pitchFamily="18" charset="0"/>
            </a:endParaRPr>
          </a:p>
          <a:p>
            <a:pPr marL="0" indent="0" algn="just">
              <a:buNone/>
            </a:pPr>
            <a:endParaRPr lang="ru-RU" dirty="0">
              <a:latin typeface="Georgia" pitchFamily="18" charset="0"/>
            </a:endParaRPr>
          </a:p>
          <a:p>
            <a:pPr>
              <a:buNone/>
            </a:pPr>
            <a:endParaRPr lang="ru-RU"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a:bodyPr>
          <a:lstStyle/>
          <a:p>
            <a:r>
              <a:rPr lang="uk-UA" b="1" dirty="0" smtClean="0">
                <a:latin typeface="Georgia" pitchFamily="18" charset="0"/>
              </a:rPr>
              <a:t>Клас Сцифомедузи</a:t>
            </a:r>
            <a:endParaRPr lang="ru-RU" dirty="0">
              <a:latin typeface="Georgia" pitchFamily="18" charset="0"/>
            </a:endParaRPr>
          </a:p>
        </p:txBody>
      </p:sp>
      <p:sp>
        <p:nvSpPr>
          <p:cNvPr id="3" name="Содержимое 2"/>
          <p:cNvSpPr>
            <a:spLocks noGrp="1"/>
          </p:cNvSpPr>
          <p:nvPr>
            <p:ph idx="1"/>
          </p:nvPr>
        </p:nvSpPr>
        <p:spPr>
          <a:xfrm>
            <a:off x="457200" y="1071546"/>
            <a:ext cx="8229600" cy="5054617"/>
          </a:xfrm>
        </p:spPr>
        <p:txBody>
          <a:bodyPr>
            <a:normAutofit fontScale="47500" lnSpcReduction="20000"/>
          </a:bodyPr>
          <a:lstStyle/>
          <a:p>
            <a:pPr marL="0" indent="0" algn="just">
              <a:buNone/>
            </a:pPr>
            <a:r>
              <a:rPr lang="uk-UA" dirty="0" smtClean="0">
                <a:latin typeface="Georgia" pitchFamily="18" charset="0"/>
              </a:rPr>
              <a:t>Живуть </a:t>
            </a:r>
            <a:r>
              <a:rPr lang="uk-UA" b="1" i="1" dirty="0">
                <a:latin typeface="Georgia" pitchFamily="18" charset="0"/>
              </a:rPr>
              <a:t>сцифомедузи</a:t>
            </a:r>
            <a:r>
              <a:rPr lang="uk-UA" i="1" dirty="0">
                <a:latin typeface="Georgia" pitchFamily="18" charset="0"/>
              </a:rPr>
              <a:t> </a:t>
            </a:r>
            <a:r>
              <a:rPr lang="uk-UA" dirty="0" smtClean="0">
                <a:latin typeface="Georgia" pitchFamily="18" charset="0"/>
              </a:rPr>
              <a:t>винятково </a:t>
            </a:r>
            <a:r>
              <a:rPr lang="uk-UA" dirty="0">
                <a:latin typeface="Georgia" pitchFamily="18" charset="0"/>
              </a:rPr>
              <a:t>в морях. їх відомо близько 200 видів. Вони зазвичай малих розмірів (декілька міліметрів). Як правило, сцифоїдні медузи </a:t>
            </a:r>
            <a:r>
              <a:rPr lang="uk-UA" dirty="0" smtClean="0">
                <a:latin typeface="Georgia" pitchFamily="18" charset="0"/>
              </a:rPr>
              <a:t>ведуть </a:t>
            </a:r>
            <a:r>
              <a:rPr lang="uk-UA" dirty="0">
                <a:latin typeface="Georgia" pitchFamily="18" charset="0"/>
              </a:rPr>
              <a:t>поодинокий спосіб життя, але є й колоніальні форми. Найчастіше ці тварини позбавлені скелетних утворів. їхнє драглисте тіло складається з парасольки й стебельця, або ніжки. По краю парасольки у багатьох видів медуз є віно­чок щупалець, що оточують рот. Кишкова порожнина ви­дозмінена в систему каналів. Медузи — хижаки, вони живляться іншими тваринами. Медузи пересуваються опуклою частиною парасольки вперед, викидаючи періо­дично воду, і дістають поштовх за принципом </a:t>
            </a:r>
            <a:r>
              <a:rPr lang="uk-UA" dirty="0" smtClean="0">
                <a:latin typeface="Georgia" pitchFamily="18" charset="0"/>
              </a:rPr>
              <a:t>реактивного </a:t>
            </a:r>
            <a:r>
              <a:rPr lang="uk-UA" dirty="0">
                <a:latin typeface="Georgia" pitchFamily="18" charset="0"/>
              </a:rPr>
              <a:t>апарата. Парасолька скорочується добре розвиненими м'язовими волокнами.</a:t>
            </a:r>
            <a:endParaRPr lang="ru-RU" dirty="0">
              <a:latin typeface="Georgia" pitchFamily="18" charset="0"/>
            </a:endParaRPr>
          </a:p>
          <a:p>
            <a:pPr marL="0" indent="0" algn="just">
              <a:buNone/>
            </a:pPr>
            <a:r>
              <a:rPr lang="uk-UA" dirty="0">
                <a:latin typeface="Georgia" pitchFamily="18" charset="0"/>
              </a:rPr>
              <a:t>Нервова система вже має пухкі скупчення нервових клітин, які нагадують </a:t>
            </a:r>
            <a:r>
              <a:rPr lang="uk-UA" b="1" i="1" dirty="0">
                <a:latin typeface="Georgia" pitchFamily="18" charset="0"/>
              </a:rPr>
              <a:t>вузли</a:t>
            </a:r>
            <a:r>
              <a:rPr lang="uk-UA" i="1" dirty="0">
                <a:latin typeface="Georgia" pitchFamily="18" charset="0"/>
              </a:rPr>
              <a:t>, </a:t>
            </a:r>
            <a:r>
              <a:rPr lang="uk-UA" dirty="0">
                <a:latin typeface="Georgia" pitchFamily="18" charset="0"/>
              </a:rPr>
              <a:t>або </a:t>
            </a:r>
            <a:r>
              <a:rPr lang="uk-UA" b="1" i="1" dirty="0">
                <a:latin typeface="Georgia" pitchFamily="18" charset="0"/>
              </a:rPr>
              <a:t>ганглії</a:t>
            </a:r>
            <a:r>
              <a:rPr lang="uk-UA" i="1" dirty="0">
                <a:latin typeface="Georgia" pitchFamily="18" charset="0"/>
              </a:rPr>
              <a:t>, </a:t>
            </a:r>
            <a:r>
              <a:rPr lang="uk-UA" dirty="0">
                <a:latin typeface="Georgia" pitchFamily="18" charset="0"/>
              </a:rPr>
              <a:t>і розміщуються біля </a:t>
            </a:r>
            <a:r>
              <a:rPr lang="uk-UA" b="1" i="1" dirty="0">
                <a:latin typeface="Georgia" pitchFamily="18" charset="0"/>
              </a:rPr>
              <a:t>чутливих</a:t>
            </a:r>
            <a:r>
              <a:rPr lang="uk-UA" i="1" dirty="0">
                <a:latin typeface="Georgia" pitchFamily="18" charset="0"/>
              </a:rPr>
              <a:t> </a:t>
            </a:r>
            <a:r>
              <a:rPr lang="uk-UA" b="1" i="1" dirty="0">
                <a:latin typeface="Georgia" pitchFamily="18" charset="0"/>
              </a:rPr>
              <a:t>тілець</a:t>
            </a:r>
            <a:r>
              <a:rPr lang="uk-UA" i="1" dirty="0">
                <a:latin typeface="Georgia" pitchFamily="18" charset="0"/>
              </a:rPr>
              <a:t>, </a:t>
            </a:r>
            <a:r>
              <a:rPr lang="uk-UA" dirty="0">
                <a:latin typeface="Georgia" pitchFamily="18" charset="0"/>
              </a:rPr>
              <a:t>або </a:t>
            </a:r>
            <a:r>
              <a:rPr lang="uk-UA" b="1" i="1" dirty="0">
                <a:latin typeface="Georgia" pitchFamily="18" charset="0"/>
              </a:rPr>
              <a:t>ропалій</a:t>
            </a:r>
            <a:r>
              <a:rPr lang="uk-UA" i="1" dirty="0">
                <a:latin typeface="Georgia" pitchFamily="18" charset="0"/>
              </a:rPr>
              <a:t>. </a:t>
            </a:r>
            <a:r>
              <a:rPr lang="uk-UA" dirty="0">
                <a:latin typeface="Georgia" pitchFamily="18" charset="0"/>
              </a:rPr>
              <a:t>У кожному ропалії є кілька вічок і органів рівноваги. Вічка мають різну </a:t>
            </a:r>
            <a:r>
              <a:rPr lang="uk-UA" dirty="0" smtClean="0">
                <a:latin typeface="Georgia" pitchFamily="18" charset="0"/>
              </a:rPr>
              <a:t>будову </a:t>
            </a:r>
            <a:r>
              <a:rPr lang="uk-UA" dirty="0">
                <a:latin typeface="Georgia" pitchFamily="18" charset="0"/>
              </a:rPr>
              <a:t>і виконують </a:t>
            </a:r>
            <a:r>
              <a:rPr lang="uk-UA" dirty="0" smtClean="0">
                <a:latin typeface="Georgia" pitchFamily="18" charset="0"/>
              </a:rPr>
              <a:t>роль світлочутливих </a:t>
            </a:r>
            <a:r>
              <a:rPr lang="uk-UA" dirty="0">
                <a:latin typeface="Georgia" pitchFamily="18" charset="0"/>
              </a:rPr>
              <a:t>органів.</a:t>
            </a:r>
            <a:endParaRPr lang="ru-RU" dirty="0">
              <a:latin typeface="Georgia" pitchFamily="18" charset="0"/>
            </a:endParaRPr>
          </a:p>
          <a:p>
            <a:pPr marL="0" indent="0" algn="just">
              <a:buNone/>
            </a:pPr>
            <a:r>
              <a:rPr lang="uk-UA" dirty="0">
                <a:latin typeface="Georgia" pitchFamily="18" charset="0"/>
              </a:rPr>
              <a:t>Більшість сцифомедуз роздільностатеві. їхні гонади розміщуються в ентодермі шлункових карманів. Гамети виводяться у воду через рот. Із заплідненого яйця розви­вається личинка, яка прикріплюється до субстрату і </a:t>
            </a:r>
            <a:r>
              <a:rPr lang="uk-UA" dirty="0" smtClean="0">
                <a:latin typeface="Georgia" pitchFamily="18" charset="0"/>
              </a:rPr>
              <a:t>перетворюється </a:t>
            </a:r>
            <a:r>
              <a:rPr lang="uk-UA" dirty="0">
                <a:latin typeface="Georgia" pitchFamily="18" charset="0"/>
              </a:rPr>
              <a:t>на маленького поліпа. Він росте і дає бруньки. З них утворюються маленькі медузки — статеві форми. Таким чином, у сцифоїдних, як і у гідроїдних, розвиток відбувається з чергуванням поколінь і способів </a:t>
            </a:r>
            <a:r>
              <a:rPr lang="uk-UA" dirty="0" smtClean="0">
                <a:latin typeface="Georgia" pitchFamily="18" charset="0"/>
              </a:rPr>
              <a:t>розмноження </a:t>
            </a:r>
            <a:r>
              <a:rPr lang="uk-UA" dirty="0">
                <a:latin typeface="Georgia" pitchFamily="18" charset="0"/>
              </a:rPr>
              <a:t>— статева фаза (медуза) змінюється безстатевою генерацією — поліпом.</a:t>
            </a:r>
            <a:endParaRPr lang="ru-RU" dirty="0">
              <a:latin typeface="Georgia" pitchFamily="18" charset="0"/>
            </a:endParaRPr>
          </a:p>
          <a:p>
            <a:pPr marL="0" indent="0" algn="just">
              <a:buNone/>
            </a:pPr>
            <a:r>
              <a:rPr lang="uk-UA" dirty="0">
                <a:latin typeface="Georgia" pitchFamily="18" charset="0"/>
              </a:rPr>
              <a:t>Поряд із дрібними сцифоїдними медузами </a:t>
            </a:r>
            <a:r>
              <a:rPr lang="uk-UA" dirty="0" smtClean="0">
                <a:latin typeface="Georgia" pitchFamily="18" charset="0"/>
              </a:rPr>
              <a:t>зустрічаються </a:t>
            </a:r>
            <a:r>
              <a:rPr lang="uk-UA" dirty="0">
                <a:latin typeface="Georgia" pitchFamily="18" charset="0"/>
              </a:rPr>
              <a:t>й великі форми. Так, аурелія досягає 25—40 см у </a:t>
            </a:r>
            <a:r>
              <a:rPr lang="uk-UA" dirty="0" smtClean="0">
                <a:latin typeface="Georgia" pitchFamily="18" charset="0"/>
              </a:rPr>
              <a:t>діаметрі</a:t>
            </a:r>
            <a:r>
              <a:rPr lang="uk-UA" dirty="0">
                <a:latin typeface="Georgia" pitchFamily="18" charset="0"/>
              </a:rPr>
              <a:t>, а північна медуза ціанея має діаметр понад 2 м з довжиною щупалець до </a:t>
            </a:r>
            <a:r>
              <a:rPr lang="uk-UA" dirty="0" smtClean="0">
                <a:latin typeface="Georgia" pitchFamily="18" charset="0"/>
              </a:rPr>
              <a:t>30 </a:t>
            </a:r>
            <a:r>
              <a:rPr lang="uk-UA" dirty="0">
                <a:latin typeface="Georgia" pitchFamily="18" charset="0"/>
              </a:rPr>
              <a:t>м.</a:t>
            </a:r>
            <a:endParaRPr lang="ru-RU" dirty="0">
              <a:latin typeface="Georgia" pitchFamily="18" charset="0"/>
            </a:endParaRPr>
          </a:p>
          <a:p>
            <a:pPr marL="0" indent="0" algn="just">
              <a:buNone/>
            </a:pPr>
            <a:r>
              <a:rPr lang="uk-UA" dirty="0">
                <a:latin typeface="Georgia" pitchFamily="18" charset="0"/>
              </a:rPr>
              <a:t>Інколи під час зіткнення з деякими медузами людина може дістати опіки від їхніх жалких клітин (</a:t>
            </a:r>
            <a:r>
              <a:rPr lang="uk-UA" dirty="0" smtClean="0">
                <a:latin typeface="Georgia" pitchFamily="18" charset="0"/>
              </a:rPr>
              <a:t>коренерот </a:t>
            </a:r>
            <a:r>
              <a:rPr lang="uk-UA" dirty="0">
                <a:latin typeface="Georgia" pitchFamily="18" charset="0"/>
              </a:rPr>
              <a:t>— у Чорному морі, хрестовичок — в Японському).</a:t>
            </a:r>
            <a:endParaRPr lang="ru-RU" dirty="0">
              <a:latin typeface="Georgia" pitchFamily="18" charset="0"/>
            </a:endParaRPr>
          </a:p>
          <a:p>
            <a:endParaRPr lang="ru-RU"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4"/>
          <p:cNvSpPr txBox="1">
            <a:spLocks noChangeArrowheads="1"/>
          </p:cNvSpPr>
          <p:nvPr/>
        </p:nvSpPr>
        <p:spPr bwMode="auto">
          <a:xfrm>
            <a:off x="642910" y="5643578"/>
            <a:ext cx="7715304" cy="1071541"/>
          </a:xfrm>
          <a:prstGeom prst="rect">
            <a:avLst/>
          </a:prstGeom>
          <a:noFill/>
          <a:ln w="0">
            <a:solidFill>
              <a:srgbClr val="FFFFFF"/>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Georgia" pitchFamily="18" charset="0"/>
              </a:rPr>
              <a:t>Представники класів типу кишковопорожнинних:</a:t>
            </a:r>
          </a:p>
          <a:p>
            <a:pPr marL="0" marR="0" lvl="0" indent="0" algn="just" defTabSz="914400" rtl="0" eaLnBrk="1" fontAlgn="base" latinLnBrk="0" hangingPunct="1">
              <a:spcBef>
                <a:spcPts val="25"/>
              </a:spcBef>
              <a:spcAft>
                <a:spcPct val="0"/>
              </a:spcAft>
              <a:buClrTx/>
              <a:buSzTx/>
              <a:buFontTx/>
              <a:buNone/>
              <a:tabLst/>
            </a:pPr>
            <a:r>
              <a:rPr kumimoji="0" lang="uk-UA" sz="1400" i="1" u="none" strike="noStrike" cap="none" normalizeH="0" baseline="0" dirty="0" smtClean="0">
                <a:ln>
                  <a:noFill/>
                </a:ln>
                <a:solidFill>
                  <a:schemeClr val="tx1"/>
                </a:solidFill>
                <a:effectLst/>
                <a:latin typeface="Georgia" pitchFamily="18" charset="0"/>
              </a:rPr>
              <a:t>а </a:t>
            </a:r>
            <a:r>
              <a:rPr kumimoji="0" lang="uk-UA" sz="1400" i="0" u="none" strike="noStrike" cap="none" normalizeH="0" baseline="0" dirty="0" smtClean="0">
                <a:ln>
                  <a:noFill/>
                </a:ln>
                <a:solidFill>
                  <a:schemeClr val="tx1"/>
                </a:solidFill>
                <a:effectLst/>
                <a:latin typeface="Georgia" pitchFamily="18" charset="0"/>
              </a:rPr>
              <a:t>— червоний корал (внизу збільшений фрагмент гілки колонії); </a:t>
            </a:r>
            <a:r>
              <a:rPr kumimoji="0" lang="uk-UA" sz="1400" i="1" u="none" strike="noStrike" cap="none" normalizeH="0" baseline="0" dirty="0" smtClean="0">
                <a:ln>
                  <a:noFill/>
                </a:ln>
                <a:solidFill>
                  <a:schemeClr val="tx1"/>
                </a:solidFill>
                <a:effectLst/>
                <a:latin typeface="Georgia" pitchFamily="18" charset="0"/>
              </a:rPr>
              <a:t>б — </a:t>
            </a:r>
            <a:r>
              <a:rPr kumimoji="0" lang="uk-UA" sz="1400" i="0" u="none" strike="noStrike" cap="none" normalizeH="0" baseline="0" dirty="0" smtClean="0">
                <a:ln>
                  <a:noFill/>
                </a:ln>
                <a:solidFill>
                  <a:schemeClr val="tx1"/>
                </a:solidFill>
                <a:effectLst/>
                <a:latin typeface="Georgia" pitchFamily="18" charset="0"/>
              </a:rPr>
              <a:t>медуза аурелія; </a:t>
            </a:r>
            <a:r>
              <a:rPr kumimoji="0" lang="uk-UA" sz="1400" i="1" u="none" strike="noStrike" cap="none" normalizeH="0" baseline="0" dirty="0" smtClean="0">
                <a:ln>
                  <a:noFill/>
                </a:ln>
                <a:solidFill>
                  <a:schemeClr val="tx1"/>
                </a:solidFill>
                <a:effectLst/>
                <a:latin typeface="Georgia" pitchFamily="18" charset="0"/>
              </a:rPr>
              <a:t>в </a:t>
            </a:r>
            <a:r>
              <a:rPr kumimoji="0" lang="uk-UA" sz="1400" i="0" u="none" strike="noStrike" cap="none" normalizeH="0" baseline="0" dirty="0" smtClean="0">
                <a:ln>
                  <a:noFill/>
                </a:ln>
                <a:solidFill>
                  <a:schemeClr val="tx1"/>
                </a:solidFill>
                <a:effectLst/>
                <a:latin typeface="Georgia" pitchFamily="18" charset="0"/>
              </a:rPr>
              <a:t>— розвитокаурелії:  </a:t>
            </a:r>
            <a:r>
              <a:rPr kumimoji="0" lang="uk-UA" sz="1400" i="1" u="none" strike="noStrike" cap="none" normalizeH="0" baseline="0" dirty="0" smtClean="0">
                <a:ln>
                  <a:noFill/>
                </a:ln>
                <a:solidFill>
                  <a:schemeClr val="tx1"/>
                </a:solidFill>
                <a:effectLst/>
                <a:latin typeface="Georgia" pitchFamily="18" charset="0"/>
              </a:rPr>
              <a:t>1 </a:t>
            </a:r>
            <a:r>
              <a:rPr kumimoji="0" lang="uk-UA" sz="1400" i="0" u="none" strike="noStrike" cap="none" normalizeH="0" baseline="0" dirty="0" smtClean="0">
                <a:ln>
                  <a:noFill/>
                </a:ln>
                <a:solidFill>
                  <a:schemeClr val="tx1"/>
                </a:solidFill>
                <a:effectLst/>
                <a:latin typeface="Georgia" pitchFamily="18" charset="0"/>
              </a:rPr>
              <a:t>— личинка; </a:t>
            </a:r>
            <a:r>
              <a:rPr kumimoji="0" lang="uk-UA" sz="1400" i="1" u="none" strike="noStrike" cap="none" normalizeH="0" baseline="0" dirty="0" smtClean="0">
                <a:ln>
                  <a:noFill/>
                </a:ln>
                <a:solidFill>
                  <a:schemeClr val="tx1"/>
                </a:solidFill>
                <a:effectLst/>
                <a:latin typeface="Georgia" pitchFamily="18" charset="0"/>
              </a:rPr>
              <a:t>2 </a:t>
            </a:r>
            <a:r>
              <a:rPr kumimoji="0" lang="uk-UA" sz="1400" i="0" u="none" strike="noStrike" cap="none" normalizeH="0" baseline="0" dirty="0" smtClean="0">
                <a:ln>
                  <a:noFill/>
                </a:ln>
                <a:solidFill>
                  <a:schemeClr val="tx1"/>
                </a:solidFill>
                <a:effectLst/>
                <a:latin typeface="Georgia" pitchFamily="18" charset="0"/>
              </a:rPr>
              <a:t>— маленький поліп; З—5 — різні стадії розвитку (стробіляція) поліпа; </a:t>
            </a:r>
            <a:r>
              <a:rPr kumimoji="0" lang="uk-UA" sz="1400" i="1" u="none" strike="noStrike" cap="none" normalizeH="0" baseline="0" dirty="0" smtClean="0">
                <a:ln>
                  <a:noFill/>
                </a:ln>
                <a:solidFill>
                  <a:schemeClr val="tx1"/>
                </a:solidFill>
                <a:effectLst/>
                <a:latin typeface="Georgia" pitchFamily="18" charset="0"/>
              </a:rPr>
              <a:t>6,7 </a:t>
            </a:r>
            <a:r>
              <a:rPr kumimoji="0" lang="uk-UA" sz="1400" i="0" u="none" strike="noStrike" cap="none" normalizeH="0" baseline="0" dirty="0" smtClean="0">
                <a:ln>
                  <a:noFill/>
                </a:ln>
                <a:solidFill>
                  <a:schemeClr val="tx1"/>
                </a:solidFill>
                <a:effectLst/>
                <a:latin typeface="Georgia" pitchFamily="18" charset="0"/>
              </a:rPr>
              <a:t>— стадії розвитку медузи</a:t>
            </a:r>
            <a:endParaRPr kumimoji="0" lang="ru-RU" sz="1400" i="0" u="none" strike="noStrike" cap="none" normalizeH="0" baseline="0" dirty="0" smtClean="0">
              <a:ln>
                <a:noFill/>
              </a:ln>
              <a:solidFill>
                <a:schemeClr val="tx1"/>
              </a:solidFill>
              <a:effectLst/>
              <a:latin typeface="Georgia" pitchFamily="18" charset="0"/>
            </a:endParaRPr>
          </a:p>
        </p:txBody>
      </p:sp>
      <p:pic>
        <p:nvPicPr>
          <p:cNvPr id="5" name="Picture 3"/>
          <p:cNvPicPr>
            <a:picLocks noChangeAspect="1" noChangeArrowheads="1"/>
          </p:cNvPicPr>
          <p:nvPr/>
        </p:nvPicPr>
        <p:blipFill>
          <a:blip r:embed="rId2"/>
          <a:srcRect/>
          <a:stretch>
            <a:fillRect/>
          </a:stretch>
        </p:blipFill>
        <p:spPr bwMode="auto">
          <a:xfrm>
            <a:off x="2300096" y="394641"/>
            <a:ext cx="4258056" cy="489174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rcRect/>
          <a:stretch>
            <a:fillRect/>
          </a:stretch>
        </p:blipFill>
        <p:spPr bwMode="auto">
          <a:xfrm>
            <a:off x="1071538" y="785794"/>
            <a:ext cx="6715172" cy="442915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zhzh0004.jpg"/>
          <p:cNvPicPr>
            <a:picLocks noGrp="1" noChangeAspect="1"/>
          </p:cNvPicPr>
          <p:nvPr>
            <p:ph idx="1"/>
          </p:nvPr>
        </p:nvPicPr>
        <p:blipFill>
          <a:blip r:embed="rId2" cstate="screen"/>
          <a:srcRect/>
          <a:stretch>
            <a:fillRect/>
          </a:stretch>
        </p:blipFill>
        <p:spPr>
          <a:xfrm>
            <a:off x="2928926" y="642918"/>
            <a:ext cx="3786214" cy="471490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81110182137-Comb-jelly.jpg"/>
          <p:cNvPicPr>
            <a:picLocks noChangeAspect="1"/>
          </p:cNvPicPr>
          <p:nvPr/>
        </p:nvPicPr>
        <p:blipFill>
          <a:blip r:embed="rId2"/>
          <a:stretch>
            <a:fillRect/>
          </a:stretch>
        </p:blipFill>
        <p:spPr>
          <a:xfrm>
            <a:off x="1428728" y="571480"/>
            <a:ext cx="5972248" cy="464508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81110182035-Aequorea-macrodactyla.jpg"/>
          <p:cNvPicPr>
            <a:picLocks noChangeAspect="1"/>
          </p:cNvPicPr>
          <p:nvPr/>
        </p:nvPicPr>
        <p:blipFill>
          <a:blip r:embed="rId2"/>
          <a:stretch>
            <a:fillRect/>
          </a:stretch>
        </p:blipFill>
        <p:spPr>
          <a:xfrm>
            <a:off x="285720" y="357166"/>
            <a:ext cx="8591550" cy="59912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697559"/>
          </a:xfrm>
        </p:spPr>
        <p:txBody>
          <a:bodyPr>
            <a:normAutofit fontScale="47500" lnSpcReduction="20000"/>
          </a:bodyPr>
          <a:lstStyle/>
          <a:p>
            <a:pPr marL="0" indent="0" algn="just">
              <a:buNone/>
            </a:pPr>
            <a:r>
              <a:rPr lang="uk-UA" sz="3800" dirty="0">
                <a:latin typeface="Georgia" pitchFamily="18" charset="0"/>
              </a:rPr>
              <a:t>На Землі налічується близько 1,5 млн видів тварин, які об'єднують у царство Тварин. До нього входить понад 20 типів, які об'єднують у два підцарства: </a:t>
            </a:r>
            <a:r>
              <a:rPr lang="uk-UA" sz="3800" b="1" dirty="0">
                <a:latin typeface="Georgia" pitchFamily="18" charset="0"/>
              </a:rPr>
              <a:t>Одноклітинні</a:t>
            </a:r>
            <a:r>
              <a:rPr lang="uk-UA" sz="3800" dirty="0">
                <a:latin typeface="Georgia" pitchFamily="18" charset="0"/>
              </a:rPr>
              <a:t> і </a:t>
            </a:r>
            <a:r>
              <a:rPr lang="uk-UA" sz="3800" b="1" dirty="0">
                <a:latin typeface="Georgia" pitchFamily="18" charset="0"/>
              </a:rPr>
              <a:t>Багатоклітинні</a:t>
            </a:r>
            <a:r>
              <a:rPr lang="uk-UA" sz="3800" dirty="0">
                <a:latin typeface="Georgia" pitchFamily="18" charset="0"/>
              </a:rPr>
              <a:t>. Кожне з цих підцарств поділяють на типи, класи, ряди, родини, роди і види.</a:t>
            </a:r>
            <a:endParaRPr lang="ru-RU" sz="3800" dirty="0">
              <a:latin typeface="Georgia" pitchFamily="18" charset="0"/>
            </a:endParaRPr>
          </a:p>
          <a:p>
            <a:pPr marL="0" indent="0" algn="just">
              <a:buNone/>
            </a:pPr>
            <a:r>
              <a:rPr lang="uk-UA" sz="3800" dirty="0">
                <a:latin typeface="Georgia" pitchFamily="18" charset="0"/>
              </a:rPr>
              <a:t>Багатоклітинні є </a:t>
            </a:r>
            <a:r>
              <a:rPr lang="uk-UA" sz="3800" b="1" dirty="0">
                <a:latin typeface="Georgia" pitchFamily="18" charset="0"/>
              </a:rPr>
              <a:t>двошарові</a:t>
            </a:r>
            <a:r>
              <a:rPr lang="uk-UA" sz="3800" dirty="0">
                <a:latin typeface="Georgia" pitchFamily="18" charset="0"/>
              </a:rPr>
              <a:t> (губки, кишковопорожнинні) та </a:t>
            </a:r>
            <a:r>
              <a:rPr lang="uk-UA" sz="3800" b="1" dirty="0">
                <a:latin typeface="Georgia" pitchFamily="18" charset="0"/>
              </a:rPr>
              <a:t>тришарові</a:t>
            </a:r>
            <a:r>
              <a:rPr lang="uk-UA" sz="3800" dirty="0">
                <a:latin typeface="Georgia" pitchFamily="18" charset="0"/>
              </a:rPr>
              <a:t> (решта). У двошарових під час зародкового розвитку утворюється два шари (зародкові листки): </a:t>
            </a:r>
            <a:r>
              <a:rPr lang="uk-UA" sz="3800" b="1" dirty="0">
                <a:latin typeface="Georgia" pitchFamily="18" charset="0"/>
              </a:rPr>
              <a:t>ектодерма</a:t>
            </a:r>
            <a:r>
              <a:rPr lang="uk-UA" sz="3800" dirty="0">
                <a:latin typeface="Georgia" pitchFamily="18" charset="0"/>
              </a:rPr>
              <a:t> і </a:t>
            </a:r>
            <a:r>
              <a:rPr lang="uk-UA" sz="3800" b="1" dirty="0">
                <a:latin typeface="Georgia" pitchFamily="18" charset="0"/>
              </a:rPr>
              <a:t>ентодерма</a:t>
            </a:r>
            <a:r>
              <a:rPr lang="uk-UA" sz="3800" dirty="0">
                <a:latin typeface="Georgia" pitchFamily="18" charset="0"/>
              </a:rPr>
              <a:t>, у тришарових — три зародкові листки: ектодерма, ентодерма і </a:t>
            </a:r>
            <a:r>
              <a:rPr lang="uk-UA" sz="3800" b="1" dirty="0">
                <a:latin typeface="Georgia" pitchFamily="18" charset="0"/>
              </a:rPr>
              <a:t>мезодерма</a:t>
            </a:r>
            <a:r>
              <a:rPr lang="uk-UA" sz="3800" dirty="0">
                <a:latin typeface="Georgia" pitchFamily="18" charset="0"/>
              </a:rPr>
              <a:t>. Губки за кишковопо­рожнинні мають </a:t>
            </a:r>
            <a:r>
              <a:rPr lang="uk-UA" sz="3800" b="1" dirty="0">
                <a:latin typeface="Georgia" pitchFamily="18" charset="0"/>
              </a:rPr>
              <a:t>променеву</a:t>
            </a:r>
            <a:r>
              <a:rPr lang="uk-UA" sz="3800" dirty="0">
                <a:latin typeface="Georgia" pitchFamily="18" charset="0"/>
              </a:rPr>
              <a:t> </a:t>
            </a:r>
            <a:r>
              <a:rPr lang="uk-UA" sz="3800" b="1" dirty="0">
                <a:latin typeface="Georgia" pitchFamily="18" charset="0"/>
              </a:rPr>
              <a:t>симетрію</a:t>
            </a:r>
            <a:r>
              <a:rPr lang="uk-UA" sz="3800" dirty="0">
                <a:latin typeface="Georgia" pitchFamily="18" charset="0"/>
              </a:rPr>
              <a:t> тіла; решта багатоклі­тинних — </a:t>
            </a:r>
            <a:r>
              <a:rPr lang="uk-UA" sz="3800" b="1" dirty="0">
                <a:latin typeface="Georgia" pitchFamily="18" charset="0"/>
              </a:rPr>
              <a:t>двобічну</a:t>
            </a:r>
            <a:r>
              <a:rPr lang="uk-UA" sz="3800" dirty="0">
                <a:latin typeface="Georgia" pitchFamily="18" charset="0"/>
              </a:rPr>
              <a:t> (</a:t>
            </a:r>
            <a:r>
              <a:rPr lang="uk-UA" sz="3800" b="1" dirty="0">
                <a:latin typeface="Georgia" pitchFamily="18" charset="0"/>
              </a:rPr>
              <a:t>білатеральну</a:t>
            </a:r>
            <a:r>
              <a:rPr lang="uk-UA" sz="3800" dirty="0">
                <a:latin typeface="Georgia" pitchFamily="18" charset="0"/>
              </a:rPr>
              <a:t>) </a:t>
            </a:r>
            <a:r>
              <a:rPr lang="uk-UA" sz="3800" b="1" dirty="0">
                <a:latin typeface="Georgia" pitchFamily="18" charset="0"/>
              </a:rPr>
              <a:t>симетрію</a:t>
            </a:r>
            <a:r>
              <a:rPr lang="uk-UA" sz="3800" dirty="0">
                <a:latin typeface="Georgia" pitchFamily="18" charset="0"/>
              </a:rPr>
              <a:t>. Через тіло променево-симетричних можна провести кілька площин симетрії, а через тіло двобічносиметричних — лише одну площину, яка поділяє їхній організм на дві частини, що дзеркально відбивають одна одну. Деякі двобічносиметричні тварини в зв'язку з особливостями способу життя втрачають двобічну симетрію тіла (черевоногі молюски, голкошкірі).</a:t>
            </a:r>
            <a:endParaRPr lang="ru-RU" sz="3800" dirty="0">
              <a:latin typeface="Georgia" pitchFamily="18" charset="0"/>
            </a:endParaRPr>
          </a:p>
          <a:p>
            <a:pPr marL="0" indent="0" algn="just">
              <a:buNone/>
            </a:pPr>
            <a:r>
              <a:rPr lang="uk-UA" sz="3800" dirty="0">
                <a:latin typeface="Georgia" pitchFamily="18" charset="0"/>
              </a:rPr>
              <a:t>Двобічносиметричні тварини за способом утворення рота в період ембріонального розвитку поділяють на первинноротих (плоскі й кільчасті черви, молюски, членистоногі) і вторинноротих (голкошкірі, хордові). Тварин можна </a:t>
            </a:r>
            <a:r>
              <a:rPr lang="uk-UA" sz="3800" dirty="0" smtClean="0">
                <a:latin typeface="Georgia" pitchFamily="18" charset="0"/>
              </a:rPr>
              <a:t>розподілити </a:t>
            </a:r>
            <a:r>
              <a:rPr lang="uk-UA" sz="3800" dirty="0">
                <a:latin typeface="Georgia" pitchFamily="18" charset="0"/>
              </a:rPr>
              <a:t>і за порожнинами тіла. До первиннопорожнинних відносять круглих червів, до вториннопорожнинних — кільчастих червів, голкошкірих та хордових. У молюсків вторинна порожнина редукована, у членистоногих — зливається із залишками первинної порожнини тіла, </a:t>
            </a:r>
            <a:r>
              <a:rPr lang="uk-UA" sz="3800" dirty="0" smtClean="0">
                <a:latin typeface="Georgia" pitchFamily="18" charset="0"/>
              </a:rPr>
              <a:t>утворюючи </a:t>
            </a:r>
            <a:r>
              <a:rPr lang="uk-UA" sz="3800" dirty="0">
                <a:latin typeface="Georgia" pitchFamily="18" charset="0"/>
              </a:rPr>
              <a:t>порожнину двоякого походження — </a:t>
            </a:r>
            <a:r>
              <a:rPr lang="uk-UA" sz="3800" b="1" dirty="0">
                <a:latin typeface="Georgia" pitchFamily="18" charset="0"/>
              </a:rPr>
              <a:t>міксоцель</a:t>
            </a:r>
            <a:r>
              <a:rPr lang="uk-UA" sz="3800" dirty="0">
                <a:latin typeface="Georgia" pitchFamily="18" charset="0"/>
              </a:rPr>
              <a:t>.</a:t>
            </a:r>
            <a:endParaRPr lang="ru-RU" sz="3800" dirty="0">
              <a:latin typeface="Georgia" pitchFamily="18" charset="0"/>
            </a:endParaRPr>
          </a:p>
          <a:p>
            <a:pPr>
              <a:buNone/>
            </a:pPr>
            <a:endParaRPr lang="ru-RU"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81110182220-medusa-Borneo.jpg"/>
          <p:cNvPicPr>
            <a:picLocks noChangeAspect="1"/>
          </p:cNvPicPr>
          <p:nvPr/>
        </p:nvPicPr>
        <p:blipFill>
          <a:blip r:embed="rId2"/>
          <a:stretch>
            <a:fillRect/>
          </a:stretch>
        </p:blipFill>
        <p:spPr>
          <a:xfrm>
            <a:off x="2343150" y="1033462"/>
            <a:ext cx="4457700" cy="47910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normAutofit/>
          </a:bodyPr>
          <a:lstStyle/>
          <a:p>
            <a:r>
              <a:rPr lang="uk-UA" b="1" dirty="0" smtClean="0">
                <a:latin typeface="Georgia" pitchFamily="18" charset="0"/>
              </a:rPr>
              <a:t>Клас Коралові поліпи</a:t>
            </a:r>
            <a:endParaRPr lang="ru-RU" dirty="0">
              <a:latin typeface="Georgia" pitchFamily="18" charset="0"/>
            </a:endParaRPr>
          </a:p>
        </p:txBody>
      </p:sp>
      <p:sp>
        <p:nvSpPr>
          <p:cNvPr id="3" name="Содержимое 2"/>
          <p:cNvSpPr>
            <a:spLocks noGrp="1"/>
          </p:cNvSpPr>
          <p:nvPr>
            <p:ph idx="1"/>
          </p:nvPr>
        </p:nvSpPr>
        <p:spPr>
          <a:xfrm>
            <a:off x="457200" y="1000108"/>
            <a:ext cx="8229600" cy="5126055"/>
          </a:xfrm>
        </p:spPr>
        <p:txBody>
          <a:bodyPr>
            <a:normAutofit fontScale="47500" lnSpcReduction="20000"/>
          </a:bodyPr>
          <a:lstStyle/>
          <a:p>
            <a:pPr marL="0" indent="0" algn="just">
              <a:buNone/>
            </a:pPr>
            <a:r>
              <a:rPr lang="uk-UA" sz="3400" i="1" dirty="0" smtClean="0">
                <a:latin typeface="Georgia" pitchFamily="18" charset="0"/>
              </a:rPr>
              <a:t>Коралові </a:t>
            </a:r>
            <a:r>
              <a:rPr lang="uk-UA" sz="3400" i="1" dirty="0">
                <a:latin typeface="Georgia" pitchFamily="18" charset="0"/>
              </a:rPr>
              <a:t>поліпи </a:t>
            </a:r>
            <a:r>
              <a:rPr lang="uk-UA" sz="3400" dirty="0" smtClean="0">
                <a:latin typeface="Georgia" pitchFamily="18" charset="0"/>
              </a:rPr>
              <a:t>також </a:t>
            </a:r>
            <a:r>
              <a:rPr lang="uk-UA" sz="3400" dirty="0">
                <a:latin typeface="Georgia" pitchFamily="18" charset="0"/>
              </a:rPr>
              <a:t>є винятково </a:t>
            </a:r>
            <a:r>
              <a:rPr lang="uk-UA" sz="3400" dirty="0" smtClean="0">
                <a:latin typeface="Georgia" pitchFamily="18" charset="0"/>
              </a:rPr>
              <a:t>морськими </a:t>
            </a:r>
            <a:r>
              <a:rPr lang="uk-UA" sz="3400" dirty="0">
                <a:latin typeface="Georgia" pitchFamily="18" charset="0"/>
              </a:rPr>
              <a:t>тваринами, що ведуть сидячий спосіб життя. їх налічується понад 6 тис. видів.Серед них є поодинокі </a:t>
            </a:r>
            <a:r>
              <a:rPr lang="uk-UA" sz="3400" dirty="0" smtClean="0">
                <a:latin typeface="Georgia" pitchFamily="18" charset="0"/>
              </a:rPr>
              <a:t>форми </a:t>
            </a:r>
            <a:r>
              <a:rPr lang="uk-UA" sz="3400" dirty="0">
                <a:latin typeface="Georgia" pitchFamily="18" charset="0"/>
              </a:rPr>
              <a:t>(актинії). Більшість же цих кишковопорожнинних — колоніальні. Розмір коралових поліпів становить від кількох міліметрів до десятків сантиметрів; окремі види досягають 1 м.</a:t>
            </a:r>
            <a:endParaRPr lang="ru-RU" sz="3400" dirty="0">
              <a:latin typeface="Georgia" pitchFamily="18" charset="0"/>
            </a:endParaRPr>
          </a:p>
          <a:p>
            <a:pPr marL="0" indent="0" algn="just">
              <a:buNone/>
            </a:pPr>
            <a:r>
              <a:rPr lang="uk-UA" sz="3400" dirty="0">
                <a:latin typeface="Georgia" pitchFamily="18" charset="0"/>
              </a:rPr>
              <a:t>Будова коралових поліпів подібна до будови гідроїдів і особливо сцифоїдних медуз. Проте у коралових поліпів є деякі ускладнення організації: під ектодермою </a:t>
            </a:r>
            <a:r>
              <a:rPr lang="uk-UA" sz="3400" dirty="0" smtClean="0">
                <a:latin typeface="Georgia" pitchFamily="18" charset="0"/>
              </a:rPr>
              <a:t>утворюється </a:t>
            </a:r>
            <a:r>
              <a:rPr lang="uk-UA" sz="3400" dirty="0">
                <a:latin typeface="Georgia" pitchFamily="18" charset="0"/>
              </a:rPr>
              <a:t>м'язовий шар із м'язових клітин; вироблювана </a:t>
            </a:r>
            <a:r>
              <a:rPr lang="uk-UA" sz="3400" dirty="0" smtClean="0">
                <a:latin typeface="Georgia" pitchFamily="18" charset="0"/>
              </a:rPr>
              <a:t>клітинами </a:t>
            </a:r>
            <a:r>
              <a:rPr lang="uk-UA" sz="3400" dirty="0">
                <a:latin typeface="Georgia" pitchFamily="18" charset="0"/>
              </a:rPr>
              <a:t>ектодерми рогова речовина або виділюваний вапняк утворюють зовнішній чи внутрішній скелет; ускладню­ються нервова і травна системи; внутрішня будова має двопроменеву симетрію.</a:t>
            </a:r>
            <a:endParaRPr lang="ru-RU" sz="3400" dirty="0">
              <a:latin typeface="Georgia" pitchFamily="18" charset="0"/>
            </a:endParaRPr>
          </a:p>
          <a:p>
            <a:pPr marL="0" indent="0" algn="just">
              <a:buNone/>
            </a:pPr>
            <a:r>
              <a:rPr lang="uk-UA" sz="3400" dirty="0">
                <a:latin typeface="Georgia" pitchFamily="18" charset="0"/>
              </a:rPr>
              <a:t>Розмножуються коралові поліпи як безстатевим, так і статевим шляхом, однак у них немає чергування </a:t>
            </a:r>
            <a:r>
              <a:rPr lang="uk-UA" sz="3400" dirty="0" smtClean="0">
                <a:latin typeface="Georgia" pitchFamily="18" charset="0"/>
              </a:rPr>
              <a:t>поколінь</a:t>
            </a:r>
            <a:r>
              <a:rPr lang="uk-UA" sz="3400" dirty="0">
                <a:latin typeface="Georgia" pitchFamily="18" charset="0"/>
              </a:rPr>
              <a:t>.</a:t>
            </a:r>
            <a:endParaRPr lang="ru-RU" sz="3400" dirty="0">
              <a:latin typeface="Georgia" pitchFamily="18" charset="0"/>
            </a:endParaRPr>
          </a:p>
          <a:p>
            <a:pPr marL="0" indent="0" algn="just">
              <a:buNone/>
            </a:pPr>
            <a:r>
              <a:rPr lang="uk-UA" sz="3400" dirty="0">
                <a:latin typeface="Georgia" pitchFamily="18" charset="0"/>
              </a:rPr>
              <a:t>Окремі види вимерлих колоніальних поліпів значною мірою сприяли утворенню вапнякових гірських порід. Сучасні корали утворюють рифи і острови. Коралові рифи створюють серйозні перешкоди для пароплавства в </a:t>
            </a:r>
            <a:r>
              <a:rPr lang="uk-UA" sz="3400" dirty="0" smtClean="0">
                <a:latin typeface="Georgia" pitchFamily="18" charset="0"/>
              </a:rPr>
              <a:t>тропічних </a:t>
            </a:r>
            <a:r>
              <a:rPr lang="uk-UA" sz="3400" dirty="0">
                <a:latin typeface="Georgia" pitchFamily="18" charset="0"/>
              </a:rPr>
              <a:t>морях Тихого, Індійського і Атлантичного океанів. Якщо рифоутворювальні корали поселяються вздовж </a:t>
            </a:r>
            <a:r>
              <a:rPr lang="uk-UA" sz="3400" dirty="0" smtClean="0">
                <a:latin typeface="Georgia" pitchFamily="18" charset="0"/>
              </a:rPr>
              <a:t>берегів </a:t>
            </a:r>
            <a:r>
              <a:rPr lang="uk-UA" sz="3400" dirty="0">
                <a:latin typeface="Georgia" pitchFamily="18" charset="0"/>
              </a:rPr>
              <a:t>тропічних островів, то в разі опускання морського дна з цих островів утворюються атоли. Із скелетів </a:t>
            </a:r>
            <a:r>
              <a:rPr lang="uk-UA" sz="3400" dirty="0" smtClean="0">
                <a:latin typeface="Georgia" pitchFamily="18" charset="0"/>
              </a:rPr>
              <a:t>рифоутворювальних </a:t>
            </a:r>
            <a:r>
              <a:rPr lang="uk-UA" sz="3400" dirty="0">
                <a:latin typeface="Georgia" pitchFamily="18" charset="0"/>
              </a:rPr>
              <a:t>коралів добувають вапно.</a:t>
            </a:r>
            <a:endParaRPr lang="ru-RU" sz="3400" dirty="0">
              <a:latin typeface="Georgia" pitchFamily="18" charset="0"/>
            </a:endParaRPr>
          </a:p>
          <a:p>
            <a:pPr>
              <a:buNone/>
            </a:pPr>
            <a:endParaRPr lang="ru-RU"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429264"/>
            <a:ext cx="8229600" cy="696899"/>
          </a:xfrm>
        </p:spPr>
        <p:txBody>
          <a:bodyPr>
            <a:normAutofit/>
          </a:bodyPr>
          <a:lstStyle/>
          <a:p>
            <a:pPr algn="ctr">
              <a:buNone/>
            </a:pPr>
            <a:r>
              <a:rPr lang="uk-UA" sz="2000" dirty="0" smtClean="0">
                <a:latin typeface="Georgia" pitchFamily="18" charset="0"/>
              </a:rPr>
              <a:t>Утворення коралових рифів</a:t>
            </a:r>
            <a:endParaRPr lang="ru-RU" sz="2000" dirty="0">
              <a:latin typeface="Georgia" pitchFamily="18" charset="0"/>
            </a:endParaRPr>
          </a:p>
        </p:txBody>
      </p:sp>
      <p:pic>
        <p:nvPicPr>
          <p:cNvPr id="4" name="Рисунок 3"/>
          <p:cNvPicPr/>
          <p:nvPr/>
        </p:nvPicPr>
        <p:blipFill>
          <a:blip r:embed="rId2"/>
          <a:srcRect/>
          <a:stretch>
            <a:fillRect/>
          </a:stretch>
        </p:blipFill>
        <p:spPr bwMode="auto">
          <a:xfrm>
            <a:off x="642910" y="1643050"/>
            <a:ext cx="7929689" cy="187340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5786454"/>
            <a:ext cx="8229600" cy="696899"/>
          </a:xfrm>
        </p:spPr>
        <p:txBody>
          <a:bodyPr>
            <a:normAutofit/>
          </a:bodyPr>
          <a:lstStyle/>
          <a:p>
            <a:pPr algn="ctr">
              <a:buNone/>
            </a:pPr>
            <a:r>
              <a:rPr lang="uk-UA" sz="2800" dirty="0" smtClean="0">
                <a:latin typeface="Georgia" pitchFamily="18" charset="0"/>
              </a:rPr>
              <a:t>Велиий барєрний риф (Австралія)</a:t>
            </a:r>
            <a:endParaRPr lang="ru-RU" sz="2800" dirty="0">
              <a:latin typeface="Georgia" pitchFamily="18" charset="0"/>
            </a:endParaRPr>
          </a:p>
        </p:txBody>
      </p:sp>
      <p:pic>
        <p:nvPicPr>
          <p:cNvPr id="4" name="Рисунок 3" descr="world_australia_great_barrier_reef_marine_park___queensland___australia_008975_.jpg"/>
          <p:cNvPicPr>
            <a:picLocks noChangeAspect="1"/>
          </p:cNvPicPr>
          <p:nvPr/>
        </p:nvPicPr>
        <p:blipFill>
          <a:blip r:embed="rId2"/>
          <a:stretch>
            <a:fillRect/>
          </a:stretch>
        </p:blipFill>
        <p:spPr>
          <a:xfrm>
            <a:off x="1214414" y="321471"/>
            <a:ext cx="6715172" cy="503638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6000768"/>
            <a:ext cx="8229600" cy="411147"/>
          </a:xfrm>
        </p:spPr>
        <p:txBody>
          <a:bodyPr>
            <a:normAutofit fontScale="77500" lnSpcReduction="20000"/>
          </a:bodyPr>
          <a:lstStyle/>
          <a:p>
            <a:pPr algn="ctr">
              <a:buNone/>
            </a:pPr>
            <a:r>
              <a:rPr lang="uk-UA" dirty="0" smtClean="0">
                <a:latin typeface="Georgia" pitchFamily="18" charset="0"/>
              </a:rPr>
              <a:t>Екосистема коралового рифу</a:t>
            </a:r>
            <a:endParaRPr lang="ru-RU" dirty="0">
              <a:latin typeface="Georgia" pitchFamily="18" charset="0"/>
            </a:endParaRPr>
          </a:p>
        </p:txBody>
      </p:sp>
      <p:pic>
        <p:nvPicPr>
          <p:cNvPr id="4" name="Рисунок 3" descr="Korallovyj-rif.jpg"/>
          <p:cNvPicPr>
            <a:picLocks noChangeAspect="1"/>
          </p:cNvPicPr>
          <p:nvPr/>
        </p:nvPicPr>
        <p:blipFill>
          <a:blip r:embed="rId2"/>
          <a:stretch>
            <a:fillRect/>
          </a:stretch>
        </p:blipFill>
        <p:spPr>
          <a:xfrm>
            <a:off x="928662" y="285728"/>
            <a:ext cx="7286676" cy="546500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a:bodyPr>
          <a:lstStyle/>
          <a:p>
            <a:r>
              <a:rPr lang="uk-UA" b="1" dirty="0" smtClean="0">
                <a:latin typeface="Georgia" pitchFamily="18" charset="0"/>
              </a:rPr>
              <a:t>Тип Плоскі черви</a:t>
            </a:r>
            <a:endParaRPr lang="ru-RU" dirty="0">
              <a:latin typeface="Georgia" pitchFamily="18" charset="0"/>
            </a:endParaRPr>
          </a:p>
        </p:txBody>
      </p:sp>
      <p:sp>
        <p:nvSpPr>
          <p:cNvPr id="3" name="Содержимое 2"/>
          <p:cNvSpPr>
            <a:spLocks noGrp="1"/>
          </p:cNvSpPr>
          <p:nvPr>
            <p:ph idx="1"/>
          </p:nvPr>
        </p:nvSpPr>
        <p:spPr>
          <a:xfrm>
            <a:off x="457200" y="1142984"/>
            <a:ext cx="8229600" cy="4983179"/>
          </a:xfrm>
        </p:spPr>
        <p:txBody>
          <a:bodyPr>
            <a:normAutofit fontScale="55000" lnSpcReduction="20000"/>
          </a:bodyPr>
          <a:lstStyle/>
          <a:p>
            <a:pPr marL="0" indent="0" algn="just">
              <a:buNone/>
            </a:pPr>
            <a:r>
              <a:rPr lang="uk-UA" b="1" dirty="0" smtClean="0">
                <a:latin typeface="Georgia" pitchFamily="18" charset="0"/>
              </a:rPr>
              <a:t>Загальна </a:t>
            </a:r>
            <a:r>
              <a:rPr lang="uk-UA" b="1" dirty="0">
                <a:latin typeface="Georgia" pitchFamily="18" charset="0"/>
              </a:rPr>
              <a:t>характеристика. </a:t>
            </a:r>
            <a:r>
              <a:rPr lang="uk-UA" dirty="0">
                <a:latin typeface="Georgia" pitchFamily="18" charset="0"/>
              </a:rPr>
              <a:t>Сучасній науці відомо </a:t>
            </a:r>
            <a:r>
              <a:rPr lang="uk-UA" dirty="0" smtClean="0">
                <a:latin typeface="Georgia" pitchFamily="18" charset="0"/>
              </a:rPr>
              <a:t>близько </a:t>
            </a:r>
            <a:r>
              <a:rPr lang="uk-UA" dirty="0">
                <a:latin typeface="Georgia" pitchFamily="18" charset="0"/>
              </a:rPr>
              <a:t>10 тис. видів </a:t>
            </a:r>
            <a:r>
              <a:rPr lang="uk-UA" i="1" dirty="0">
                <a:latin typeface="Georgia" pitchFamily="18" charset="0"/>
              </a:rPr>
              <a:t>плоских червів, </a:t>
            </a:r>
            <a:r>
              <a:rPr lang="uk-UA" dirty="0">
                <a:latin typeface="Georgia" pitchFamily="18" charset="0"/>
              </a:rPr>
              <a:t>які поширені по всій земній кулі: вони живуть у грунті, у воді (прісній і солоній), а значна частина їх паразитує в організмі різних тварин і людини. Паразитичних червів, незалежно від їх класифі­кації, називають </a:t>
            </a:r>
            <a:r>
              <a:rPr lang="uk-UA" i="1" dirty="0">
                <a:latin typeface="Georgia" pitchFamily="18" charset="0"/>
              </a:rPr>
              <a:t>гельмінтами.</a:t>
            </a:r>
            <a:endParaRPr lang="ru-RU" dirty="0">
              <a:latin typeface="Georgia" pitchFamily="18" charset="0"/>
            </a:endParaRPr>
          </a:p>
          <a:p>
            <a:pPr marL="0" indent="0" algn="just">
              <a:buNone/>
            </a:pPr>
            <a:r>
              <a:rPr lang="uk-UA" dirty="0">
                <a:latin typeface="Georgia" pitchFamily="18" charset="0"/>
              </a:rPr>
              <a:t>Плоскі черви мають двобічну, або білатеральну, симе­трію тіла. Свою назву вони дістали тому, що мають плоске тіло, в якому розрізняють спинний, черевний, правий і лівий боки, а також передній і задній кінці. Двобічна симетрія вперше з'являється саме в цьому типі. їхнє тіло має ви­гляд листка, стрічки (часто розчленованої на членики) або пластинки; сплющене в спинно-черевному напрямку і видовжене.</a:t>
            </a:r>
            <a:endParaRPr lang="ru-RU" dirty="0">
              <a:latin typeface="Georgia" pitchFamily="18" charset="0"/>
            </a:endParaRPr>
          </a:p>
          <a:p>
            <a:pPr marL="0" indent="0" algn="just">
              <a:buNone/>
            </a:pPr>
            <a:r>
              <a:rPr lang="uk-UA" dirty="0">
                <a:latin typeface="Georgia" pitchFamily="18" charset="0"/>
              </a:rPr>
              <a:t>Плоскі черви і представники всіх вищих типів </a:t>
            </a:r>
            <a:r>
              <a:rPr lang="uk-UA" dirty="0" smtClean="0">
                <a:latin typeface="Georgia" pitchFamily="18" charset="0"/>
              </a:rPr>
              <a:t>належать </a:t>
            </a:r>
            <a:r>
              <a:rPr lang="uk-UA" dirty="0">
                <a:latin typeface="Georgia" pitchFamily="18" charset="0"/>
              </a:rPr>
              <a:t>до тришарових тварин. У процесі індивідуального розвитку у них крім екто- і ентодерми (які є в кишково­порожнинних) формується проміжний, або третій, </a:t>
            </a:r>
            <a:r>
              <a:rPr lang="uk-UA" dirty="0" smtClean="0">
                <a:latin typeface="Georgia" pitchFamily="18" charset="0"/>
              </a:rPr>
              <a:t>зарод ковий </a:t>
            </a:r>
            <a:r>
              <a:rPr lang="uk-UA" dirty="0">
                <a:latin typeface="Georgia" pitchFamily="18" charset="0"/>
              </a:rPr>
              <a:t>листок — </a:t>
            </a:r>
            <a:r>
              <a:rPr lang="uk-UA" b="1" i="1" dirty="0">
                <a:latin typeface="Georgia" pitchFamily="18" charset="0"/>
              </a:rPr>
              <a:t>мезодерма</a:t>
            </a:r>
            <a:r>
              <a:rPr lang="uk-UA" i="1" dirty="0">
                <a:latin typeface="Georgia" pitchFamily="18" charset="0"/>
              </a:rPr>
              <a:t>.</a:t>
            </a:r>
            <a:endParaRPr lang="ru-RU" dirty="0">
              <a:latin typeface="Georgia" pitchFamily="18" charset="0"/>
            </a:endParaRPr>
          </a:p>
          <a:p>
            <a:pPr marL="0" indent="0" algn="just">
              <a:buNone/>
            </a:pPr>
            <a:r>
              <a:rPr lang="uk-UA" dirty="0">
                <a:latin typeface="Georgia" pitchFamily="18" charset="0"/>
              </a:rPr>
              <a:t>У плоских червів є шкірно-м'язовий мішок, який скла­дається з епітелію і розміщеної під ним багатошарової мускулатури.</a:t>
            </a:r>
            <a:endParaRPr lang="ru-RU" dirty="0">
              <a:latin typeface="Georgia" pitchFamily="18" charset="0"/>
            </a:endParaRPr>
          </a:p>
          <a:p>
            <a:pPr marL="0" indent="0" algn="just">
              <a:buNone/>
            </a:pPr>
            <a:r>
              <a:rPr lang="uk-UA" dirty="0">
                <a:latin typeface="Georgia" pitchFamily="18" charset="0"/>
              </a:rPr>
              <a:t>Порожнини тіла у плоских червів немає. Внутрішні </a:t>
            </a:r>
            <a:r>
              <a:rPr lang="uk-UA" dirty="0" smtClean="0">
                <a:latin typeface="Georgia" pitchFamily="18" charset="0"/>
              </a:rPr>
              <a:t>органи </a:t>
            </a:r>
            <a:r>
              <a:rPr lang="uk-UA" dirty="0">
                <a:latin typeface="Georgia" pitchFamily="18" charset="0"/>
              </a:rPr>
              <a:t>оточені пухкою сполучною тканиною — </a:t>
            </a:r>
            <a:r>
              <a:rPr lang="uk-UA" b="1" i="1" dirty="0">
                <a:latin typeface="Georgia" pitchFamily="18" charset="0"/>
              </a:rPr>
              <a:t>паренхімою</a:t>
            </a:r>
            <a:r>
              <a:rPr lang="uk-UA" i="1" dirty="0">
                <a:latin typeface="Georgia" pitchFamily="18" charset="0"/>
              </a:rPr>
              <a:t>. </a:t>
            </a:r>
            <a:r>
              <a:rPr lang="uk-UA" dirty="0">
                <a:latin typeface="Georgia" pitchFamily="18" charset="0"/>
              </a:rPr>
              <a:t>В цій тканині нагромаджуються запасні поживні </a:t>
            </a:r>
            <a:r>
              <a:rPr lang="uk-UA" dirty="0" smtClean="0">
                <a:latin typeface="Georgia" pitchFamily="18" charset="0"/>
              </a:rPr>
              <a:t>речовини</a:t>
            </a:r>
            <a:r>
              <a:rPr lang="uk-UA" dirty="0">
                <a:latin typeface="Georgia" pitchFamily="18" charset="0"/>
              </a:rPr>
              <a:t>, вона має велике значення в процесах обміну речовин.</a:t>
            </a:r>
            <a:endParaRPr lang="ru-RU" dirty="0">
              <a:latin typeface="Georgia" pitchFamily="18" charset="0"/>
            </a:endParaRPr>
          </a:p>
          <a:p>
            <a:pPr>
              <a:buNone/>
            </a:pPr>
            <a:endParaRPr lang="ru-RU"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5768997"/>
          </a:xfrm>
        </p:spPr>
        <p:txBody>
          <a:bodyPr>
            <a:normAutofit fontScale="47500" lnSpcReduction="20000"/>
          </a:bodyPr>
          <a:lstStyle/>
          <a:p>
            <a:pPr marL="0" indent="0" algn="just">
              <a:buNone/>
            </a:pPr>
            <a:r>
              <a:rPr lang="uk-UA" b="1" i="1" dirty="0">
                <a:latin typeface="Georgia" pitchFamily="18" charset="0"/>
              </a:rPr>
              <a:t>Травна система </a:t>
            </a:r>
            <a:r>
              <a:rPr lang="uk-UA" dirty="0">
                <a:latin typeface="Georgia" pitchFamily="18" charset="0"/>
              </a:rPr>
              <a:t>має примітивну будову. Вона </a:t>
            </a:r>
            <a:r>
              <a:rPr lang="uk-UA" dirty="0" smtClean="0">
                <a:latin typeface="Georgia" pitchFamily="18" charset="0"/>
              </a:rPr>
              <a:t>складається </a:t>
            </a:r>
            <a:r>
              <a:rPr lang="uk-UA" dirty="0">
                <a:latin typeface="Georgia" pitchFamily="18" charset="0"/>
              </a:rPr>
              <a:t>з двох відділів: передньої кишки, або глотки, </a:t>
            </a:r>
            <a:r>
              <a:rPr lang="uk-UA" dirty="0" smtClean="0">
                <a:latin typeface="Georgia" pitchFamily="18" charset="0"/>
              </a:rPr>
              <a:t>ектодермального </a:t>
            </a:r>
            <a:r>
              <a:rPr lang="uk-UA" dirty="0">
                <a:latin typeface="Georgia" pitchFamily="18" charset="0"/>
              </a:rPr>
              <a:t>походження і середньої кишки, вистеленої </a:t>
            </a:r>
            <a:r>
              <a:rPr lang="uk-UA" dirty="0" smtClean="0">
                <a:latin typeface="Georgia" pitchFamily="18" charset="0"/>
              </a:rPr>
              <a:t>всередині </a:t>
            </a:r>
            <a:r>
              <a:rPr lang="uk-UA" dirty="0">
                <a:latin typeface="Georgia" pitchFamily="18" charset="0"/>
              </a:rPr>
              <a:t>ентодермою. Задньої кишки і анального отвору у цих червів немає. У плоских червів (як і в </a:t>
            </a:r>
            <a:r>
              <a:rPr lang="uk-UA" dirty="0" smtClean="0">
                <a:latin typeface="Georgia" pitchFamily="18" charset="0"/>
              </a:rPr>
              <a:t>кишковопорожнинних</a:t>
            </a:r>
            <a:r>
              <a:rPr lang="uk-UA" dirty="0">
                <a:latin typeface="Georgia" pitchFamily="18" charset="0"/>
              </a:rPr>
              <a:t>) неперетравлені рештки їжі викидаються через рото­вий отвір. У стьожкових червів травної системи немає.</a:t>
            </a:r>
            <a:endParaRPr lang="ru-RU" dirty="0">
              <a:latin typeface="Georgia" pitchFamily="18" charset="0"/>
            </a:endParaRPr>
          </a:p>
          <a:p>
            <a:pPr marL="0" indent="0" algn="just">
              <a:buNone/>
            </a:pPr>
            <a:r>
              <a:rPr lang="uk-UA" b="1" i="1" dirty="0">
                <a:latin typeface="Georgia" pitchFamily="18" charset="0"/>
              </a:rPr>
              <a:t>Центральна нервова система </a:t>
            </a:r>
            <a:r>
              <a:rPr lang="uk-UA" dirty="0">
                <a:latin typeface="Georgia" pitchFamily="18" charset="0"/>
              </a:rPr>
              <a:t>у плоских червів </a:t>
            </a:r>
            <a:r>
              <a:rPr lang="uk-UA" dirty="0" smtClean="0">
                <a:latin typeface="Georgia" pitchFamily="18" charset="0"/>
              </a:rPr>
              <a:t>з'являється </a:t>
            </a:r>
            <a:r>
              <a:rPr lang="uk-UA" dirty="0">
                <a:latin typeface="Georgia" pitchFamily="18" charset="0"/>
              </a:rPr>
              <a:t>вперше. Вона складається з парного мозкового ганглія (вузла) і нервових стовбурів, що відходять від ньо­го. Периферична нервова система відходить від головного ганглія і стовбурів. Вона представлена нервами, які йдуть до внутрішніх органів, мускулатури і покривів.</a:t>
            </a:r>
            <a:endParaRPr lang="ru-RU" dirty="0">
              <a:latin typeface="Georgia" pitchFamily="18" charset="0"/>
            </a:endParaRPr>
          </a:p>
          <a:p>
            <a:pPr marL="0" indent="0" algn="just">
              <a:buNone/>
            </a:pPr>
            <a:r>
              <a:rPr lang="uk-UA" b="1" i="1" dirty="0">
                <a:latin typeface="Georgia" pitchFamily="18" charset="0"/>
              </a:rPr>
              <a:t>Органи чуття </a:t>
            </a:r>
            <a:r>
              <a:rPr lang="uk-UA" dirty="0">
                <a:latin typeface="Georgia" pitchFamily="18" charset="0"/>
              </a:rPr>
              <a:t>краще розвинені у вільноіснуючих форм. На передньому кінці тіла є органи нюху, рівноваги і зору. В шкірі як вільноіснуючих, так і паразитичних плоских червів є дотикові клітини.</a:t>
            </a:r>
            <a:endParaRPr lang="ru-RU" dirty="0">
              <a:latin typeface="Georgia" pitchFamily="18" charset="0"/>
            </a:endParaRPr>
          </a:p>
          <a:p>
            <a:pPr marL="0" indent="0" algn="just">
              <a:buNone/>
            </a:pPr>
            <a:r>
              <a:rPr lang="uk-UA" b="1" i="1" dirty="0">
                <a:latin typeface="Georgia" pitchFamily="18" charset="0"/>
              </a:rPr>
              <a:t>Кровоносної її дихальної системну </a:t>
            </a:r>
            <a:r>
              <a:rPr lang="uk-UA" dirty="0">
                <a:latin typeface="Georgia" pitchFamily="18" charset="0"/>
              </a:rPr>
              <a:t>всіх плоских червів немає. Газообмін (надходження кисню в організм і виве­дення вуглекислого газу з нього) у плоских червів відбу­вається через усю поверхню тіла. У паразитичних форм дихання анаеробне.</a:t>
            </a:r>
            <a:endParaRPr lang="ru-RU" dirty="0">
              <a:latin typeface="Georgia" pitchFamily="18" charset="0"/>
            </a:endParaRPr>
          </a:p>
          <a:p>
            <a:pPr marL="0" indent="0" algn="just">
              <a:buNone/>
            </a:pPr>
            <a:r>
              <a:rPr lang="uk-UA" dirty="0">
                <a:latin typeface="Georgia" pitchFamily="18" charset="0"/>
              </a:rPr>
              <a:t>Вперше у плоских червів з'являється </a:t>
            </a:r>
            <a:r>
              <a:rPr lang="uk-UA" b="1" i="1" dirty="0">
                <a:latin typeface="Georgia" pitchFamily="18" charset="0"/>
              </a:rPr>
              <a:t>видільна </a:t>
            </a:r>
            <a:r>
              <a:rPr lang="uk-UA" b="1" i="1" dirty="0" smtClean="0">
                <a:latin typeface="Georgia" pitchFamily="18" charset="0"/>
              </a:rPr>
              <a:t>система</a:t>
            </a:r>
            <a:r>
              <a:rPr lang="uk-UA" b="1" i="1" dirty="0">
                <a:latin typeface="Georgia" pitchFamily="18" charset="0"/>
              </a:rPr>
              <a:t>, </a:t>
            </a:r>
            <a:r>
              <a:rPr lang="uk-UA" dirty="0">
                <a:latin typeface="Georgia" pitchFamily="18" charset="0"/>
              </a:rPr>
              <a:t>яка побудована за типом протонефридіїв. Це система канальців, яка починається в паренхімі зірчастими кліти­нами з пучком війок і закінчується видільними отворами або порами. Через цю систему рідкі продукти обміну </a:t>
            </a:r>
            <a:r>
              <a:rPr lang="uk-UA" dirty="0" smtClean="0">
                <a:latin typeface="Georgia" pitchFamily="18" charset="0"/>
              </a:rPr>
              <a:t>речовин </a:t>
            </a:r>
            <a:r>
              <a:rPr lang="uk-UA" dirty="0">
                <a:latin typeface="Georgia" pitchFamily="18" charset="0"/>
              </a:rPr>
              <a:t>виділяються з організму назовні.</a:t>
            </a:r>
            <a:endParaRPr lang="ru-RU" dirty="0">
              <a:latin typeface="Georgia" pitchFamily="18" charset="0"/>
            </a:endParaRPr>
          </a:p>
          <a:p>
            <a:pPr marL="0" indent="0" algn="just">
              <a:buNone/>
            </a:pPr>
            <a:r>
              <a:rPr lang="uk-UA" b="1" i="1" dirty="0">
                <a:latin typeface="Georgia" pitchFamily="18" charset="0"/>
              </a:rPr>
              <a:t>Статева система </a:t>
            </a:r>
            <a:r>
              <a:rPr lang="uk-UA" dirty="0">
                <a:latin typeface="Georgia" pitchFamily="18" charset="0"/>
              </a:rPr>
              <a:t>у більшої частини плоских червів гермафродитна. У них є статеві залози, статеві протоки і додаткові частини статевого апарату, які забезпечують </a:t>
            </a:r>
            <a:r>
              <a:rPr lang="uk-UA" dirty="0" smtClean="0">
                <a:latin typeface="Georgia" pitchFamily="18" charset="0"/>
              </a:rPr>
              <a:t>можливість </a:t>
            </a:r>
            <a:r>
              <a:rPr lang="uk-UA" dirty="0">
                <a:latin typeface="Georgia" pitchFamily="18" charset="0"/>
              </a:rPr>
              <a:t>внутрішнього запліднення, живлення яєць та </a:t>
            </a:r>
            <a:r>
              <a:rPr lang="uk-UA" dirty="0" smtClean="0">
                <a:latin typeface="Georgia" pitchFamily="18" charset="0"/>
              </a:rPr>
              <a:t>утворення </a:t>
            </a:r>
            <a:r>
              <a:rPr lang="uk-UA" dirty="0">
                <a:latin typeface="Georgia" pitchFamily="18" charset="0"/>
              </a:rPr>
              <a:t>навколо них оболонок.</a:t>
            </a:r>
            <a:endParaRPr lang="ru-RU" dirty="0">
              <a:latin typeface="Georgia" pitchFamily="18" charset="0"/>
            </a:endParaRPr>
          </a:p>
          <a:p>
            <a:pPr marL="0" indent="0" algn="just">
              <a:buNone/>
            </a:pPr>
            <a:r>
              <a:rPr lang="uk-UA" dirty="0">
                <a:latin typeface="Georgia" pitchFamily="18" charset="0"/>
              </a:rPr>
              <a:t>До типу плоских червів відносять 6 класів. Нижче бу­дуть розглянуті три класи: Війчасті і Стьожкові черви та Сисуни</a:t>
            </a:r>
            <a:r>
              <a:rPr lang="uk-UA" dirty="0" smtClean="0">
                <a:latin typeface="Georgia" pitchFamily="18" charset="0"/>
              </a:rPr>
              <a:t>.</a:t>
            </a:r>
            <a:endParaRPr lang="ru-RU"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normAutofit fontScale="90000"/>
          </a:bodyPr>
          <a:lstStyle/>
          <a:p>
            <a:r>
              <a:rPr lang="uk-UA" b="1" dirty="0" smtClean="0">
                <a:latin typeface="Georgia" pitchFamily="18" charset="0"/>
              </a:rPr>
              <a:t>Клас Війчасті черви</a:t>
            </a:r>
            <a:r>
              <a:rPr lang="ru-RU" dirty="0" smtClean="0">
                <a:latin typeface="Georgia" pitchFamily="18" charset="0"/>
              </a:rPr>
              <a:t/>
            </a:r>
            <a:br>
              <a:rPr lang="ru-RU" dirty="0" smtClean="0">
                <a:latin typeface="Georgia" pitchFamily="18" charset="0"/>
              </a:rPr>
            </a:br>
            <a:endParaRPr lang="ru-RU" dirty="0">
              <a:latin typeface="Georgia" pitchFamily="18" charset="0"/>
            </a:endParaRPr>
          </a:p>
        </p:txBody>
      </p:sp>
      <p:sp>
        <p:nvSpPr>
          <p:cNvPr id="3" name="Содержимое 2"/>
          <p:cNvSpPr>
            <a:spLocks noGrp="1"/>
          </p:cNvSpPr>
          <p:nvPr>
            <p:ph idx="1"/>
          </p:nvPr>
        </p:nvSpPr>
        <p:spPr>
          <a:xfrm>
            <a:off x="457200" y="857232"/>
            <a:ext cx="8229600" cy="5643602"/>
          </a:xfrm>
        </p:spPr>
        <p:txBody>
          <a:bodyPr>
            <a:normAutofit fontScale="47500" lnSpcReduction="20000"/>
          </a:bodyPr>
          <a:lstStyle/>
          <a:p>
            <a:pPr marL="0" indent="0" algn="just">
              <a:buNone/>
            </a:pPr>
            <a:r>
              <a:rPr lang="uk-UA" dirty="0" smtClean="0">
                <a:latin typeface="Georgia" pitchFamily="18" charset="0"/>
              </a:rPr>
              <a:t>Переважна </a:t>
            </a:r>
            <a:r>
              <a:rPr lang="uk-UA" dirty="0">
                <a:latin typeface="Georgia" pitchFamily="18" charset="0"/>
              </a:rPr>
              <a:t>більшість </a:t>
            </a:r>
            <a:r>
              <a:rPr lang="uk-UA" i="1" dirty="0">
                <a:latin typeface="Georgia" pitchFamily="18" charset="0"/>
              </a:rPr>
              <a:t>війчастих червів </a:t>
            </a:r>
            <a:r>
              <a:rPr lang="uk-UA" dirty="0">
                <a:latin typeface="Georgia" pitchFamily="18" charset="0"/>
              </a:rPr>
              <a:t>— вільноіснуючі тварини. Вони живуть у морській або прісній воді, рідше в грунті та на його поверхні. Багато з них ведуть хижацький спосіб життя, лише деякі види пристосувались до </a:t>
            </a:r>
            <a:r>
              <a:rPr lang="uk-UA" dirty="0" smtClean="0">
                <a:latin typeface="Georgia" pitchFamily="18" charset="0"/>
              </a:rPr>
              <a:t>паразитизму</a:t>
            </a:r>
            <a:r>
              <a:rPr lang="uk-UA" dirty="0">
                <a:latin typeface="Georgia" pitchFamily="18" charset="0"/>
              </a:rPr>
              <a:t>. Тепер відомо близько 3 тис. видів війчастих червів. Більшість з них має невеликі розміри (кілька міліметрів, рідше сантиметрів). Лише окремі види досягають </a:t>
            </a:r>
            <a:r>
              <a:rPr lang="uk-UA" dirty="0" smtClean="0">
                <a:latin typeface="Georgia" pitchFamily="18" charset="0"/>
              </a:rPr>
              <a:t>30—60 </a:t>
            </a:r>
            <a:r>
              <a:rPr lang="uk-UA" dirty="0">
                <a:latin typeface="Georgia" pitchFamily="18" charset="0"/>
              </a:rPr>
              <a:t>см завдовжки. Тіло цих тварин вкрите війками.</a:t>
            </a:r>
            <a:endParaRPr lang="ru-RU" dirty="0">
              <a:latin typeface="Georgia" pitchFamily="18" charset="0"/>
            </a:endParaRPr>
          </a:p>
          <a:p>
            <a:pPr marL="0" indent="0" algn="just">
              <a:buNone/>
            </a:pPr>
            <a:r>
              <a:rPr lang="uk-UA" dirty="0">
                <a:latin typeface="Georgia" pitchFamily="18" charset="0"/>
              </a:rPr>
              <a:t>Типовим представником війчастих червів є </a:t>
            </a:r>
            <a:r>
              <a:rPr lang="uk-UA" b="1" dirty="0">
                <a:latin typeface="Georgia" pitchFamily="18" charset="0"/>
              </a:rPr>
              <a:t>біла, </a:t>
            </a:r>
            <a:r>
              <a:rPr lang="uk-UA" dirty="0">
                <a:latin typeface="Georgia" pitchFamily="18" charset="0"/>
              </a:rPr>
              <a:t>або </a:t>
            </a:r>
            <a:r>
              <a:rPr lang="uk-UA" b="1" dirty="0">
                <a:latin typeface="Georgia" pitchFamily="18" charset="0"/>
              </a:rPr>
              <a:t>молочна, </a:t>
            </a:r>
            <a:r>
              <a:rPr lang="uk-UA" b="1" dirty="0" smtClean="0">
                <a:latin typeface="Georgia" pitchFamily="18" charset="0"/>
              </a:rPr>
              <a:t>планарія</a:t>
            </a:r>
            <a:r>
              <a:rPr lang="uk-UA" dirty="0" smtClean="0">
                <a:latin typeface="Georgia" pitchFamily="18" charset="0"/>
              </a:rPr>
              <a:t>. </a:t>
            </a:r>
            <a:r>
              <a:rPr lang="uk-UA" dirty="0">
                <a:latin typeface="Georgia" pitchFamily="18" charset="0"/>
              </a:rPr>
              <a:t>Вона живе у прісних водой­мах із стоячою водою. Планарія має листкоподібне тіло, довжина якого коливається від 10 до 30 мм.</a:t>
            </a:r>
            <a:endParaRPr lang="ru-RU" dirty="0">
              <a:latin typeface="Georgia" pitchFamily="18" charset="0"/>
            </a:endParaRPr>
          </a:p>
          <a:p>
            <a:pPr marL="0" indent="0" algn="just">
              <a:buNone/>
            </a:pPr>
            <a:r>
              <a:rPr lang="uk-UA" dirty="0">
                <a:latin typeface="Georgia" pitchFamily="18" charset="0"/>
              </a:rPr>
              <a:t>Тіло планарії зовні вкрите війками. Є </a:t>
            </a:r>
            <a:r>
              <a:rPr lang="uk-UA" dirty="0" smtClean="0">
                <a:latin typeface="Georgia" pitchFamily="18" charset="0"/>
              </a:rPr>
              <a:t>шкірно-м'язовий </a:t>
            </a:r>
            <a:r>
              <a:rPr lang="uk-UA" dirty="0">
                <a:latin typeface="Georgia" pitchFamily="18" charset="0"/>
              </a:rPr>
              <a:t>мішок (м'язи поздовжні, кільцеві й спинно-черевні). В шкірі містяться слизові залози. Порожнини тіла немає. Між внутрішніми органами знаходиться губчаста </a:t>
            </a:r>
            <a:r>
              <a:rPr lang="uk-UA" dirty="0" smtClean="0">
                <a:latin typeface="Georgia" pitchFamily="18" charset="0"/>
              </a:rPr>
              <a:t>тканина </a:t>
            </a:r>
            <a:r>
              <a:rPr lang="uk-UA" dirty="0">
                <a:latin typeface="Georgia" pitchFamily="18" charset="0"/>
              </a:rPr>
              <a:t>— паренхіма. Вона складається з маси клітин, у про­міжках яких міститься тканинна рідина</a:t>
            </a:r>
            <a:r>
              <a:rPr lang="uk-UA" dirty="0" smtClean="0">
                <a:latin typeface="Georgia" pitchFamily="18" charset="0"/>
              </a:rPr>
              <a:t>.</a:t>
            </a:r>
          </a:p>
          <a:p>
            <a:pPr marL="0" indent="0" algn="just">
              <a:buNone/>
            </a:pPr>
            <a:r>
              <a:rPr lang="uk-UA" dirty="0">
                <a:latin typeface="Georgia" pitchFamily="18" charset="0"/>
              </a:rPr>
              <a:t>Рот розміщений посередині тіла на черевному боці. </a:t>
            </a:r>
            <a:r>
              <a:rPr lang="uk-UA" dirty="0" smtClean="0">
                <a:latin typeface="Georgia" pitchFamily="18" charset="0"/>
              </a:rPr>
              <a:t>Травна </a:t>
            </a:r>
            <a:r>
              <a:rPr lang="uk-UA" dirty="0">
                <a:latin typeface="Georgia" pitchFamily="18" charset="0"/>
              </a:rPr>
              <a:t>система складається з глотки і розгалужених кишок, які закінчуються сліпо. Хижак планарія живиться </a:t>
            </a:r>
            <a:r>
              <a:rPr lang="uk-UA" dirty="0" smtClean="0">
                <a:latin typeface="Georgia" pitchFamily="18" charset="0"/>
              </a:rPr>
              <a:t>дрібними </a:t>
            </a:r>
            <a:r>
              <a:rPr lang="uk-UA" dirty="0">
                <a:latin typeface="Georgia" pitchFamily="18" charset="0"/>
              </a:rPr>
              <a:t>водяними тваринами, що повзають по дну. </a:t>
            </a:r>
            <a:r>
              <a:rPr lang="uk-UA" dirty="0" smtClean="0">
                <a:latin typeface="Georgia" pitchFamily="18" charset="0"/>
              </a:rPr>
              <a:t>Неперетравлені </a:t>
            </a:r>
            <a:r>
              <a:rPr lang="uk-UA" dirty="0">
                <a:latin typeface="Georgia" pitchFamily="18" charset="0"/>
              </a:rPr>
              <a:t>рештки викидаються через той самий ротовий отвір.</a:t>
            </a:r>
            <a:endParaRPr lang="ru-RU" dirty="0">
              <a:latin typeface="Georgia" pitchFamily="18" charset="0"/>
            </a:endParaRPr>
          </a:p>
          <a:p>
            <a:pPr marL="0" indent="0" algn="just">
              <a:buNone/>
            </a:pPr>
            <a:r>
              <a:rPr lang="uk-UA" dirty="0">
                <a:latin typeface="Georgia" pitchFamily="18" charset="0"/>
              </a:rPr>
              <a:t>Органів дихання і кровоносної системи у планарії </a:t>
            </a:r>
            <a:r>
              <a:rPr lang="uk-UA" dirty="0" smtClean="0">
                <a:latin typeface="Georgia" pitchFamily="18" charset="0"/>
              </a:rPr>
              <a:t>немає</a:t>
            </a:r>
            <a:r>
              <a:rPr lang="uk-UA" dirty="0">
                <a:latin typeface="Georgia" pitchFamily="18" charset="0"/>
              </a:rPr>
              <a:t>. Газообмін здійснюється через поверхню тіла. Виділь­на система складається з двох розгалужених каналів (у які продукти обміну надходять з протонефридіїв). Канали роз­міщені по боках тіла і відкриваються назовні порами.</a:t>
            </a:r>
            <a:endParaRPr lang="ru-RU" dirty="0">
              <a:latin typeface="Georgia" pitchFamily="18" charset="0"/>
            </a:endParaRPr>
          </a:p>
          <a:p>
            <a:pPr marL="0" indent="0" algn="just">
              <a:buNone/>
            </a:pPr>
            <a:r>
              <a:rPr lang="uk-UA" dirty="0">
                <a:latin typeface="Georgia" pitchFamily="18" charset="0"/>
              </a:rPr>
              <a:t>На передньому кінці тіла розміщений нервовий вузол. Головні нерви відходять до двох очей, які реагують на світло. Від головного вузла до заднього кінця тіла відходить кілька нервових стовбурів, з яких добре розвинуті два бокових. Вони з'єднані між собою кільцевими перемичками.</a:t>
            </a:r>
            <a:endParaRPr lang="ru-RU" dirty="0">
              <a:latin typeface="Georgia" pitchFamily="18" charset="0"/>
            </a:endParaRPr>
          </a:p>
          <a:p>
            <a:pPr marL="0" indent="0" algn="just">
              <a:buNone/>
            </a:pPr>
            <a:r>
              <a:rPr lang="uk-UA" dirty="0">
                <a:latin typeface="Georgia" pitchFamily="18" charset="0"/>
              </a:rPr>
              <a:t>Планарії — гермафродити. Після запліднення яйця відкладаються в кокон, де й відбувається розвиток </a:t>
            </a:r>
            <a:r>
              <a:rPr lang="uk-UA" dirty="0" smtClean="0">
                <a:latin typeface="Georgia" pitchFamily="18" charset="0"/>
              </a:rPr>
              <a:t>потомства</a:t>
            </a:r>
            <a:r>
              <a:rPr lang="uk-UA" dirty="0">
                <a:latin typeface="Georgia" pitchFamily="18" charset="0"/>
              </a:rPr>
              <a:t>. Регенерація у планарій розвинена добре.</a:t>
            </a:r>
            <a:endParaRPr lang="ru-RU" dirty="0">
              <a:latin typeface="Georgia" pitchFamily="18" charset="0"/>
            </a:endParaRPr>
          </a:p>
          <a:p>
            <a:endParaRPr lang="ru-RU" dirty="0">
              <a:latin typeface="Georgia" pitchFamily="18" charset="0"/>
            </a:endParaRPr>
          </a:p>
          <a:p>
            <a:pPr>
              <a:buNone/>
            </a:pPr>
            <a:endParaRPr lang="ru-RU" dirty="0">
              <a:latin typeface="Georgia"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ext Box 4"/>
          <p:cNvSpPr txBox="1">
            <a:spLocks noChangeArrowheads="1"/>
          </p:cNvSpPr>
          <p:nvPr/>
        </p:nvSpPr>
        <p:spPr bwMode="auto">
          <a:xfrm>
            <a:off x="571472" y="5000636"/>
            <a:ext cx="7643866" cy="1510824"/>
          </a:xfrm>
          <a:prstGeom prst="rect">
            <a:avLst/>
          </a:prstGeom>
          <a:noFill/>
          <a:ln w="0">
            <a:solidFill>
              <a:srgbClr val="FFFFFF"/>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uk-UA" sz="1200" b="1" i="0" u="none" strike="noStrike" cap="none" normalizeH="0" baseline="0" dirty="0" smtClean="0">
                <a:ln>
                  <a:noFill/>
                </a:ln>
                <a:solidFill>
                  <a:schemeClr val="tx1"/>
                </a:solidFill>
                <a:effectLst/>
                <a:latin typeface="Georgia" pitchFamily="18" charset="0"/>
              </a:rPr>
              <a:t>Морфологія білої планарії:</a:t>
            </a:r>
          </a:p>
          <a:p>
            <a:pPr marL="0" marR="0" lvl="0" indent="0" algn="just" defTabSz="914400" rtl="0" eaLnBrk="1" fontAlgn="base" latinLnBrk="0" hangingPunct="1">
              <a:spcBef>
                <a:spcPts val="25"/>
              </a:spcBef>
              <a:spcAft>
                <a:spcPct val="0"/>
              </a:spcAft>
              <a:buClrTx/>
              <a:buSzTx/>
              <a:buFontTx/>
              <a:buNone/>
              <a:tabLst/>
            </a:pPr>
            <a:r>
              <a:rPr kumimoji="0" lang="uk-UA" sz="1200" i="0" u="none" strike="noStrike" cap="none" normalizeH="0" baseline="0" dirty="0" smtClean="0">
                <a:ln>
                  <a:noFill/>
                </a:ln>
                <a:solidFill>
                  <a:schemeClr val="tx1"/>
                </a:solidFill>
                <a:effectLst/>
                <a:latin typeface="Georgia" pitchFamily="18" charset="0"/>
              </a:rPr>
              <a:t>а — травна і нервова системи; </a:t>
            </a:r>
            <a:r>
              <a:rPr kumimoji="0" lang="uk-UA" sz="1200" i="1" u="none" strike="noStrike" cap="none" normalizeH="0" baseline="0" dirty="0" smtClean="0">
                <a:ln>
                  <a:noFill/>
                </a:ln>
                <a:solidFill>
                  <a:schemeClr val="tx1"/>
                </a:solidFill>
                <a:effectLst/>
                <a:latin typeface="Georgia" pitchFamily="18" charset="0"/>
              </a:rPr>
              <a:t>б </a:t>
            </a:r>
            <a:r>
              <a:rPr kumimoji="0" lang="uk-UA" sz="1200" i="0" u="none" strike="noStrike" cap="none" normalizeH="0" baseline="0" dirty="0" smtClean="0">
                <a:ln>
                  <a:noFill/>
                </a:ln>
                <a:solidFill>
                  <a:schemeClr val="tx1"/>
                </a:solidFill>
                <a:effectLst/>
                <a:latin typeface="Georgia" pitchFamily="18" charset="0"/>
              </a:rPr>
              <a:t>— поперечний розріз тіла; </a:t>
            </a:r>
            <a:r>
              <a:rPr kumimoji="0" lang="uk-UA" sz="1200" i="1" u="none" strike="noStrike" cap="none" normalizeH="0" baseline="0" dirty="0" smtClean="0">
                <a:ln>
                  <a:noFill/>
                </a:ln>
                <a:solidFill>
                  <a:schemeClr val="tx1"/>
                </a:solidFill>
                <a:effectLst/>
                <a:latin typeface="Georgia" pitchFamily="18" charset="0"/>
              </a:rPr>
              <a:t>1 </a:t>
            </a:r>
            <a:r>
              <a:rPr kumimoji="0" lang="uk-UA" sz="1200" i="0" u="none" strike="noStrike" cap="none" normalizeH="0" baseline="0" dirty="0" smtClean="0">
                <a:ln>
                  <a:noFill/>
                </a:ln>
                <a:solidFill>
                  <a:schemeClr val="tx1"/>
                </a:solidFill>
                <a:effectLst/>
                <a:latin typeface="Georgia" pitchFamily="18" charset="0"/>
              </a:rPr>
              <a:t>— ротовий отвір; </a:t>
            </a:r>
            <a:r>
              <a:rPr kumimoji="0" lang="uk-UA" sz="1200" i="1" u="none" strike="noStrike" cap="none" normalizeH="0" baseline="0" dirty="0" smtClean="0">
                <a:ln>
                  <a:noFill/>
                </a:ln>
                <a:solidFill>
                  <a:schemeClr val="tx1"/>
                </a:solidFill>
                <a:effectLst/>
                <a:latin typeface="Georgia" pitchFamily="18" charset="0"/>
              </a:rPr>
              <a:t>2 </a:t>
            </a:r>
            <a:r>
              <a:rPr kumimoji="0" lang="uk-UA" sz="1200" i="0" u="none" strike="noStrike" cap="none" normalizeH="0" baseline="0" dirty="0" smtClean="0">
                <a:ln>
                  <a:noFill/>
                </a:ln>
                <a:solidFill>
                  <a:schemeClr val="tx1"/>
                </a:solidFill>
                <a:effectLst/>
                <a:latin typeface="Georgia" pitchFamily="18" charset="0"/>
              </a:rPr>
              <a:t>— глотка; З — передня кишка; </a:t>
            </a:r>
            <a:br>
              <a:rPr kumimoji="0" lang="uk-UA" sz="1200" i="0" u="none" strike="noStrike" cap="none" normalizeH="0" baseline="0" dirty="0" smtClean="0">
                <a:ln>
                  <a:noFill/>
                </a:ln>
                <a:solidFill>
                  <a:schemeClr val="tx1"/>
                </a:solidFill>
                <a:effectLst/>
                <a:latin typeface="Georgia" pitchFamily="18" charset="0"/>
              </a:rPr>
            </a:br>
            <a:r>
              <a:rPr kumimoji="0" lang="uk-UA" sz="1200" i="1" u="none" strike="noStrike" cap="none" normalizeH="0" baseline="0" dirty="0" smtClean="0">
                <a:ln>
                  <a:noFill/>
                </a:ln>
                <a:solidFill>
                  <a:schemeClr val="tx1"/>
                </a:solidFill>
                <a:effectLst/>
                <a:latin typeface="Georgia" pitchFamily="18" charset="0"/>
              </a:rPr>
              <a:t>4 </a:t>
            </a:r>
            <a:r>
              <a:rPr kumimoji="0" lang="uk-UA" sz="1200" i="0" u="none" strike="noStrike" cap="none" normalizeH="0" baseline="0" dirty="0" smtClean="0">
                <a:ln>
                  <a:noFill/>
                </a:ln>
                <a:solidFill>
                  <a:schemeClr val="tx1"/>
                </a:solidFill>
                <a:effectLst/>
                <a:latin typeface="Georgia" pitchFamily="18" charset="0"/>
              </a:rPr>
              <a:t>— вічко; 5 — нервове кільце з вузлами; </a:t>
            </a:r>
            <a:r>
              <a:rPr kumimoji="0" lang="uk-UA" sz="1200" i="1" u="none" strike="noStrike" cap="none" normalizeH="0" baseline="0" dirty="0" smtClean="0">
                <a:ln>
                  <a:noFill/>
                </a:ln>
                <a:solidFill>
                  <a:schemeClr val="tx1"/>
                </a:solidFill>
                <a:effectLst/>
                <a:latin typeface="Georgia" pitchFamily="18" charset="0"/>
              </a:rPr>
              <a:t>6 </a:t>
            </a:r>
            <a:r>
              <a:rPr kumimoji="0" lang="uk-UA" sz="1200" i="0" u="none" strike="noStrike" cap="none" normalizeH="0" baseline="0" dirty="0" smtClean="0">
                <a:ln>
                  <a:noFill/>
                </a:ln>
                <a:solidFill>
                  <a:schemeClr val="tx1"/>
                </a:solidFill>
                <a:effectLst/>
                <a:latin typeface="Georgia" pitchFamily="18" charset="0"/>
              </a:rPr>
              <a:t>— нервовий стовбур; 7 — ліва і </a:t>
            </a:r>
            <a:r>
              <a:rPr kumimoji="0" lang="uk-UA" sz="1200" i="1" u="none" strike="noStrike" cap="none" normalizeH="0" baseline="0" dirty="0" smtClean="0">
                <a:ln>
                  <a:noFill/>
                </a:ln>
                <a:solidFill>
                  <a:schemeClr val="tx1"/>
                </a:solidFill>
                <a:effectLst/>
                <a:latin typeface="Georgia" pitchFamily="18" charset="0"/>
              </a:rPr>
              <a:t>8 </a:t>
            </a:r>
            <a:r>
              <a:rPr kumimoji="0" lang="uk-UA" sz="1200" i="0" u="none" strike="noStrike" cap="none" normalizeH="0" baseline="0" dirty="0" smtClean="0">
                <a:ln>
                  <a:noFill/>
                </a:ln>
                <a:solidFill>
                  <a:schemeClr val="tx1"/>
                </a:solidFill>
                <a:effectLst/>
                <a:latin typeface="Georgia" pitchFamily="18" charset="0"/>
              </a:rPr>
              <a:t>— права задні гілки кишки; </a:t>
            </a:r>
            <a:r>
              <a:rPr kumimoji="0" lang="uk-UA" sz="1200" i="1" u="none" strike="noStrike" cap="none" normalizeH="0" baseline="0" dirty="0" smtClean="0">
                <a:ln>
                  <a:noFill/>
                </a:ln>
                <a:solidFill>
                  <a:schemeClr val="tx1"/>
                </a:solidFill>
                <a:effectLst/>
                <a:latin typeface="Georgia" pitchFamily="18" charset="0"/>
              </a:rPr>
              <a:t>9 </a:t>
            </a:r>
            <a:r>
              <a:rPr kumimoji="0" lang="uk-UA" sz="1200" i="0" u="none" strike="noStrike" cap="none" normalizeH="0" baseline="0" dirty="0" smtClean="0">
                <a:ln>
                  <a:noFill/>
                </a:ln>
                <a:solidFill>
                  <a:schemeClr val="tx1"/>
                </a:solidFill>
                <a:effectLst/>
                <a:latin typeface="Georgia" pitchFamily="18" charset="0"/>
              </a:rPr>
              <a:t>— війки; </a:t>
            </a:r>
            <a:r>
              <a:rPr kumimoji="0" lang="uk-UA" sz="1200" i="1" u="none" strike="noStrike" cap="none" normalizeH="0" baseline="0" dirty="0" smtClean="0">
                <a:ln>
                  <a:noFill/>
                </a:ln>
                <a:solidFill>
                  <a:schemeClr val="tx1"/>
                </a:solidFill>
                <a:effectLst/>
                <a:latin typeface="Georgia" pitchFamily="18" charset="0"/>
              </a:rPr>
              <a:t>10 </a:t>
            </a:r>
            <a:r>
              <a:rPr kumimoji="0" lang="uk-UA" sz="1200" i="0" u="none" strike="noStrike" cap="none" normalizeH="0" baseline="0" dirty="0" smtClean="0">
                <a:ln>
                  <a:noFill/>
                </a:ln>
                <a:solidFill>
                  <a:schemeClr val="tx1"/>
                </a:solidFill>
                <a:effectLst/>
                <a:latin typeface="Georgia" pitchFamily="18" charset="0"/>
              </a:rPr>
              <a:t>— епідерміс; </a:t>
            </a:r>
            <a:r>
              <a:rPr kumimoji="0" lang="uk-UA" sz="1200" i="1" u="none" strike="noStrike" cap="none" normalizeH="0" baseline="0" dirty="0" smtClean="0">
                <a:ln>
                  <a:noFill/>
                </a:ln>
                <a:solidFill>
                  <a:schemeClr val="tx1"/>
                </a:solidFill>
                <a:effectLst/>
                <a:latin typeface="Georgia" pitchFamily="18" charset="0"/>
              </a:rPr>
              <a:t>11 </a:t>
            </a:r>
            <a:r>
              <a:rPr kumimoji="0" lang="uk-UA" sz="1200" i="0" u="none" strike="noStrike" cap="none" normalizeH="0" baseline="0" dirty="0" smtClean="0">
                <a:ln>
                  <a:noFill/>
                </a:ln>
                <a:solidFill>
                  <a:schemeClr val="tx1"/>
                </a:solidFill>
                <a:effectLst/>
                <a:latin typeface="Georgia" pitchFamily="18" charset="0"/>
              </a:rPr>
              <a:t>— кільцеві м'язи; </a:t>
            </a:r>
            <a:r>
              <a:rPr kumimoji="0" lang="uk-UA" sz="1200" i="1" u="none" strike="noStrike" cap="none" normalizeH="0" baseline="0" dirty="0" smtClean="0">
                <a:ln>
                  <a:noFill/>
                </a:ln>
                <a:solidFill>
                  <a:schemeClr val="tx1"/>
                </a:solidFill>
                <a:effectLst/>
                <a:latin typeface="Georgia" pitchFamily="18" charset="0"/>
              </a:rPr>
              <a:t>12 — </a:t>
            </a:r>
            <a:r>
              <a:rPr kumimoji="0" lang="uk-UA" sz="1200" i="0" u="none" strike="noStrike" cap="none" normalizeH="0" baseline="0" dirty="0" smtClean="0">
                <a:ln>
                  <a:noFill/>
                </a:ln>
                <a:solidFill>
                  <a:schemeClr val="tx1"/>
                </a:solidFill>
                <a:effectLst/>
                <a:latin typeface="Georgia" pitchFamily="18" charset="0"/>
              </a:rPr>
              <a:t>поздовжні м'язи; </a:t>
            </a:r>
            <a:r>
              <a:rPr kumimoji="0" lang="uk-UA" sz="1200" i="1" u="none" strike="noStrike" cap="none" normalizeH="0" baseline="0" dirty="0" smtClean="0">
                <a:ln>
                  <a:noFill/>
                </a:ln>
                <a:solidFill>
                  <a:schemeClr val="tx1"/>
                </a:solidFill>
                <a:effectLst/>
                <a:latin typeface="Georgia" pitchFamily="18" charset="0"/>
              </a:rPr>
              <a:t>13 </a:t>
            </a:r>
            <a:r>
              <a:rPr kumimoji="0" lang="uk-UA" sz="1200" i="0" u="none" strike="noStrike" cap="none" normalizeH="0" baseline="0" dirty="0" smtClean="0">
                <a:ln>
                  <a:noFill/>
                </a:ln>
                <a:solidFill>
                  <a:schemeClr val="tx1"/>
                </a:solidFill>
                <a:effectLst/>
                <a:latin typeface="Georgia" pitchFamily="18" charset="0"/>
              </a:rPr>
              <a:t>— протонефридії; </a:t>
            </a:r>
            <a:r>
              <a:rPr kumimoji="0" lang="uk-UA" sz="1200" i="1" u="none" strike="noStrike" cap="none" normalizeH="0" baseline="0" dirty="0" smtClean="0">
                <a:ln>
                  <a:noFill/>
                </a:ln>
                <a:solidFill>
                  <a:schemeClr val="tx1"/>
                </a:solidFill>
                <a:effectLst/>
                <a:latin typeface="Georgia" pitchFamily="18" charset="0"/>
              </a:rPr>
              <a:t>14 </a:t>
            </a:r>
            <a:r>
              <a:rPr kumimoji="0" lang="uk-UA" sz="1200" i="0" u="none" strike="noStrike" cap="none" normalizeH="0" baseline="0" dirty="0" smtClean="0">
                <a:ln>
                  <a:noFill/>
                </a:ln>
                <a:solidFill>
                  <a:schemeClr val="tx1"/>
                </a:solidFill>
                <a:effectLst/>
                <a:latin typeface="Georgia" pitchFamily="18" charset="0"/>
              </a:rPr>
              <a:t>— паренхіма; </a:t>
            </a:r>
            <a:r>
              <a:rPr kumimoji="0" lang="uk-UA" sz="1200" i="1" u="none" strike="noStrike" cap="none" normalizeH="0" baseline="0" dirty="0" smtClean="0">
                <a:ln>
                  <a:noFill/>
                </a:ln>
                <a:solidFill>
                  <a:schemeClr val="tx1"/>
                </a:solidFill>
                <a:effectLst/>
                <a:latin typeface="Georgia" pitchFamily="18" charset="0"/>
              </a:rPr>
              <a:t>15 </a:t>
            </a:r>
            <a:r>
              <a:rPr kumimoji="0" lang="uk-UA" sz="1200" i="0" u="none" strike="noStrike" cap="none" normalizeH="0" baseline="0" dirty="0" smtClean="0">
                <a:ln>
                  <a:noFill/>
                </a:ln>
                <a:solidFill>
                  <a:schemeClr val="tx1"/>
                </a:solidFill>
                <a:effectLst/>
                <a:latin typeface="Georgia" pitchFamily="18" charset="0"/>
              </a:rPr>
              <a:t>— стінка кишки (ентодерма); </a:t>
            </a:r>
            <a:r>
              <a:rPr kumimoji="0" lang="uk-UA" sz="1200" i="1" u="none" strike="noStrike" cap="none" normalizeH="0" baseline="0" dirty="0" smtClean="0">
                <a:ln>
                  <a:noFill/>
                </a:ln>
                <a:solidFill>
                  <a:schemeClr val="tx1"/>
                </a:solidFill>
                <a:effectLst/>
                <a:latin typeface="Georgia" pitchFamily="18" charset="0"/>
              </a:rPr>
              <a:t>16 </a:t>
            </a:r>
            <a:r>
              <a:rPr kumimoji="0" lang="uk-UA" sz="1200" i="0" u="none" strike="noStrike" cap="none" normalizeH="0" baseline="0" dirty="0" smtClean="0">
                <a:ln>
                  <a:noFill/>
                </a:ln>
                <a:solidFill>
                  <a:schemeClr val="tx1"/>
                </a:solidFill>
                <a:effectLst/>
                <a:latin typeface="Georgia" pitchFamily="18" charset="0"/>
              </a:rPr>
              <a:t>— сім'яник; </a:t>
            </a:r>
            <a:r>
              <a:rPr kumimoji="0" lang="uk-UA" sz="1200" i="1" u="none" strike="noStrike" cap="none" normalizeH="0" baseline="0" dirty="0" smtClean="0">
                <a:ln>
                  <a:noFill/>
                </a:ln>
                <a:solidFill>
                  <a:schemeClr val="tx1"/>
                </a:solidFill>
                <a:effectLst/>
                <a:latin typeface="Georgia" pitchFamily="18" charset="0"/>
              </a:rPr>
              <a:t>17 </a:t>
            </a:r>
            <a:r>
              <a:rPr kumimoji="0" lang="uk-UA" sz="1200" i="0" u="none" strike="noStrike" cap="none" normalizeH="0" baseline="0" dirty="0" smtClean="0">
                <a:ln>
                  <a:noFill/>
                </a:ln>
                <a:solidFill>
                  <a:schemeClr val="tx1"/>
                </a:solidFill>
                <a:effectLst/>
                <a:latin typeface="Georgia" pitchFamily="18" charset="0"/>
              </a:rPr>
              <a:t>— яєчник; </a:t>
            </a:r>
            <a:r>
              <a:rPr kumimoji="0" lang="uk-UA" sz="1200" i="1" u="none" strike="noStrike" cap="none" normalizeH="0" baseline="0" dirty="0" smtClean="0">
                <a:ln>
                  <a:noFill/>
                </a:ln>
                <a:solidFill>
                  <a:schemeClr val="tx1"/>
                </a:solidFill>
                <a:effectLst/>
                <a:latin typeface="Georgia" pitchFamily="18" charset="0"/>
              </a:rPr>
              <a:t>18 </a:t>
            </a:r>
            <a:r>
              <a:rPr kumimoji="0" lang="uk-UA" sz="1200" i="0" u="none" strike="noStrike" cap="none" normalizeH="0" baseline="0" dirty="0" smtClean="0">
                <a:ln>
                  <a:noFill/>
                </a:ln>
                <a:solidFill>
                  <a:schemeClr val="tx1"/>
                </a:solidFill>
                <a:effectLst/>
                <a:latin typeface="Georgia" pitchFamily="18" charset="0"/>
              </a:rPr>
              <a:t>— порожнина кишки; </a:t>
            </a:r>
            <a:r>
              <a:rPr kumimoji="0" lang="uk-UA" sz="1200" i="1" u="none" strike="noStrike" cap="none" normalizeH="0" baseline="0" dirty="0" smtClean="0">
                <a:ln>
                  <a:noFill/>
                </a:ln>
                <a:solidFill>
                  <a:schemeClr val="tx1"/>
                </a:solidFill>
                <a:effectLst/>
                <a:latin typeface="Georgia" pitchFamily="18" charset="0"/>
              </a:rPr>
              <a:t>19 </a:t>
            </a:r>
            <a:r>
              <a:rPr kumimoji="0" lang="uk-UA" sz="1200" i="0" u="none" strike="noStrike" cap="none" normalizeH="0" baseline="0" dirty="0" smtClean="0">
                <a:ln>
                  <a:noFill/>
                </a:ln>
                <a:solidFill>
                  <a:schemeClr val="tx1"/>
                </a:solidFill>
                <a:effectLst/>
                <a:latin typeface="Georgia" pitchFamily="18" charset="0"/>
              </a:rPr>
              <a:t>— нервова система; </a:t>
            </a:r>
            <a:r>
              <a:rPr kumimoji="0" lang="uk-UA" sz="1200" i="1" u="none" strike="noStrike" cap="none" normalizeH="0" baseline="0" dirty="0" smtClean="0">
                <a:ln>
                  <a:noFill/>
                </a:ln>
                <a:solidFill>
                  <a:schemeClr val="tx1"/>
                </a:solidFill>
                <a:effectLst/>
                <a:latin typeface="Georgia" pitchFamily="18" charset="0"/>
              </a:rPr>
              <a:t>20 </a:t>
            </a:r>
            <a:r>
              <a:rPr kumimoji="0" lang="uk-UA" sz="1200" i="0" u="none" strike="noStrike" cap="none" normalizeH="0" baseline="0" dirty="0" smtClean="0">
                <a:ln>
                  <a:noFill/>
                </a:ln>
                <a:solidFill>
                  <a:schemeClr val="tx1"/>
                </a:solidFill>
                <a:effectLst/>
                <a:latin typeface="Georgia" pitchFamily="18" charset="0"/>
              </a:rPr>
              <a:t>— спинно-черевні м'язи</a:t>
            </a:r>
            <a:endParaRPr kumimoji="0" lang="ru-RU" sz="1200" i="0" u="none" strike="noStrike" cap="none" normalizeH="0" baseline="0" dirty="0" smtClean="0">
              <a:ln>
                <a:noFill/>
              </a:ln>
              <a:solidFill>
                <a:schemeClr val="tx1"/>
              </a:solidFill>
              <a:effectLst/>
              <a:latin typeface="Georgia" pitchFamily="18" charset="0"/>
            </a:endParaRPr>
          </a:p>
        </p:txBody>
      </p:sp>
      <p:pic>
        <p:nvPicPr>
          <p:cNvPr id="5" name="Picture 3"/>
          <p:cNvPicPr>
            <a:picLocks noChangeAspect="1" noChangeArrowheads="1"/>
          </p:cNvPicPr>
          <p:nvPr/>
        </p:nvPicPr>
        <p:blipFill>
          <a:blip r:embed="rId2"/>
          <a:srcRect/>
          <a:stretch>
            <a:fillRect/>
          </a:stretch>
        </p:blipFill>
        <p:spPr bwMode="auto">
          <a:xfrm>
            <a:off x="2428860" y="214290"/>
            <a:ext cx="3902548" cy="438501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normAutofit/>
          </a:bodyPr>
          <a:lstStyle/>
          <a:p>
            <a:r>
              <a:rPr lang="uk-UA" b="1" dirty="0" smtClean="0">
                <a:latin typeface="Georgia" pitchFamily="18" charset="0"/>
              </a:rPr>
              <a:t>Клас Стьожкові черви</a:t>
            </a:r>
            <a:endParaRPr lang="ru-RU" dirty="0">
              <a:latin typeface="Georgia" pitchFamily="18" charset="0"/>
            </a:endParaRPr>
          </a:p>
        </p:txBody>
      </p:sp>
      <p:sp>
        <p:nvSpPr>
          <p:cNvPr id="3" name="Содержимое 2"/>
          <p:cNvSpPr>
            <a:spLocks noGrp="1"/>
          </p:cNvSpPr>
          <p:nvPr>
            <p:ph idx="1"/>
          </p:nvPr>
        </p:nvSpPr>
        <p:spPr>
          <a:xfrm>
            <a:off x="457200" y="1142984"/>
            <a:ext cx="8229600" cy="5357850"/>
          </a:xfrm>
        </p:spPr>
        <p:txBody>
          <a:bodyPr>
            <a:normAutofit fontScale="47500" lnSpcReduction="20000"/>
          </a:bodyPr>
          <a:lstStyle/>
          <a:p>
            <a:pPr marL="0" indent="0" algn="just">
              <a:buNone/>
            </a:pPr>
            <a:r>
              <a:rPr lang="uk-UA" dirty="0" smtClean="0">
                <a:latin typeface="Georgia" pitchFamily="18" charset="0"/>
              </a:rPr>
              <a:t>Усі </a:t>
            </a:r>
            <a:r>
              <a:rPr lang="uk-UA" i="1" dirty="0">
                <a:latin typeface="Georgia" pitchFamily="18" charset="0"/>
              </a:rPr>
              <a:t>стьожкові черви (цестоди) </a:t>
            </a:r>
            <a:r>
              <a:rPr lang="uk-UA" dirty="0">
                <a:latin typeface="Georgia" pitchFamily="18" charset="0"/>
              </a:rPr>
              <a:t>ведуть паразитичний спосіб життя. В статевозрілому стані вони живуть у </a:t>
            </a:r>
            <a:r>
              <a:rPr lang="uk-UA" dirty="0" smtClean="0">
                <a:latin typeface="Georgia" pitchFamily="18" charset="0"/>
              </a:rPr>
              <a:t>кишках </a:t>
            </a:r>
            <a:r>
              <a:rPr lang="uk-UA" dirty="0">
                <a:latin typeface="Georgia" pitchFamily="18" charset="0"/>
              </a:rPr>
              <a:t>хребетних тварин і людини, а в личинковому — в різних органах і тканинах як безхребетних, так і </a:t>
            </a:r>
            <a:r>
              <a:rPr lang="uk-UA" dirty="0" smtClean="0">
                <a:latin typeface="Georgia" pitchFamily="18" charset="0"/>
              </a:rPr>
              <a:t>хребетних </a:t>
            </a:r>
            <a:r>
              <a:rPr lang="uk-UA" dirty="0">
                <a:latin typeface="Georgia" pitchFamily="18" charset="0"/>
              </a:rPr>
              <a:t>тварин. Нині їх відомо близько 3500 видів. Форма тіла цих паразитів нагадує стьожку. Розмір дорослих </a:t>
            </a:r>
            <a:r>
              <a:rPr lang="uk-UA" dirty="0" smtClean="0">
                <a:latin typeface="Georgia" pitchFamily="18" charset="0"/>
              </a:rPr>
              <a:t>паразитів </a:t>
            </a:r>
            <a:r>
              <a:rPr lang="uk-UA" dirty="0">
                <a:latin typeface="Georgia" pitchFamily="18" charset="0"/>
              </a:rPr>
              <a:t>коливається від 1 мм до 10 м і більше. </a:t>
            </a:r>
            <a:r>
              <a:rPr lang="uk-UA" dirty="0" smtClean="0">
                <a:latin typeface="Georgia" pitchFamily="18" charset="0"/>
              </a:rPr>
              <a:t>Найчас­іше </a:t>
            </a:r>
            <a:r>
              <a:rPr lang="uk-UA" dirty="0">
                <a:latin typeface="Georgia" pitchFamily="18" charset="0"/>
              </a:rPr>
              <a:t>тіло стьожкових червів складається з голівки, ший­ки і члеників. На голівці знаходяться органи </a:t>
            </a:r>
            <a:r>
              <a:rPr lang="uk-UA" dirty="0" smtClean="0">
                <a:latin typeface="Georgia" pitchFamily="18" charset="0"/>
              </a:rPr>
              <a:t>прикріплення</a:t>
            </a:r>
            <a:r>
              <a:rPr lang="uk-UA" dirty="0">
                <a:latin typeface="Georgia" pitchFamily="18" charset="0"/>
              </a:rPr>
              <a:t>: присоски, присмоктувальні щілини й гачки. Членики утворюються на задньому кінці шийки. У одних цестод їх буває мало </a:t>
            </a:r>
            <a:r>
              <a:rPr lang="uk-UA" dirty="0" smtClean="0">
                <a:latin typeface="Georgia" pitchFamily="18" charset="0"/>
              </a:rPr>
              <a:t>(3—4 </a:t>
            </a:r>
            <a:r>
              <a:rPr lang="uk-UA" dirty="0">
                <a:latin typeface="Georgia" pitchFamily="18" charset="0"/>
              </a:rPr>
              <a:t>членики в ехінокока), а в інших багато (40 тис. і більше у стьожака широкого). Стьожкові черви всмоктують поживні речовини всією поверхнею тіла, тоб­то травлення у них внутрішньоклітинне. Виділення здійснюється видільними трубками, головні стовбури яких розміщуються по боках тіла. Нервова система має таку саму будову, як і в інших класів плоских червів.</a:t>
            </a:r>
            <a:endParaRPr lang="ru-RU" dirty="0">
              <a:latin typeface="Georgia" pitchFamily="18" charset="0"/>
            </a:endParaRPr>
          </a:p>
          <a:p>
            <a:pPr marL="0" indent="0" algn="just">
              <a:buNone/>
            </a:pPr>
            <a:r>
              <a:rPr lang="uk-UA" dirty="0">
                <a:latin typeface="Georgia" pitchFamily="18" charset="0"/>
              </a:rPr>
              <a:t>Статева система у цестод гермафродитна. В члениках, розміщених ближче до шийки, ще немає статевої системи. Згодом з'являються чоловічі статеві органи, а потім і жіночі. Яйця дозрівають у задніх члениках, які активно виповзають або пасивно викидаються в зовнішнє середо­вище з фекаліями основного хазяїна.</a:t>
            </a:r>
            <a:endParaRPr lang="ru-RU" dirty="0">
              <a:latin typeface="Georgia" pitchFamily="18" charset="0"/>
            </a:endParaRPr>
          </a:p>
          <a:p>
            <a:pPr marL="0" indent="0" algn="just">
              <a:buNone/>
            </a:pPr>
            <a:r>
              <a:rPr lang="uk-UA" b="1" dirty="0">
                <a:latin typeface="Georgia" pitchFamily="18" charset="0"/>
              </a:rPr>
              <a:t>Ціп'як бичачий (</a:t>
            </a:r>
            <a:r>
              <a:rPr lang="uk-UA" b="1" dirty="0" smtClean="0">
                <a:latin typeface="Georgia" pitchFamily="18" charset="0"/>
              </a:rPr>
              <a:t>неозброєний</a:t>
            </a:r>
            <a:r>
              <a:rPr lang="uk-UA" dirty="0" smtClean="0">
                <a:latin typeface="Georgia" pitchFamily="18" charset="0"/>
              </a:rPr>
              <a:t>). </a:t>
            </a:r>
            <a:r>
              <a:rPr lang="uk-UA" dirty="0">
                <a:latin typeface="Georgia" pitchFamily="18" charset="0"/>
              </a:rPr>
              <a:t>Дорослий </a:t>
            </a:r>
            <a:r>
              <a:rPr lang="uk-UA" dirty="0" smtClean="0">
                <a:latin typeface="Georgia" pitchFamily="18" charset="0"/>
              </a:rPr>
              <a:t>паразит </a:t>
            </a:r>
            <a:r>
              <a:rPr lang="uk-UA" dirty="0">
                <a:latin typeface="Georgia" pitchFamily="18" charset="0"/>
              </a:rPr>
              <a:t>у стьожковій стадії живе в тонкій кишці людини, а личинки його живуть у різних органах великої рогатої худоби. Хазяїна, в тілі якого розвиваються личинкові стадії, прийнято називати </a:t>
            </a:r>
            <a:r>
              <a:rPr lang="uk-UA" i="1" dirty="0">
                <a:latin typeface="Georgia" pitchFamily="18" charset="0"/>
              </a:rPr>
              <a:t>проміжним, </a:t>
            </a:r>
            <a:r>
              <a:rPr lang="uk-UA" dirty="0">
                <a:latin typeface="Georgia" pitchFamily="18" charset="0"/>
              </a:rPr>
              <a:t>а в тілі якого паразит до­сягає статевої зрілості — </a:t>
            </a:r>
            <a:r>
              <a:rPr lang="uk-UA" i="1" dirty="0">
                <a:latin typeface="Georgia" pitchFamily="18" charset="0"/>
              </a:rPr>
              <a:t>основним. </a:t>
            </a:r>
            <a:r>
              <a:rPr lang="uk-UA" dirty="0">
                <a:latin typeface="Georgia" pitchFamily="18" charset="0"/>
              </a:rPr>
              <a:t>Отже, для ціп'яка </a:t>
            </a:r>
            <a:r>
              <a:rPr lang="uk-UA" dirty="0" smtClean="0">
                <a:latin typeface="Georgia" pitchFamily="18" charset="0"/>
              </a:rPr>
              <a:t>неозброєного </a:t>
            </a:r>
            <a:r>
              <a:rPr lang="uk-UA" dirty="0">
                <a:latin typeface="Georgia" pitchFamily="18" charset="0"/>
              </a:rPr>
              <a:t>проміжний хазяїн — велика рогата худоба, а основний — людина.</a:t>
            </a:r>
            <a:endParaRPr lang="ru-RU" dirty="0">
              <a:latin typeface="Georgia" pitchFamily="18" charset="0"/>
            </a:endParaRPr>
          </a:p>
          <a:p>
            <a:pPr marL="0" indent="0" algn="just">
              <a:buNone/>
            </a:pPr>
            <a:r>
              <a:rPr lang="uk-UA" dirty="0">
                <a:latin typeface="Georgia" pitchFamily="18" charset="0"/>
              </a:rPr>
              <a:t>Тіло ціп'яка </a:t>
            </a:r>
            <a:r>
              <a:rPr lang="uk-UA" i="1" dirty="0">
                <a:latin typeface="Georgia" pitchFamily="18" charset="0"/>
              </a:rPr>
              <a:t>(стробіла) </a:t>
            </a:r>
            <a:r>
              <a:rPr lang="uk-UA" dirty="0">
                <a:latin typeface="Georgia" pitchFamily="18" charset="0"/>
              </a:rPr>
              <a:t>завдовжки 4— 12 м складаєть­ся з маленької голівки з чотирма присосками, короткої шийки і великої кількості (близько 1000) члеників </a:t>
            </a:r>
            <a:r>
              <a:rPr lang="uk-UA" i="1" dirty="0">
                <a:latin typeface="Georgia" pitchFamily="18" charset="0"/>
              </a:rPr>
              <a:t>(</a:t>
            </a:r>
            <a:r>
              <a:rPr lang="uk-UA" i="1" dirty="0" smtClean="0">
                <a:latin typeface="Georgia" pitchFamily="18" charset="0"/>
              </a:rPr>
              <a:t>проглотид</a:t>
            </a:r>
            <a:r>
              <a:rPr lang="uk-UA" i="1" dirty="0">
                <a:latin typeface="Georgia" pitchFamily="18" charset="0"/>
              </a:rPr>
              <a:t>).</a:t>
            </a:r>
            <a:endParaRPr lang="ru-RU" dirty="0">
              <a:latin typeface="Georgia" pitchFamily="18" charset="0"/>
            </a:endParaRPr>
          </a:p>
          <a:p>
            <a:pPr marL="0" indent="0">
              <a:buNone/>
            </a:pPr>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normAutofit fontScale="90000"/>
          </a:bodyPr>
          <a:lstStyle/>
          <a:p>
            <a:r>
              <a:rPr lang="uk-UA" b="1" dirty="0" smtClean="0">
                <a:latin typeface="Georgia" pitchFamily="18" charset="0"/>
              </a:rPr>
              <a:t>Тип Найпростіші</a:t>
            </a:r>
            <a:r>
              <a:rPr lang="ru-RU" dirty="0" smtClean="0">
                <a:latin typeface="Georgia" pitchFamily="18" charset="0"/>
              </a:rPr>
              <a:t/>
            </a:r>
            <a:br>
              <a:rPr lang="ru-RU" dirty="0" smtClean="0">
                <a:latin typeface="Georgia" pitchFamily="18" charset="0"/>
              </a:rPr>
            </a:br>
            <a:endParaRPr lang="ru-RU" dirty="0">
              <a:latin typeface="Georgia" pitchFamily="18" charset="0"/>
            </a:endParaRPr>
          </a:p>
        </p:txBody>
      </p:sp>
      <p:sp>
        <p:nvSpPr>
          <p:cNvPr id="3" name="Содержимое 2"/>
          <p:cNvSpPr>
            <a:spLocks noGrp="1"/>
          </p:cNvSpPr>
          <p:nvPr>
            <p:ph idx="1"/>
          </p:nvPr>
        </p:nvSpPr>
        <p:spPr>
          <a:xfrm>
            <a:off x="457200" y="857232"/>
            <a:ext cx="8229600" cy="5268931"/>
          </a:xfrm>
        </p:spPr>
        <p:txBody>
          <a:bodyPr>
            <a:noAutofit/>
          </a:bodyPr>
          <a:lstStyle/>
          <a:p>
            <a:pPr marL="0" indent="0" algn="just">
              <a:buNone/>
            </a:pPr>
            <a:r>
              <a:rPr lang="uk-UA" sz="1300" b="1" dirty="0" smtClean="0">
                <a:latin typeface="Georgia" pitchFamily="18" charset="0"/>
              </a:rPr>
              <a:t>Загальна </a:t>
            </a:r>
            <a:r>
              <a:rPr lang="uk-UA" sz="1300" b="1" dirty="0">
                <a:latin typeface="Georgia" pitchFamily="18" charset="0"/>
              </a:rPr>
              <a:t>характеристика. </a:t>
            </a:r>
            <a:endParaRPr lang="uk-UA" sz="1300" b="1" dirty="0" smtClean="0">
              <a:latin typeface="Georgia" pitchFamily="18" charset="0"/>
            </a:endParaRPr>
          </a:p>
          <a:p>
            <a:pPr marL="0" indent="0" algn="just">
              <a:buNone/>
            </a:pPr>
            <a:r>
              <a:rPr lang="uk-UA" sz="1300" i="1" dirty="0" smtClean="0">
                <a:latin typeface="Georgia" pitchFamily="18" charset="0"/>
              </a:rPr>
              <a:t>Найпростіші </a:t>
            </a:r>
            <a:r>
              <a:rPr lang="uk-UA" sz="1300" i="1" dirty="0">
                <a:latin typeface="Georgia" pitchFamily="18" charset="0"/>
              </a:rPr>
              <a:t>тварини </a:t>
            </a:r>
            <a:r>
              <a:rPr lang="uk-UA" sz="1300" dirty="0" smtClean="0">
                <a:latin typeface="Georgia" pitchFamily="18" charset="0"/>
              </a:rPr>
              <a:t>поширені </a:t>
            </a:r>
            <a:r>
              <a:rPr lang="uk-UA" sz="1300" dirty="0">
                <a:latin typeface="Georgia" pitchFamily="18" charset="0"/>
              </a:rPr>
              <a:t>по всій земній кулі — в морях, океанах, прісних водой­мах, грунті або в організмах тварин, рослин і людини. Нині відомо приблизно 25 тис. видів одноклітинних організмів. Маючи морфологічну подібність у будові клітин з </a:t>
            </a:r>
            <a:r>
              <a:rPr lang="uk-UA" sz="1300" dirty="0" smtClean="0">
                <a:latin typeface="Georgia" pitchFamily="18" charset="0"/>
              </a:rPr>
              <a:t>багатоклітинними </a:t>
            </a:r>
            <a:r>
              <a:rPr lang="uk-UA" sz="1300" dirty="0">
                <a:latin typeface="Georgia" pitchFamily="18" charset="0"/>
              </a:rPr>
              <a:t>організмами, найпростіші відрізняються від них у функціональному плані. Якщо клітини багатоклітинної тва­рини виконують спеціалізовані функції, то клітина найпрос­тіших універсальна. Вона є самостійним організмом, якому властиві обмін речовин, подразливість, рух і розмноження.</a:t>
            </a:r>
            <a:endParaRPr lang="ru-RU" sz="1300" dirty="0">
              <a:latin typeface="Georgia" pitchFamily="18" charset="0"/>
            </a:endParaRPr>
          </a:p>
          <a:p>
            <a:pPr marL="0" indent="0" algn="just">
              <a:buNone/>
            </a:pPr>
            <a:r>
              <a:rPr lang="uk-UA" sz="1300" dirty="0">
                <a:latin typeface="Georgia" pitchFamily="18" charset="0"/>
              </a:rPr>
              <a:t>Найпростіші — це організми на клітинному рівні органі­зації. В морфологічному відношенні одноклітинний орга­нізм рівноцінний клітині, а в фізіологічному — є цілісним самостійним організмом. Переважна більшість їх має мікроскопічно малі розміри (від 2 до 150 мкм). Проте де­які з них досягають 1 см, а раковини викопних </a:t>
            </a:r>
            <a:r>
              <a:rPr lang="uk-UA" sz="1300" dirty="0" smtClean="0">
                <a:latin typeface="Georgia" pitchFamily="18" charset="0"/>
              </a:rPr>
              <a:t>корененіжок </a:t>
            </a:r>
            <a:r>
              <a:rPr lang="uk-UA" sz="1300" dirty="0">
                <a:latin typeface="Georgia" pitchFamily="18" charset="0"/>
              </a:rPr>
              <a:t>мають діаметр до 5—6 см.</a:t>
            </a:r>
            <a:endParaRPr lang="ru-RU" sz="1300" dirty="0">
              <a:latin typeface="Georgia" pitchFamily="18" charset="0"/>
            </a:endParaRPr>
          </a:p>
          <a:p>
            <a:pPr marL="0" indent="0" algn="just">
              <a:buNone/>
            </a:pPr>
            <a:r>
              <a:rPr lang="uk-UA" sz="1300" dirty="0">
                <a:latin typeface="Georgia" pitchFamily="18" charset="0"/>
              </a:rPr>
              <a:t>Будова найпростіших надзвичайно різноманітна, однак усім їм властиві ознаки, характерні для організації та функцій клітини. Як і в інших клітинах, основними </a:t>
            </a:r>
            <a:r>
              <a:rPr lang="uk-UA" sz="1300" dirty="0" smtClean="0">
                <a:latin typeface="Georgia" pitchFamily="18" charset="0"/>
              </a:rPr>
              <a:t>компонентами </a:t>
            </a:r>
            <a:r>
              <a:rPr lang="uk-UA" sz="1300" dirty="0">
                <a:latin typeface="Georgia" pitchFamily="18" charset="0"/>
              </a:rPr>
              <a:t>клітини найпростішого є </a:t>
            </a:r>
            <a:r>
              <a:rPr lang="uk-UA" sz="1300" b="1" i="1" dirty="0">
                <a:latin typeface="Georgia" pitchFamily="18" charset="0"/>
              </a:rPr>
              <a:t>цитоплазма</a:t>
            </a:r>
            <a:r>
              <a:rPr lang="uk-UA" sz="1300" i="1" dirty="0">
                <a:latin typeface="Georgia" pitchFamily="18" charset="0"/>
              </a:rPr>
              <a:t> </a:t>
            </a:r>
            <a:r>
              <a:rPr lang="uk-UA" sz="1300" dirty="0">
                <a:latin typeface="Georgia" pitchFamily="18" charset="0"/>
              </a:rPr>
              <a:t>і </a:t>
            </a:r>
            <a:r>
              <a:rPr lang="uk-UA" sz="1300" b="1" i="1" dirty="0">
                <a:latin typeface="Georgia" pitchFamily="18" charset="0"/>
              </a:rPr>
              <a:t>ядро</a:t>
            </a:r>
            <a:r>
              <a:rPr lang="uk-UA" sz="1300" i="1" dirty="0">
                <a:latin typeface="Georgia" pitchFamily="18" charset="0"/>
              </a:rPr>
              <a:t>. </a:t>
            </a:r>
            <a:r>
              <a:rPr lang="uk-UA" sz="1300" dirty="0">
                <a:latin typeface="Georgia" pitchFamily="18" charset="0"/>
              </a:rPr>
              <a:t>Цитоплазма обмежена зовнішньою мембраною, яка </a:t>
            </a:r>
            <a:r>
              <a:rPr lang="uk-UA" sz="1300" dirty="0" smtClean="0">
                <a:latin typeface="Georgia" pitchFamily="18" charset="0"/>
              </a:rPr>
              <a:t>регулює </a:t>
            </a:r>
            <a:r>
              <a:rPr lang="uk-UA" sz="1300" dirty="0">
                <a:latin typeface="Georgia" pitchFamily="18" charset="0"/>
              </a:rPr>
              <a:t>надходження речовин у клітину; у багатьох видів вона ускладнюється додатковими структурами, що збільшують товщину й механічну міцність зовнішнього шару. Таким чином виникають утвори типу </a:t>
            </a:r>
            <a:r>
              <a:rPr lang="uk-UA" sz="1300" i="1" dirty="0">
                <a:latin typeface="Georgia" pitchFamily="18" charset="0"/>
              </a:rPr>
              <a:t>пелікули </a:t>
            </a:r>
            <a:r>
              <a:rPr lang="uk-UA" sz="1300" dirty="0">
                <a:latin typeface="Georgia" pitchFamily="18" charset="0"/>
              </a:rPr>
              <a:t>і </a:t>
            </a:r>
            <a:r>
              <a:rPr lang="uk-UA" sz="1300" i="1" dirty="0">
                <a:latin typeface="Georgia" pitchFamily="18" charset="0"/>
              </a:rPr>
              <a:t>оболонки, </a:t>
            </a:r>
            <a:r>
              <a:rPr lang="uk-UA" sz="1300" dirty="0">
                <a:latin typeface="Georgia" pitchFamily="18" charset="0"/>
              </a:rPr>
              <a:t>які будуть розглянуті далі.</a:t>
            </a:r>
            <a:endParaRPr lang="ru-RU" sz="1300" dirty="0">
              <a:latin typeface="Georgia" pitchFamily="18" charset="0"/>
            </a:endParaRPr>
          </a:p>
          <a:p>
            <a:pPr marL="0" indent="0" algn="just">
              <a:buNone/>
            </a:pPr>
            <a:r>
              <a:rPr lang="uk-UA" sz="1300" dirty="0">
                <a:latin typeface="Georgia" pitchFamily="18" charset="0"/>
              </a:rPr>
              <a:t>Цитоплазма найпростіших, як правило, складається з двох шарів — зовнішнього, світлішого й щільнішого — </a:t>
            </a:r>
            <a:r>
              <a:rPr lang="uk-UA" sz="1300" b="1" i="1" dirty="0">
                <a:latin typeface="Georgia" pitchFamily="18" charset="0"/>
              </a:rPr>
              <a:t>ектоплазми</a:t>
            </a:r>
            <a:r>
              <a:rPr lang="uk-UA" sz="1300" i="1" dirty="0">
                <a:latin typeface="Georgia" pitchFamily="18" charset="0"/>
              </a:rPr>
              <a:t> </a:t>
            </a:r>
            <a:r>
              <a:rPr lang="uk-UA" sz="1300" dirty="0">
                <a:latin typeface="Georgia" pitchFamily="18" charset="0"/>
              </a:rPr>
              <a:t>— і внутрішнього, в якому розміщені орга-нели і включення клітини, — </a:t>
            </a:r>
            <a:r>
              <a:rPr lang="uk-UA" sz="1300" b="1" i="1" dirty="0">
                <a:latin typeface="Georgia" pitchFamily="18" charset="0"/>
              </a:rPr>
              <a:t>ендоплазми</a:t>
            </a:r>
            <a:r>
              <a:rPr lang="uk-UA" sz="1300" i="1" dirty="0">
                <a:latin typeface="Georgia" pitchFamily="18" charset="0"/>
              </a:rPr>
              <a:t>. </a:t>
            </a:r>
            <a:r>
              <a:rPr lang="uk-UA" sz="1300" dirty="0">
                <a:latin typeface="Georgia" pitchFamily="18" charset="0"/>
              </a:rPr>
              <a:t>Крім загально-клітинних органел у цитоплазмі найпростіших можуть бути різноманітні </a:t>
            </a:r>
            <a:r>
              <a:rPr lang="uk-UA" sz="1300" b="1" i="1" dirty="0">
                <a:latin typeface="Georgia" pitchFamily="18" charset="0"/>
              </a:rPr>
              <a:t>спеціальні</a:t>
            </a:r>
            <a:r>
              <a:rPr lang="uk-UA" sz="1300" i="1" dirty="0">
                <a:latin typeface="Georgia" pitchFamily="18" charset="0"/>
              </a:rPr>
              <a:t> </a:t>
            </a:r>
            <a:r>
              <a:rPr lang="uk-UA" sz="1300" b="1" i="1" dirty="0">
                <a:latin typeface="Georgia" pitchFamily="18" charset="0"/>
              </a:rPr>
              <a:t>органели</a:t>
            </a:r>
            <a:r>
              <a:rPr lang="uk-UA" sz="1300" i="1" dirty="0">
                <a:latin typeface="Georgia" pitchFamily="18" charset="0"/>
              </a:rPr>
              <a:t>. </a:t>
            </a:r>
            <a:r>
              <a:rPr lang="uk-UA" sz="1300" dirty="0">
                <a:latin typeface="Georgia" pitchFamily="18" charset="0"/>
              </a:rPr>
              <a:t>Особливо </a:t>
            </a:r>
            <a:r>
              <a:rPr lang="uk-UA" sz="1300" dirty="0" smtClean="0">
                <a:latin typeface="Georgia" pitchFamily="18" charset="0"/>
              </a:rPr>
              <a:t>представлені </a:t>
            </a:r>
            <a:r>
              <a:rPr lang="uk-UA" sz="1300" dirty="0">
                <a:latin typeface="Georgia" pitchFamily="18" charset="0"/>
              </a:rPr>
              <a:t>тут різні фібрилярні утвори — опорні й скоротливі волоконця, скоротливі вакуолі, травні вакуолі тощо. У </a:t>
            </a:r>
            <a:r>
              <a:rPr lang="uk-UA" sz="1300" dirty="0" smtClean="0">
                <a:latin typeface="Georgia" pitchFamily="18" charset="0"/>
              </a:rPr>
              <a:t>найпростіших </a:t>
            </a:r>
            <a:r>
              <a:rPr lang="uk-UA" sz="1300" dirty="0">
                <a:latin typeface="Georgia" pitchFamily="18" charset="0"/>
              </a:rPr>
              <a:t>є одне або кілька типових клітинних ядер. Ядро найпростіших має типову двошарову ядерну оболонку. В ядрі містяться розсіяний хроматиновий матеріал і </a:t>
            </a:r>
            <a:r>
              <a:rPr lang="uk-UA" sz="1300" dirty="0" smtClean="0">
                <a:latin typeface="Georgia" pitchFamily="18" charset="0"/>
              </a:rPr>
              <a:t>ядерця</a:t>
            </a:r>
            <a:r>
              <a:rPr lang="uk-UA" sz="1300" dirty="0">
                <a:latin typeface="Georgia" pitchFamily="18" charset="0"/>
              </a:rPr>
              <a:t>. Ядра найпростіших характеризуються винятковою морфологічною різноманітністю за розмірами, числом </a:t>
            </a:r>
            <a:r>
              <a:rPr lang="uk-UA" sz="1300" dirty="0" smtClean="0">
                <a:latin typeface="Georgia" pitchFamily="18" charset="0"/>
              </a:rPr>
              <a:t>ядерець</a:t>
            </a:r>
            <a:r>
              <a:rPr lang="uk-UA" sz="1300" dirty="0">
                <a:latin typeface="Georgia" pitchFamily="18" charset="0"/>
              </a:rPr>
              <a:t>, кількістю ядерного соку тощо</a:t>
            </a:r>
            <a:r>
              <a:rPr lang="uk-UA" sz="1300" dirty="0" smtClean="0">
                <a:latin typeface="Georgia" pitchFamily="18" charset="0"/>
              </a:rPr>
              <a:t>.</a:t>
            </a:r>
            <a:endParaRPr lang="ru-RU" sz="1300" dirty="0">
              <a:latin typeface="Georgia"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6000768"/>
            <a:ext cx="8229600" cy="696899"/>
          </a:xfrm>
        </p:spPr>
        <p:txBody>
          <a:bodyPr>
            <a:normAutofit fontScale="92500"/>
          </a:bodyPr>
          <a:lstStyle/>
          <a:p>
            <a:pPr algn="ctr">
              <a:buNone/>
            </a:pPr>
            <a:r>
              <a:rPr lang="uk-UA" sz="2400" dirty="0" smtClean="0">
                <a:latin typeface="Georgia" pitchFamily="18" charset="0"/>
              </a:rPr>
              <a:t>Стьожкові черви на поверхні слизової оболонки кишечника</a:t>
            </a:r>
            <a:endParaRPr lang="ru-RU" sz="2400" dirty="0">
              <a:latin typeface="Georgia" pitchFamily="18" charset="0"/>
            </a:endParaRPr>
          </a:p>
        </p:txBody>
      </p:sp>
      <p:pic>
        <p:nvPicPr>
          <p:cNvPr id="4" name="Содержимое 3" descr="7534ed044e14.jpg"/>
          <p:cNvPicPr>
            <a:picLocks noChangeAspect="1"/>
          </p:cNvPicPr>
          <p:nvPr/>
        </p:nvPicPr>
        <p:blipFill>
          <a:blip r:embed="rId2"/>
          <a:stretch>
            <a:fillRect/>
          </a:stretch>
        </p:blipFill>
        <p:spPr>
          <a:xfrm>
            <a:off x="1857356" y="428604"/>
            <a:ext cx="5332482" cy="533248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5429264"/>
            <a:ext cx="8443914" cy="1143000"/>
          </a:xfrm>
        </p:spPr>
        <p:txBody>
          <a:bodyPr>
            <a:noAutofit/>
          </a:bodyPr>
          <a:lstStyle/>
          <a:p>
            <a:r>
              <a:rPr lang="uk-UA" sz="2400" dirty="0" smtClean="0">
                <a:latin typeface="Georgia" pitchFamily="18" charset="0"/>
              </a:rPr>
              <a:t>Органи прікріплення (гачки) ціпяка озброєнного</a:t>
            </a:r>
            <a:endParaRPr lang="ru-RU" sz="2400" dirty="0">
              <a:latin typeface="Georgia" pitchFamily="18" charset="0"/>
            </a:endParaRPr>
          </a:p>
        </p:txBody>
      </p:sp>
      <p:pic>
        <p:nvPicPr>
          <p:cNvPr id="4" name="Содержимое 3" descr="1217990809_0.jpg"/>
          <p:cNvPicPr>
            <a:picLocks noGrp="1" noChangeAspect="1"/>
          </p:cNvPicPr>
          <p:nvPr>
            <p:ph idx="1"/>
          </p:nvPr>
        </p:nvPicPr>
        <p:blipFill>
          <a:blip r:embed="rId2"/>
          <a:stretch>
            <a:fillRect/>
          </a:stretch>
        </p:blipFill>
        <p:spPr>
          <a:xfrm>
            <a:off x="1000100" y="357166"/>
            <a:ext cx="7355782" cy="490385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357826"/>
            <a:ext cx="8229600" cy="1214446"/>
          </a:xfrm>
        </p:spPr>
        <p:txBody>
          <a:bodyPr>
            <a:normAutofit fontScale="32500" lnSpcReduction="20000"/>
          </a:bodyPr>
          <a:lstStyle/>
          <a:p>
            <a:pPr marL="0" indent="0" algn="ctr">
              <a:buNone/>
            </a:pPr>
            <a:r>
              <a:rPr lang="uk-UA" sz="3700" b="1" dirty="0">
                <a:latin typeface="Georgia" pitchFamily="18" charset="0"/>
              </a:rPr>
              <a:t>Цикли розвитку ціп'яків</a:t>
            </a:r>
            <a:r>
              <a:rPr lang="uk-UA" sz="3700" b="1" dirty="0" smtClean="0">
                <a:latin typeface="Georgia" pitchFamily="18" charset="0"/>
              </a:rPr>
              <a:t>:</a:t>
            </a:r>
          </a:p>
          <a:p>
            <a:pPr marL="0" indent="0" algn="ctr">
              <a:buNone/>
            </a:pPr>
            <a:endParaRPr lang="ru-RU" sz="3700" b="1" dirty="0">
              <a:latin typeface="Georgia" pitchFamily="18" charset="0"/>
            </a:endParaRPr>
          </a:p>
          <a:p>
            <a:pPr marL="0" indent="0" algn="just">
              <a:buNone/>
            </a:pPr>
            <a:r>
              <a:rPr lang="uk-UA" sz="3700" i="1" dirty="0">
                <a:latin typeface="Georgia" pitchFamily="18" charset="0"/>
              </a:rPr>
              <a:t>а </a:t>
            </a:r>
            <a:r>
              <a:rPr lang="uk-UA" sz="3700" dirty="0">
                <a:latin typeface="Georgia" pitchFamily="18" charset="0"/>
              </a:rPr>
              <a:t>— озброєного (свинячого); </a:t>
            </a:r>
            <a:r>
              <a:rPr lang="uk-UA" sz="3700" i="1" dirty="0">
                <a:latin typeface="Georgia" pitchFamily="18" charset="0"/>
              </a:rPr>
              <a:t>б </a:t>
            </a:r>
            <a:r>
              <a:rPr lang="uk-UA" sz="3700" dirty="0">
                <a:latin typeface="Georgia" pitchFamily="18" charset="0"/>
              </a:rPr>
              <a:t>— неозброєного (бичачого); </a:t>
            </a:r>
            <a:r>
              <a:rPr lang="uk-UA" sz="3700" i="1" dirty="0">
                <a:latin typeface="Georgia" pitchFamily="18" charset="0"/>
              </a:rPr>
              <a:t>в </a:t>
            </a:r>
            <a:r>
              <a:rPr lang="uk-UA" sz="3700" dirty="0">
                <a:latin typeface="Georgia" pitchFamily="18" charset="0"/>
              </a:rPr>
              <a:t>— </a:t>
            </a:r>
            <a:r>
              <a:rPr lang="uk-UA" sz="3700" dirty="0" smtClean="0">
                <a:latin typeface="Georgia" pitchFamily="18" charset="0"/>
              </a:rPr>
              <a:t>основний </a:t>
            </a:r>
            <a:r>
              <a:rPr lang="uk-UA" sz="3700" dirty="0">
                <a:latin typeface="Georgia" pitchFamily="18" charset="0"/>
              </a:rPr>
              <a:t>і </a:t>
            </a:r>
            <a:r>
              <a:rPr lang="uk-UA" sz="3700" i="1" dirty="0">
                <a:latin typeface="Georgia" pitchFamily="18" charset="0"/>
              </a:rPr>
              <a:t>г </a:t>
            </a:r>
            <a:r>
              <a:rPr lang="uk-UA" sz="3700" dirty="0">
                <a:latin typeface="Georgia" pitchFamily="18" charset="0"/>
              </a:rPr>
              <a:t>— проміжний хазяїни; </a:t>
            </a:r>
            <a:r>
              <a:rPr lang="uk-UA" sz="3700" i="1" dirty="0">
                <a:latin typeface="Georgia" pitchFamily="18" charset="0"/>
              </a:rPr>
              <a:t>1 </a:t>
            </a:r>
            <a:r>
              <a:rPr lang="uk-UA" sz="3700" dirty="0">
                <a:latin typeface="Georgia" pitchFamily="18" charset="0"/>
              </a:rPr>
              <a:t>— голівки (сколекси); </a:t>
            </a:r>
            <a:r>
              <a:rPr lang="uk-UA" sz="3700" i="1" dirty="0">
                <a:latin typeface="Georgia" pitchFamily="18" charset="0"/>
              </a:rPr>
              <a:t>2 </a:t>
            </a:r>
            <a:r>
              <a:rPr lang="uk-UA" sz="3700" dirty="0">
                <a:latin typeface="Georgia" pitchFamily="18" charset="0"/>
              </a:rPr>
              <a:t>— зрілі чле­ники (проглотиди), заповнені яйцями; З — личинки (онкосфери); </a:t>
            </a:r>
            <a:r>
              <a:rPr lang="uk-UA" sz="3700" i="1" dirty="0">
                <a:latin typeface="Georgia" pitchFamily="18" charset="0"/>
              </a:rPr>
              <a:t>4 — </a:t>
            </a:r>
            <a:r>
              <a:rPr lang="uk-UA" sz="3700" dirty="0">
                <a:latin typeface="Georgia" pitchFamily="18" charset="0"/>
              </a:rPr>
              <a:t>фіни (цистицерки); 5 — міхурова стадія з вивернутою голівкою; </a:t>
            </a:r>
            <a:r>
              <a:rPr lang="uk-UA" sz="3700" i="1" dirty="0">
                <a:latin typeface="Georgia" pitchFamily="18" charset="0"/>
              </a:rPr>
              <a:t>6 — </a:t>
            </a:r>
            <a:r>
              <a:rPr lang="uk-UA" sz="3700" dirty="0">
                <a:latin typeface="Georgia" pitchFamily="18" charset="0"/>
              </a:rPr>
              <a:t>доросла стадія; </a:t>
            </a:r>
            <a:r>
              <a:rPr lang="uk-UA" sz="3700" i="1" dirty="0">
                <a:latin typeface="Georgia" pitchFamily="18" charset="0"/>
              </a:rPr>
              <a:t>7 </a:t>
            </a:r>
            <a:r>
              <a:rPr lang="uk-UA" sz="3700" dirty="0">
                <a:latin typeface="Georgia" pitchFamily="18" charset="0"/>
              </a:rPr>
              <a:t>— пересування частини стробіли в зовнішньому </a:t>
            </a:r>
            <a:r>
              <a:rPr lang="uk-UA" sz="3700" dirty="0" smtClean="0">
                <a:latin typeface="Georgia" pitchFamily="18" charset="0"/>
              </a:rPr>
              <a:t>середовищі</a:t>
            </a:r>
            <a:endParaRPr lang="ru-RU" sz="3700" dirty="0">
              <a:latin typeface="Georgia" pitchFamily="18" charset="0"/>
            </a:endParaRPr>
          </a:p>
          <a:p>
            <a:pPr>
              <a:buNone/>
            </a:pPr>
            <a:endParaRPr lang="ru-RU" dirty="0"/>
          </a:p>
        </p:txBody>
      </p:sp>
      <p:pic>
        <p:nvPicPr>
          <p:cNvPr id="30723" name="Picture 3"/>
          <p:cNvPicPr>
            <a:picLocks noChangeAspect="1" noChangeArrowheads="1"/>
          </p:cNvPicPr>
          <p:nvPr/>
        </p:nvPicPr>
        <p:blipFill>
          <a:blip r:embed="rId2"/>
          <a:srcRect/>
          <a:stretch>
            <a:fillRect/>
          </a:stretch>
        </p:blipFill>
        <p:spPr bwMode="auto">
          <a:xfrm>
            <a:off x="3143240" y="285728"/>
            <a:ext cx="3127224" cy="487841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5929354"/>
          </a:xfrm>
        </p:spPr>
        <p:txBody>
          <a:bodyPr>
            <a:normAutofit fontScale="47500" lnSpcReduction="20000"/>
          </a:bodyPr>
          <a:lstStyle/>
          <a:p>
            <a:pPr marL="0" indent="0" algn="just">
              <a:buNone/>
            </a:pPr>
            <a:r>
              <a:rPr lang="uk-UA" dirty="0">
                <a:latin typeface="Georgia" pitchFamily="18" charset="0"/>
              </a:rPr>
              <a:t>Особливості будови ціп'яків тісно пов'язані з </a:t>
            </a:r>
            <a:r>
              <a:rPr lang="uk-UA" dirty="0" smtClean="0">
                <a:latin typeface="Georgia" pitchFamily="18" charset="0"/>
              </a:rPr>
              <a:t>необхідністю </a:t>
            </a:r>
            <a:r>
              <a:rPr lang="uk-UA" dirty="0">
                <a:latin typeface="Georgia" pitchFamily="18" charset="0"/>
              </a:rPr>
              <a:t>пристосування до паразитичного способу життя. Травної системи у них немає зовсім. Живляться паразити поживними речовинами, що містяться в кишках, </a:t>
            </a:r>
            <a:r>
              <a:rPr lang="uk-UA" dirty="0" smtClean="0">
                <a:latin typeface="Georgia" pitchFamily="18" charset="0"/>
              </a:rPr>
              <a:t>всмоктуючи </a:t>
            </a:r>
            <a:r>
              <a:rPr lang="uk-UA" dirty="0">
                <a:latin typeface="Georgia" pitchFamily="18" charset="0"/>
              </a:rPr>
              <a:t>їх усією поверхнею тіла. Тіло їх вкрите типовим шкірно-м'язовим мішком, однак покриви </a:t>
            </a:r>
            <a:r>
              <a:rPr lang="uk-UA" i="1" dirty="0">
                <a:latin typeface="Georgia" pitchFamily="18" charset="0"/>
              </a:rPr>
              <a:t>(тегумент) </a:t>
            </a:r>
            <a:r>
              <a:rPr lang="uk-UA" dirty="0" smtClean="0">
                <a:latin typeface="Georgia" pitchFamily="18" charset="0"/>
              </a:rPr>
              <a:t>здатні </a:t>
            </a:r>
            <a:r>
              <a:rPr lang="uk-UA" dirty="0">
                <a:latin typeface="Georgia" pitchFamily="18" charset="0"/>
              </a:rPr>
              <a:t>одночасно протидіяти перетравлювальній дії травних соків і всмоктувати продукти з порожнини кишок </a:t>
            </a:r>
            <a:r>
              <a:rPr lang="uk-UA" dirty="0" smtClean="0">
                <a:latin typeface="Georgia" pitchFamily="18" charset="0"/>
              </a:rPr>
              <a:t>людини</a:t>
            </a:r>
            <a:r>
              <a:rPr lang="uk-UA" dirty="0">
                <a:latin typeface="Georgia" pitchFamily="18" charset="0"/>
              </a:rPr>
              <a:t>. Органів чуття немає. Пристосуванням до паразитич­ного способу життя є добре розвинена статева система і гермафродитизм, а також надзвичайна плодючість (у </a:t>
            </a:r>
            <a:r>
              <a:rPr lang="uk-UA" dirty="0" smtClean="0">
                <a:latin typeface="Georgia" pitchFamily="18" charset="0"/>
              </a:rPr>
              <a:t>кожному </a:t>
            </a:r>
            <a:r>
              <a:rPr lang="uk-UA" dirty="0">
                <a:latin typeface="Georgia" pitchFamily="18" charset="0"/>
              </a:rPr>
              <a:t>членику бичачого ціп'яка знаходиться до 175 тис. яєць, за добу з організму їх виводиться близько 5 млн). Членики здатні самостійно виповзати через анальний отвір, а також, вийшовши з фекальними масами назовні, розпов­затися по землі й траві, збільшуючи тим самим можливість зараження. Велика рогата худоба заражається, </a:t>
            </a:r>
            <a:r>
              <a:rPr lang="uk-UA" dirty="0" smtClean="0">
                <a:latin typeface="Georgia" pitchFamily="18" charset="0"/>
              </a:rPr>
              <a:t>проковтуючи </a:t>
            </a:r>
            <a:r>
              <a:rPr lang="uk-UA" dirty="0">
                <a:latin typeface="Georgia" pitchFamily="18" charset="0"/>
              </a:rPr>
              <a:t>членики або яйця.</a:t>
            </a:r>
            <a:endParaRPr lang="ru-RU" dirty="0">
              <a:latin typeface="Georgia" pitchFamily="18" charset="0"/>
            </a:endParaRPr>
          </a:p>
          <a:p>
            <a:pPr marL="0" indent="0" algn="just">
              <a:buNone/>
            </a:pPr>
            <a:r>
              <a:rPr lang="uk-UA" dirty="0">
                <a:latin typeface="Georgia" pitchFamily="18" charset="0"/>
              </a:rPr>
              <a:t>У кишках тварин з яєць виходять личинки з шістьма гачками, за допомогою яких вони проникають у крово­носні капіляри і кров'ю розносяться по всьому тілу тва­рини. Більша частина їх осідає в міжм'язовій сполучній тканині, язиці, жувальних м'язах, серцевому м'язі, де вони перетворюються на </a:t>
            </a:r>
            <a:r>
              <a:rPr lang="uk-UA" i="1" dirty="0">
                <a:latin typeface="Georgia" pitchFamily="18" charset="0"/>
              </a:rPr>
              <a:t>фіну, </a:t>
            </a:r>
            <a:r>
              <a:rPr lang="uk-UA" dirty="0">
                <a:latin typeface="Georgia" pitchFamily="18" charset="0"/>
              </a:rPr>
              <a:t>або </a:t>
            </a:r>
            <a:r>
              <a:rPr lang="uk-UA" i="1" dirty="0">
                <a:latin typeface="Georgia" pitchFamily="18" charset="0"/>
              </a:rPr>
              <a:t>цистицерк. </a:t>
            </a:r>
            <a:r>
              <a:rPr lang="uk-UA" dirty="0">
                <a:latin typeface="Georgia" pitchFamily="18" charset="0"/>
              </a:rPr>
              <a:t>Фіна — </a:t>
            </a:r>
            <a:r>
              <a:rPr lang="uk-UA" dirty="0" smtClean="0">
                <a:latin typeface="Georgia" pitchFamily="18" charset="0"/>
              </a:rPr>
              <a:t>пухирець </a:t>
            </a:r>
            <a:r>
              <a:rPr lang="uk-UA" dirty="0">
                <a:latin typeface="Georgia" pitchFamily="18" charset="0"/>
              </a:rPr>
              <a:t>завбільшки з горошину, всередині якого міститься голівка ціп'яка з шийкою.</a:t>
            </a:r>
            <a:endParaRPr lang="ru-RU" dirty="0">
              <a:latin typeface="Georgia" pitchFamily="18" charset="0"/>
            </a:endParaRPr>
          </a:p>
          <a:p>
            <a:pPr marL="0" indent="0" algn="just">
              <a:buNone/>
            </a:pPr>
            <a:r>
              <a:rPr lang="uk-UA" dirty="0">
                <a:latin typeface="Georgia" pitchFamily="18" charset="0"/>
              </a:rPr>
              <a:t>Зараження людей бичачим ціп'яком відбувається під час використання в їжу недостатньо термічно </a:t>
            </a:r>
            <a:r>
              <a:rPr lang="uk-UA" dirty="0" smtClean="0">
                <a:latin typeface="Georgia" pitchFamily="18" charset="0"/>
              </a:rPr>
              <a:t>обробленого </a:t>
            </a:r>
            <a:r>
              <a:rPr lang="uk-UA" dirty="0">
                <a:latin typeface="Georgia" pitchFamily="18" charset="0"/>
              </a:rPr>
              <a:t>м'яса, в'яленої або солоної враженої яловичини (особ­ливо телятини). Перший час після зараження хвороба може протікати без будь-яких видимих проявів. Проте потім у хворих з'являються розлади травлення, загальна слабкість, недокрів'я, головний біль, дратівливість, порушується сон, знижується працездатність тощо</a:t>
            </a:r>
            <a:r>
              <a:rPr lang="uk-UA" dirty="0" smtClean="0">
                <a:latin typeface="Georgia" pitchFamily="18" charset="0"/>
              </a:rPr>
              <a:t>.</a:t>
            </a:r>
            <a:endParaRPr lang="ru-RU" dirty="0">
              <a:latin typeface="Georgia"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5768997"/>
          </a:xfrm>
        </p:spPr>
        <p:txBody>
          <a:bodyPr>
            <a:normAutofit fontScale="70000" lnSpcReduction="20000"/>
          </a:bodyPr>
          <a:lstStyle/>
          <a:p>
            <a:pPr marL="0" indent="0" algn="just">
              <a:buNone/>
            </a:pPr>
            <a:r>
              <a:rPr lang="uk-UA" dirty="0">
                <a:latin typeface="Georgia" pitchFamily="18" charset="0"/>
              </a:rPr>
              <a:t>Ще одним поширеним паразитом людини є </a:t>
            </a:r>
            <a:r>
              <a:rPr lang="uk-UA" b="1" dirty="0">
                <a:latin typeface="Georgia" pitchFamily="18" charset="0"/>
              </a:rPr>
              <a:t>стьожак широкий. </a:t>
            </a:r>
            <a:r>
              <a:rPr lang="uk-UA" dirty="0">
                <a:latin typeface="Georgia" pitchFamily="18" charset="0"/>
              </a:rPr>
              <a:t>Крім людини він паразитує в організмі собак, котів, лисиць тощо. Довжина цього паразита сягає 25 метрів. Зараження відбувається під час споживання </a:t>
            </a:r>
            <a:r>
              <a:rPr lang="uk-UA" dirty="0" smtClean="0">
                <a:latin typeface="Georgia" pitchFamily="18" charset="0"/>
              </a:rPr>
              <a:t>недостатньо </a:t>
            </a:r>
            <a:r>
              <a:rPr lang="uk-UA" dirty="0">
                <a:latin typeface="Georgia" pitchFamily="18" charset="0"/>
              </a:rPr>
              <a:t>просмаженої або просоленої риби та ікри. Риба вражається при поїданні першого проміжного хазяїна — рачка-циклопа з личинками паразита.</a:t>
            </a:r>
            <a:endParaRPr lang="ru-RU" dirty="0">
              <a:latin typeface="Georgia" pitchFamily="18" charset="0"/>
            </a:endParaRPr>
          </a:p>
          <a:p>
            <a:pPr marL="0" indent="0" algn="just">
              <a:buNone/>
            </a:pPr>
            <a:r>
              <a:rPr lang="uk-UA" dirty="0">
                <a:latin typeface="Georgia" pitchFamily="18" charset="0"/>
              </a:rPr>
              <a:t>На відміну від попередніх видів стьожкових червів, у життєвому циклі ехінокока людина виступає як </a:t>
            </a:r>
            <a:r>
              <a:rPr lang="uk-UA" dirty="0" smtClean="0">
                <a:latin typeface="Georgia" pitchFamily="18" charset="0"/>
              </a:rPr>
              <a:t>проміжний </a:t>
            </a:r>
            <a:r>
              <a:rPr lang="uk-UA" dirty="0">
                <a:latin typeface="Georgia" pitchFamily="18" charset="0"/>
              </a:rPr>
              <a:t>хазяїн. Остаточним хазяїном для цього паразита є хижі тварини: собаки, вовки, лисиці тощо. Людина вражається ехінококом у разі необережного поводження з собакою, у якого на шерсті можуть залишатися яйця паразита. Потрапивши у кишки людини, личинки </a:t>
            </a:r>
            <a:r>
              <a:rPr lang="uk-UA" dirty="0" smtClean="0">
                <a:latin typeface="Georgia" pitchFamily="18" charset="0"/>
              </a:rPr>
              <a:t>переходять </a:t>
            </a:r>
            <a:r>
              <a:rPr lang="uk-UA" dirty="0">
                <a:latin typeface="Georgia" pitchFamily="18" charset="0"/>
              </a:rPr>
              <a:t>до різних органів людини і утворюють фіни, які </a:t>
            </a:r>
            <a:r>
              <a:rPr lang="uk-UA" dirty="0" smtClean="0">
                <a:latin typeface="Georgia" pitchFamily="18" charset="0"/>
              </a:rPr>
              <a:t>поступово </a:t>
            </a:r>
            <a:r>
              <a:rPr lang="uk-UA" dirty="0">
                <a:latin typeface="Georgia" pitchFamily="18" charset="0"/>
              </a:rPr>
              <a:t>збільшуються в розмірах. Фіна може </a:t>
            </a:r>
            <a:r>
              <a:rPr lang="uk-UA" dirty="0" smtClean="0">
                <a:latin typeface="Georgia" pitchFamily="18" charset="0"/>
              </a:rPr>
              <a:t>розмножуватися</a:t>
            </a:r>
            <a:r>
              <a:rPr lang="uk-UA" dirty="0">
                <a:latin typeface="Georgia" pitchFamily="18" charset="0"/>
              </a:rPr>
              <a:t>, тисне на органи. Позбутися цього можна лише </a:t>
            </a:r>
            <a:r>
              <a:rPr lang="uk-UA" dirty="0" smtClean="0">
                <a:latin typeface="Georgia" pitchFamily="18" charset="0"/>
              </a:rPr>
              <a:t>хірургічним </a:t>
            </a:r>
            <a:r>
              <a:rPr lang="uk-UA" dirty="0">
                <a:latin typeface="Georgia" pitchFamily="18" charset="0"/>
              </a:rPr>
              <a:t>шляхом.</a:t>
            </a:r>
            <a:endParaRPr lang="ru-RU" dirty="0">
              <a:latin typeface="Georgia" pitchFamily="18" charset="0"/>
            </a:endParaRPr>
          </a:p>
          <a:p>
            <a:pPr marL="0" indent="0" algn="just">
              <a:buNone/>
            </a:pPr>
            <a:endParaRPr lang="ru-RU" dirty="0">
              <a:latin typeface="Georgia"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fontScale="90000"/>
          </a:bodyPr>
          <a:lstStyle/>
          <a:p>
            <a:r>
              <a:rPr lang="uk-UA" b="1" dirty="0" smtClean="0">
                <a:latin typeface="Georgia" pitchFamily="18" charset="0"/>
              </a:rPr>
              <a:t>Клас Сисуни, або Трематоди</a:t>
            </a:r>
            <a:endParaRPr lang="ru-RU" dirty="0">
              <a:latin typeface="Georgia" pitchFamily="18" charset="0"/>
            </a:endParaRPr>
          </a:p>
        </p:txBody>
      </p:sp>
      <p:sp>
        <p:nvSpPr>
          <p:cNvPr id="3" name="Содержимое 2"/>
          <p:cNvSpPr>
            <a:spLocks noGrp="1"/>
          </p:cNvSpPr>
          <p:nvPr>
            <p:ph idx="1"/>
          </p:nvPr>
        </p:nvSpPr>
        <p:spPr>
          <a:xfrm>
            <a:off x="457200" y="1214422"/>
            <a:ext cx="8229600" cy="4911741"/>
          </a:xfrm>
        </p:spPr>
        <p:txBody>
          <a:bodyPr>
            <a:normAutofit fontScale="55000" lnSpcReduction="20000"/>
          </a:bodyPr>
          <a:lstStyle/>
          <a:p>
            <a:pPr marL="0" indent="0" algn="just">
              <a:buNone/>
            </a:pPr>
            <a:r>
              <a:rPr lang="uk-UA" dirty="0" smtClean="0">
                <a:latin typeface="Georgia" pitchFamily="18" charset="0"/>
              </a:rPr>
              <a:t>До класу належить близько 4000 видів; усі вони є паразитами внутрішніх органів хребетних та безхребетних тварин. Зовнішнім виглядом і будовою сисуни нагадують війчастих червів, а відмінності їх пов'язані в основному з паразитичним способом життя. Сисунам властиві складні життєві цикли. Тіло їхнє плоске, листкоподібне, як правило, завдовжки 0,3—5 см. В тілі хазяїна вони утримуються присосками — ротовим та черевним. Ротовий присосок оточує рот, що знаходиться на передньому кінці тіла. Сисуни живляться тканинами хазяїна, які вони проковтують за допомогою м'язистої глотки. Стінку тіла становить шкірно-м'язовий мішок, до якого входять тегумент і непосмуговані м'язи, між ними розміщена базальна мембрана. Тегумент утворений шаром клітин, що злилися між собою (синцитій). М'язи мають поздовжні, кільцеві та діагональні волокна.</a:t>
            </a:r>
            <a:endParaRPr lang="ru-RU" dirty="0" smtClean="0">
              <a:latin typeface="Georgia" pitchFamily="18" charset="0"/>
            </a:endParaRPr>
          </a:p>
          <a:p>
            <a:pPr marL="0" indent="0" algn="just">
              <a:buNone/>
            </a:pPr>
            <a:r>
              <a:rPr lang="uk-UA" dirty="0" smtClean="0">
                <a:latin typeface="Georgia" pitchFamily="18" charset="0"/>
              </a:rPr>
              <a:t>Ротовий отвір травної системи веде до мускулистої глотки, що являє собою сильний сисний апарат. Глотка переходить у стравохід, розгалужені кишки, які закінчуються сліпо.</a:t>
            </a:r>
            <a:endParaRPr lang="ru-RU" dirty="0" smtClean="0">
              <a:latin typeface="Georgia" pitchFamily="18" charset="0"/>
            </a:endParaRPr>
          </a:p>
          <a:p>
            <a:pPr marL="0" indent="0" algn="just">
              <a:buNone/>
            </a:pPr>
            <a:r>
              <a:rPr lang="uk-UA" dirty="0" smtClean="0">
                <a:latin typeface="Georgia" pitchFamily="18" charset="0"/>
              </a:rPr>
              <a:t>Майже всі сисуни — гермафродити. Складні життєві цикли сисунів пов'язані з проходженням низки стадій розвитку. На цих стадіях здійснюється статеве розмноження як із заплідненням, так і без нього, тобто партено-генетично, що забезпечує величезну кількість потомків, яка необхідна для підтримання існування виду.</a:t>
            </a:r>
            <a:endParaRPr lang="ru-RU" dirty="0" smtClean="0">
              <a:latin typeface="Georgia" pitchFamily="18" charset="0"/>
            </a:endParaRPr>
          </a:p>
          <a:p>
            <a:pPr>
              <a:buNone/>
            </a:pPr>
            <a:endParaRPr lang="ru-RU" dirty="0">
              <a:latin typeface="Georgia"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5768997"/>
          </a:xfrm>
        </p:spPr>
        <p:txBody>
          <a:bodyPr>
            <a:normAutofit fontScale="47500" lnSpcReduction="20000"/>
          </a:bodyPr>
          <a:lstStyle/>
          <a:p>
            <a:pPr marL="0" indent="0" algn="just">
              <a:buNone/>
            </a:pPr>
            <a:r>
              <a:rPr lang="uk-UA" b="1" dirty="0" smtClean="0">
                <a:latin typeface="Georgia" pitchFamily="18" charset="0"/>
              </a:rPr>
              <a:t>Печінковий сисун </a:t>
            </a:r>
            <a:r>
              <a:rPr lang="uk-UA" dirty="0" smtClean="0">
                <a:latin typeface="Georgia" pitchFamily="18" charset="0"/>
              </a:rPr>
              <a:t>— паразит великої та дрібної рогатої худоби, коней, свиней, іноді він зустрічається і в людини. Проміжний хазяїн — ставковик малий. Живе сисун у жовчних протоках печінки і часто призводить до їх закупорення, що супроводжується високою температурою, сильним болем, жовтухою.</a:t>
            </a:r>
            <a:endParaRPr lang="ru-RU" dirty="0" smtClean="0">
              <a:latin typeface="Georgia" pitchFamily="18" charset="0"/>
            </a:endParaRPr>
          </a:p>
          <a:p>
            <a:pPr marL="0" indent="0" algn="just">
              <a:buNone/>
            </a:pPr>
            <a:r>
              <a:rPr lang="uk-UA" dirty="0" smtClean="0">
                <a:latin typeface="Georgia" pitchFamily="18" charset="0"/>
              </a:rPr>
              <a:t>Яйце сисуна починає розвиватися при потраплянні у воду, де з нього виходить вкрита війками личинка </a:t>
            </a:r>
            <a:r>
              <a:rPr lang="uk-UA" i="1" dirty="0" smtClean="0">
                <a:latin typeface="Georgia" pitchFamily="18" charset="0"/>
              </a:rPr>
              <a:t>(</a:t>
            </a:r>
            <a:r>
              <a:rPr lang="uk-UA" b="1" i="1" dirty="0" smtClean="0">
                <a:latin typeface="Georgia" pitchFamily="18" charset="0"/>
              </a:rPr>
              <a:t>мірацидій</a:t>
            </a:r>
            <a:r>
              <a:rPr lang="uk-UA" i="1" dirty="0" smtClean="0">
                <a:latin typeface="Georgia" pitchFamily="18" charset="0"/>
              </a:rPr>
              <a:t>). </a:t>
            </a:r>
            <a:r>
              <a:rPr lang="uk-UA" dirty="0" smtClean="0">
                <a:latin typeface="Georgia" pitchFamily="18" charset="0"/>
              </a:rPr>
              <a:t>У тілі личинки є особливі зародкові клітини, здатні до партеногенетичного розмноження. Личинка активно занурюється в тіло ставковика і проникає в печінку хазяї­на. Тут личинка перетворюється на другу личинкову стадію </a:t>
            </a:r>
            <a:r>
              <a:rPr lang="uk-UA" i="1" dirty="0" smtClean="0">
                <a:latin typeface="Georgia" pitchFamily="18" charset="0"/>
              </a:rPr>
              <a:t>(</a:t>
            </a:r>
            <a:r>
              <a:rPr lang="uk-UA" b="1" i="1" dirty="0" smtClean="0">
                <a:latin typeface="Georgia" pitchFamily="18" charset="0"/>
              </a:rPr>
              <a:t>спороцисту</a:t>
            </a:r>
            <a:r>
              <a:rPr lang="uk-UA" i="1" dirty="0" smtClean="0">
                <a:latin typeface="Georgia" pitchFamily="18" charset="0"/>
              </a:rPr>
              <a:t>). </a:t>
            </a:r>
            <a:r>
              <a:rPr lang="uk-UA" dirty="0" smtClean="0">
                <a:latin typeface="Georgia" pitchFamily="18" charset="0"/>
              </a:rPr>
              <a:t>В ній відбувається подальший розвиток зародкових клітин, що утворилися ще в мірацидії. </a:t>
            </a:r>
            <a:r>
              <a:rPr lang="uk-UA" b="1" dirty="0" smtClean="0">
                <a:latin typeface="Georgia" pitchFamily="18" charset="0"/>
              </a:rPr>
              <a:t>З </a:t>
            </a:r>
            <a:r>
              <a:rPr lang="uk-UA" dirty="0" smtClean="0">
                <a:latin typeface="Georgia" pitchFamily="18" charset="0"/>
              </a:rPr>
              <a:t>них партеногенетичним шляхом утворюється наступна личинкова генерація </a:t>
            </a:r>
            <a:r>
              <a:rPr lang="uk-UA" i="1" dirty="0" smtClean="0">
                <a:latin typeface="Georgia" pitchFamily="18" charset="0"/>
              </a:rPr>
              <a:t>(</a:t>
            </a:r>
            <a:r>
              <a:rPr lang="uk-UA" b="1" i="1" dirty="0" smtClean="0">
                <a:latin typeface="Georgia" pitchFamily="18" charset="0"/>
              </a:rPr>
              <a:t>редії</a:t>
            </a:r>
            <a:r>
              <a:rPr lang="uk-UA" i="1" dirty="0" smtClean="0">
                <a:latin typeface="Georgia" pitchFamily="18" charset="0"/>
              </a:rPr>
              <a:t>). </a:t>
            </a:r>
            <a:r>
              <a:rPr lang="uk-UA" dirty="0" smtClean="0">
                <a:latin typeface="Georgia" pitchFamily="18" charset="0"/>
              </a:rPr>
              <a:t>Спороциста розривається, і редії самостійно паразитують у тілі хазяїна. Всередині редій утворюється (партеногенетично) нова генерація редій, або наступне покоління личинок — </a:t>
            </a:r>
            <a:r>
              <a:rPr lang="uk-UA" b="1" i="1" dirty="0" smtClean="0">
                <a:latin typeface="Georgia" pitchFamily="18" charset="0"/>
              </a:rPr>
              <a:t>церкарії</a:t>
            </a:r>
            <a:r>
              <a:rPr lang="uk-UA" i="1" dirty="0" smtClean="0">
                <a:latin typeface="Georgia" pitchFamily="18" charset="0"/>
              </a:rPr>
              <a:t>. </a:t>
            </a:r>
            <a:r>
              <a:rPr lang="uk-UA" dirty="0" smtClean="0">
                <a:latin typeface="Georgia" pitchFamily="18" charset="0"/>
              </a:rPr>
              <a:t>Церкарій залишає молюска і активно пересувається у воді за допомогою хвоста. Потім він прикріплюється до будь-якого предмета, наприклад стебла рослини, і вкривається оболонкою (інцистується). Якщо така личинка </a:t>
            </a:r>
            <a:r>
              <a:rPr lang="uk-UA" i="1" dirty="0" smtClean="0">
                <a:latin typeface="Georgia" pitchFamily="18" charset="0"/>
              </a:rPr>
              <a:t>(</a:t>
            </a:r>
            <a:r>
              <a:rPr lang="uk-UA" b="1" i="1" dirty="0" smtClean="0">
                <a:latin typeface="Georgia" pitchFamily="18" charset="0"/>
              </a:rPr>
              <a:t>адолескарій</a:t>
            </a:r>
            <a:r>
              <a:rPr lang="uk-UA" i="1" dirty="0" smtClean="0">
                <a:latin typeface="Georgia" pitchFamily="18" charset="0"/>
              </a:rPr>
              <a:t>) </a:t>
            </a:r>
            <a:r>
              <a:rPr lang="uk-UA" dirty="0" smtClean="0">
                <a:latin typeface="Georgia" pitchFamily="18" charset="0"/>
              </a:rPr>
              <a:t>потрапить з водою чи травою в кишки тварини, яка є основним хазяїном сисуна, то її оболонка розчиняється і паразит проникає в печінку, де досягає статевозрілого стану.</a:t>
            </a:r>
            <a:endParaRPr lang="ru-RU" dirty="0" smtClean="0">
              <a:latin typeface="Georgia" pitchFamily="18" charset="0"/>
            </a:endParaRPr>
          </a:p>
          <a:p>
            <a:pPr marL="0" indent="0" algn="just">
              <a:buNone/>
            </a:pPr>
            <a:r>
              <a:rPr lang="uk-UA" b="1" dirty="0" smtClean="0">
                <a:latin typeface="Georgia" pitchFamily="18" charset="0"/>
              </a:rPr>
              <a:t>Котяча двоустка </a:t>
            </a:r>
            <a:r>
              <a:rPr lang="uk-UA" dirty="0" smtClean="0">
                <a:latin typeface="Georgia" pitchFamily="18" charset="0"/>
              </a:rPr>
              <a:t>— досить поширений паразит людини і ссавців (собак, котів та ін.). Паразитує в печінці. Спричи­нює хворобу, яка може мати летальний наслідок. В життєвому циклі змінює двох проміжних хазяїнів — прісноводних черевоногих молюсків та коропових риб. Основний хазяїн вражається при поїданні сирої риби.</a:t>
            </a:r>
            <a:endParaRPr lang="ru-RU" dirty="0" smtClean="0">
              <a:latin typeface="Georgia" pitchFamily="18" charset="0"/>
            </a:endParaRPr>
          </a:p>
          <a:p>
            <a:pPr marL="0" indent="0" algn="just">
              <a:buNone/>
            </a:pPr>
            <a:r>
              <a:rPr lang="uk-UA" b="1" dirty="0" smtClean="0">
                <a:latin typeface="Georgia" pitchFamily="18" charset="0"/>
              </a:rPr>
              <a:t>Заходи боротьби і профілактики. З </a:t>
            </a:r>
            <a:r>
              <a:rPr lang="uk-UA" dirty="0" smtClean="0">
                <a:latin typeface="Georgia" pitchFamily="18" charset="0"/>
              </a:rPr>
              <a:t>метою швидшого викорінення цієї хвороби слід виявляти й лікувати хво­рих людей з обов'язковим знезаражуванням фекалій, не використовувати м'ясо, яке не пройшло ветеринарно-санітарного контролю, піддавати термічній обробці м'ясо, призначене для вживання, і проводити санітарно-просвітницьку роботу серед населення.</a:t>
            </a:r>
            <a:endParaRPr lang="ru-RU" dirty="0" smtClean="0">
              <a:latin typeface="Georgia" pitchFamily="18" charset="0"/>
            </a:endParaRPr>
          </a:p>
          <a:p>
            <a:pPr marL="0" indent="0" algn="just">
              <a:buNone/>
            </a:pPr>
            <a:endParaRPr lang="ru-RU" dirty="0">
              <a:latin typeface="Georgia"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fontScale="90000"/>
          </a:bodyPr>
          <a:lstStyle/>
          <a:p>
            <a:r>
              <a:rPr lang="uk-UA" b="1" dirty="0" smtClean="0">
                <a:latin typeface="Georgia" pitchFamily="18" charset="0"/>
              </a:rPr>
              <a:t>Тип Первиннопорожнинні, або Круглі черви</a:t>
            </a:r>
            <a:endParaRPr lang="ru-RU" dirty="0">
              <a:latin typeface="Georgia" pitchFamily="18" charset="0"/>
            </a:endParaRPr>
          </a:p>
        </p:txBody>
      </p:sp>
      <p:sp>
        <p:nvSpPr>
          <p:cNvPr id="3" name="Содержимое 2"/>
          <p:cNvSpPr>
            <a:spLocks noGrp="1"/>
          </p:cNvSpPr>
          <p:nvPr>
            <p:ph idx="1"/>
          </p:nvPr>
        </p:nvSpPr>
        <p:spPr>
          <a:xfrm>
            <a:off x="428596" y="1357298"/>
            <a:ext cx="8229600" cy="4911741"/>
          </a:xfrm>
        </p:spPr>
        <p:txBody>
          <a:bodyPr>
            <a:normAutofit fontScale="55000" lnSpcReduction="20000"/>
          </a:bodyPr>
          <a:lstStyle/>
          <a:p>
            <a:pPr marL="0" indent="0" algn="ctr">
              <a:buNone/>
            </a:pPr>
            <a:r>
              <a:rPr lang="uk-UA" b="1" dirty="0" smtClean="0">
                <a:latin typeface="Georgia" pitchFamily="18" charset="0"/>
              </a:rPr>
              <a:t>Загальна характеристика</a:t>
            </a:r>
            <a:endParaRPr lang="en-US" b="1" dirty="0" smtClean="0">
              <a:latin typeface="Georgia" pitchFamily="18" charset="0"/>
            </a:endParaRPr>
          </a:p>
          <a:p>
            <a:pPr marL="0" indent="0" algn="just">
              <a:buNone/>
            </a:pPr>
            <a:endParaRPr lang="en-US" b="1" dirty="0" smtClean="0">
              <a:latin typeface="Georgia" pitchFamily="18" charset="0"/>
            </a:endParaRPr>
          </a:p>
          <a:p>
            <a:pPr marL="0" indent="0" algn="just">
              <a:buNone/>
            </a:pPr>
            <a:r>
              <a:rPr lang="uk-UA" b="1" i="1" dirty="0" smtClean="0">
                <a:latin typeface="Georgia" pitchFamily="18" charset="0"/>
              </a:rPr>
              <a:t>Круглі черви </a:t>
            </a:r>
            <a:r>
              <a:rPr lang="uk-UA" dirty="0" smtClean="0">
                <a:latin typeface="Georgia" pitchFamily="18" charset="0"/>
              </a:rPr>
              <a:t>живуть у морях, прісних водоймах і грунті. Серед них багато видів, які вражають тканини і органи не лише різних тварин і людини, а й рослин. Встановлено, що на планеті немає та­ких біотопів, де б не було представників типу круглих червів. Це один із найчисленніших типів тваринного світу, що охоплює понад 500 тис. видів. Довжина представників різних видів коливається від 1 мм до 1 м, а іноді й більше.</a:t>
            </a:r>
            <a:endParaRPr lang="ru-RU" dirty="0" smtClean="0">
              <a:latin typeface="Georgia" pitchFamily="18" charset="0"/>
            </a:endParaRPr>
          </a:p>
          <a:p>
            <a:pPr marL="0" indent="0" algn="just">
              <a:buNone/>
            </a:pPr>
            <a:r>
              <a:rPr lang="uk-UA" dirty="0" smtClean="0">
                <a:latin typeface="Georgia" pitchFamily="18" charset="0"/>
              </a:rPr>
              <a:t>Тіло круглих червів несегментоване, має білатеральну си­метрію. На поперечному розрізі має форму круга, звідси й назва типу. Стінка тіла складається з шкірно-м'язового мішка, вкритого кутикулою, у зв'язку з чим для круглих червів характерне линяння. Внутрішні органи розміщені в первинній порожнині тіла, яка заповнена рідиною. Рідина містить отруйні речовини і перебуває в порожнині тіла під певним тиском, що разом з міцними покривами утворює так званий </a:t>
            </a:r>
            <a:r>
              <a:rPr lang="uk-UA" b="1" i="1" dirty="0" smtClean="0">
                <a:latin typeface="Georgia" pitchFamily="18" charset="0"/>
              </a:rPr>
              <a:t>гідростатичний</a:t>
            </a:r>
            <a:r>
              <a:rPr lang="uk-UA" i="1" dirty="0" smtClean="0">
                <a:latin typeface="Georgia" pitchFamily="18" charset="0"/>
              </a:rPr>
              <a:t> </a:t>
            </a:r>
            <a:r>
              <a:rPr lang="uk-UA" b="1" i="1" dirty="0" smtClean="0">
                <a:latin typeface="Georgia" pitchFamily="18" charset="0"/>
              </a:rPr>
              <a:t>скелет</a:t>
            </a:r>
            <a:r>
              <a:rPr lang="uk-UA" i="1" dirty="0" smtClean="0">
                <a:latin typeface="Georgia" pitchFamily="18" charset="0"/>
              </a:rPr>
              <a:t>. </a:t>
            </a:r>
            <a:r>
              <a:rPr lang="uk-UA" dirty="0" smtClean="0">
                <a:latin typeface="Georgia" pitchFamily="18" charset="0"/>
              </a:rPr>
              <a:t>Первинна порожнина виконує захисну і транспортну функції. Первинна порожнина круглих червів, поява у них задньої кишки й анального отвору є ароморфозами.</a:t>
            </a:r>
            <a:endParaRPr lang="ru-RU" dirty="0" smtClean="0">
              <a:latin typeface="Georgia" pitchFamily="18" charset="0"/>
            </a:endParaRPr>
          </a:p>
          <a:p>
            <a:pPr marL="0" indent="0" algn="just">
              <a:buNone/>
            </a:pPr>
            <a:endParaRPr lang="ru-RU"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85728"/>
            <a:ext cx="8229600" cy="5840435"/>
          </a:xfrm>
        </p:spPr>
        <p:txBody>
          <a:bodyPr>
            <a:normAutofit fontScale="62500" lnSpcReduction="20000"/>
          </a:bodyPr>
          <a:lstStyle/>
          <a:p>
            <a:pPr marL="0" indent="0" algn="just">
              <a:buNone/>
            </a:pPr>
            <a:r>
              <a:rPr lang="uk-UA" b="1" i="1" dirty="0" smtClean="0">
                <a:latin typeface="Georgia" pitchFamily="18" charset="0"/>
              </a:rPr>
              <a:t>Видільна система </a:t>
            </a:r>
            <a:r>
              <a:rPr lang="uk-UA" dirty="0" smtClean="0">
                <a:latin typeface="Georgia" pitchFamily="18" charset="0"/>
              </a:rPr>
              <a:t>круглих червів представлена однією-двома одноклітинними шкірними залозами, від яких відходять два бокових канали. Ззаду вони закінчуються сліпо, а в передній частині зливаються в один канал, що відкри­вається назовні порою позаду "губ". Функцію виділення виконують також особливі фагоцитарні клітини, розміщені по ходу видільних каналів. У них нагромаджуються нерозчинні продукти дисиміляції і чужорідні тіла, що потрапляють у порожнину тіла.</a:t>
            </a:r>
            <a:endParaRPr lang="ru-RU" dirty="0" smtClean="0">
              <a:latin typeface="Georgia" pitchFamily="18" charset="0"/>
            </a:endParaRPr>
          </a:p>
          <a:p>
            <a:pPr marL="0" indent="0" algn="just">
              <a:buNone/>
            </a:pPr>
            <a:r>
              <a:rPr lang="uk-UA" b="1" i="1" dirty="0" smtClean="0">
                <a:latin typeface="Georgia" pitchFamily="18" charset="0"/>
              </a:rPr>
              <a:t>Центральна нервова система </a:t>
            </a:r>
            <a:r>
              <a:rPr lang="uk-UA" dirty="0" smtClean="0">
                <a:latin typeface="Georgia" pitchFamily="18" charset="0"/>
              </a:rPr>
              <a:t>представлена навколо-глотковим нервовим кільцем і стовбурами, що відходять від кільця. Органи чуття розвинені слабко. Є органи дотику й хімічного чуття. У вільноіснуючих круглих червів є світлочутливі вічка.</a:t>
            </a:r>
            <a:endParaRPr lang="ru-RU" dirty="0" smtClean="0">
              <a:latin typeface="Georgia" pitchFamily="18" charset="0"/>
            </a:endParaRPr>
          </a:p>
          <a:p>
            <a:pPr marL="0" indent="0" algn="just">
              <a:buNone/>
            </a:pPr>
            <a:r>
              <a:rPr lang="uk-UA" b="1" i="1" dirty="0" smtClean="0">
                <a:latin typeface="Georgia" pitchFamily="18" charset="0"/>
              </a:rPr>
              <a:t>Травна система </a:t>
            </a:r>
            <a:r>
              <a:rPr lang="uk-UA" dirty="0" smtClean="0">
                <a:latin typeface="Georgia" pitchFamily="18" charset="0"/>
              </a:rPr>
              <a:t>починається ротовим і закінчується задньопрохідним отворами. Вона складається з передньої, середньої і задньої кишок.</a:t>
            </a:r>
            <a:endParaRPr lang="ru-RU" dirty="0" smtClean="0">
              <a:latin typeface="Georgia" pitchFamily="18" charset="0"/>
            </a:endParaRPr>
          </a:p>
          <a:p>
            <a:pPr marL="0" indent="0" algn="just">
              <a:buNone/>
            </a:pPr>
            <a:r>
              <a:rPr lang="uk-UA" dirty="0" smtClean="0">
                <a:latin typeface="Georgia" pitchFamily="18" charset="0"/>
              </a:rPr>
              <a:t>Більшість форм круглих червів роздільностатеві.</a:t>
            </a:r>
            <a:endParaRPr lang="ru-RU" dirty="0" smtClean="0">
              <a:latin typeface="Georgia" pitchFamily="18" charset="0"/>
            </a:endParaRPr>
          </a:p>
          <a:p>
            <a:pPr marL="0" indent="0" algn="just">
              <a:buNone/>
            </a:pPr>
            <a:r>
              <a:rPr lang="uk-UA" b="1" i="1" dirty="0" smtClean="0">
                <a:latin typeface="Georgia" pitchFamily="18" charset="0"/>
              </a:rPr>
              <a:t>Дихальної </a:t>
            </a:r>
            <a:r>
              <a:rPr lang="uk-UA" dirty="0" smtClean="0">
                <a:latin typeface="Georgia" pitchFamily="18" charset="0"/>
              </a:rPr>
              <a:t>і </a:t>
            </a:r>
            <a:r>
              <a:rPr lang="uk-UA" b="1" i="1" dirty="0" smtClean="0">
                <a:latin typeface="Georgia" pitchFamily="18" charset="0"/>
              </a:rPr>
              <a:t>кровоносної систем </a:t>
            </a:r>
            <a:r>
              <a:rPr lang="uk-UA" dirty="0" smtClean="0">
                <a:latin typeface="Georgia" pitchFamily="18" charset="0"/>
              </a:rPr>
              <a:t>немає. Вільноіснуючі форми дихають всією поверхнею тіла, а паразити — анаеробно.</a:t>
            </a:r>
            <a:endParaRPr lang="ru-RU" dirty="0" smtClean="0">
              <a:latin typeface="Georgia" pitchFamily="18" charset="0"/>
            </a:endParaRPr>
          </a:p>
          <a:p>
            <a:pPr marL="0" indent="0" algn="just">
              <a:buNone/>
            </a:pPr>
            <a:r>
              <a:rPr lang="uk-UA" dirty="0" smtClean="0">
                <a:latin typeface="Georgia" pitchFamily="18" charset="0"/>
              </a:rPr>
              <a:t>До типу Первиннопорожнинних відносять кілька класів. Основним з них є клас Нематоди, до якого поряд з вільно-існуючими належать усі види, що паразитують в організмі людини й тварин.</a:t>
            </a:r>
            <a:endParaRPr lang="ru-RU" dirty="0" smtClean="0">
              <a:latin typeface="Georgia" pitchFamily="18" charset="0"/>
            </a:endParaRPr>
          </a:p>
          <a:p>
            <a:pPr>
              <a:buNone/>
            </a:pPr>
            <a:endParaRPr lang="ru-RU"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500702"/>
            <a:ext cx="8229600" cy="1000132"/>
          </a:xfrm>
        </p:spPr>
        <p:txBody>
          <a:bodyPr>
            <a:normAutofit fontScale="40000" lnSpcReduction="20000"/>
          </a:bodyPr>
          <a:lstStyle/>
          <a:p>
            <a:pPr marL="0" indent="0" algn="ctr">
              <a:buNone/>
            </a:pPr>
            <a:r>
              <a:rPr lang="uk-UA" sz="4000" b="1" dirty="0" smtClean="0">
                <a:latin typeface="Georgia" pitchFamily="18" charset="0"/>
              </a:rPr>
              <a:t>Аскарида людська</a:t>
            </a:r>
            <a:endParaRPr lang="ru-RU" sz="4000" dirty="0" smtClean="0">
              <a:latin typeface="Georgia" pitchFamily="18" charset="0"/>
            </a:endParaRPr>
          </a:p>
          <a:p>
            <a:pPr marL="0" indent="0" algn="just">
              <a:buNone/>
            </a:pPr>
            <a:r>
              <a:rPr lang="uk-UA" i="1" dirty="0" smtClean="0">
                <a:latin typeface="Georgia" pitchFamily="18" charset="0"/>
              </a:rPr>
              <a:t>а </a:t>
            </a:r>
            <a:r>
              <a:rPr lang="uk-UA" dirty="0" smtClean="0">
                <a:latin typeface="Georgia" pitchFamily="18" charset="0"/>
              </a:rPr>
              <a:t>— поздовжній, </a:t>
            </a:r>
            <a:r>
              <a:rPr lang="uk-UA" i="1" dirty="0" smtClean="0">
                <a:latin typeface="Georgia" pitchFamily="18" charset="0"/>
              </a:rPr>
              <a:t>б </a:t>
            </a:r>
            <a:r>
              <a:rPr lang="uk-UA" dirty="0" smtClean="0">
                <a:latin typeface="Georgia" pitchFamily="18" charset="0"/>
              </a:rPr>
              <a:t>— поперечний розрізи; </a:t>
            </a:r>
            <a:r>
              <a:rPr lang="uk-UA" i="1" dirty="0" smtClean="0">
                <a:latin typeface="Georgia" pitchFamily="18" charset="0"/>
              </a:rPr>
              <a:t>1 — </a:t>
            </a:r>
            <a:r>
              <a:rPr lang="uk-UA" dirty="0" smtClean="0">
                <a:latin typeface="Georgia" pitchFamily="18" charset="0"/>
              </a:rPr>
              <a:t>рот з губами; </a:t>
            </a:r>
            <a:r>
              <a:rPr lang="uk-UA" i="1" dirty="0" smtClean="0">
                <a:latin typeface="Georgia" pitchFamily="18" charset="0"/>
              </a:rPr>
              <a:t>2 </a:t>
            </a:r>
            <a:r>
              <a:rPr lang="uk-UA" dirty="0" smtClean="0">
                <a:latin typeface="Georgia" pitchFamily="18" charset="0"/>
              </a:rPr>
              <a:t>— навкологлоткове нервове кільце; З — глотка; </a:t>
            </a:r>
            <a:r>
              <a:rPr lang="uk-UA" i="1" dirty="0" smtClean="0">
                <a:latin typeface="Georgia" pitchFamily="18" charset="0"/>
              </a:rPr>
              <a:t>4 </a:t>
            </a:r>
            <a:r>
              <a:rPr lang="uk-UA" dirty="0" smtClean="0">
                <a:latin typeface="Georgia" pitchFamily="18" charset="0"/>
              </a:rPr>
              <a:t>— видільний канал; 5 — матка; </a:t>
            </a:r>
            <a:r>
              <a:rPr lang="uk-UA" i="1" dirty="0" smtClean="0">
                <a:latin typeface="Georgia" pitchFamily="18" charset="0"/>
              </a:rPr>
              <a:t>6 </a:t>
            </a:r>
            <a:r>
              <a:rPr lang="uk-UA" dirty="0" smtClean="0">
                <a:latin typeface="Georgia" pitchFamily="18" charset="0"/>
              </a:rPr>
              <a:t>— яєчник; 7 — мускулатура; </a:t>
            </a:r>
            <a:r>
              <a:rPr lang="uk-UA" i="1" dirty="0" smtClean="0">
                <a:latin typeface="Georgia" pitchFamily="18" charset="0"/>
              </a:rPr>
              <a:t>8 </a:t>
            </a:r>
            <a:r>
              <a:rPr lang="uk-UA" dirty="0" smtClean="0">
                <a:latin typeface="Georgia" pitchFamily="18" charset="0"/>
              </a:rPr>
              <a:t>— відхідник; </a:t>
            </a:r>
            <a:r>
              <a:rPr lang="uk-UA" i="1" dirty="0" smtClean="0">
                <a:latin typeface="Georgia" pitchFamily="18" charset="0"/>
              </a:rPr>
              <a:t>9 </a:t>
            </a:r>
            <a:r>
              <a:rPr lang="uk-UA" dirty="0" smtClean="0">
                <a:latin typeface="Georgia" pitchFamily="18" charset="0"/>
              </a:rPr>
              <a:t>— спинний, </a:t>
            </a:r>
            <a:r>
              <a:rPr lang="uk-UA" i="1" dirty="0" smtClean="0">
                <a:latin typeface="Georgia" pitchFamily="18" charset="0"/>
              </a:rPr>
              <a:t>10 </a:t>
            </a:r>
            <a:r>
              <a:rPr lang="uk-UA" dirty="0" smtClean="0">
                <a:latin typeface="Georgia" pitchFamily="18" charset="0"/>
              </a:rPr>
              <a:t>— черевний нервові стовбури; </a:t>
            </a:r>
            <a:r>
              <a:rPr lang="uk-UA" i="1" dirty="0" smtClean="0">
                <a:latin typeface="Georgia" pitchFamily="18" charset="0"/>
              </a:rPr>
              <a:t>11 </a:t>
            </a:r>
            <a:r>
              <a:rPr lang="uk-UA" dirty="0" smtClean="0">
                <a:latin typeface="Georgia" pitchFamily="18" charset="0"/>
              </a:rPr>
              <a:t>— гіподерма; </a:t>
            </a:r>
            <a:r>
              <a:rPr lang="uk-UA" i="1" dirty="0" smtClean="0">
                <a:latin typeface="Georgia" pitchFamily="18" charset="0"/>
              </a:rPr>
              <a:t>12 </a:t>
            </a:r>
            <a:r>
              <a:rPr lang="uk-UA" dirty="0" smtClean="0">
                <a:latin typeface="Georgia" pitchFamily="18" charset="0"/>
              </a:rPr>
              <a:t>— ку­тикула; </a:t>
            </a:r>
            <a:r>
              <a:rPr lang="uk-UA" i="1" dirty="0" smtClean="0">
                <a:latin typeface="Georgia" pitchFamily="18" charset="0"/>
              </a:rPr>
              <a:t>13 </a:t>
            </a:r>
            <a:r>
              <a:rPr lang="uk-UA" dirty="0" smtClean="0">
                <a:latin typeface="Georgia" pitchFamily="18" charset="0"/>
              </a:rPr>
              <a:t>— первинна порожнина; </a:t>
            </a:r>
            <a:r>
              <a:rPr lang="uk-UA" i="1" dirty="0" smtClean="0">
                <a:latin typeface="Georgia" pitchFamily="18" charset="0"/>
              </a:rPr>
              <a:t>14 — </a:t>
            </a:r>
            <a:r>
              <a:rPr lang="uk-UA" dirty="0" smtClean="0">
                <a:latin typeface="Georgia" pitchFamily="18" charset="0"/>
              </a:rPr>
              <a:t>кишка; </a:t>
            </a:r>
            <a:r>
              <a:rPr lang="uk-UA" i="1" dirty="0" smtClean="0">
                <a:latin typeface="Georgia" pitchFamily="18" charset="0"/>
              </a:rPr>
              <a:t>15 </a:t>
            </a:r>
            <a:r>
              <a:rPr lang="uk-UA" dirty="0" smtClean="0">
                <a:latin typeface="Georgia" pitchFamily="18" charset="0"/>
              </a:rPr>
              <a:t>— фагоцитарна клітина; </a:t>
            </a:r>
            <a:endParaRPr lang="ru-RU" dirty="0" smtClean="0">
              <a:latin typeface="Georgia" pitchFamily="18" charset="0"/>
            </a:endParaRPr>
          </a:p>
          <a:p>
            <a:pPr marL="0" indent="0" algn="just">
              <a:buNone/>
            </a:pPr>
            <a:endParaRPr lang="ru-RU" dirty="0">
              <a:latin typeface="Georgia" pitchFamily="18" charset="0"/>
            </a:endParaRPr>
          </a:p>
        </p:txBody>
      </p:sp>
      <p:pic>
        <p:nvPicPr>
          <p:cNvPr id="1027" name="Picture 3"/>
          <p:cNvPicPr>
            <a:picLocks noChangeAspect="1" noChangeArrowheads="1"/>
          </p:cNvPicPr>
          <p:nvPr/>
        </p:nvPicPr>
        <p:blipFill>
          <a:blip r:embed="rId2"/>
          <a:srcRect/>
          <a:stretch>
            <a:fillRect/>
          </a:stretch>
        </p:blipFill>
        <p:spPr bwMode="auto">
          <a:xfrm>
            <a:off x="1500166" y="285728"/>
            <a:ext cx="6105525" cy="48387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357166"/>
            <a:ext cx="8229600" cy="6072230"/>
          </a:xfrm>
        </p:spPr>
        <p:txBody>
          <a:bodyPr>
            <a:noAutofit/>
          </a:bodyPr>
          <a:lstStyle/>
          <a:p>
            <a:pPr marL="0" indent="0" algn="just">
              <a:buNone/>
            </a:pPr>
            <a:r>
              <a:rPr lang="uk-UA" sz="1400" dirty="0" smtClean="0">
                <a:latin typeface="Georgia" pitchFamily="18" charset="0"/>
              </a:rPr>
              <a:t>На відміну від соматичних клітин багатоклітинних найпростіші характеризуються наявністю життєвого циклу. Він складається з ряду послідовних стадій, які в існуванні кожного виду повторюються з певною закономірністю. Найчастіше цикл розпочинається стадією зиготи, що відповідає заплідненій яйцеклітині багатоклітинних. За цією стадією іде одноразове чи багаторазово повторюване без­статеве розмноження, яке здійснюється шляхом клітин­ного поділу. Потім утворюються статеві клітини (гамети), попарне злиття яких знову дає зиготу.</a:t>
            </a:r>
            <a:endParaRPr lang="ru-RU" sz="1400" dirty="0" smtClean="0">
              <a:latin typeface="Georgia" pitchFamily="18" charset="0"/>
            </a:endParaRPr>
          </a:p>
          <a:p>
            <a:pPr marL="0" indent="0" algn="just">
              <a:buNone/>
            </a:pPr>
            <a:r>
              <a:rPr lang="uk-UA" sz="1400" dirty="0" smtClean="0">
                <a:latin typeface="Georgia" pitchFamily="18" charset="0"/>
              </a:rPr>
              <a:t>Важливою біологічною особливістю багатьох найпростіших є здатність до </a:t>
            </a:r>
            <a:r>
              <a:rPr lang="uk-UA" sz="1400" i="1" dirty="0" smtClean="0">
                <a:latin typeface="Georgia" pitchFamily="18" charset="0"/>
              </a:rPr>
              <a:t>інцистування. </a:t>
            </a:r>
            <a:r>
              <a:rPr lang="uk-UA" sz="1400" dirty="0" smtClean="0">
                <a:latin typeface="Georgia" pitchFamily="18" charset="0"/>
              </a:rPr>
              <a:t>При цьому тварини заокруглюються, скидають або втягують органели руху, виділяють на свою поверхню щільну оболонку і переходять у стан спокою. В стані </a:t>
            </a:r>
            <a:r>
              <a:rPr lang="uk-UA" sz="1400" i="1" dirty="0" smtClean="0">
                <a:latin typeface="Georgia" pitchFamily="18" charset="0"/>
              </a:rPr>
              <a:t>цисти </a:t>
            </a:r>
            <a:r>
              <a:rPr lang="uk-UA" sz="1400" dirty="0" smtClean="0">
                <a:latin typeface="Georgia" pitchFamily="18" charset="0"/>
              </a:rPr>
              <a:t>найпростіші можуть витримувати різкі коливання умов зовнішнього середови­ща, зберігаючи життєздатність. З настанням сприятли­вих для життя умов цисти розкриваються і найпростіші виходять з них у вигляді активних, рухливих особин.</a:t>
            </a:r>
            <a:endParaRPr lang="ru-RU" sz="1400" dirty="0" smtClean="0">
              <a:latin typeface="Georgia" pitchFamily="18" charset="0"/>
            </a:endParaRPr>
          </a:p>
          <a:p>
            <a:pPr marL="0" indent="0" algn="just">
              <a:buNone/>
            </a:pPr>
            <a:r>
              <a:rPr lang="uk-UA" sz="1400" dirty="0" smtClean="0">
                <a:latin typeface="Georgia" pitchFamily="18" charset="0"/>
              </a:rPr>
              <a:t>Найпростіші досить поширені. Багато з них живе в морі, деякі в прісних водоймах. Існують види, які живуть у вологому грунті. Значного поширення набули паразитичні форми найпростіших. Багато з них спричинюють тяжкі хвороби людини, домашніх і промислових тварин, рослин.</a:t>
            </a:r>
            <a:endParaRPr lang="ru-RU" sz="1400" dirty="0" smtClean="0">
              <a:latin typeface="Georgia" pitchFamily="18" charset="0"/>
            </a:endParaRPr>
          </a:p>
          <a:p>
            <a:pPr marL="0" indent="0" algn="just">
              <a:buNone/>
            </a:pPr>
            <a:r>
              <a:rPr lang="uk-UA" sz="1400" dirty="0" smtClean="0">
                <a:latin typeface="Georgia" pitchFamily="18" charset="0"/>
              </a:rPr>
              <a:t>За будовою органел руху і особливостями розмноження тип Найпростіші поділяють на 6 класів. Разом з тим варто звернути увагу на те, що питання класифікації найпростіших ще не завершене. Нині існує кілька класифікаційних систем найпростіших: деякі учені традиційно розглядають їх як тип, інші (їх більшість) — як підцарство, що охоплює різне число типів — 5, 7 або 9. Відповідно підпорядковані так­сони отримують в різних системах не одні й ті самі ранги і часто не збігаються за обсягом. Міжнародний комітет по систематиці найпростіших у 1980 р. виділив 7 типів: </a:t>
            </a:r>
            <a:r>
              <a:rPr lang="uk-UA" sz="1400" b="1" dirty="0" smtClean="0">
                <a:latin typeface="Georgia" pitchFamily="18" charset="0"/>
              </a:rPr>
              <a:t>Саркомастикофори</a:t>
            </a:r>
            <a:r>
              <a:rPr lang="uk-UA" sz="1400" dirty="0" smtClean="0">
                <a:latin typeface="Georgia" pitchFamily="18" charset="0"/>
              </a:rPr>
              <a:t> (</a:t>
            </a:r>
            <a:r>
              <a:rPr lang="uk-UA" sz="1400" b="1" dirty="0" smtClean="0">
                <a:latin typeface="Georgia" pitchFamily="18" charset="0"/>
              </a:rPr>
              <a:t>Саркоджгутиконосці</a:t>
            </a:r>
            <a:r>
              <a:rPr lang="uk-UA" sz="1400" dirty="0" smtClean="0">
                <a:latin typeface="Georgia" pitchFamily="18" charset="0"/>
              </a:rPr>
              <a:t>), </a:t>
            </a:r>
            <a:r>
              <a:rPr lang="uk-UA" sz="1400" b="1" dirty="0" smtClean="0">
                <a:latin typeface="Georgia" pitchFamily="18" charset="0"/>
              </a:rPr>
              <a:t>Лабіринтули</a:t>
            </a:r>
            <a:r>
              <a:rPr lang="uk-UA" sz="1400" dirty="0" smtClean="0">
                <a:latin typeface="Georgia" pitchFamily="18" charset="0"/>
              </a:rPr>
              <a:t>, </a:t>
            </a:r>
            <a:r>
              <a:rPr lang="uk-UA" sz="1400" b="1" dirty="0" smtClean="0">
                <a:latin typeface="Georgia" pitchFamily="18" charset="0"/>
              </a:rPr>
              <a:t>Апікомплекси</a:t>
            </a:r>
            <a:r>
              <a:rPr lang="uk-UA" sz="1400" dirty="0" smtClean="0">
                <a:latin typeface="Georgia" pitchFamily="18" charset="0"/>
              </a:rPr>
              <a:t>, </a:t>
            </a:r>
            <a:r>
              <a:rPr lang="uk-UA" sz="1400" b="1" dirty="0" smtClean="0">
                <a:latin typeface="Georgia" pitchFamily="18" charset="0"/>
              </a:rPr>
              <a:t>Мікроспоридії</a:t>
            </a:r>
            <a:r>
              <a:rPr lang="uk-UA" sz="1400" dirty="0" smtClean="0">
                <a:latin typeface="Georgia" pitchFamily="18" charset="0"/>
              </a:rPr>
              <a:t>, </a:t>
            </a:r>
            <a:r>
              <a:rPr lang="uk-UA" sz="1400" b="1" dirty="0" smtClean="0">
                <a:latin typeface="Georgia" pitchFamily="18" charset="0"/>
              </a:rPr>
              <a:t>Асцетоспорові</a:t>
            </a:r>
            <a:r>
              <a:rPr lang="uk-UA" sz="1400" dirty="0" smtClean="0">
                <a:latin typeface="Georgia" pitchFamily="18" charset="0"/>
              </a:rPr>
              <a:t>, </a:t>
            </a:r>
            <a:r>
              <a:rPr lang="uk-UA" sz="1400" b="1" dirty="0" smtClean="0">
                <a:latin typeface="Georgia" pitchFamily="18" charset="0"/>
              </a:rPr>
              <a:t>Міксоспоридії</a:t>
            </a:r>
            <a:r>
              <a:rPr lang="uk-UA" sz="1400" dirty="0" smtClean="0">
                <a:latin typeface="Georgia" pitchFamily="18" charset="0"/>
              </a:rPr>
              <a:t>, </a:t>
            </a:r>
            <a:r>
              <a:rPr lang="uk-UA" sz="1400" b="1" dirty="0" smtClean="0">
                <a:latin typeface="Georgia" pitchFamily="18" charset="0"/>
              </a:rPr>
              <a:t>Інфузорії</a:t>
            </a:r>
            <a:r>
              <a:rPr lang="uk-UA" sz="1400" dirty="0" smtClean="0">
                <a:latin typeface="Georgia" pitchFamily="18" charset="0"/>
              </a:rPr>
              <a:t> (</a:t>
            </a:r>
            <a:r>
              <a:rPr lang="uk-UA" sz="1400" b="1" dirty="0" smtClean="0">
                <a:latin typeface="Georgia" pitchFamily="18" charset="0"/>
              </a:rPr>
              <a:t>Війчасті</a:t>
            </a:r>
            <a:r>
              <a:rPr lang="uk-UA" sz="1400" dirty="0" smtClean="0">
                <a:latin typeface="Georgia" pitchFamily="18" charset="0"/>
              </a:rPr>
              <a:t>). Ця класифікація є найбільш загальноприйнятою, вона поступово витісняє стару.</a:t>
            </a:r>
            <a:endParaRPr lang="ru-RU" sz="1400" dirty="0">
              <a:latin typeface="Georgia"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929354"/>
          </a:xfrm>
        </p:spPr>
        <p:txBody>
          <a:bodyPr>
            <a:normAutofit fontScale="55000" lnSpcReduction="20000"/>
          </a:bodyPr>
          <a:lstStyle/>
          <a:p>
            <a:pPr marL="0" indent="0" algn="just">
              <a:buNone/>
            </a:pPr>
            <a:r>
              <a:rPr lang="uk-UA" dirty="0" smtClean="0">
                <a:latin typeface="Georgia" pitchFamily="18" charset="0"/>
              </a:rPr>
              <a:t>Найпоширенішими представниками класу є аскарида людська і гострик.</a:t>
            </a:r>
            <a:endParaRPr lang="ru-RU" dirty="0" smtClean="0">
              <a:latin typeface="Georgia" pitchFamily="18" charset="0"/>
            </a:endParaRPr>
          </a:p>
          <a:p>
            <a:pPr marL="0" indent="0" algn="just">
              <a:buNone/>
            </a:pPr>
            <a:r>
              <a:rPr lang="uk-UA" b="1" dirty="0" smtClean="0">
                <a:latin typeface="Georgia" pitchFamily="18" charset="0"/>
              </a:rPr>
              <a:t>Аскарида людська </a:t>
            </a:r>
            <a:r>
              <a:rPr lang="uk-UA" dirty="0" smtClean="0">
                <a:latin typeface="Georgia" pitchFamily="18" charset="0"/>
              </a:rPr>
              <a:t>(живе лише в тонкій кишці людини. Тіло цього паразита має веретеноподібну форму із загостреними кінцями. Воно вкрите щільною ектодермальною оболонкою (кутикулою), яка має </a:t>
            </a:r>
            <a:r>
              <a:rPr lang="uk-UA" b="1" dirty="0" smtClean="0">
                <a:latin typeface="Georgia" pitchFamily="18" charset="0"/>
              </a:rPr>
              <a:t>10 </a:t>
            </a:r>
            <a:r>
              <a:rPr lang="uk-UA" dirty="0" smtClean="0">
                <a:latin typeface="Georgia" pitchFamily="18" charset="0"/>
              </a:rPr>
              <a:t>шарів. Ця оболонка виконує функцію зовнішнього ске­лета і захищає паразита від механічних і хімічних впливів. Під кутикулою розміщений шар </a:t>
            </a:r>
            <a:r>
              <a:rPr lang="uk-UA" b="1" i="1" dirty="0" smtClean="0">
                <a:latin typeface="Georgia" pitchFamily="18" charset="0"/>
              </a:rPr>
              <a:t>гіподерми</a:t>
            </a:r>
            <a:r>
              <a:rPr lang="uk-UA" i="1" dirty="0" smtClean="0">
                <a:latin typeface="Georgia" pitchFamily="18" charset="0"/>
              </a:rPr>
              <a:t>, </a:t>
            </a:r>
            <a:r>
              <a:rPr lang="uk-UA" dirty="0" smtClean="0">
                <a:latin typeface="Georgia" pitchFamily="18" charset="0"/>
              </a:rPr>
              <a:t>що складається із суцільної маси цитоплазми з вакуолями і ядрами. Цей шар не пропускає шкідливі для аскариди речовини. Мускулатура розміщена під гіподермою. Окремі клітини згруповані в </a:t>
            </a:r>
            <a:r>
              <a:rPr lang="uk-UA" b="1" dirty="0" smtClean="0">
                <a:latin typeface="Georgia" pitchFamily="18" charset="0"/>
              </a:rPr>
              <a:t>4 </a:t>
            </a:r>
            <a:r>
              <a:rPr lang="uk-UA" dirty="0" smtClean="0">
                <a:latin typeface="Georgia" pitchFamily="18" charset="0"/>
              </a:rPr>
              <a:t>тяжі поздовжніх м'язів, які відділені один від одного валиками гіподерми. Статевозрілі самці досягають у довжину </a:t>
            </a:r>
            <a:r>
              <a:rPr lang="uk-UA" b="1" dirty="0" smtClean="0">
                <a:latin typeface="Georgia" pitchFamily="18" charset="0"/>
              </a:rPr>
              <a:t>15—25 </a:t>
            </a:r>
            <a:r>
              <a:rPr lang="uk-UA" dirty="0" smtClean="0">
                <a:latin typeface="Georgia" pitchFamily="18" charset="0"/>
              </a:rPr>
              <a:t>см, а самки — до </a:t>
            </a:r>
            <a:r>
              <a:rPr lang="uk-UA" b="1" dirty="0" smtClean="0">
                <a:latin typeface="Georgia" pitchFamily="18" charset="0"/>
              </a:rPr>
              <a:t>40 </a:t>
            </a:r>
            <a:r>
              <a:rPr lang="uk-UA" dirty="0" smtClean="0">
                <a:latin typeface="Georgia" pitchFamily="18" charset="0"/>
              </a:rPr>
              <a:t>см. Хвостовий кінець у самки прямий, а в самця загнутий на черевний бік. Яйця аскариди мають овальну форму і вкриті товстою багато­шаровою оболонкою. У самки є два яєчники, а в самця один сім'яник. Органів прикріплення у аскарид немає. Вони утримуються в кишках людини завдяки постійному рухові назустріч їжі, яка сюди надходить. Хвилеподібні рухи аскариди здійснюються за допомогою </a:t>
            </a:r>
            <a:r>
              <a:rPr lang="uk-UA" b="1" dirty="0" smtClean="0">
                <a:latin typeface="Georgia" pitchFamily="18" charset="0"/>
              </a:rPr>
              <a:t>4 </a:t>
            </a:r>
            <a:r>
              <a:rPr lang="uk-UA" dirty="0" smtClean="0">
                <a:latin typeface="Georgia" pitchFamily="18" charset="0"/>
              </a:rPr>
              <a:t>пучків м'язів (згинання) та гідростатичного скелета (розгинання). Гідроскелет утворений кутикулою і рідиною в первинній порожнині тіла, яка перебуває там під тиском.</a:t>
            </a:r>
            <a:endParaRPr lang="ru-RU" dirty="0" smtClean="0">
              <a:latin typeface="Georgia" pitchFamily="18" charset="0"/>
            </a:endParaRPr>
          </a:p>
          <a:p>
            <a:pPr marL="0" indent="0" algn="just">
              <a:buNone/>
            </a:pPr>
            <a:r>
              <a:rPr lang="uk-UA" dirty="0" smtClean="0">
                <a:latin typeface="Georgia" pitchFamily="18" charset="0"/>
              </a:rPr>
              <a:t>Щодоби самка виділяє понад </a:t>
            </a:r>
            <a:r>
              <a:rPr lang="uk-UA" b="1" dirty="0" smtClean="0">
                <a:latin typeface="Georgia" pitchFamily="18" charset="0"/>
              </a:rPr>
              <a:t>200 </a:t>
            </a:r>
            <a:r>
              <a:rPr lang="uk-UA" dirty="0" smtClean="0">
                <a:latin typeface="Georgia" pitchFamily="18" charset="0"/>
              </a:rPr>
              <a:t>тис. яєць. Потрапивши в зовнішнє середовище з фекаліями, запліднені яйця починають розвиватися за наявності сприятливих умов (вільний кисень, вологість і температура). За оптимальної температури </a:t>
            </a:r>
            <a:r>
              <a:rPr lang="uk-UA" b="1" dirty="0" smtClean="0">
                <a:latin typeface="Georgia" pitchFamily="18" charset="0"/>
              </a:rPr>
              <a:t>(24—25 </a:t>
            </a:r>
            <a:r>
              <a:rPr lang="uk-UA" dirty="0" smtClean="0">
                <a:latin typeface="Georgia" pitchFamily="18" charset="0"/>
              </a:rPr>
              <a:t>°С) в яйцях аскариди через </a:t>
            </a:r>
            <a:r>
              <a:rPr lang="uk-UA" b="1" dirty="0" smtClean="0">
                <a:latin typeface="Georgia" pitchFamily="18" charset="0"/>
              </a:rPr>
              <a:t>2—3 </a:t>
            </a:r>
            <a:r>
              <a:rPr lang="uk-UA" dirty="0" smtClean="0">
                <a:latin typeface="Georgia" pitchFamily="18" charset="0"/>
              </a:rPr>
              <a:t>тижні розвиваються рухливі личинки, які в грунті можуть виживати до </a:t>
            </a:r>
            <a:r>
              <a:rPr lang="uk-UA" b="1" dirty="0" smtClean="0">
                <a:latin typeface="Georgia" pitchFamily="18" charset="0"/>
              </a:rPr>
              <a:t>10 </a:t>
            </a:r>
            <a:r>
              <a:rPr lang="uk-UA" dirty="0" smtClean="0">
                <a:latin typeface="Georgia" pitchFamily="18" charset="0"/>
              </a:rPr>
              <a:t>років і більше.</a:t>
            </a:r>
            <a:endParaRPr lang="ru-RU" dirty="0" smtClean="0">
              <a:latin typeface="Georgia" pitchFamily="18" charset="0"/>
            </a:endParaRPr>
          </a:p>
          <a:p>
            <a:pPr marL="0" indent="0" algn="just">
              <a:buNone/>
            </a:pPr>
            <a:endParaRPr lang="ru-RU"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697559"/>
          </a:xfrm>
        </p:spPr>
        <p:txBody>
          <a:bodyPr>
            <a:noAutofit/>
          </a:bodyPr>
          <a:lstStyle/>
          <a:p>
            <a:pPr marL="0" indent="0" algn="just">
              <a:buNone/>
            </a:pPr>
            <a:r>
              <a:rPr lang="uk-UA" sz="1400" dirty="0" smtClean="0">
                <a:latin typeface="Georgia" pitchFamily="18" charset="0"/>
              </a:rPr>
              <a:t>Зараження людей аскаридами відбувається зазвичай у разі вживання овочів, ягід (садової суниці, полуниці), фруктів, зелені, забруднених яйцями паразита з дозріли­ми личинками. Забруднення овочів і ягід яйцями гельмінтів найчастіше відбувається при удобрюванні грунту городів, садів і ягідників не знезараженими людськими фекаліями. Личинки звільняються від оболонок яйця в тонкій кишці, проникають у слизову оболонку і мігрують по кровоносній системі, проходячи через печінку, праве передсердя й шлуночок, потрапляють у легені. Тут вони з капілярів проникають у легеневі альвеоли, бронхи й трахею. Піднявшись у глотку, вони знову проковтуються разом із слиною і потрапляють до шлунка й кишок, де оста­точно оселяються і перетворюються на статевозрілі особи­ни. Від моменту зараження до повторного проковтування аскариди минає близько 2,5 місяця, при цьому личинки ростуть і линяють. Увесь цикл розвитку аскариди відбувається в одного хазяїна. Тривалість життя аскариди становить 11—12 місяців.</a:t>
            </a:r>
            <a:r>
              <a:rPr lang="en-US" sz="1400" dirty="0" smtClean="0">
                <a:latin typeface="Georgia" pitchFamily="18" charset="0"/>
              </a:rPr>
              <a:t> </a:t>
            </a:r>
            <a:r>
              <a:rPr lang="uk-UA" sz="1400" dirty="0" smtClean="0">
                <a:latin typeface="Georgia" pitchFamily="18" charset="0"/>
              </a:rPr>
              <a:t>Аскарида є найпоширенішим паразитом людини. Особливо часто вона трапляється у дітей.</a:t>
            </a:r>
            <a:r>
              <a:rPr lang="en-US" sz="1400" dirty="0" smtClean="0">
                <a:latin typeface="Georgia" pitchFamily="18" charset="0"/>
              </a:rPr>
              <a:t> </a:t>
            </a:r>
            <a:r>
              <a:rPr lang="uk-UA" sz="1400" dirty="0" smtClean="0">
                <a:latin typeface="Georgia" pitchFamily="18" charset="0"/>
              </a:rPr>
              <a:t>В Україні паразит</a:t>
            </a:r>
            <a:r>
              <a:rPr lang="en-US" sz="1400" dirty="0" smtClean="0">
                <a:latin typeface="Georgia" pitchFamily="18" charset="0"/>
              </a:rPr>
              <a:t> </a:t>
            </a:r>
            <a:r>
              <a:rPr lang="uk-UA" sz="1400" dirty="0" smtClean="0">
                <a:latin typeface="Georgia" pitchFamily="18" charset="0"/>
              </a:rPr>
              <a:t>частіше вражає людей у північній і північно-західній частинах республіки, у південних і південно-східних районах аскариди зустрічаються рідше.</a:t>
            </a:r>
            <a:endParaRPr lang="ru-RU" sz="1400" dirty="0" smtClean="0">
              <a:latin typeface="Georgia" pitchFamily="18" charset="0"/>
            </a:endParaRPr>
          </a:p>
          <a:p>
            <a:pPr marL="0" indent="0" algn="just">
              <a:buNone/>
            </a:pPr>
            <a:r>
              <a:rPr lang="uk-UA" sz="1400" dirty="0" smtClean="0">
                <a:latin typeface="Georgia" pitchFamily="18" charset="0"/>
              </a:rPr>
              <a:t>Широкому розселенню паразита в північних і північно-західних районах України сприяють оптимальні умови для розвитку й виживання яєць аскариди, а незнезаражені людські фекалії тут дуже часто використовують для удобрювання грунту.</a:t>
            </a:r>
            <a:endParaRPr lang="ru-RU" sz="1400" dirty="0" smtClean="0">
              <a:latin typeface="Georgia" pitchFamily="18" charset="0"/>
            </a:endParaRPr>
          </a:p>
          <a:p>
            <a:pPr marL="0" indent="0" algn="just">
              <a:buNone/>
            </a:pPr>
            <a:r>
              <a:rPr lang="uk-UA" sz="1400" dirty="0" smtClean="0">
                <a:latin typeface="Georgia" pitchFamily="18" charset="0"/>
              </a:rPr>
              <a:t>Як личинки, так і дорослі особини аскариди негативно впливають на організм людини: мігруючі личинки травмують стінки кишок, печінку й легені; дорослі й личин­кові стадії отруюють організм продуктами обміну, що викликає запаморочення, загальну слабкість, головний біль, дратівливість; дорослі аскариди можуть спричинити кишкову непрохідність, потрапити в дихальні шляхи і призвести до смерті.</a:t>
            </a:r>
            <a:endParaRPr lang="ru-RU" sz="1400" dirty="0" smtClean="0">
              <a:latin typeface="Georgia" pitchFamily="18" charset="0"/>
            </a:endParaRPr>
          </a:p>
          <a:p>
            <a:pPr marL="0" indent="0" algn="just">
              <a:buNone/>
            </a:pPr>
            <a:r>
              <a:rPr lang="uk-UA" sz="1400" dirty="0" smtClean="0">
                <a:latin typeface="Georgia" pitchFamily="18" charset="0"/>
              </a:rPr>
              <a:t>Аскариди виявляють, знаходячи яйця у фекаліях.</a:t>
            </a:r>
            <a:endParaRPr lang="ru-RU" sz="1400" dirty="0" smtClean="0">
              <a:latin typeface="Georgia" pitchFamily="18" charset="0"/>
            </a:endParaRPr>
          </a:p>
          <a:p>
            <a:pPr>
              <a:buNone/>
            </a:pPr>
            <a:endParaRPr lang="ru-RU" sz="1400" dirty="0">
              <a:latin typeface="Georgia"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285728"/>
            <a:ext cx="8229600" cy="4525963"/>
          </a:xfrm>
        </p:spPr>
        <p:txBody>
          <a:bodyPr>
            <a:normAutofit fontScale="55000" lnSpcReduction="20000"/>
          </a:bodyPr>
          <a:lstStyle/>
          <a:p>
            <a:pPr marL="0" indent="0" algn="just">
              <a:buNone/>
            </a:pPr>
            <a:r>
              <a:rPr lang="uk-UA" b="1" dirty="0" smtClean="0">
                <a:latin typeface="Georgia" pitchFamily="18" charset="0"/>
              </a:rPr>
              <a:t>Заходи боротьби і профілактика. </a:t>
            </a:r>
            <a:r>
              <a:rPr lang="uk-UA" dirty="0" smtClean="0">
                <a:latin typeface="Georgia" pitchFamily="18" charset="0"/>
              </a:rPr>
              <a:t>Потрібно виявляти і лікувати хворих. Особливо велике значення має впровадження в побут миття і термічної обробки ягід, овочів, зелені й фруктів, які вживають у сирому вигляді. Перед термічною обробкою слід добре промити рослинні продукти чистою холодною водою, а потім опустити в друшляці на 2—3 с в окріп (70—76 °С) і після цього відразу ж промити продукти холодною водою. Термічну обробку рослинних продуктів слід здійснювати безпосередньо перед використанням їх у їжу.</a:t>
            </a:r>
            <a:endParaRPr lang="ru-RU" dirty="0" smtClean="0">
              <a:latin typeface="Georgia" pitchFamily="18" charset="0"/>
            </a:endParaRPr>
          </a:p>
          <a:p>
            <a:pPr marL="0" indent="0" algn="just">
              <a:buNone/>
            </a:pPr>
            <a:r>
              <a:rPr lang="uk-UA" dirty="0" smtClean="0">
                <a:latin typeface="Georgia" pitchFamily="18" charset="0"/>
              </a:rPr>
              <a:t>Після роботи на городі, в ягіднику чи фруктовому саду, а дітям — після ігор на землі слід ретельно мити з милом руки.</a:t>
            </a:r>
            <a:endParaRPr lang="ru-RU" dirty="0" smtClean="0">
              <a:latin typeface="Georgia" pitchFamily="18" charset="0"/>
            </a:endParaRPr>
          </a:p>
          <a:p>
            <a:pPr marL="0" indent="0" algn="just">
              <a:buNone/>
            </a:pPr>
            <a:r>
              <a:rPr lang="uk-UA" dirty="0" smtClean="0">
                <a:latin typeface="Georgia" pitchFamily="18" charset="0"/>
              </a:rPr>
              <a:t>Враховуючи багаторічну живучість яєць аскариди в грунті та інтенсивне забруднення ними зовнішнього середовища, добрі результати в боротьбі з аскаридами та профілактиці спричинюваного ними захворювання може дати проведення комплексу оздоровчих заходів: заборона удобрювання городів і ягідників не знезараженими фекаліями, утримання туалетів у належному санітарно-гігієнічному стані, надійне знезаражування нечистот і стічних вод, заборона вирощування на полях зрошення ягід і овочів, які використовують у їжу в сирому вигляді, санітарно-просвітницька робота серед населення тощо.</a:t>
            </a:r>
            <a:endParaRPr lang="ru-RU" dirty="0" smtClean="0">
              <a:latin typeface="Georgia" pitchFamily="18" charset="0"/>
            </a:endParaRPr>
          </a:p>
          <a:p>
            <a:pPr>
              <a:buNone/>
            </a:pPr>
            <a:endParaRPr lang="ru-RU"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5929354"/>
          </a:xfrm>
        </p:spPr>
        <p:txBody>
          <a:bodyPr>
            <a:normAutofit/>
          </a:bodyPr>
          <a:lstStyle/>
          <a:p>
            <a:pPr marL="0" indent="0" algn="just">
              <a:buNone/>
            </a:pPr>
            <a:r>
              <a:rPr lang="uk-UA" sz="1500" b="1" dirty="0" smtClean="0">
                <a:latin typeface="Georgia" pitchFamily="18" charset="0"/>
              </a:rPr>
              <a:t>Гострик </a:t>
            </a:r>
            <a:r>
              <a:rPr lang="uk-UA" sz="1500" dirty="0" smtClean="0">
                <a:latin typeface="Georgia" pitchFamily="18" charset="0"/>
              </a:rPr>
              <a:t>живе в нижніх відділах тонкої кишки людини. Дорослі гострики мають невеликі розміри: самці — від 3 до 5 мм, самки — від 9 до 12 мм. Задній кінець самця зігнутий у вигляді гачка. Розвивається без</a:t>
            </a:r>
            <a:r>
              <a:rPr lang="en-US" sz="1500" dirty="0" smtClean="0">
                <a:latin typeface="Georgia" pitchFamily="18" charset="0"/>
              </a:rPr>
              <a:t> </a:t>
            </a:r>
            <a:r>
              <a:rPr lang="uk-UA" sz="1500" dirty="0" smtClean="0">
                <a:latin typeface="Georgia" pitchFamily="18" charset="0"/>
              </a:rPr>
              <a:t>проміжного хазяїна. Самці, запліднивши самок, гинуть. Самки спускаються до прямої кишки, переважно вночі виповзають через відхідник і відкладають від 5 тис. до 17 тис. яєць, після чого гинуть. Рухи гостриків під час відкладання яєць викликають сильний свербіж. У відкла­дених яйцях личинки розвиваються дуже швидко (через 4—6 год). Цей гельмінт паразитує переважно у дітей, які розчісують ділянки навколо ануса, забруднюючи руки яйцями гострика, ними забруднюється й ліжко. Заражаються ним під час вживання їжі немитими руками або їжі, забрудненої яйцями гостриків (мухами, пилом тощо). Діти часто беруть у рот пальці, забруднені іграшки, гризуть нігті і таким чином постійно заражаються. Яйця гостриків можуть потрапляти на підлогу з білизни, а потім з пилом заноситися на різні предмети домашнього вжитку. Гострики трапляються в усіх широтах земної кулі, у тому числі і в Україні.</a:t>
            </a:r>
            <a:r>
              <a:rPr lang="ru-RU" sz="1500" dirty="0" smtClean="0">
                <a:latin typeface="Georgia" pitchFamily="18" charset="0"/>
              </a:rPr>
              <a:t> </a:t>
            </a:r>
            <a:r>
              <a:rPr lang="uk-UA" sz="1500" dirty="0" smtClean="0">
                <a:latin typeface="Georgia" pitchFamily="18" charset="0"/>
              </a:rPr>
              <a:t>Хоча гострики й не належать до найнебезпечніших паразитів людини, проте вони викликають такі неприємні явища: травмування слизової оболонки кишки і запальні процеси в ній; заповзаючи в червоподібний відросток, спричинюють його запалення; у разі інтенсивного зараження часто спостерігаються біль у животі, втрата апетиту, нудота й блювання; сон у хворих неспокійний; від постійного недосипання погіршується самопочуття, знижується працездатність, настають нервові розлади і виснаження; заражені діти стають неуважними, примхливими, погіршуються їхні успіхи в навчанні.</a:t>
            </a:r>
            <a:endParaRPr lang="ru-RU" sz="1500" dirty="0" smtClean="0">
              <a:latin typeface="Georgia" pitchFamily="18" charset="0"/>
            </a:endParaRPr>
          </a:p>
          <a:p>
            <a:pPr marL="0" indent="0" algn="just">
              <a:buNone/>
            </a:pPr>
            <a:r>
              <a:rPr lang="uk-UA" sz="1500" dirty="0" smtClean="0">
                <a:latin typeface="Georgia" pitchFamily="18" charset="0"/>
              </a:rPr>
              <a:t>Діагностується хвороба за виявленням яєць у зскрібку з періанальних складок.</a:t>
            </a:r>
            <a:endParaRPr lang="ru-RU" sz="1500" dirty="0">
              <a:latin typeface="Georgia"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5786454"/>
            <a:ext cx="8229600" cy="642934"/>
          </a:xfrm>
        </p:spPr>
        <p:txBody>
          <a:bodyPr>
            <a:normAutofit/>
          </a:bodyPr>
          <a:lstStyle/>
          <a:p>
            <a:r>
              <a:rPr lang="uk-UA" sz="2400" dirty="0" smtClean="0">
                <a:latin typeface="Georgia" pitchFamily="18" charset="0"/>
              </a:rPr>
              <a:t>Гострики у кішечнику людини</a:t>
            </a:r>
            <a:endParaRPr lang="ru-RU" sz="2400" dirty="0">
              <a:latin typeface="Georgia" pitchFamily="18" charset="0"/>
            </a:endParaRPr>
          </a:p>
        </p:txBody>
      </p:sp>
      <p:pic>
        <p:nvPicPr>
          <p:cNvPr id="4" name="Содержимое 3" descr="gl8 (1).jpg"/>
          <p:cNvPicPr>
            <a:picLocks noGrp="1" noChangeAspect="1"/>
          </p:cNvPicPr>
          <p:nvPr>
            <p:ph idx="1"/>
          </p:nvPr>
        </p:nvPicPr>
        <p:blipFill>
          <a:blip r:embed="rId2"/>
          <a:stretch>
            <a:fillRect/>
          </a:stretch>
        </p:blipFill>
        <p:spPr>
          <a:xfrm>
            <a:off x="2214546" y="357166"/>
            <a:ext cx="4857784" cy="492922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285728"/>
            <a:ext cx="8229600" cy="6072230"/>
          </a:xfrm>
        </p:spPr>
        <p:txBody>
          <a:bodyPr>
            <a:noAutofit/>
          </a:bodyPr>
          <a:lstStyle/>
          <a:p>
            <a:pPr marL="0" indent="0" algn="just">
              <a:buNone/>
            </a:pPr>
            <a:r>
              <a:rPr lang="uk-UA" sz="1300" b="1" dirty="0" smtClean="0">
                <a:latin typeface="Georgia" pitchFamily="18" charset="0"/>
              </a:rPr>
              <a:t>Заходи боротьби і профілактика. </a:t>
            </a:r>
            <a:r>
              <a:rPr lang="uk-UA" sz="1300" dirty="0" smtClean="0">
                <a:latin typeface="Georgia" pitchFamily="18" charset="0"/>
              </a:rPr>
              <a:t>1. Потрібно активно виявляти заражених людей (особливо серед дітей). 2. Зараженим гостриками особам слід перед сном ставити теплу клізму і до задньопрохідного отвору класти тампон із сухої вати. Виповзаючи, гострики відкладають яйця на тампон і не викликають сверблячки. 3. Суворо дотримуватись правил особистої і громадської гігієни (ретельно мити руки з милом перед їдою і після відвідування туалету; коротко стригти нігті; викорінювати у дітей, а іноді й у дорослих, звичку гризти нігті і брати в рот пальці, ручки тощо). 4. Слід постійно проводити санітарно-просвітницьку роботу серед населення, спрямовану на запобігання зараженню гостриками.</a:t>
            </a:r>
            <a:endParaRPr lang="ru-RU" sz="1300" dirty="0" smtClean="0">
              <a:latin typeface="Georgia" pitchFamily="18" charset="0"/>
            </a:endParaRPr>
          </a:p>
          <a:p>
            <a:pPr marL="0" indent="0" algn="just">
              <a:buNone/>
            </a:pPr>
            <a:r>
              <a:rPr lang="uk-UA" sz="1300" dirty="0" smtClean="0">
                <a:latin typeface="Georgia" pitchFamily="18" charset="0"/>
              </a:rPr>
              <a:t>Проведення зазначених заходів дає змогу ліквідувати захворювання без використання медикаментів упродовж двох місяців. Одночасне використання ефективних лікарських препаратів істотно скорочує термін лікування.</a:t>
            </a:r>
            <a:endParaRPr lang="ru-RU" sz="1300" dirty="0" smtClean="0">
              <a:latin typeface="Georgia" pitchFamily="18" charset="0"/>
            </a:endParaRPr>
          </a:p>
          <a:p>
            <a:pPr marL="0" indent="0" algn="just">
              <a:buNone/>
            </a:pPr>
            <a:r>
              <a:rPr lang="uk-UA" sz="1300" b="1" dirty="0" smtClean="0">
                <a:latin typeface="Georgia" pitchFamily="18" charset="0"/>
              </a:rPr>
              <a:t>Трихінела </a:t>
            </a:r>
            <a:r>
              <a:rPr lang="uk-UA" sz="1300" dirty="0" smtClean="0">
                <a:latin typeface="Georgia" pitchFamily="18" charset="0"/>
              </a:rPr>
              <a:t>поширена повсюдно, але переважно в місцевостях, де живуть дикі звірі, від яких заражаються домашні тварини. Личинки трихінел живуть у скелетних м'язах, а статевозрілі трихінели — у тонкій кишці людини й тва­рин, залягаючи між ворсинками і тільки переднім кінцем проникаючи в структури стінки кишки. Після копуляції в кишках хазяїна самці гинуть, а самки народжують 1500— 2000 личинок, після чого гинуть. Личинки проникають у лімфатичну систему, а потім розносяться кров'ю по всьому організму, локалізуючись тільки в певних групах м'язів (діафрагмі, міжреберних, жувальних тощо). Період міграції 2—6 тижнів. Проникнувши в м'язові волокна, личинка закручується спіраллю і через 2—3 тижні вкривається оболонкою, яка згодом (приблизно через рік) обвапновується. У формуванні оболонки беруть участь і тканини хазяїна. Такі личинки зберігають життєздатність багато років. Характерними симптомами хвороби є болі в м'язах, набряки обличчя, особливо повік, кон'юнктивіти, підвищена температура, зміни складу крові (еозинофілія), головні болі, слабкість, зниження працездатності. Хвороба триває від одного до кількох тижнів, іноді завершується летально. Під впливом інвазії м'язове волокно дегенерує.</a:t>
            </a:r>
            <a:endParaRPr lang="ru-RU" sz="1300" dirty="0" smtClean="0">
              <a:latin typeface="Georgia" pitchFamily="18" charset="0"/>
            </a:endParaRPr>
          </a:p>
          <a:p>
            <a:pPr marL="0" indent="0" algn="just">
              <a:buNone/>
            </a:pPr>
            <a:r>
              <a:rPr lang="uk-UA" sz="1300" dirty="0" smtClean="0">
                <a:latin typeface="Georgia" pitchFamily="18" charset="0"/>
              </a:rPr>
              <a:t>Для перетворення личинок на статевозрілі форми вони мають потрапити в кишки іншого хазяїна. Людина заражається, використовуючи в їжу свинину або м'ясо інших тварин, заражених трихінелою: ведмедя, дикого кабана, борсука та ін.</a:t>
            </a:r>
            <a:endParaRPr lang="ru-RU" sz="1300" dirty="0" smtClean="0">
              <a:latin typeface="Georgia" pitchFamily="18" charset="0"/>
            </a:endParaRPr>
          </a:p>
          <a:p>
            <a:pPr marL="0" indent="0" algn="just">
              <a:buNone/>
            </a:pPr>
            <a:r>
              <a:rPr lang="uk-UA" sz="1300" dirty="0" smtClean="0">
                <a:latin typeface="Georgia" pitchFamily="18" charset="0"/>
              </a:rPr>
              <a:t>Заходи боротьби і профілактика. Не можна викорис­товувати в їжу м'ясо, яке не пройшло ветеринарно-санітарної експертизи. Свиней слід утримувати в умовах, які виключають можливість поїдання трупів заражених тварин. Свинину і м'ясо диких тварин потрібно обов'язково досліджувати на трихінельоз.</a:t>
            </a:r>
            <a:endParaRPr lang="ru-RU" sz="1300" dirty="0" smtClean="0">
              <a:latin typeface="Georgia" pitchFamily="18" charset="0"/>
            </a:endParaRPr>
          </a:p>
          <a:p>
            <a:pPr>
              <a:buNone/>
            </a:pPr>
            <a:endParaRPr lang="ru-RU" sz="13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357158" y="5543749"/>
            <a:ext cx="8358246" cy="928489"/>
          </a:xfrm>
          <a:prstGeom prst="rect">
            <a:avLst/>
          </a:prstGeom>
          <a:noFill/>
          <a:ln w="0">
            <a:solidFill>
              <a:srgbClr val="FFFFFF"/>
            </a:solid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spcBef>
                <a:spcPct val="0"/>
              </a:spcBef>
              <a:spcAft>
                <a:spcPct val="0"/>
              </a:spcAft>
              <a:buClrTx/>
              <a:buSzTx/>
              <a:buFontTx/>
              <a:buNone/>
              <a:tabLst/>
            </a:pPr>
            <a:r>
              <a:rPr kumimoji="0" lang="uk-UA" sz="1400" b="1" i="0" u="none" strike="noStrike" cap="none" normalizeH="0" baseline="0" dirty="0" smtClean="0">
                <a:ln>
                  <a:noFill/>
                </a:ln>
                <a:solidFill>
                  <a:schemeClr val="tx1"/>
                </a:solidFill>
                <a:effectLst/>
                <a:latin typeface="Georgia" pitchFamily="18" charset="0"/>
              </a:rPr>
              <a:t>Різноманітність паразитичних червів (гельмінтів):</a:t>
            </a:r>
          </a:p>
          <a:p>
            <a:pPr marL="0" marR="0" lvl="0" indent="0" algn="just" defTabSz="914400" rtl="0" eaLnBrk="1" fontAlgn="base" latinLnBrk="0" hangingPunct="1">
              <a:spcBef>
                <a:spcPct val="0"/>
              </a:spcBef>
              <a:spcAft>
                <a:spcPct val="0"/>
              </a:spcAft>
              <a:buClrTx/>
              <a:buSzTx/>
              <a:buFontTx/>
              <a:buNone/>
              <a:tabLst/>
            </a:pPr>
            <a:r>
              <a:rPr kumimoji="0" lang="uk-UA" sz="1400" i="1" u="none" strike="noStrike" cap="none" normalizeH="0" baseline="0" dirty="0" smtClean="0">
                <a:ln>
                  <a:noFill/>
                </a:ln>
                <a:solidFill>
                  <a:schemeClr val="tx1"/>
                </a:solidFill>
                <a:effectLst/>
                <a:latin typeface="Arial" pitchFamily="34" charset="0"/>
              </a:rPr>
              <a:t>а </a:t>
            </a:r>
            <a:r>
              <a:rPr kumimoji="0" lang="uk-UA" sz="1400" i="0" u="none" strike="noStrike" cap="none" normalizeH="0" baseline="0" dirty="0" smtClean="0">
                <a:ln>
                  <a:noFill/>
                </a:ln>
                <a:solidFill>
                  <a:schemeClr val="tx1"/>
                </a:solidFill>
                <a:effectLst/>
                <a:latin typeface="Georgia" pitchFamily="18" charset="0"/>
              </a:rPr>
              <a:t>— печінковий сисун; </a:t>
            </a:r>
            <a:r>
              <a:rPr kumimoji="0" lang="uk-UA" sz="1400" i="1" u="none" strike="noStrike" cap="none" normalizeH="0" baseline="0" dirty="0" smtClean="0">
                <a:ln>
                  <a:noFill/>
                </a:ln>
                <a:solidFill>
                  <a:schemeClr val="tx1"/>
                </a:solidFill>
                <a:effectLst/>
                <a:latin typeface="Arial" pitchFamily="34" charset="0"/>
              </a:rPr>
              <a:t>б </a:t>
            </a:r>
            <a:r>
              <a:rPr kumimoji="0" lang="uk-UA" sz="1400" i="0" u="none" strike="noStrike" cap="none" normalizeH="0" baseline="0" dirty="0" smtClean="0">
                <a:ln>
                  <a:noFill/>
                </a:ln>
                <a:solidFill>
                  <a:schemeClr val="tx1"/>
                </a:solidFill>
                <a:effectLst/>
                <a:latin typeface="Georgia" pitchFamily="18" charset="0"/>
              </a:rPr>
              <a:t>— котячий сисун; </a:t>
            </a:r>
            <a:r>
              <a:rPr kumimoji="0" lang="uk-UA" sz="1400" i="1" u="none" strike="noStrike" cap="none" normalizeH="0" baseline="0" dirty="0" smtClean="0">
                <a:ln>
                  <a:noFill/>
                </a:ln>
                <a:solidFill>
                  <a:schemeClr val="tx1"/>
                </a:solidFill>
                <a:effectLst/>
                <a:latin typeface="Times New Roman" pitchFamily="18" charset="0"/>
              </a:rPr>
              <a:t>в </a:t>
            </a:r>
            <a:r>
              <a:rPr kumimoji="0" lang="uk-UA" sz="1400" i="0" u="none" strike="noStrike" cap="none" normalizeH="0" baseline="0" dirty="0" smtClean="0">
                <a:ln>
                  <a:noFill/>
                </a:ln>
                <a:solidFill>
                  <a:schemeClr val="tx1"/>
                </a:solidFill>
                <a:effectLst/>
                <a:latin typeface="Georgia" pitchFamily="18" charset="0"/>
              </a:rPr>
              <a:t>— ехінокок; </a:t>
            </a:r>
            <a:r>
              <a:rPr kumimoji="0" lang="uk-UA" sz="1400" i="1" u="none" strike="noStrike" cap="none" normalizeH="0" baseline="0" dirty="0" smtClean="0">
                <a:ln>
                  <a:noFill/>
                </a:ln>
                <a:solidFill>
                  <a:schemeClr val="tx1"/>
                </a:solidFill>
                <a:effectLst/>
                <a:latin typeface="Arial" pitchFamily="34" charset="0"/>
              </a:rPr>
              <a:t>г </a:t>
            </a:r>
            <a:r>
              <a:rPr kumimoji="0" lang="uk-UA" sz="1400" i="0" u="none" strike="noStrike" cap="none" normalizeH="0" baseline="0" dirty="0" smtClean="0">
                <a:ln>
                  <a:noFill/>
                </a:ln>
                <a:solidFill>
                  <a:schemeClr val="tx1"/>
                </a:solidFill>
                <a:effectLst/>
                <a:latin typeface="Georgia" pitchFamily="18" charset="0"/>
              </a:rPr>
              <a:t>— волосоголовець; </a:t>
            </a:r>
            <a:r>
              <a:rPr kumimoji="0" lang="uk-UA" sz="1400" i="1" u="none" strike="noStrike" cap="none" normalizeH="0" baseline="0" dirty="0" smtClean="0">
                <a:ln>
                  <a:noFill/>
                </a:ln>
                <a:solidFill>
                  <a:schemeClr val="tx1"/>
                </a:solidFill>
                <a:effectLst/>
                <a:latin typeface="Arial" pitchFamily="34" charset="0"/>
              </a:rPr>
              <a:t>д </a:t>
            </a:r>
            <a:r>
              <a:rPr kumimoji="0" lang="uk-UA" sz="1400" i="0" u="none" strike="noStrike" cap="none" normalizeH="0" baseline="0" dirty="0" smtClean="0">
                <a:ln>
                  <a:noFill/>
                </a:ln>
                <a:solidFill>
                  <a:schemeClr val="tx1"/>
                </a:solidFill>
                <a:effectLst/>
                <a:latin typeface="Georgia" pitchFamily="18" charset="0"/>
              </a:rPr>
              <a:t>— гострик; </a:t>
            </a:r>
            <a:r>
              <a:rPr kumimoji="0" lang="uk-UA" sz="1400" i="1" u="none" strike="noStrike" cap="none" normalizeH="0" baseline="0" dirty="0" smtClean="0">
                <a:ln>
                  <a:noFill/>
                </a:ln>
                <a:solidFill>
                  <a:schemeClr val="tx1"/>
                </a:solidFill>
                <a:effectLst/>
                <a:latin typeface="Arial" pitchFamily="34" charset="0"/>
              </a:rPr>
              <a:t>е </a:t>
            </a:r>
            <a:r>
              <a:rPr kumimoji="0" lang="uk-UA" sz="1400" i="0" u="none" strike="noStrike" cap="none" normalizeH="0" baseline="0" dirty="0" smtClean="0">
                <a:ln>
                  <a:noFill/>
                </a:ln>
                <a:solidFill>
                  <a:schemeClr val="tx1"/>
                </a:solidFill>
                <a:effectLst/>
                <a:latin typeface="Georgia" pitchFamily="18" charset="0"/>
              </a:rPr>
              <a:t>— аскарида людська; є </a:t>
            </a:r>
            <a:r>
              <a:rPr kumimoji="0" lang="uk-UA" sz="1400" i="0" u="none" strike="noStrike" cap="none" normalizeH="0" baseline="0" dirty="0" smtClean="0">
                <a:ln>
                  <a:noFill/>
                </a:ln>
                <a:solidFill>
                  <a:schemeClr val="tx1"/>
                </a:solidFill>
                <a:effectLst/>
                <a:latin typeface="Arial Black" pitchFamily="34" charset="0"/>
              </a:rPr>
              <a:t>— </a:t>
            </a:r>
            <a:r>
              <a:rPr kumimoji="0" lang="uk-UA" sz="1400" i="0" u="none" strike="noStrike" cap="none" normalizeH="0" baseline="0" dirty="0" smtClean="0">
                <a:ln>
                  <a:noFill/>
                </a:ln>
                <a:solidFill>
                  <a:schemeClr val="tx1"/>
                </a:solidFill>
                <a:effectLst/>
                <a:latin typeface="Georgia" pitchFamily="18" charset="0"/>
              </a:rPr>
              <a:t>стробіла стьожака широкого; </a:t>
            </a:r>
            <a:r>
              <a:rPr kumimoji="0" lang="uk-UA" sz="1400" i="1" u="none" strike="noStrike" cap="none" normalizeH="0" baseline="0" dirty="0" smtClean="0">
                <a:ln>
                  <a:noFill/>
                </a:ln>
                <a:solidFill>
                  <a:schemeClr val="tx1"/>
                </a:solidFill>
                <a:effectLst/>
                <a:latin typeface="Times New Roman" pitchFamily="18" charset="0"/>
              </a:rPr>
              <a:t>1 </a:t>
            </a:r>
            <a:r>
              <a:rPr kumimoji="0" lang="uk-UA" sz="1400" i="0" u="none" strike="noStrike" cap="none" normalizeH="0" baseline="0" dirty="0" smtClean="0">
                <a:ln>
                  <a:noFill/>
                </a:ln>
                <a:solidFill>
                  <a:schemeClr val="tx1"/>
                </a:solidFill>
                <a:effectLst/>
                <a:latin typeface="Georgia" pitchFamily="18" charset="0"/>
              </a:rPr>
              <a:t>— його голівка з присмоктувальними щілинами </a:t>
            </a:r>
            <a:r>
              <a:rPr kumimoji="0" lang="uk-UA" sz="1400" i="1" u="none" strike="noStrike" cap="none" normalizeH="0" baseline="0" dirty="0" smtClean="0">
                <a:ln>
                  <a:noFill/>
                </a:ln>
                <a:solidFill>
                  <a:schemeClr val="tx1"/>
                </a:solidFill>
                <a:effectLst/>
                <a:latin typeface="Arial" pitchFamily="34" charset="0"/>
              </a:rPr>
              <a:t>(а, б, г, д, е </a:t>
            </a:r>
            <a:r>
              <a:rPr kumimoji="0" lang="uk-UA" sz="1400" i="0" u="none" strike="noStrike" cap="none" normalizeH="0" baseline="0" dirty="0" smtClean="0">
                <a:ln>
                  <a:noFill/>
                </a:ln>
                <a:solidFill>
                  <a:schemeClr val="tx1"/>
                </a:solidFill>
                <a:effectLst/>
                <a:latin typeface="Georgia" pitchFamily="18" charset="0"/>
              </a:rPr>
              <a:t>— зображення в натуральну величину)</a:t>
            </a:r>
            <a:endParaRPr kumimoji="0" lang="ru-RU" sz="1400" i="0" u="none" strike="noStrike" cap="none" normalizeH="0" baseline="0" dirty="0" smtClean="0">
              <a:ln>
                <a:noFill/>
              </a:ln>
              <a:solidFill>
                <a:schemeClr val="tx1"/>
              </a:solidFill>
              <a:effectLst/>
              <a:latin typeface="Arial" pitchFamily="34" charset="0"/>
            </a:endParaRPr>
          </a:p>
        </p:txBody>
      </p:sp>
      <p:pic>
        <p:nvPicPr>
          <p:cNvPr id="5" name="Picture 3"/>
          <p:cNvPicPr>
            <a:picLocks noChangeAspect="1" noChangeArrowheads="1"/>
          </p:cNvPicPr>
          <p:nvPr/>
        </p:nvPicPr>
        <p:blipFill>
          <a:blip r:embed="rId2"/>
          <a:srcRect/>
          <a:stretch>
            <a:fillRect/>
          </a:stretch>
        </p:blipFill>
        <p:spPr bwMode="auto">
          <a:xfrm>
            <a:off x="2357422" y="214290"/>
            <a:ext cx="4071966" cy="511287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697559"/>
          </a:xfrm>
        </p:spPr>
        <p:txBody>
          <a:bodyPr>
            <a:normAutofit fontScale="55000" lnSpcReduction="20000"/>
          </a:bodyPr>
          <a:lstStyle/>
          <a:p>
            <a:pPr marL="0" indent="0" algn="just">
              <a:buNone/>
            </a:pPr>
            <a:r>
              <a:rPr lang="uk-UA" b="1" dirty="0" smtClean="0">
                <a:latin typeface="Georgia" pitchFamily="18" charset="0"/>
              </a:rPr>
              <a:t>Вільноживучі круглі черви</a:t>
            </a:r>
            <a:r>
              <a:rPr lang="uk-UA" dirty="0" smtClean="0">
                <a:latin typeface="Georgia" pitchFamily="18" charset="0"/>
              </a:rPr>
              <a:t>. Більшість круглих червів, описаних на сьогодні, — вільноживучі види. Серед них є</a:t>
            </a:r>
            <a:r>
              <a:rPr lang="en-US" dirty="0" smtClean="0">
                <a:latin typeface="Georgia" pitchFamily="18" charset="0"/>
              </a:rPr>
              <a:t> </a:t>
            </a:r>
            <a:r>
              <a:rPr lang="uk-UA" dirty="0" smtClean="0">
                <a:latin typeface="Georgia" pitchFamily="18" charset="0"/>
              </a:rPr>
              <a:t>мешканці грунтів, водойм тощо. Багато з них є сапротрофами, тобто живляться рештками рослин і тварин, розкладаючи складні сполуки на прості речовини. Разом з бактеріями круглі черви беруть участь у поверненні в колообіг речовин, що входили до складу мертвої органіки.</a:t>
            </a:r>
            <a:endParaRPr lang="ru-RU" dirty="0" smtClean="0">
              <a:latin typeface="Georgia" pitchFamily="18" charset="0"/>
            </a:endParaRPr>
          </a:p>
          <a:p>
            <a:pPr marL="0" indent="0" algn="just">
              <a:buNone/>
            </a:pPr>
            <a:r>
              <a:rPr lang="uk-UA" dirty="0" smtClean="0">
                <a:latin typeface="Georgia" pitchFamily="18" charset="0"/>
              </a:rPr>
              <a:t>Деякі з круглих червів є хижаками, вони поїдають інших червів, мікроорганізми. Інші круглі черви живляться живими рослинами та грибами, заковтуючи їх цілими або проколюючи зубцями, а потім висмоктуючи.</a:t>
            </a:r>
            <a:endParaRPr lang="ru-RU" dirty="0" smtClean="0">
              <a:latin typeface="Georgia" pitchFamily="18" charset="0"/>
            </a:endParaRPr>
          </a:p>
          <a:p>
            <a:pPr marL="0" indent="0" algn="just">
              <a:buNone/>
            </a:pPr>
            <a:r>
              <a:rPr lang="uk-UA" dirty="0" smtClean="0">
                <a:latin typeface="Georgia" pitchFamily="18" charset="0"/>
              </a:rPr>
              <a:t>Серед круглих червів є паразити рослин. Такі черви зав­дають значної шкоди сільському господарству. </a:t>
            </a:r>
            <a:r>
              <a:rPr lang="uk-UA" b="1" i="1" dirty="0" smtClean="0">
                <a:latin typeface="Georgia" pitchFamily="18" charset="0"/>
              </a:rPr>
              <a:t>Стеблова нематода картоплі </a:t>
            </a:r>
            <a:r>
              <a:rPr lang="uk-UA" dirty="0" smtClean="0">
                <a:latin typeface="Georgia" pitchFamily="18" charset="0"/>
              </a:rPr>
              <a:t>може знищити до </a:t>
            </a:r>
            <a:r>
              <a:rPr lang="uk-UA" b="1" dirty="0" smtClean="0">
                <a:latin typeface="Georgia" pitchFamily="18" charset="0"/>
              </a:rPr>
              <a:t>80 </a:t>
            </a:r>
            <a:r>
              <a:rPr lang="uk-UA" dirty="0" smtClean="0">
                <a:latin typeface="Georgia" pitchFamily="18" charset="0"/>
              </a:rPr>
              <a:t>% бульб, що зберігаються у овочесховищах. Покоління за поколінням паразити розвиваються в тканинах бульб, унаслідок чого картопля перетворюється на грудку брунатної трухлявини. </a:t>
            </a:r>
            <a:r>
              <a:rPr lang="uk-UA" b="1" i="1" dirty="0" smtClean="0">
                <a:latin typeface="Georgia" pitchFamily="18" charset="0"/>
              </a:rPr>
              <a:t>Бурякова нематода</a:t>
            </a:r>
            <a:r>
              <a:rPr lang="uk-UA" i="1" dirty="0" smtClean="0">
                <a:latin typeface="Georgia" pitchFamily="18" charset="0"/>
              </a:rPr>
              <a:t> </a:t>
            </a:r>
            <a:r>
              <a:rPr lang="uk-UA" dirty="0" smtClean="0">
                <a:latin typeface="Georgia" pitchFamily="18" charset="0"/>
              </a:rPr>
              <a:t>різко знижує врожай цукрового буряку. Цей паразит оселяється в кореневій системі і спричинює відмирання коренів.</a:t>
            </a:r>
            <a:endParaRPr lang="ru-RU" dirty="0" smtClean="0">
              <a:latin typeface="Georgia" pitchFamily="18" charset="0"/>
            </a:endParaRPr>
          </a:p>
          <a:p>
            <a:pPr marL="0" indent="0" algn="just">
              <a:buNone/>
            </a:pPr>
            <a:r>
              <a:rPr lang="uk-UA" b="1" i="1" dirty="0" smtClean="0">
                <a:latin typeface="Georgia" pitchFamily="18" charset="0"/>
              </a:rPr>
              <a:t>Галові нематоди </a:t>
            </a:r>
            <a:r>
              <a:rPr lang="uk-UA" dirty="0" smtClean="0">
                <a:latin typeface="Georgia" pitchFamily="18" charset="0"/>
              </a:rPr>
              <a:t>оселяються всередині коренів рослин і виділяють речовини, які спричинюють розвиток на коренях пухлин. Такі пухлини називають галами. Гали призводять до відмирання і загнивання коренів, що спричинює пригнічення росту або загибель рослини.</a:t>
            </a:r>
            <a:endParaRPr lang="ru-RU" dirty="0" smtClean="0">
              <a:latin typeface="Georgia" pitchFamily="18" charset="0"/>
            </a:endParaRPr>
          </a:p>
          <a:p>
            <a:pPr marL="0" indent="0" algn="just">
              <a:buNone/>
            </a:pPr>
            <a:endParaRPr lang="ru-RU" dirty="0">
              <a:latin typeface="Georgia"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928670"/>
          </a:xfrm>
        </p:spPr>
        <p:txBody>
          <a:bodyPr>
            <a:normAutofit/>
          </a:bodyPr>
          <a:lstStyle/>
          <a:p>
            <a:r>
              <a:rPr lang="ru-RU" b="1" dirty="0" smtClean="0">
                <a:latin typeface="Georgia" pitchFamily="18" charset="0"/>
              </a:rPr>
              <a:t>Вищі безхребетні</a:t>
            </a:r>
            <a:endParaRPr lang="ru-RU" dirty="0">
              <a:latin typeface="Georgia" pitchFamily="18" charset="0"/>
            </a:endParaRPr>
          </a:p>
        </p:txBody>
      </p:sp>
      <p:sp>
        <p:nvSpPr>
          <p:cNvPr id="3" name="Содержимое 2"/>
          <p:cNvSpPr>
            <a:spLocks noGrp="1"/>
          </p:cNvSpPr>
          <p:nvPr>
            <p:ph idx="1"/>
          </p:nvPr>
        </p:nvSpPr>
        <p:spPr>
          <a:xfrm>
            <a:off x="457200" y="1142984"/>
            <a:ext cx="8229600" cy="4983179"/>
          </a:xfrm>
        </p:spPr>
        <p:txBody>
          <a:bodyPr>
            <a:normAutofit fontScale="47500" lnSpcReduction="20000"/>
          </a:bodyPr>
          <a:lstStyle/>
          <a:p>
            <a:pPr>
              <a:buNone/>
            </a:pPr>
            <a:r>
              <a:rPr lang="uk-UA" b="1" dirty="0" smtClean="0"/>
              <a:t>І</a:t>
            </a:r>
            <a:r>
              <a:rPr lang="uk-UA" b="1" dirty="0" smtClean="0">
                <a:latin typeface="Georgia" pitchFamily="18" charset="0"/>
              </a:rPr>
              <a:t>. </a:t>
            </a:r>
            <a:r>
              <a:rPr lang="uk-UA" b="1" u="sng" dirty="0" smtClean="0">
                <a:latin typeface="Georgia" pitchFamily="18" charset="0"/>
              </a:rPr>
              <a:t>Загльна характеристика</a:t>
            </a:r>
            <a:endParaRPr lang="ru-RU" dirty="0" smtClean="0">
              <a:latin typeface="Georgia" pitchFamily="18" charset="0"/>
            </a:endParaRPr>
          </a:p>
          <a:p>
            <a:pPr>
              <a:buNone/>
            </a:pPr>
            <a:r>
              <a:rPr lang="ru-RU" dirty="0" smtClean="0">
                <a:latin typeface="Georgia" pitchFamily="18" charset="0"/>
              </a:rPr>
              <a:t>1.  </a:t>
            </a:r>
            <a:r>
              <a:rPr lang="ru-RU" b="1" dirty="0" smtClean="0">
                <a:latin typeface="Georgia" pitchFamily="18" charset="0"/>
              </a:rPr>
              <a:t>У</a:t>
            </a:r>
            <a:r>
              <a:rPr lang="ru-RU" dirty="0" smtClean="0">
                <a:latin typeface="Georgia" pitchFamily="18" charset="0"/>
              </a:rPr>
              <a:t>підцарство входять типи: Кільчаті черви, Молюски, Членистоногі</a:t>
            </a:r>
            <a:r>
              <a:rPr lang="uk-UA" dirty="0" smtClean="0">
                <a:latin typeface="Georgia" pitchFamily="18" charset="0"/>
              </a:rPr>
              <a:t>,</a:t>
            </a:r>
            <a:r>
              <a:rPr lang="ru-RU" dirty="0" smtClean="0">
                <a:latin typeface="Georgia" pitchFamily="18" charset="0"/>
              </a:rPr>
              <a:t> Голкошкірі.</a:t>
            </a:r>
          </a:p>
          <a:p>
            <a:pPr>
              <a:buNone/>
            </a:pPr>
            <a:r>
              <a:rPr lang="ru-RU" dirty="0" smtClean="0">
                <a:latin typeface="Georgia" pitchFamily="18" charset="0"/>
              </a:rPr>
              <a:t>2.  Характеризуються </a:t>
            </a:r>
            <a:r>
              <a:rPr lang="uk-UA" dirty="0" smtClean="0">
                <a:latin typeface="Georgia" pitchFamily="18" charset="0"/>
              </a:rPr>
              <a:t>ароморфозом  </a:t>
            </a:r>
            <a:r>
              <a:rPr lang="ru-RU" dirty="0" smtClean="0">
                <a:latin typeface="Georgia" pitchFamily="18" charset="0"/>
              </a:rPr>
              <a:t>— появленням вторинної порожнини тіла(</a:t>
            </a:r>
            <a:r>
              <a:rPr lang="ru-RU" u="sng" dirty="0" smtClean="0">
                <a:latin typeface="Georgia" pitchFamily="18" charset="0"/>
              </a:rPr>
              <a:t>целому</a:t>
            </a:r>
            <a:r>
              <a:rPr lang="ru-RU" dirty="0" smtClean="0">
                <a:latin typeface="Georgia" pitchFamily="18" charset="0"/>
              </a:rPr>
              <a:t>).</a:t>
            </a:r>
          </a:p>
          <a:p>
            <a:pPr lvl="1">
              <a:buNone/>
            </a:pPr>
            <a:r>
              <a:rPr lang="ru-RU" dirty="0" smtClean="0">
                <a:latin typeface="Georgia" pitchFamily="18" charset="0"/>
              </a:rPr>
              <a:t>а) Целом —  простір між стінкою тіла та внутришніми органами.</a:t>
            </a:r>
          </a:p>
          <a:p>
            <a:pPr lvl="1">
              <a:buNone/>
            </a:pPr>
            <a:r>
              <a:rPr lang="ru-RU" dirty="0" smtClean="0">
                <a:latin typeface="Georgia" pitchFamily="18" charset="0"/>
              </a:rPr>
              <a:t>б) Целом </a:t>
            </a:r>
            <a:r>
              <a:rPr lang="uk-UA" dirty="0" smtClean="0">
                <a:latin typeface="Georgia" pitchFamily="18" charset="0"/>
              </a:rPr>
              <a:t>обмежений епітеліальними клітинами мезодермального походження.</a:t>
            </a:r>
            <a:endParaRPr lang="ru-RU" dirty="0" smtClean="0">
              <a:latin typeface="Georgia" pitchFamily="18" charset="0"/>
            </a:endParaRPr>
          </a:p>
          <a:p>
            <a:pPr lvl="1">
              <a:buNone/>
            </a:pPr>
            <a:r>
              <a:rPr lang="ru-RU" dirty="0" smtClean="0">
                <a:latin typeface="Georgia" pitchFamily="18" charset="0"/>
              </a:rPr>
              <a:t>в) Функції целому:</a:t>
            </a:r>
          </a:p>
          <a:p>
            <a:pPr marL="914400" lvl="4" indent="0">
              <a:buFont typeface="Wingdings" pitchFamily="2" charset="2"/>
              <a:buChar char="§"/>
            </a:pPr>
            <a:r>
              <a:rPr lang="ru-RU" dirty="0" smtClean="0">
                <a:latin typeface="Georgia" pitchFamily="18" charset="0"/>
              </a:rPr>
              <a:t> первична — опорна (гидроскелет кільчатих червів);</a:t>
            </a:r>
          </a:p>
          <a:p>
            <a:pPr marL="914400" lvl="4" indent="0">
              <a:buFont typeface="Wingdings" pitchFamily="2" charset="2"/>
              <a:buChar char="§"/>
            </a:pPr>
            <a:r>
              <a:rPr lang="ru-RU" dirty="0" smtClean="0">
                <a:latin typeface="Georgia" pitchFamily="18" charset="0"/>
              </a:rPr>
              <a:t> вторична — перенос поживних речовин, кислороду, продуктів обміну; підтримка біохімічного гомеостаза внутришнього середовища; выдільна і статева.</a:t>
            </a:r>
          </a:p>
          <a:p>
            <a:pPr>
              <a:buNone/>
            </a:pPr>
            <a:r>
              <a:rPr lang="ru-RU" dirty="0" smtClean="0">
                <a:latin typeface="Georgia" pitchFamily="18" charset="0"/>
              </a:rPr>
              <a:t>3.  Мають зовнішній (ектодермальний) або внутрішній (мезодермальний) скелет.</a:t>
            </a:r>
          </a:p>
          <a:p>
            <a:pPr lvl="1">
              <a:buNone/>
            </a:pPr>
            <a:r>
              <a:rPr lang="ru-RU" dirty="0" smtClean="0">
                <a:latin typeface="Georgia" pitchFamily="18" charset="0"/>
              </a:rPr>
              <a:t>а) Преваги зовнишьного скелету: слугує для прикріплення мязів; механічний захист; запобігає висиханню; противодіє силі тяжіння.</a:t>
            </a:r>
          </a:p>
          <a:p>
            <a:pPr lvl="1">
              <a:buNone/>
            </a:pPr>
            <a:r>
              <a:rPr lang="ru-RU" dirty="0" smtClean="0">
                <a:latin typeface="Georgia" pitchFamily="18" charset="0"/>
              </a:rPr>
              <a:t>б) Недоліки зовнішнього скелету: заважає росту; важкий, обмежує рухи; під чаз ліняння тіло не захищене.</a:t>
            </a:r>
          </a:p>
          <a:p>
            <a:pPr>
              <a:buNone/>
            </a:pPr>
            <a:r>
              <a:rPr lang="ru-RU" dirty="0" smtClean="0">
                <a:latin typeface="Georgia" pitchFamily="18" charset="0"/>
              </a:rPr>
              <a:t>4.  Мають пристосування для життя на суші.</a:t>
            </a:r>
          </a:p>
          <a:p>
            <a:pPr lvl="1">
              <a:buNone/>
            </a:pPr>
            <a:r>
              <a:rPr lang="ru-RU" dirty="0" smtClean="0">
                <a:latin typeface="Georgia" pitchFamily="18" charset="0"/>
              </a:rPr>
              <a:t>а)  Захищаючі від висихання покриви (черепашка, хітиновий панцир).</a:t>
            </a:r>
          </a:p>
          <a:p>
            <a:pPr lvl="1">
              <a:buNone/>
            </a:pPr>
            <a:r>
              <a:rPr lang="ru-RU" dirty="0" smtClean="0">
                <a:latin typeface="Georgia" pitchFamily="18" charset="0"/>
              </a:rPr>
              <a:t>б)  Органи повітрянного дихання.</a:t>
            </a:r>
          </a:p>
          <a:p>
            <a:pPr lvl="1">
              <a:buNone/>
            </a:pPr>
            <a:r>
              <a:rPr lang="ru-RU" dirty="0" smtClean="0">
                <a:latin typeface="Georgia" pitchFamily="18" charset="0"/>
              </a:rPr>
              <a:t>в) Здатність до пересування по поверхні.</a:t>
            </a:r>
          </a:p>
          <a:p>
            <a:pPr lvl="1">
              <a:buNone/>
            </a:pPr>
            <a:r>
              <a:rPr lang="ru-RU" dirty="0" smtClean="0">
                <a:latin typeface="Georgia" pitchFamily="18" charset="0"/>
              </a:rPr>
              <a:t>г)  Статевий процес відбувається шляхом копуляц</a:t>
            </a:r>
            <a:r>
              <a:rPr lang="uk-UA" dirty="0" smtClean="0">
                <a:latin typeface="Georgia" pitchFamily="18" charset="0"/>
              </a:rPr>
              <a:t>ії, тобто самець вводить сперматозоїди в тіло самки</a:t>
            </a:r>
            <a:r>
              <a:rPr lang="ru-RU" dirty="0" smtClean="0">
                <a:latin typeface="Georgia" pitchFamily="18" charset="0"/>
              </a:rPr>
              <a:t>.</a:t>
            </a:r>
          </a:p>
          <a:p>
            <a:pPr lvl="1">
              <a:buNone/>
            </a:pPr>
            <a:r>
              <a:rPr lang="ru-RU" dirty="0" smtClean="0">
                <a:latin typeface="Georgia" pitchFamily="18" charset="0"/>
              </a:rPr>
              <a:t>д)  Запліднене яйце захищене від висихання або розвивається в тілі самки (наприклад у скорпіонів). Оплодотворенное яйцо защищено от высыхания либо развивается в теле самки (например, у скорпионов). </a:t>
            </a:r>
          </a:p>
          <a:p>
            <a:pPr>
              <a:buNone/>
            </a:pPr>
            <a:r>
              <a:rPr lang="ru-RU" dirty="0" smtClean="0">
                <a:latin typeface="Georgia" pitchFamily="18" charset="0"/>
              </a:rPr>
              <a:t>5. Відіграють важливу роль в житті на Землі (їх нараховується близько 2 млн. видів).</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285728"/>
            <a:ext cx="8229600" cy="5840435"/>
          </a:xfrm>
        </p:spPr>
        <p:txBody>
          <a:bodyPr>
            <a:normAutofit fontScale="47500" lnSpcReduction="20000"/>
          </a:bodyPr>
          <a:lstStyle/>
          <a:p>
            <a:pPr>
              <a:buNone/>
            </a:pPr>
            <a:r>
              <a:rPr lang="en-US" b="1" dirty="0" smtClean="0">
                <a:latin typeface="Georgia" pitchFamily="18" charset="0"/>
              </a:rPr>
              <a:t>II</a:t>
            </a:r>
            <a:r>
              <a:rPr lang="ru-RU" b="1" dirty="0" smtClean="0">
                <a:latin typeface="Georgia" pitchFamily="18" charset="0"/>
              </a:rPr>
              <a:t>. </a:t>
            </a:r>
            <a:r>
              <a:rPr lang="ru-RU" b="1" u="sng" dirty="0" smtClean="0">
                <a:latin typeface="Georgia" pitchFamily="18" charset="0"/>
              </a:rPr>
              <a:t>Тип Кільчати черви</a:t>
            </a:r>
            <a:r>
              <a:rPr lang="ru-RU" b="1" dirty="0" smtClean="0">
                <a:latin typeface="Georgia" pitchFamily="18" charset="0"/>
              </a:rPr>
              <a:t> </a:t>
            </a:r>
            <a:r>
              <a:rPr lang="ru-RU" dirty="0" smtClean="0">
                <a:latin typeface="Georgia" pitchFamily="18" charset="0"/>
              </a:rPr>
              <a:t>(5 класів, 9000 видів).</a:t>
            </a:r>
          </a:p>
          <a:p>
            <a:pPr>
              <a:buNone/>
            </a:pPr>
            <a:r>
              <a:rPr lang="ru-RU" dirty="0" smtClean="0">
                <a:latin typeface="Georgia" pitchFamily="18" charset="0"/>
              </a:rPr>
              <a:t>1. </a:t>
            </a:r>
            <a:r>
              <a:rPr lang="ru-RU" i="1" dirty="0" smtClean="0">
                <a:latin typeface="Georgia" pitchFamily="18" charset="0"/>
              </a:rPr>
              <a:t>Загальна характеристика.</a:t>
            </a:r>
            <a:endParaRPr lang="ru-RU" dirty="0" smtClean="0">
              <a:latin typeface="Georgia" pitchFamily="18" charset="0"/>
            </a:endParaRPr>
          </a:p>
          <a:p>
            <a:pPr lvl="1">
              <a:buNone/>
            </a:pPr>
            <a:r>
              <a:rPr lang="ru-RU" dirty="0" smtClean="0">
                <a:latin typeface="Georgia" pitchFamily="18" charset="0"/>
              </a:rPr>
              <a:t>а) Тіло сегментовано, складається із ряду сегментів (до 100).</a:t>
            </a:r>
          </a:p>
          <a:p>
            <a:pPr lvl="1">
              <a:buNone/>
            </a:pPr>
            <a:r>
              <a:rPr lang="ru-RU" dirty="0" smtClean="0">
                <a:latin typeface="Georgia" pitchFamily="18" charset="0"/>
              </a:rPr>
              <a:t>б)  У кожному сегменті міститься по одному або по парі органів кожної системи.</a:t>
            </a:r>
          </a:p>
          <a:p>
            <a:pPr lvl="1">
              <a:buNone/>
            </a:pPr>
            <a:r>
              <a:rPr lang="ru-RU" dirty="0" smtClean="0">
                <a:latin typeface="Georgia" pitchFamily="18" charset="0"/>
              </a:rPr>
              <a:t>в) Членики роздолені претинками мезодермального походженяня — </a:t>
            </a:r>
            <a:r>
              <a:rPr lang="ru-RU" b="1" dirty="0" smtClean="0">
                <a:latin typeface="Georgia" pitchFamily="18" charset="0"/>
              </a:rPr>
              <a:t>септами. </a:t>
            </a:r>
            <a:r>
              <a:rPr lang="ru-RU" dirty="0" smtClean="0">
                <a:latin typeface="Georgia" pitchFamily="18" charset="0"/>
              </a:rPr>
              <a:t>По средній линйї тіла проходить продольна перетинка, яка ділить кожний відсік порожнини на праву та ліву частини. Претинки потрібні для захисту організму ри пораненнях.</a:t>
            </a:r>
          </a:p>
          <a:p>
            <a:pPr lvl="1">
              <a:buNone/>
            </a:pPr>
            <a:r>
              <a:rPr lang="ru-RU" dirty="0" smtClean="0">
                <a:latin typeface="Georgia" pitchFamily="18" charset="0"/>
              </a:rPr>
              <a:t>г)  Членики можуть</a:t>
            </a:r>
            <a:r>
              <a:rPr lang="en-US" dirty="0" smtClean="0">
                <a:latin typeface="Georgia" pitchFamily="18" charset="0"/>
              </a:rPr>
              <a:t> </a:t>
            </a:r>
            <a:r>
              <a:rPr lang="ru-RU" dirty="0" smtClean="0">
                <a:latin typeface="Georgia" pitchFamily="18" charset="0"/>
              </a:rPr>
              <a:t>бути </a:t>
            </a:r>
            <a:r>
              <a:rPr lang="uk-UA" dirty="0" smtClean="0">
                <a:latin typeface="Georgia" pitchFamily="18" charset="0"/>
              </a:rPr>
              <a:t>спеціальзовані для виконання визначеної функції.</a:t>
            </a:r>
            <a:endParaRPr lang="ru-RU" dirty="0" smtClean="0">
              <a:latin typeface="Georgia" pitchFamily="18" charset="0"/>
            </a:endParaRPr>
          </a:p>
          <a:p>
            <a:pPr lvl="1">
              <a:buNone/>
            </a:pPr>
            <a:r>
              <a:rPr lang="ru-RU" dirty="0" smtClean="0">
                <a:latin typeface="Georgia" pitchFamily="18" charset="0"/>
              </a:rPr>
              <a:t>д) Тіло ззовні покрито шкірно-мязовим мішком, який утворений:</a:t>
            </a:r>
          </a:p>
          <a:p>
            <a:pPr lvl="1">
              <a:buNone/>
            </a:pPr>
            <a:r>
              <a:rPr lang="ru-RU" dirty="0" smtClean="0">
                <a:latin typeface="Georgia" pitchFamily="18" charset="0"/>
              </a:rPr>
              <a:t>епітелієм, ззовні якого розташована тонка кутікула (щільне неклітинне утворення);</a:t>
            </a:r>
          </a:p>
          <a:p>
            <a:pPr lvl="2">
              <a:buNone/>
            </a:pPr>
            <a:r>
              <a:rPr lang="ru-RU" dirty="0" smtClean="0">
                <a:latin typeface="Georgia" pitchFamily="18" charset="0"/>
              </a:rPr>
              <a:t>• кільцевими та продольними </a:t>
            </a:r>
            <a:r>
              <a:rPr lang="uk-UA" dirty="0" smtClean="0">
                <a:latin typeface="Georgia" pitchFamily="18" charset="0"/>
              </a:rPr>
              <a:t>шарами мязів</a:t>
            </a:r>
            <a:r>
              <a:rPr lang="ru-RU" dirty="0" smtClean="0">
                <a:latin typeface="Georgia" pitchFamily="18" charset="0"/>
              </a:rPr>
              <a:t>;</a:t>
            </a:r>
          </a:p>
          <a:p>
            <a:pPr lvl="2">
              <a:buNone/>
            </a:pPr>
            <a:r>
              <a:rPr lang="ru-RU" dirty="0" smtClean="0">
                <a:latin typeface="Georgia" pitchFamily="18" charset="0"/>
              </a:rPr>
              <a:t>• у деяких червів </a:t>
            </a:r>
            <a:r>
              <a:rPr lang="uk-UA" dirty="0" smtClean="0">
                <a:latin typeface="Georgia" pitchFamily="18" charset="0"/>
              </a:rPr>
              <a:t>наявні </a:t>
            </a:r>
            <a:r>
              <a:rPr lang="ru-RU" dirty="0" smtClean="0">
                <a:latin typeface="Georgia" pitchFamily="18" charset="0"/>
              </a:rPr>
              <a:t>примітивні кінцівки— </a:t>
            </a:r>
            <a:r>
              <a:rPr lang="ru-RU" b="1" dirty="0" smtClean="0">
                <a:latin typeface="Georgia" pitchFamily="18" charset="0"/>
              </a:rPr>
              <a:t>параподії </a:t>
            </a:r>
            <a:r>
              <a:rPr lang="ru-RU" dirty="0" smtClean="0">
                <a:latin typeface="Georgia" pitchFamily="18" charset="0"/>
              </a:rPr>
              <a:t>(вирости стінки тіла).</a:t>
            </a:r>
          </a:p>
          <a:p>
            <a:pPr lvl="1">
              <a:buNone/>
            </a:pPr>
            <a:r>
              <a:rPr lang="ru-RU" dirty="0" smtClean="0">
                <a:latin typeface="Georgia" pitchFamily="18" charset="0"/>
              </a:rPr>
              <a:t>е)  </a:t>
            </a:r>
            <a:r>
              <a:rPr lang="ru-RU" u="sng" dirty="0" smtClean="0">
                <a:latin typeface="Georgia" pitchFamily="18" charset="0"/>
              </a:rPr>
              <a:t>Вторинна порожнина тіла (целом</a:t>
            </a:r>
            <a:r>
              <a:rPr lang="ru-RU" dirty="0" smtClean="0">
                <a:latin typeface="Georgia" pitchFamily="18" charset="0"/>
              </a:rPr>
              <a:t>) має власний епітелій мезодермального походження і заповнена рідиною.</a:t>
            </a:r>
          </a:p>
          <a:p>
            <a:pPr lvl="2">
              <a:buNone/>
            </a:pPr>
            <a:r>
              <a:rPr lang="ru-RU" dirty="0" smtClean="0">
                <a:latin typeface="Georgia" pitchFamily="18" charset="0"/>
              </a:rPr>
              <a:t>• Функції целому:   гідроскелет,  перенос  поживних речовин;</a:t>
            </a:r>
          </a:p>
          <a:p>
            <a:pPr lvl="1">
              <a:buNone/>
            </a:pPr>
            <a:r>
              <a:rPr lang="ru-RU" dirty="0" smtClean="0">
                <a:latin typeface="Georgia" pitchFamily="18" charset="0"/>
              </a:rPr>
              <a:t>ё) Участь у процесах виділення. У порожнині целому созрівають статеві клітини.</a:t>
            </a:r>
          </a:p>
          <a:p>
            <a:pPr lvl="1">
              <a:buNone/>
            </a:pPr>
            <a:r>
              <a:rPr lang="ru-RU" dirty="0" smtClean="0">
                <a:latin typeface="Georgia" pitchFamily="18" charset="0"/>
              </a:rPr>
              <a:t>ж)   Мязовий кишечник складається із 3-х відділів: передньої кишки (ротового отверстия и глотки), средньої й задньої кишки, що закінчується анальним отвором.</a:t>
            </a:r>
          </a:p>
          <a:p>
            <a:pPr lvl="1">
              <a:buNone/>
            </a:pPr>
            <a:r>
              <a:rPr lang="ru-RU" dirty="0" smtClean="0">
                <a:latin typeface="Georgia" pitchFamily="18" charset="0"/>
              </a:rPr>
              <a:t>з) Виникає замкнута кровеносна система.</a:t>
            </a:r>
          </a:p>
          <a:p>
            <a:pPr lvl="2">
              <a:buNone/>
            </a:pPr>
            <a:r>
              <a:rPr lang="ru-RU" dirty="0" smtClean="0">
                <a:latin typeface="Georgia" pitchFamily="18" charset="0"/>
              </a:rPr>
              <a:t>• Кров рухається по спинному (вперед) и брюшному (назад) судинам, які поєднані кільцевими судинами в кожному сегменті.</a:t>
            </a:r>
          </a:p>
          <a:p>
            <a:pPr lvl="2">
              <a:buNone/>
            </a:pPr>
            <a:r>
              <a:rPr lang="ru-RU" dirty="0" smtClean="0">
                <a:latin typeface="Georgia" pitchFamily="18" charset="0"/>
              </a:rPr>
              <a:t>• Пять перших кільцевих судин пульсують, забезпечуюючі рух крові.</a:t>
            </a:r>
          </a:p>
          <a:p>
            <a:pPr lvl="2">
              <a:buNone/>
            </a:pPr>
            <a:r>
              <a:rPr lang="ru-RU" dirty="0" smtClean="0">
                <a:latin typeface="Georgia" pitchFamily="18" charset="0"/>
              </a:rPr>
              <a:t>• Кров безбарвна, червона або зелена.</a:t>
            </a:r>
          </a:p>
          <a:p>
            <a:pPr lvl="1">
              <a:buNone/>
            </a:pPr>
            <a:r>
              <a:rPr lang="ru-RU" dirty="0" smtClean="0">
                <a:latin typeface="Georgia" pitchFamily="18" charset="0"/>
              </a:rPr>
              <a:t>и) Дыхання всією поверхнеєю тіла (у деяких морських наявні жабри — вирости видозміненеих параподій).</a:t>
            </a:r>
          </a:p>
          <a:p>
            <a:pPr lvl="1">
              <a:buNone/>
            </a:pPr>
            <a:r>
              <a:rPr lang="ru-RU" dirty="0" smtClean="0">
                <a:latin typeface="Georgia" pitchFamily="18" charset="0"/>
              </a:rPr>
              <a:t>к) Органи выделення — </a:t>
            </a:r>
            <a:r>
              <a:rPr lang="ru-RU" b="1" dirty="0" smtClean="0">
                <a:latin typeface="Georgia" pitchFamily="18" charset="0"/>
              </a:rPr>
              <a:t>метанефридії </a:t>
            </a:r>
            <a:r>
              <a:rPr lang="ru-RU" dirty="0" smtClean="0">
                <a:latin typeface="Georgia" pitchFamily="18" charset="0"/>
              </a:rPr>
              <a:t>(пара в кожному сегменті).</a:t>
            </a:r>
          </a:p>
          <a:p>
            <a:pPr lvl="2">
              <a:buNone/>
            </a:pPr>
            <a:r>
              <a:rPr lang="ru-RU" dirty="0" smtClean="0">
                <a:latin typeface="Georgia" pitchFamily="18" charset="0"/>
              </a:rPr>
              <a:t>• Метанефридій починається воронкою в целоме одного сегменту.</a:t>
            </a:r>
          </a:p>
          <a:p>
            <a:pPr lvl="2">
              <a:buNone/>
            </a:pPr>
            <a:r>
              <a:rPr lang="ru-RU" dirty="0" smtClean="0">
                <a:latin typeface="Georgia" pitchFamily="18" charset="0"/>
              </a:rPr>
              <a:t>• Реснички воронки гонять рідину в каналець, який іде в інший сегмент.</a:t>
            </a:r>
          </a:p>
          <a:p>
            <a:pPr lvl="2">
              <a:buNone/>
            </a:pPr>
            <a:r>
              <a:rPr lang="ru-RU" dirty="0" smtClean="0">
                <a:latin typeface="Georgia" pitchFamily="18" charset="0"/>
              </a:rPr>
              <a:t>• Каналець окружен кровоносними судинами, які здійснюють оборотне всмоктування потрібних речовин, і відкривається отвором збоку на тілі черва.</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fontScale="90000"/>
          </a:bodyPr>
          <a:lstStyle/>
          <a:p>
            <a:r>
              <a:rPr lang="uk-UA" b="1" dirty="0" smtClean="0"/>
              <a:t>Тип Сакрододжгутикові (Саркомастігофори)</a:t>
            </a:r>
            <a:endParaRPr lang="ru-RU" dirty="0"/>
          </a:p>
        </p:txBody>
      </p:sp>
      <p:sp>
        <p:nvSpPr>
          <p:cNvPr id="3" name="Содержимое 2"/>
          <p:cNvSpPr>
            <a:spLocks noGrp="1"/>
          </p:cNvSpPr>
          <p:nvPr>
            <p:ph idx="1"/>
          </p:nvPr>
        </p:nvSpPr>
        <p:spPr>
          <a:xfrm>
            <a:off x="457200" y="1357298"/>
            <a:ext cx="8229600" cy="4768865"/>
          </a:xfrm>
        </p:spPr>
        <p:txBody>
          <a:bodyPr>
            <a:noAutofit/>
          </a:bodyPr>
          <a:lstStyle/>
          <a:p>
            <a:pPr marL="0" indent="0" algn="just">
              <a:buNone/>
            </a:pPr>
            <a:r>
              <a:rPr lang="uk-UA" sz="1400" dirty="0" smtClean="0">
                <a:latin typeface="Georgia" pitchFamily="18" charset="0"/>
              </a:rPr>
              <a:t>Клас джгутикові об'єднує найпростіших, які мають від одного до декількох джгутиків. Органе-лами їхнього руху є і ундулююча мембрана - хвилеподібна цитоплазматична перетинка між джгутиком і пелікулою. Рослинним формам властивий хлорофіл і вони живляться аутотрофно шляхом фотосинтезу, тваринні - безхлорофільні і живляться гетеротрофно. Деяким із джгутикових властива стала форма тіла, що забезпечується пелікулою, в передньому кінці його міститься ядро. Джгутики розташовані в передній частині клітини й утворені ниткоподібними виростами цитоплазми. Окремі джгутикові мають поблизу основи джгутика осо­бливу органелу - кінетопласт (блефароплаап), що нагадує мітохондрію, містить багато ДНК.</a:t>
            </a:r>
            <a:endParaRPr lang="ru-RU" sz="1400" dirty="0" smtClean="0">
              <a:latin typeface="Georgia" pitchFamily="18" charset="0"/>
            </a:endParaRPr>
          </a:p>
          <a:p>
            <a:pPr marL="0" indent="0" algn="just">
              <a:buNone/>
            </a:pPr>
            <a:r>
              <a:rPr lang="uk-UA" sz="1400" dirty="0" smtClean="0">
                <a:latin typeface="Georgia" pitchFamily="18" charset="0"/>
              </a:rPr>
              <a:t>Джгутикові розмножуються шляхом поздо­вжнього поділу; для більшості характерний також статевий процес. Існують у вегетативній формі, деякі здатні утворювати цисти.</a:t>
            </a:r>
            <a:endParaRPr lang="ru-RU" sz="1400" dirty="0" smtClean="0">
              <a:latin typeface="Georgia" pitchFamily="18" charset="0"/>
            </a:endParaRPr>
          </a:p>
          <a:p>
            <a:pPr marL="0" indent="0" algn="just">
              <a:buNone/>
            </a:pPr>
            <a:r>
              <a:rPr lang="uk-UA" sz="1400" dirty="0" smtClean="0">
                <a:latin typeface="Georgia" pitchFamily="18" charset="0"/>
              </a:rPr>
              <a:t>Більшість представників живуть у морських та прісних водоймах, багато перейшли до паразитичного існування, серед них є паразити людини: </a:t>
            </a:r>
            <a:r>
              <a:rPr lang="uk-UA" sz="1400" b="1" i="1" dirty="0" smtClean="0">
                <a:latin typeface="Georgia" pitchFamily="18" charset="0"/>
              </a:rPr>
              <a:t>трипаносоми</a:t>
            </a:r>
            <a:r>
              <a:rPr lang="uk-UA" sz="1400" dirty="0" smtClean="0">
                <a:latin typeface="Georgia" pitchFamily="18" charset="0"/>
              </a:rPr>
              <a:t>, </a:t>
            </a:r>
            <a:r>
              <a:rPr lang="uk-UA" sz="1400" b="1" i="1" dirty="0" smtClean="0">
                <a:latin typeface="Georgia" pitchFamily="18" charset="0"/>
              </a:rPr>
              <a:t>лейшманії</a:t>
            </a:r>
            <a:r>
              <a:rPr lang="uk-UA" sz="1400" dirty="0" smtClean="0">
                <a:latin typeface="Georgia" pitchFamily="18" charset="0"/>
              </a:rPr>
              <a:t>, </a:t>
            </a:r>
            <a:r>
              <a:rPr lang="uk-UA" sz="1400" b="1" i="1" dirty="0" smtClean="0">
                <a:latin typeface="Georgia" pitchFamily="18" charset="0"/>
              </a:rPr>
              <a:t>трихомонади</a:t>
            </a:r>
            <a:r>
              <a:rPr lang="uk-UA" sz="1400" dirty="0" smtClean="0">
                <a:latin typeface="Georgia" pitchFamily="18" charset="0"/>
              </a:rPr>
              <a:t>, </a:t>
            </a:r>
            <a:r>
              <a:rPr lang="uk-UA" sz="1400" b="1" i="1" dirty="0" smtClean="0">
                <a:latin typeface="Georgia" pitchFamily="18" charset="0"/>
              </a:rPr>
              <a:t>лямблії.</a:t>
            </a:r>
            <a:endParaRPr lang="ru-RU" sz="1400" dirty="0" smtClean="0">
              <a:latin typeface="Georgia" pitchFamily="18" charset="0"/>
            </a:endParaRPr>
          </a:p>
          <a:p>
            <a:pPr marL="0" indent="0" algn="just">
              <a:buNone/>
            </a:pPr>
            <a:r>
              <a:rPr lang="uk-UA" sz="1400" b="1" i="1" dirty="0" smtClean="0">
                <a:latin typeface="Georgia" pitchFamily="18" charset="0"/>
              </a:rPr>
              <a:t>Трипаносоми </a:t>
            </a:r>
            <a:r>
              <a:rPr lang="uk-UA" sz="1400" dirty="0" smtClean="0">
                <a:latin typeface="Georgia" pitchFamily="18" charset="0"/>
              </a:rPr>
              <a:t>— збудники трипаносомозів. Розвиваються пара­зити із зміною хазяїнів. Перша частина життєвого циклу трипаносоми проходить у травному каналі мухи цеце, за межами ареалу поширення цих мух трипаносома не трапляється. Друга час­тина життєвого циклу проходить у людини або інших ссавців (корови, свині, собаки, диких тварин). У хворого на трипаносомоз спостерігаються м'язова слабкість, виснаження, розумова депресія,     сонливість (африканська сонна  хвороба). Такий стан може тривати до 7—10 років і, якщо хворобу не лікувати, вона закінчується смертю.</a:t>
            </a:r>
            <a:endParaRPr lang="ru-RU" sz="1400" dirty="0" smtClean="0">
              <a:latin typeface="Georgia" pitchFamily="18" charset="0"/>
            </a:endParaRPr>
          </a:p>
          <a:p>
            <a:pPr marL="0" indent="0" algn="just">
              <a:buNone/>
            </a:pPr>
            <a:r>
              <a:rPr lang="uk-UA" sz="1400" dirty="0" smtClean="0">
                <a:latin typeface="Georgia" pitchFamily="18" charset="0"/>
              </a:rPr>
              <a:t>Боротьба із сонною хворобою ускладнюється тому, що її резервуарами є антилопи, в яких муха цеце теж п'є кров. В антилоп перебіг цієї хвороби легкий, трипаносоми зберігаються в них і передаються мухам. В зоні сонної хвороби скотарство ускладнене.</a:t>
            </a:r>
            <a:endParaRPr lang="ru-RU" sz="1400" dirty="0" smtClean="0">
              <a:latin typeface="Georgia" pitchFamily="18" charset="0"/>
            </a:endParaRPr>
          </a:p>
          <a:p>
            <a:pPr marL="0" indent="0" algn="just">
              <a:buNone/>
            </a:pPr>
            <a:endParaRPr lang="ru-RU" sz="1400" dirty="0">
              <a:latin typeface="Georgia"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697559"/>
          </a:xfrm>
        </p:spPr>
        <p:txBody>
          <a:bodyPr>
            <a:normAutofit fontScale="62500" lnSpcReduction="20000"/>
          </a:bodyPr>
          <a:lstStyle/>
          <a:p>
            <a:pPr>
              <a:buNone/>
            </a:pPr>
            <a:r>
              <a:rPr lang="ru-RU" dirty="0" smtClean="0">
                <a:latin typeface="Georgia" pitchFamily="18" charset="0"/>
              </a:rPr>
              <a:t>л) Нервовая система.</a:t>
            </a:r>
          </a:p>
          <a:p>
            <a:pPr lvl="1">
              <a:buNone/>
            </a:pPr>
            <a:r>
              <a:rPr lang="ru-RU" dirty="0" smtClean="0">
                <a:latin typeface="Georgia" pitchFamily="18" charset="0"/>
              </a:rPr>
              <a:t>• Окологлоткове нервове кільце утворено над- та підглотковими гангліями (нервовими </a:t>
            </a:r>
            <a:r>
              <a:rPr lang="uk-UA" dirty="0" smtClean="0">
                <a:latin typeface="Georgia" pitchFamily="18" charset="0"/>
              </a:rPr>
              <a:t>вузлами). Від нього іде брюшний нервовий ланцюг. У кожному сегменті наявний нервовий вузол.</a:t>
            </a:r>
            <a:endParaRPr lang="ru-RU" dirty="0" smtClean="0">
              <a:latin typeface="Georgia" pitchFamily="18" charset="0"/>
            </a:endParaRPr>
          </a:p>
          <a:p>
            <a:pPr lvl="1">
              <a:buNone/>
            </a:pPr>
            <a:r>
              <a:rPr lang="ru-RU" dirty="0" smtClean="0">
                <a:latin typeface="Georgia" pitchFamily="18" charset="0"/>
              </a:rPr>
              <a:t>• Органи чуття на голові: очі; органи дотику; органи хімічного чуття.</a:t>
            </a:r>
          </a:p>
          <a:p>
            <a:pPr lvl="1">
              <a:buNone/>
            </a:pPr>
            <a:r>
              <a:rPr lang="ru-RU" dirty="0" smtClean="0">
                <a:latin typeface="Georgia" pitchFamily="18" charset="0"/>
              </a:rPr>
              <a:t>• На тілі наявні чутливі клітини.</a:t>
            </a:r>
          </a:p>
          <a:p>
            <a:pPr>
              <a:buNone/>
            </a:pPr>
            <a:r>
              <a:rPr lang="ru-RU" dirty="0" smtClean="0">
                <a:latin typeface="Georgia" pitchFamily="18" charset="0"/>
              </a:rPr>
              <a:t>м) Примітивні кільчаки роздільностатеві, але більшість видів – гермафродіти.</a:t>
            </a:r>
          </a:p>
          <a:p>
            <a:pPr lvl="1">
              <a:buNone/>
            </a:pPr>
            <a:r>
              <a:rPr lang="ru-RU" dirty="0" smtClean="0">
                <a:latin typeface="Georgia" pitchFamily="18" charset="0"/>
              </a:rPr>
              <a:t>• Запліднення зовнішнє та внутрішне.</a:t>
            </a:r>
          </a:p>
          <a:p>
            <a:pPr lvl="1">
              <a:buNone/>
            </a:pPr>
            <a:r>
              <a:rPr lang="ru-RU" dirty="0" smtClean="0">
                <a:latin typeface="Georgia" pitchFamily="18" charset="0"/>
              </a:rPr>
              <a:t>• У більшості видів розвиток із перетворенням.</a:t>
            </a:r>
          </a:p>
          <a:p>
            <a:pPr>
              <a:buNone/>
            </a:pPr>
            <a:r>
              <a:rPr lang="ru-RU" dirty="0" smtClean="0">
                <a:latin typeface="Georgia" pitchFamily="18" charset="0"/>
              </a:rPr>
              <a:t>н) Розвинена здатність до регенерації.</a:t>
            </a:r>
          </a:p>
          <a:p>
            <a:pPr>
              <a:buNone/>
            </a:pPr>
            <a:r>
              <a:rPr lang="ru-RU" dirty="0" smtClean="0">
                <a:latin typeface="Georgia" pitchFamily="18" charset="0"/>
              </a:rPr>
              <a:t>о) Утворилися від </a:t>
            </a:r>
            <a:r>
              <a:rPr lang="uk-UA" dirty="0" smtClean="0">
                <a:latin typeface="Georgia" pitchFamily="18" charset="0"/>
              </a:rPr>
              <a:t>війчатих червів: їх личинка подібна до личиник планарії. У личинок кільчатих червів наявні війки, полумяні клітини на початку видільних трубочок. </a:t>
            </a:r>
            <a:r>
              <a:rPr lang="ru-RU" dirty="0" smtClean="0">
                <a:latin typeface="Georgia" pitchFamily="18" charset="0"/>
              </a:rPr>
              <a:t>Подібність нервової системи.</a:t>
            </a:r>
          </a:p>
          <a:p>
            <a:pPr>
              <a:buNone/>
            </a:pPr>
            <a:r>
              <a:rPr lang="ru-RU" dirty="0" smtClean="0">
                <a:latin typeface="Georgia" pitchFamily="18" charset="0"/>
              </a:rPr>
              <a:t>п) До типу відносять класи: Багатощетинкові, Малощетинкові, П</a:t>
            </a:r>
            <a:r>
              <a:rPr lang="en-US" dirty="0" smtClean="0">
                <a:latin typeface="Georgia" pitchFamily="18" charset="0"/>
              </a:rPr>
              <a:t>’</a:t>
            </a:r>
            <a:r>
              <a:rPr lang="ru-RU" dirty="0" smtClean="0">
                <a:latin typeface="Georgia" pitchFamily="18" charset="0"/>
              </a:rPr>
              <a:t>явки.</a:t>
            </a:r>
          </a:p>
          <a:p>
            <a:pPr>
              <a:buNone/>
            </a:pPr>
            <a:r>
              <a:rPr lang="ru-RU" dirty="0" smtClean="0">
                <a:latin typeface="Georgia" pitchFamily="18" charset="0"/>
              </a:rPr>
              <a:t>р) </a:t>
            </a:r>
            <a:r>
              <a:rPr lang="uk-UA" dirty="0" smtClean="0">
                <a:latin typeface="Georgia" pitchFamily="18" charset="0"/>
              </a:rPr>
              <a:t>Набільш древня форма кільчатих червів – багатощетинкові, хоча їх будова складнішу, ніж малощетинкових, у яких нема бокових виростів тіла, щупалець та очей. Спрощення у будові малощетинкових повязане із роючим способом життя у почві.</a:t>
            </a:r>
            <a:endParaRPr lang="ru-RU"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5768997"/>
          </a:xfrm>
        </p:spPr>
        <p:txBody>
          <a:bodyPr>
            <a:normAutofit fontScale="47500" lnSpcReduction="20000"/>
          </a:bodyPr>
          <a:lstStyle/>
          <a:p>
            <a:pPr>
              <a:buNone/>
            </a:pPr>
            <a:r>
              <a:rPr lang="ru-RU" dirty="0" smtClean="0">
                <a:latin typeface="Georgia" pitchFamily="18" charset="0"/>
              </a:rPr>
              <a:t>2. </a:t>
            </a:r>
            <a:r>
              <a:rPr lang="ru-RU" i="1" dirty="0" smtClean="0">
                <a:latin typeface="Georgia" pitchFamily="18" charset="0"/>
              </a:rPr>
              <a:t>Класс Багатощетинкові.</a:t>
            </a:r>
            <a:endParaRPr lang="ru-RU" dirty="0" smtClean="0">
              <a:latin typeface="Georgia" pitchFamily="18" charset="0"/>
            </a:endParaRPr>
          </a:p>
          <a:p>
            <a:pPr lvl="1">
              <a:buNone/>
            </a:pPr>
            <a:r>
              <a:rPr lang="ru-RU" dirty="0" smtClean="0">
                <a:latin typeface="Georgia" pitchFamily="18" charset="0"/>
              </a:rPr>
              <a:t>а) Морські, рухливі, хижі види (наявні сидячі виды).</a:t>
            </a:r>
          </a:p>
          <a:p>
            <a:pPr lvl="1">
              <a:buNone/>
            </a:pPr>
            <a:r>
              <a:rPr lang="ru-RU" dirty="0" smtClean="0">
                <a:latin typeface="Georgia" pitchFamily="18" charset="0"/>
              </a:rPr>
              <a:t>б)  Мають обособлену голову із розвинутими органами чуття— (щупальці, декліьками парами усиків( органи дотику), дві пари очей, орган нюху (дві ямки позаду очей).</a:t>
            </a:r>
          </a:p>
          <a:p>
            <a:pPr lvl="1">
              <a:buNone/>
            </a:pPr>
            <a:r>
              <a:rPr lang="ru-RU" dirty="0" smtClean="0">
                <a:latin typeface="Georgia" pitchFamily="18" charset="0"/>
              </a:rPr>
              <a:t>в)  На кажному сегменті мають параподії с двомя пучками щетинок.</a:t>
            </a:r>
          </a:p>
          <a:p>
            <a:pPr lvl="1">
              <a:buNone/>
            </a:pPr>
            <a:r>
              <a:rPr lang="ru-RU" dirty="0" smtClean="0">
                <a:latin typeface="Georgia" pitchFamily="18" charset="0"/>
              </a:rPr>
              <a:t>г) Раздільностатеві.</a:t>
            </a:r>
          </a:p>
          <a:p>
            <a:pPr lvl="1">
              <a:buNone/>
            </a:pPr>
            <a:r>
              <a:rPr lang="ru-RU" dirty="0" smtClean="0">
                <a:latin typeface="Georgia" pitchFamily="18" charset="0"/>
              </a:rPr>
              <a:t>д) Деякі мають жабри.</a:t>
            </a:r>
          </a:p>
          <a:p>
            <a:pPr lvl="1">
              <a:buNone/>
            </a:pPr>
            <a:r>
              <a:rPr lang="ru-RU" dirty="0" smtClean="0">
                <a:latin typeface="Georgia" pitchFamily="18" charset="0"/>
              </a:rPr>
              <a:t>е) Представники — </a:t>
            </a:r>
            <a:r>
              <a:rPr lang="ru-RU" b="1" dirty="0" smtClean="0">
                <a:latin typeface="Georgia" pitchFamily="18" charset="0"/>
              </a:rPr>
              <a:t>нереїда та пескожил.</a:t>
            </a:r>
            <a:endParaRPr lang="ru-RU" dirty="0" smtClean="0">
              <a:latin typeface="Georgia" pitchFamily="18" charset="0"/>
            </a:endParaRPr>
          </a:p>
          <a:p>
            <a:pPr lvl="1">
              <a:buNone/>
            </a:pPr>
            <a:r>
              <a:rPr lang="ru-RU" dirty="0" smtClean="0">
                <a:latin typeface="Georgia" pitchFamily="18" charset="0"/>
              </a:rPr>
              <a:t>ж) Утворилися від примітивних кільчатих червів.</a:t>
            </a:r>
          </a:p>
          <a:p>
            <a:pPr lvl="1">
              <a:buNone/>
            </a:pPr>
            <a:r>
              <a:rPr lang="ru-RU" dirty="0" smtClean="0">
                <a:latin typeface="Georgia" pitchFamily="18" charset="0"/>
              </a:rPr>
              <a:t>з)  З метою покращення кормових умов цінних промислових риб проведено переселення азовської нереїди в Каспійське море. Тепер загальна маса цих червів складає мільони тон.</a:t>
            </a:r>
          </a:p>
          <a:p>
            <a:pPr>
              <a:buNone/>
            </a:pPr>
            <a:r>
              <a:rPr lang="ru-RU" dirty="0" smtClean="0">
                <a:latin typeface="Georgia" pitchFamily="18" charset="0"/>
              </a:rPr>
              <a:t>3.  </a:t>
            </a:r>
            <a:r>
              <a:rPr lang="ru-RU" i="1" dirty="0" smtClean="0">
                <a:latin typeface="Georgia" pitchFamily="18" charset="0"/>
              </a:rPr>
              <a:t>Класс Малощетинкові.</a:t>
            </a:r>
            <a:endParaRPr lang="ru-RU" dirty="0" smtClean="0">
              <a:latin typeface="Georgia" pitchFamily="18" charset="0"/>
            </a:endParaRPr>
          </a:p>
          <a:p>
            <a:pPr lvl="1">
              <a:buNone/>
            </a:pPr>
            <a:r>
              <a:rPr lang="ru-RU" dirty="0" smtClean="0">
                <a:latin typeface="Georgia" pitchFamily="18" charset="0"/>
              </a:rPr>
              <a:t>а) Загальна характеристика.</a:t>
            </a:r>
          </a:p>
          <a:p>
            <a:pPr lvl="2">
              <a:buNone/>
            </a:pPr>
            <a:r>
              <a:rPr lang="ru-RU" dirty="0" smtClean="0">
                <a:latin typeface="Georgia" pitchFamily="18" charset="0"/>
              </a:rPr>
              <a:t>• Більшість мешкає у почві.</a:t>
            </a:r>
          </a:p>
          <a:p>
            <a:pPr lvl="2">
              <a:buNone/>
            </a:pPr>
            <a:r>
              <a:rPr lang="ru-RU" dirty="0" smtClean="0">
                <a:latin typeface="Georgia" pitchFamily="18" charset="0"/>
              </a:rPr>
              <a:t>• Голова необособлена.</a:t>
            </a:r>
          </a:p>
          <a:p>
            <a:pPr lvl="2">
              <a:buNone/>
            </a:pPr>
            <a:r>
              <a:rPr lang="ru-RU" dirty="0" smtClean="0">
                <a:latin typeface="Georgia" pitchFamily="18" charset="0"/>
              </a:rPr>
              <a:t>• Органи чуття розвинені слабо.</a:t>
            </a:r>
          </a:p>
          <a:p>
            <a:pPr lvl="2">
              <a:buNone/>
            </a:pPr>
            <a:r>
              <a:rPr lang="ru-RU" dirty="0" smtClean="0">
                <a:latin typeface="Georgia" pitchFamily="18" charset="0"/>
              </a:rPr>
              <a:t>• Параподій нема, мало щетинок.</a:t>
            </a:r>
          </a:p>
          <a:p>
            <a:pPr lvl="2">
              <a:buNone/>
            </a:pPr>
            <a:r>
              <a:rPr lang="ru-RU" dirty="0" smtClean="0">
                <a:latin typeface="Georgia" pitchFamily="18" charset="0"/>
              </a:rPr>
              <a:t>• Гермафродити.</a:t>
            </a:r>
          </a:p>
          <a:p>
            <a:pPr lvl="2">
              <a:buNone/>
            </a:pPr>
            <a:r>
              <a:rPr lang="ru-RU" dirty="0" smtClean="0">
                <a:latin typeface="Georgia" pitchFamily="18" charset="0"/>
              </a:rPr>
              <a:t>• Утворилися від морьских багатощетинкових червів.</a:t>
            </a:r>
          </a:p>
          <a:p>
            <a:pPr lvl="1">
              <a:buNone/>
            </a:pPr>
            <a:r>
              <a:rPr lang="ru-RU" b="1" dirty="0" smtClean="0">
                <a:latin typeface="Georgia" pitchFamily="18" charset="0"/>
              </a:rPr>
              <a:t>б) Дощовий червяк </a:t>
            </a:r>
            <a:r>
              <a:rPr lang="ru-RU" dirty="0" smtClean="0">
                <a:latin typeface="Georgia" pitchFamily="18" charset="0"/>
              </a:rPr>
              <a:t>(в родині справжніх дощових червяків нараховують біля 200 видів).</a:t>
            </a:r>
          </a:p>
          <a:p>
            <a:pPr lvl="2">
              <a:buNone/>
            </a:pPr>
            <a:r>
              <a:rPr lang="ru-RU" dirty="0" smtClean="0">
                <a:latin typeface="Georgia" pitchFamily="18" charset="0"/>
              </a:rPr>
              <a:t>•  Кутикула виділяється клітинами епідермісу.</a:t>
            </a:r>
          </a:p>
          <a:p>
            <a:pPr lvl="2">
              <a:buNone/>
            </a:pPr>
            <a:r>
              <a:rPr lang="ru-RU" dirty="0" smtClean="0">
                <a:latin typeface="Georgia" pitchFamily="18" charset="0"/>
              </a:rPr>
              <a:t>•  Захищає від висихання.</a:t>
            </a:r>
          </a:p>
          <a:p>
            <a:pPr lvl="2">
              <a:buNone/>
            </a:pPr>
            <a:r>
              <a:rPr lang="ru-RU" dirty="0" smtClean="0">
                <a:latin typeface="Georgia" pitchFamily="18" charset="0"/>
              </a:rPr>
              <a:t>• Покрыта слизом(додатковий захист).</a:t>
            </a:r>
          </a:p>
          <a:p>
            <a:pPr lvl="2">
              <a:buNone/>
            </a:pPr>
            <a:r>
              <a:rPr lang="ru-RU" dirty="0" smtClean="0">
                <a:latin typeface="Georgia" pitchFamily="18" charset="0"/>
              </a:rPr>
              <a:t>• Мязи—  похідні мезодерми.</a:t>
            </a:r>
          </a:p>
          <a:p>
            <a:pPr lvl="2">
              <a:buNone/>
            </a:pPr>
            <a:r>
              <a:rPr lang="ru-RU" dirty="0" smtClean="0">
                <a:latin typeface="Georgia" pitchFamily="18" charset="0"/>
              </a:rPr>
              <a:t>• Зовнішній шар— кольцевий (потоншує та подовжує тіло).</a:t>
            </a:r>
          </a:p>
          <a:p>
            <a:pPr lvl="2">
              <a:buNone/>
            </a:pPr>
            <a:r>
              <a:rPr lang="ru-RU" dirty="0" smtClean="0">
                <a:latin typeface="Georgia" pitchFamily="18" charset="0"/>
              </a:rPr>
              <a:t>• Внутрішній шар — повждовжній (потовщує та вкорочує тіло).</a:t>
            </a:r>
          </a:p>
          <a:p>
            <a:pPr lvl="2">
              <a:buNone/>
            </a:pPr>
            <a:r>
              <a:rPr lang="ru-RU" dirty="0" smtClean="0">
                <a:latin typeface="Georgia" pitchFamily="18" charset="0"/>
              </a:rPr>
              <a:t>• Кожний членик (окрім першого) несе 8 щетинок, які можуть: втягуватися; змінювати нахим; слугувати для зачеплення за грунт.</a:t>
            </a:r>
          </a:p>
          <a:p>
            <a:pPr lvl="2">
              <a:buNone/>
            </a:pPr>
            <a:r>
              <a:rPr lang="ru-RU" dirty="0" smtClean="0">
                <a:latin typeface="Georgia" pitchFamily="18" charset="0"/>
              </a:rPr>
              <a:t>• На поверхні землі червяки повзають порівнянно повільно, так як не мають опори для щетинок, а в своїх ходах вони рухаються достатньо швидко.</a:t>
            </a:r>
          </a:p>
          <a:p>
            <a:pPr lvl="2">
              <a:buNone/>
            </a:pPr>
            <a:r>
              <a:rPr lang="ru-RU" dirty="0" smtClean="0">
                <a:latin typeface="Georgia" pitchFamily="18" charset="0"/>
              </a:rPr>
              <a:t>• Целом добре розвинутий.</a:t>
            </a:r>
            <a:endParaRPr lang="ru-RU" dirty="0">
              <a:latin typeface="Georgia"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697559"/>
          </a:xfrm>
        </p:spPr>
        <p:txBody>
          <a:bodyPr>
            <a:normAutofit fontScale="40000" lnSpcReduction="20000"/>
          </a:bodyPr>
          <a:lstStyle/>
          <a:p>
            <a:pPr>
              <a:buNone/>
            </a:pPr>
            <a:r>
              <a:rPr lang="ru-RU" dirty="0" smtClean="0">
                <a:latin typeface="Georgia" pitchFamily="18" charset="0"/>
              </a:rPr>
              <a:t>Травна система:</a:t>
            </a:r>
          </a:p>
          <a:p>
            <a:pPr lvl="1">
              <a:buNone/>
            </a:pPr>
            <a:r>
              <a:rPr lang="ru-RU" dirty="0" smtClean="0">
                <a:latin typeface="Georgia" pitchFamily="18" charset="0"/>
              </a:rPr>
              <a:t>• Мають мязову глотку для захвату їжі. </a:t>
            </a:r>
          </a:p>
          <a:p>
            <a:pPr>
              <a:buNone/>
            </a:pPr>
            <a:r>
              <a:rPr lang="ru-RU" dirty="0" smtClean="0">
                <a:latin typeface="Georgia" pitchFamily="18" charset="0"/>
              </a:rPr>
              <a:t>Передня кишка складається з:</a:t>
            </a:r>
          </a:p>
          <a:p>
            <a:pPr lvl="1">
              <a:buNone/>
            </a:pPr>
            <a:r>
              <a:rPr lang="ru-RU" dirty="0" smtClean="0">
                <a:latin typeface="Georgia" pitchFamily="18" charset="0"/>
              </a:rPr>
              <a:t>♦ ротової порожнини, яка може злегка вивертатись при заковтуванні їжі;</a:t>
            </a:r>
          </a:p>
          <a:p>
            <a:pPr lvl="1">
              <a:buNone/>
            </a:pPr>
            <a:r>
              <a:rPr lang="ru-RU" dirty="0" smtClean="0">
                <a:latin typeface="Georgia" pitchFamily="18" charset="0"/>
              </a:rPr>
              <a:t>♦ мязової глотки (здатна втягувати ротову порожнину);</a:t>
            </a:r>
          </a:p>
          <a:p>
            <a:pPr lvl="1">
              <a:buNone/>
            </a:pPr>
            <a:r>
              <a:rPr lang="ru-RU" dirty="0" smtClean="0">
                <a:latin typeface="Georgia" pitchFamily="18" charset="0"/>
              </a:rPr>
              <a:t>♦ стравоходу;</a:t>
            </a:r>
          </a:p>
          <a:p>
            <a:pPr lvl="1">
              <a:buNone/>
            </a:pPr>
            <a:r>
              <a:rPr lang="ru-RU" dirty="0" smtClean="0">
                <a:latin typeface="Georgia" pitchFamily="18" charset="0"/>
              </a:rPr>
              <a:t>♦ одного або декліькох тонкостінних зобів для зберігання їжі;</a:t>
            </a:r>
          </a:p>
          <a:p>
            <a:pPr lvl="1">
              <a:buNone/>
            </a:pPr>
            <a:r>
              <a:rPr lang="ru-RU" dirty="0" smtClean="0">
                <a:latin typeface="Georgia" pitchFamily="18" charset="0"/>
              </a:rPr>
              <a:t>♦ Мязового шлунка для подрібнення їжі (у травному комку містяться песчинки, необхідіні для перетирання їжі).</a:t>
            </a:r>
          </a:p>
          <a:p>
            <a:pPr>
              <a:buNone/>
            </a:pPr>
            <a:r>
              <a:rPr lang="ru-RU" dirty="0" smtClean="0">
                <a:latin typeface="Georgia" pitchFamily="18" charset="0"/>
              </a:rPr>
              <a:t>		В средній кишці відбувається перетравлення та всмоктування.</a:t>
            </a:r>
          </a:p>
          <a:p>
            <a:pPr>
              <a:buNone/>
            </a:pPr>
            <a:r>
              <a:rPr lang="ru-RU" dirty="0" smtClean="0">
                <a:latin typeface="Georgia" pitchFamily="18" charset="0"/>
              </a:rPr>
              <a:t>		Задня кишка закінчується анальним отвором.</a:t>
            </a:r>
          </a:p>
          <a:p>
            <a:pPr>
              <a:buNone/>
            </a:pPr>
            <a:r>
              <a:rPr lang="ru-RU" dirty="0" smtClean="0">
                <a:latin typeface="Georgia" pitchFamily="18" charset="0"/>
              </a:rPr>
              <a:t>Кровоносна система замкнена.</a:t>
            </a:r>
          </a:p>
          <a:p>
            <a:pPr lvl="1">
              <a:buNone/>
            </a:pPr>
            <a:r>
              <a:rPr lang="ru-RU" dirty="0" smtClean="0">
                <a:latin typeface="Georgia" pitchFamily="18" charset="0"/>
              </a:rPr>
              <a:t>Спинна судина проходить над травною системою.</a:t>
            </a:r>
          </a:p>
          <a:p>
            <a:pPr lvl="1">
              <a:buNone/>
            </a:pPr>
            <a:r>
              <a:rPr lang="ru-RU" dirty="0" smtClean="0">
                <a:latin typeface="Georgia" pitchFamily="18" charset="0"/>
              </a:rPr>
              <a:t>У брюшній судині кров рухається назад.</a:t>
            </a:r>
          </a:p>
          <a:p>
            <a:pPr lvl="1">
              <a:buNone/>
            </a:pPr>
            <a:r>
              <a:rPr lang="ru-RU" dirty="0" smtClean="0">
                <a:latin typeface="Georgia" pitchFamily="18" charset="0"/>
              </a:rPr>
              <a:t>У ділянці стравоходу брюшна и спинна судини поєднані 5 парами мязових трубок — «сердець».</a:t>
            </a:r>
          </a:p>
          <a:p>
            <a:pPr lvl="1">
              <a:buNone/>
            </a:pPr>
            <a:r>
              <a:rPr lang="ru-RU" dirty="0" smtClean="0">
                <a:latin typeface="Georgia" pitchFamily="18" charset="0"/>
              </a:rPr>
              <a:t>У кожному сегменті від головних судин відходять капіляри.</a:t>
            </a:r>
          </a:p>
          <a:p>
            <a:pPr lvl="1">
              <a:buNone/>
            </a:pPr>
            <a:r>
              <a:rPr lang="ru-RU" dirty="0" smtClean="0">
                <a:latin typeface="Georgia" pitchFamily="18" charset="0"/>
              </a:rPr>
              <a:t>Кров червона.</a:t>
            </a:r>
          </a:p>
          <a:p>
            <a:pPr>
              <a:buNone/>
            </a:pPr>
            <a:r>
              <a:rPr lang="ru-RU" dirty="0" smtClean="0">
                <a:latin typeface="Georgia" pitchFamily="18" charset="0"/>
              </a:rPr>
              <a:t>Видільна система.</a:t>
            </a:r>
          </a:p>
          <a:p>
            <a:pPr marL="400050" lvl="1" indent="0">
              <a:buNone/>
            </a:pPr>
            <a:r>
              <a:rPr lang="ru-RU" dirty="0" smtClean="0">
                <a:latin typeface="Georgia" pitchFamily="18" charset="0"/>
              </a:rPr>
              <a:t>У кажному сегменті є парний орган — </a:t>
            </a:r>
            <a:r>
              <a:rPr lang="ru-RU" b="1" dirty="0" smtClean="0">
                <a:latin typeface="Georgia" pitchFamily="18" charset="0"/>
              </a:rPr>
              <a:t>нефридій, </a:t>
            </a:r>
            <a:r>
              <a:rPr lang="ru-RU" dirty="0" smtClean="0">
                <a:latin typeface="Georgia" pitchFamily="18" charset="0"/>
              </a:rPr>
              <a:t>що складається із </a:t>
            </a:r>
            <a:r>
              <a:rPr lang="ru-RU" b="1" dirty="0" smtClean="0">
                <a:latin typeface="Georgia" pitchFamily="18" charset="0"/>
              </a:rPr>
              <a:t>воронки </a:t>
            </a:r>
            <a:r>
              <a:rPr lang="ru-RU" dirty="0" smtClean="0">
                <a:latin typeface="Georgia" pitchFamily="18" charset="0"/>
              </a:rPr>
              <a:t>и </a:t>
            </a:r>
            <a:r>
              <a:rPr lang="ru-RU" b="1" dirty="0" smtClean="0">
                <a:latin typeface="Georgia" pitchFamily="18" charset="0"/>
              </a:rPr>
              <a:t>канальця.</a:t>
            </a:r>
            <a:endParaRPr lang="ru-RU" dirty="0" smtClean="0">
              <a:latin typeface="Georgia" pitchFamily="18" charset="0"/>
            </a:endParaRPr>
          </a:p>
          <a:p>
            <a:pPr marL="400050" lvl="1" indent="0">
              <a:buNone/>
            </a:pPr>
            <a:r>
              <a:rPr lang="ru-RU" dirty="0" smtClean="0">
                <a:latin typeface="Georgia" pitchFamily="18" charset="0"/>
              </a:rPr>
              <a:t>Воронка виводить продукти обміну із целому, від неї в інший членик іде каналцеь, який окружений капілярами, в які всмоктуються потрібні речовини.</a:t>
            </a:r>
          </a:p>
          <a:p>
            <a:pPr marL="400050" lvl="1" indent="0">
              <a:buNone/>
            </a:pPr>
            <a:r>
              <a:rPr lang="ru-RU" dirty="0" smtClean="0">
                <a:latin typeface="Georgia" pitchFamily="18" charset="0"/>
              </a:rPr>
              <a:t>Каналець выводить продукти обмену из целому.</a:t>
            </a:r>
          </a:p>
          <a:p>
            <a:pPr>
              <a:buNone/>
            </a:pPr>
            <a:r>
              <a:rPr lang="ru-RU" dirty="0" smtClean="0">
                <a:latin typeface="Georgia" pitchFamily="18" charset="0"/>
              </a:rPr>
              <a:t>Нервова система.</a:t>
            </a:r>
          </a:p>
          <a:p>
            <a:pPr marL="400050" lvl="1" indent="0">
              <a:buNone/>
            </a:pPr>
            <a:r>
              <a:rPr lang="ru-RU" dirty="0" smtClean="0">
                <a:latin typeface="Georgia" pitchFamily="18" charset="0"/>
              </a:rPr>
              <a:t>У 3-му членику знаходиться </a:t>
            </a:r>
            <a:r>
              <a:rPr lang="ru-RU" b="1" dirty="0" smtClean="0">
                <a:latin typeface="Georgia" pitchFamily="18" charset="0"/>
              </a:rPr>
              <a:t>надглотковий ганглій </a:t>
            </a:r>
            <a:r>
              <a:rPr lang="ru-RU" dirty="0" smtClean="0">
                <a:latin typeface="Georgia" pitchFamily="18" charset="0"/>
              </a:rPr>
              <a:t>(видалення цього ганлію підвищує активність червяка).</a:t>
            </a:r>
          </a:p>
          <a:p>
            <a:pPr marL="400050" lvl="1" indent="0">
              <a:buNone/>
            </a:pPr>
            <a:r>
              <a:rPr lang="ru-RU" dirty="0" smtClean="0">
                <a:latin typeface="Georgia" pitchFamily="18" charset="0"/>
              </a:rPr>
              <a:t>У 4-му членик — </a:t>
            </a:r>
            <a:r>
              <a:rPr lang="ru-RU" b="1" dirty="0" smtClean="0">
                <a:latin typeface="Georgia" pitchFamily="18" charset="0"/>
              </a:rPr>
              <a:t>підглотковий ганглій </a:t>
            </a:r>
            <a:r>
              <a:rPr lang="ru-RU" dirty="0" smtClean="0">
                <a:latin typeface="Georgia" pitchFamily="18" charset="0"/>
              </a:rPr>
              <a:t>(видалення цього ганлію знижує активність червяка).</a:t>
            </a:r>
          </a:p>
          <a:p>
            <a:pPr marL="400050" lvl="1" indent="0">
              <a:buNone/>
            </a:pPr>
            <a:r>
              <a:rPr lang="ru-RU" dirty="0" smtClean="0">
                <a:latin typeface="Georgia" pitchFamily="18" charset="0"/>
              </a:rPr>
              <a:t>і ганглії поєднані у </a:t>
            </a:r>
            <a:r>
              <a:rPr lang="ru-RU" b="1" dirty="0" smtClean="0">
                <a:latin typeface="Georgia" pitchFamily="18" charset="0"/>
              </a:rPr>
              <a:t>навкологлоткове нервове кільце.</a:t>
            </a:r>
            <a:endParaRPr lang="ru-RU" dirty="0" smtClean="0">
              <a:latin typeface="Georgia" pitchFamily="18" charset="0"/>
            </a:endParaRPr>
          </a:p>
          <a:p>
            <a:pPr marL="400050" lvl="1" indent="0">
              <a:buNone/>
            </a:pPr>
            <a:r>
              <a:rPr lang="ru-RU" dirty="0" smtClean="0">
                <a:latin typeface="Georgia" pitchFamily="18" charset="0"/>
              </a:rPr>
              <a:t>Від підглоткового ганглію іде нервовий ланцюг (під травним трактом).</a:t>
            </a:r>
          </a:p>
          <a:p>
            <a:pPr marL="400050" lvl="1" indent="0">
              <a:buNone/>
            </a:pPr>
            <a:r>
              <a:rPr lang="ru-RU" dirty="0" smtClean="0">
                <a:latin typeface="Georgia" pitchFamily="18" charset="0"/>
              </a:rPr>
              <a:t>У кожному сегменті є сегментарний ганглій</a:t>
            </a:r>
            <a:r>
              <a:rPr lang="ru-RU" b="1" dirty="0" smtClean="0">
                <a:latin typeface="Georgia" pitchFamily="18" charset="0"/>
              </a:rPr>
              <a:t>.</a:t>
            </a:r>
            <a:endParaRPr lang="ru-RU" dirty="0" smtClean="0">
              <a:latin typeface="Georgia" pitchFamily="18" charset="0"/>
            </a:endParaRPr>
          </a:p>
          <a:p>
            <a:pPr marL="400050" lvl="1" indent="0">
              <a:buNone/>
            </a:pPr>
            <a:r>
              <a:rPr lang="ru-RU" dirty="0" smtClean="0">
                <a:latin typeface="Georgia" pitchFamily="18" charset="0"/>
              </a:rPr>
              <a:t>У нервовому ланцюзі наявні декілька гиганських аксонів. По цим нервовим волокнам нервовий імпульс іде дуже швидко, вони необхідні для швикового втягування в нірку.</a:t>
            </a:r>
          </a:p>
          <a:p>
            <a:pPr>
              <a:buNone/>
            </a:pPr>
            <a:endParaRPr lang="ru-RU" dirty="0" smtClean="0">
              <a:latin typeface="Georgia" pitchFamily="18" charset="0"/>
            </a:endParaRPr>
          </a:p>
          <a:p>
            <a:pPr>
              <a:buNone/>
            </a:pPr>
            <a:endParaRPr lang="ru-RU" dirty="0" smtClean="0">
              <a:latin typeface="Georgia" pitchFamily="18" charset="0"/>
            </a:endParaRPr>
          </a:p>
          <a:p>
            <a:pPr>
              <a:buNone/>
            </a:pPr>
            <a:endParaRPr lang="ru-RU" dirty="0">
              <a:latin typeface="Georgia"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6072230"/>
          </a:xfrm>
        </p:spPr>
        <p:txBody>
          <a:bodyPr>
            <a:noAutofit/>
          </a:bodyPr>
          <a:lstStyle/>
          <a:p>
            <a:pPr>
              <a:buNone/>
            </a:pPr>
            <a:r>
              <a:rPr lang="ru-RU" sz="1050" dirty="0" smtClean="0">
                <a:latin typeface="Georgia" pitchFamily="18" charset="0"/>
              </a:rPr>
              <a:t>Органів чуття мало:</a:t>
            </a:r>
          </a:p>
          <a:p>
            <a:pPr lvl="1">
              <a:buNone/>
            </a:pPr>
            <a:r>
              <a:rPr lang="ru-RU" sz="900" dirty="0" smtClean="0">
                <a:latin typeface="Georgia" pitchFamily="18" charset="0"/>
              </a:rPr>
              <a:t>♦ наявна тактильна та хімічна чутливість;</a:t>
            </a:r>
          </a:p>
          <a:p>
            <a:pPr lvl="1">
              <a:buNone/>
            </a:pPr>
            <a:r>
              <a:rPr lang="ru-RU" sz="900" dirty="0" smtClean="0">
                <a:latin typeface="Georgia" pitchFamily="18" charset="0"/>
              </a:rPr>
              <a:t>♦ відрізняє світло від темряви розкиданими по тілу світлочутливими клітинами.</a:t>
            </a:r>
          </a:p>
          <a:p>
            <a:pPr lvl="1">
              <a:buNone/>
            </a:pPr>
            <a:r>
              <a:rPr lang="ru-RU" sz="900" dirty="0" smtClean="0">
                <a:latin typeface="Georgia" pitchFamily="18" charset="0"/>
              </a:rPr>
              <a:t>• дихання здійснюється усією поверхнею тіла.</a:t>
            </a:r>
          </a:p>
          <a:p>
            <a:pPr>
              <a:buNone/>
            </a:pPr>
            <a:r>
              <a:rPr lang="ru-RU" sz="1050" dirty="0" smtClean="0">
                <a:latin typeface="Georgia" pitchFamily="18" charset="0"/>
              </a:rPr>
              <a:t>Гермафродіти:</a:t>
            </a:r>
          </a:p>
          <a:p>
            <a:pPr marL="400050" lvl="1" indent="0">
              <a:buNone/>
            </a:pPr>
            <a:r>
              <a:rPr lang="ru-RU" sz="900" dirty="0" smtClean="0">
                <a:latin typeface="Georgia" pitchFamily="18" charset="0"/>
              </a:rPr>
              <a:t>запліднення внутрішнє;</a:t>
            </a:r>
          </a:p>
          <a:p>
            <a:pPr marL="400050" lvl="1" indent="0">
              <a:buNone/>
            </a:pPr>
            <a:r>
              <a:rPr lang="ru-RU" sz="900" dirty="0" smtClean="0">
                <a:latin typeface="Georgia" pitchFamily="18" charset="0"/>
              </a:rPr>
              <a:t>червяки прикреплюються один до одного в положенні голова — хвіст и склеюються в ділянці пояска, утворенного значно збільшеними сегментами;</a:t>
            </a:r>
          </a:p>
          <a:p>
            <a:pPr marL="400050" lvl="1" indent="0">
              <a:buNone/>
            </a:pPr>
            <a:r>
              <a:rPr lang="ru-RU" sz="900" dirty="0" smtClean="0">
                <a:latin typeface="Georgia" pitchFamily="18" charset="0"/>
              </a:rPr>
              <a:t>сперма однієї особини при копуляції потрапляє у  сімяпириймачі другої особини, посля чого червяки розходяться;</a:t>
            </a:r>
          </a:p>
          <a:p>
            <a:pPr marL="400050" lvl="1" indent="0">
              <a:buNone/>
            </a:pPr>
            <a:r>
              <a:rPr lang="ru-RU" sz="900" dirty="0" smtClean="0">
                <a:latin typeface="Georgia" pitchFamily="18" charset="0"/>
              </a:rPr>
              <a:t>поясок утворює </a:t>
            </a:r>
            <a:r>
              <a:rPr lang="ru-RU" sz="900" b="1" dirty="0" smtClean="0">
                <a:latin typeface="Georgia" pitchFamily="18" charset="0"/>
              </a:rPr>
              <a:t>муфту </a:t>
            </a:r>
            <a:r>
              <a:rPr lang="ru-RU" sz="900" dirty="0" smtClean="0">
                <a:latin typeface="Georgia" pitchFamily="18" charset="0"/>
              </a:rPr>
              <a:t>із рідиною, яка містить білки;</a:t>
            </a:r>
          </a:p>
          <a:p>
            <a:pPr marL="400050" lvl="1" indent="0">
              <a:buNone/>
            </a:pPr>
            <a:r>
              <a:rPr lang="ru-RU" sz="900" dirty="0" smtClean="0">
                <a:latin typeface="Georgia" pitchFamily="18" charset="0"/>
              </a:rPr>
              <a:t>муфта після розходження червяків починає двигатисть в сторону голоиви. Спочатку вона проходить пору, із якої в неї виходять яйцеклітини, потім— членики із порами, повязаними із сімяприймачами, звідки виходять сперматозоїди, які запліднюють яйцеклітини;</a:t>
            </a:r>
          </a:p>
          <a:p>
            <a:pPr marL="400050" lvl="1" indent="0">
              <a:buNone/>
            </a:pPr>
            <a:r>
              <a:rPr lang="ru-RU" sz="900" dirty="0" smtClean="0">
                <a:latin typeface="Georgia" pitchFamily="18" charset="0"/>
              </a:rPr>
              <a:t>Муфта заплідненими яйцями сповзає через голову.</a:t>
            </a:r>
          </a:p>
          <a:p>
            <a:pPr marL="400050" lvl="1" indent="0">
              <a:buNone/>
            </a:pPr>
            <a:r>
              <a:rPr lang="ru-RU" sz="900" dirty="0" smtClean="0">
                <a:latin typeface="Georgia" pitchFamily="18" charset="0"/>
              </a:rPr>
              <a:t>Отвори муфти зжимаються</a:t>
            </a:r>
          </a:p>
          <a:p>
            <a:pPr marL="400050" lvl="1" indent="0">
              <a:buNone/>
            </a:pPr>
            <a:r>
              <a:rPr lang="ru-RU" sz="900" dirty="0" smtClean="0">
                <a:latin typeface="Georgia" pitchFamily="18" charset="0"/>
              </a:rPr>
              <a:t>Утворюється кокон,</a:t>
            </a:r>
          </a:p>
          <a:p>
            <a:pPr marL="400050" lvl="1" indent="0">
              <a:buNone/>
            </a:pPr>
            <a:r>
              <a:rPr lang="ru-RU" sz="900" dirty="0" smtClean="0">
                <a:latin typeface="Georgia" pitchFamily="18" charset="0"/>
              </a:rPr>
              <a:t>У коконі розвиваються молоді червяки.</a:t>
            </a:r>
          </a:p>
          <a:p>
            <a:pPr>
              <a:buNone/>
            </a:pPr>
            <a:r>
              <a:rPr lang="ru-RU" sz="1050" dirty="0" smtClean="0">
                <a:latin typeface="Georgia" pitchFamily="18" charset="0"/>
              </a:rPr>
              <a:t>Значення червів.</a:t>
            </a:r>
          </a:p>
          <a:p>
            <a:pPr lvl="1">
              <a:buNone/>
            </a:pPr>
            <a:r>
              <a:rPr lang="ru-RU" sz="900" dirty="0" smtClean="0">
                <a:latin typeface="Georgia" pitchFamily="18" charset="0"/>
              </a:rPr>
              <a:t>Підвищують родючість почви (Ч. Дарвін).</a:t>
            </a:r>
          </a:p>
          <a:p>
            <a:pPr lvl="1">
              <a:buNone/>
            </a:pPr>
            <a:r>
              <a:rPr lang="ru-RU" sz="900" dirty="0" smtClean="0">
                <a:latin typeface="Georgia" pitchFamily="18" charset="0"/>
              </a:rPr>
              <a:t>Перемішують гумус (органічна частина почви). За добу кожний червяк пропускає кірзь кишечник кількість землі, яке дорівнює його вазі весу (4 — 5 Г). </a:t>
            </a:r>
          </a:p>
          <a:p>
            <a:pPr lvl="1">
              <a:buNone/>
            </a:pPr>
            <a:r>
              <a:rPr lang="ru-RU" sz="900" dirty="0" smtClean="0">
                <a:latin typeface="Georgia" pitchFamily="18" charset="0"/>
              </a:rPr>
              <a:t>Сприяють швидкому розпаду рослинного опаду.</a:t>
            </a:r>
          </a:p>
          <a:p>
            <a:pPr lvl="1">
              <a:buNone/>
            </a:pPr>
            <a:r>
              <a:rPr lang="uk-UA" sz="900" dirty="0" smtClean="0">
                <a:latin typeface="Georgia" pitchFamily="18" charset="0"/>
              </a:rPr>
              <a:t>По ніркам червів розповсюджються корені рослин</a:t>
            </a:r>
            <a:r>
              <a:rPr lang="ru-RU" sz="900" dirty="0" smtClean="0">
                <a:latin typeface="Georgia" pitchFamily="18" charset="0"/>
              </a:rPr>
              <a:t>.</a:t>
            </a:r>
          </a:p>
          <a:p>
            <a:pPr lvl="1">
              <a:buNone/>
            </a:pPr>
            <a:r>
              <a:rPr lang="ru-RU" sz="900" dirty="0" smtClean="0">
                <a:latin typeface="Georgia" pitchFamily="18" charset="0"/>
              </a:rPr>
              <a:t>Дощові червяки – кормова база для багатьох тварин.</a:t>
            </a:r>
          </a:p>
          <a:p>
            <a:pPr lvl="1">
              <a:buNone/>
            </a:pPr>
            <a:r>
              <a:rPr lang="ru-RU" sz="900" dirty="0" smtClean="0">
                <a:latin typeface="Georgia" pitchFamily="18" charset="0"/>
              </a:rPr>
              <a:t>Деяки види дощового червяка    родини </a:t>
            </a:r>
            <a:r>
              <a:rPr lang="ru-RU" sz="900" b="1" dirty="0" smtClean="0">
                <a:latin typeface="Georgia" pitchFamily="18" charset="0"/>
              </a:rPr>
              <a:t>Ейзенія </a:t>
            </a:r>
            <a:r>
              <a:rPr lang="ru-RU" sz="900" dirty="0" smtClean="0">
                <a:latin typeface="Georgia" pitchFamily="18" charset="0"/>
              </a:rPr>
              <a:t>(навозні черви) занесені до Червоної книги.</a:t>
            </a:r>
          </a:p>
          <a:p>
            <a:pPr>
              <a:buNone/>
            </a:pPr>
            <a:r>
              <a:rPr lang="ru-RU" sz="1050" dirty="0" smtClean="0">
                <a:latin typeface="Georgia" pitchFamily="18" charset="0"/>
              </a:rPr>
              <a:t>в) </a:t>
            </a:r>
            <a:r>
              <a:rPr lang="ru-RU" sz="1050" b="1" dirty="0" smtClean="0">
                <a:latin typeface="Georgia" pitchFamily="18" charset="0"/>
              </a:rPr>
              <a:t>Трубочник </a:t>
            </a:r>
            <a:r>
              <a:rPr lang="ru-RU" sz="1050" dirty="0" smtClean="0">
                <a:latin typeface="Georgia" pitchFamily="18" charset="0"/>
              </a:rPr>
              <a:t>— види прісноводних малощетинкових червів (30 — 60 мм) червоного забарвлення. Мешкають у мулі. Слугують їжею для багатьох доних риб.  У забруднених водоймах їх чисельність може бути 100000 на 1 м</a:t>
            </a:r>
            <a:r>
              <a:rPr lang="ru-RU" sz="1050" baseline="30000" dirty="0" smtClean="0">
                <a:latin typeface="Georgia" pitchFamily="18" charset="0"/>
              </a:rPr>
              <a:t>2</a:t>
            </a:r>
            <a:r>
              <a:rPr lang="ru-RU" sz="1050" dirty="0" smtClean="0">
                <a:latin typeface="Georgia" pitchFamily="18" charset="0"/>
              </a:rPr>
              <a:t> дна. Ці місця виглядають як червоні плями на бурому фоні мулу.</a:t>
            </a:r>
          </a:p>
          <a:p>
            <a:pPr>
              <a:buNone/>
            </a:pPr>
            <a:r>
              <a:rPr lang="ru-RU" sz="1050" dirty="0" smtClean="0">
                <a:latin typeface="Georgia" pitchFamily="18" charset="0"/>
              </a:rPr>
              <a:t>4. </a:t>
            </a:r>
            <a:r>
              <a:rPr lang="ru-RU" sz="1050" i="1" dirty="0" smtClean="0">
                <a:latin typeface="Georgia" pitchFamily="18" charset="0"/>
              </a:rPr>
              <a:t>Клас Пявки.</a:t>
            </a:r>
            <a:endParaRPr lang="ru-RU" sz="1050" dirty="0" smtClean="0">
              <a:latin typeface="Georgia" pitchFamily="18" charset="0"/>
            </a:endParaRPr>
          </a:p>
          <a:p>
            <a:pPr lvl="1">
              <a:buNone/>
            </a:pPr>
            <a:r>
              <a:rPr lang="ru-RU" sz="900" dirty="0" smtClean="0">
                <a:latin typeface="Georgia" pitchFamily="18" charset="0"/>
              </a:rPr>
              <a:t>а) Хижаки або зовнішні паразити.</a:t>
            </a:r>
          </a:p>
          <a:p>
            <a:pPr lvl="1">
              <a:buNone/>
            </a:pPr>
            <a:r>
              <a:rPr lang="ru-RU" sz="900" dirty="0" smtClean="0">
                <a:latin typeface="Georgia" pitchFamily="18" charset="0"/>
              </a:rPr>
              <a:t>б) Щетинок або параподій не мають.</a:t>
            </a:r>
          </a:p>
          <a:p>
            <a:pPr lvl="1">
              <a:buNone/>
            </a:pPr>
            <a:r>
              <a:rPr lang="ru-RU" sz="900" dirty="0" smtClean="0">
                <a:latin typeface="Georgia" pitchFamily="18" charset="0"/>
              </a:rPr>
              <a:t>в) Присоски на пердньому та задньому кінці тіла.</a:t>
            </a:r>
          </a:p>
          <a:p>
            <a:pPr lvl="1">
              <a:buNone/>
            </a:pPr>
            <a:r>
              <a:rPr lang="ru-RU" sz="900" dirty="0" smtClean="0">
                <a:latin typeface="Georgia" pitchFamily="18" charset="0"/>
              </a:rPr>
              <a:t>г)  при прокушуванні вприскують у ранку речовину— </a:t>
            </a:r>
            <a:r>
              <a:rPr lang="ru-RU" sz="900" b="1" dirty="0" smtClean="0">
                <a:latin typeface="Georgia" pitchFamily="18" charset="0"/>
              </a:rPr>
              <a:t>гірудин. </a:t>
            </a:r>
            <a:endParaRPr lang="ru-RU" sz="900" dirty="0" smtClean="0">
              <a:latin typeface="Georgia" pitchFamily="18" charset="0"/>
            </a:endParaRPr>
          </a:p>
          <a:p>
            <a:pPr lvl="1">
              <a:buNone/>
            </a:pPr>
            <a:r>
              <a:rPr lang="ru-RU" sz="900" dirty="0" smtClean="0">
                <a:latin typeface="Georgia" pitchFamily="18" charset="0"/>
              </a:rPr>
              <a:t>д) Гірудин запобігає згортанню крові, тому пявок використовують при гіпертонічній хворобі, крововиливах, тромбозах вен.</a:t>
            </a:r>
          </a:p>
          <a:p>
            <a:pPr lvl="1">
              <a:buNone/>
            </a:pPr>
            <a:r>
              <a:rPr lang="ru-RU" sz="900" dirty="0" smtClean="0">
                <a:latin typeface="Georgia" pitchFamily="18" charset="0"/>
              </a:rPr>
              <a:t>е) Утворилися від малощетинкових червів</a:t>
            </a:r>
          </a:p>
          <a:p>
            <a:pPr>
              <a:buNone/>
            </a:pPr>
            <a:r>
              <a:rPr lang="uk-UA" sz="1050" b="1" dirty="0" smtClean="0">
                <a:latin typeface="Georgia" pitchFamily="18" charset="0"/>
              </a:rPr>
              <a:t>           </a:t>
            </a:r>
            <a:endParaRPr lang="ru-RU" sz="1050" b="1" dirty="0" smtClean="0">
              <a:latin typeface="Georgia" pitchFamily="18" charset="0"/>
            </a:endParaRPr>
          </a:p>
          <a:p>
            <a:pPr>
              <a:buNone/>
            </a:pPr>
            <a:endParaRPr lang="ru-RU" sz="1050" dirty="0">
              <a:latin typeface="Georgia"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normAutofit fontScale="90000"/>
          </a:bodyPr>
          <a:lstStyle/>
          <a:p>
            <a:r>
              <a:rPr lang="uk-UA" b="1" dirty="0" smtClean="0">
                <a:latin typeface="Georgia" pitchFamily="18" charset="0"/>
              </a:rPr>
              <a:t>Тип Кільчасті черви, або Кільчаки</a:t>
            </a:r>
            <a:endParaRPr lang="ru-RU" dirty="0"/>
          </a:p>
        </p:txBody>
      </p:sp>
      <p:sp>
        <p:nvSpPr>
          <p:cNvPr id="3" name="Содержимое 2"/>
          <p:cNvSpPr>
            <a:spLocks noGrp="1"/>
          </p:cNvSpPr>
          <p:nvPr>
            <p:ph idx="1"/>
          </p:nvPr>
        </p:nvSpPr>
        <p:spPr>
          <a:xfrm>
            <a:off x="457200" y="1214422"/>
            <a:ext cx="8229600" cy="4911741"/>
          </a:xfrm>
        </p:spPr>
        <p:txBody>
          <a:bodyPr>
            <a:normAutofit fontScale="47500" lnSpcReduction="20000"/>
          </a:bodyPr>
          <a:lstStyle/>
          <a:p>
            <a:pPr marL="0" indent="0" algn="just">
              <a:buNone/>
            </a:pPr>
            <a:r>
              <a:rPr lang="uk-UA" dirty="0" smtClean="0">
                <a:latin typeface="Georgia" pitchFamily="18" charset="0"/>
              </a:rPr>
              <a:t>Описано близько </a:t>
            </a:r>
            <a:r>
              <a:rPr lang="ru-RU" dirty="0" smtClean="0">
                <a:latin typeface="Georgia" pitchFamily="18" charset="0"/>
              </a:rPr>
              <a:t>9 </a:t>
            </a:r>
            <a:r>
              <a:rPr lang="uk-UA" dirty="0" smtClean="0">
                <a:latin typeface="Georgia" pitchFamily="18" charset="0"/>
              </a:rPr>
              <a:t>тис. видів </a:t>
            </a:r>
            <a:r>
              <a:rPr lang="uk-UA" i="1" dirty="0" smtClean="0">
                <a:latin typeface="Georgia" pitchFamily="18" charset="0"/>
              </a:rPr>
              <a:t>кільчастих червів, </a:t>
            </a:r>
            <a:r>
              <a:rPr lang="uk-UA" dirty="0" smtClean="0">
                <a:latin typeface="Georgia" pitchFamily="18" charset="0"/>
              </a:rPr>
              <a:t>що відрізняються різноманітністю внутрішньої організації. У типі виділяють три класи: </a:t>
            </a:r>
          </a:p>
          <a:p>
            <a:pPr marL="0" indent="0" algn="just">
              <a:buNone/>
            </a:pPr>
            <a:r>
              <a:rPr lang="uk-UA" i="1" dirty="0" smtClean="0">
                <a:latin typeface="Georgia" pitchFamily="18" charset="0"/>
              </a:rPr>
              <a:t>Багатощетинкові, </a:t>
            </a:r>
          </a:p>
          <a:p>
            <a:pPr marL="0" indent="0" algn="just">
              <a:buNone/>
            </a:pPr>
            <a:r>
              <a:rPr lang="uk-UA" i="1" dirty="0" smtClean="0">
                <a:latin typeface="Georgia" pitchFamily="18" charset="0"/>
              </a:rPr>
              <a:t>Малощетинкові, </a:t>
            </a:r>
          </a:p>
          <a:p>
            <a:pPr marL="0" indent="0" algn="just">
              <a:buNone/>
            </a:pPr>
            <a:r>
              <a:rPr lang="uk-UA" i="1" dirty="0" smtClean="0">
                <a:latin typeface="Georgia" pitchFamily="18" charset="0"/>
              </a:rPr>
              <a:t>П'явки. </a:t>
            </a:r>
            <a:r>
              <a:rPr lang="uk-UA" dirty="0" smtClean="0">
                <a:latin typeface="Georgia" pitchFamily="18" charset="0"/>
              </a:rPr>
              <a:t>Кільчасті черви, ймовірно, походять від турбелярій.</a:t>
            </a:r>
          </a:p>
          <a:p>
            <a:pPr marL="0" indent="0" algn="just">
              <a:buNone/>
            </a:pPr>
            <a:endParaRPr lang="ru-RU" dirty="0" smtClean="0">
              <a:latin typeface="Georgia" pitchFamily="18" charset="0"/>
            </a:endParaRPr>
          </a:p>
          <a:p>
            <a:pPr marL="0" indent="0" algn="just">
              <a:buNone/>
            </a:pPr>
            <a:r>
              <a:rPr lang="uk-UA" dirty="0" smtClean="0">
                <a:latin typeface="Georgia" pitchFamily="18" charset="0"/>
              </a:rPr>
              <a:t>Еволюційні особливості будови:</a:t>
            </a:r>
            <a:endParaRPr lang="ru-RU" dirty="0" smtClean="0">
              <a:latin typeface="Georgia" pitchFamily="18" charset="0"/>
            </a:endParaRPr>
          </a:p>
          <a:p>
            <a:pPr marL="0" indent="0" algn="just">
              <a:buNone/>
            </a:pPr>
            <a:r>
              <a:rPr lang="uk-UA" dirty="0" smtClean="0">
                <a:latin typeface="Georgia" pitchFamily="18" charset="0"/>
              </a:rPr>
              <a:t>1)  поява </a:t>
            </a:r>
            <a:r>
              <a:rPr lang="uk-UA" i="1" dirty="0" smtClean="0">
                <a:latin typeface="Georgia" pitchFamily="18" charset="0"/>
              </a:rPr>
              <a:t>вторинної порожнини тіла (целому), </a:t>
            </a:r>
            <a:r>
              <a:rPr lang="uk-UA" dirty="0" smtClean="0">
                <a:latin typeface="Georgia" pitchFamily="18" charset="0"/>
              </a:rPr>
              <a:t>яка відрізняється від первинної тим, що має власну стінку, утворену епітелієм;</a:t>
            </a:r>
            <a:endParaRPr lang="ru-RU" dirty="0" smtClean="0">
              <a:latin typeface="Georgia" pitchFamily="18" charset="0"/>
            </a:endParaRPr>
          </a:p>
          <a:p>
            <a:pPr marL="0" indent="0" algn="just">
              <a:buNone/>
            </a:pPr>
            <a:r>
              <a:rPr lang="ru-RU" dirty="0" smtClean="0">
                <a:latin typeface="Georgia" pitchFamily="18" charset="0"/>
              </a:rPr>
              <a:t>2)  </a:t>
            </a:r>
            <a:r>
              <a:rPr lang="uk-UA" dirty="0" smtClean="0">
                <a:latin typeface="Georgia" pitchFamily="18" charset="0"/>
              </a:rPr>
              <a:t>виникнення кровоносної системи;</a:t>
            </a:r>
            <a:endParaRPr lang="ru-RU" dirty="0" smtClean="0">
              <a:latin typeface="Georgia" pitchFamily="18" charset="0"/>
            </a:endParaRPr>
          </a:p>
          <a:p>
            <a:pPr marL="0" indent="0" algn="just">
              <a:buNone/>
            </a:pPr>
            <a:r>
              <a:rPr lang="ru-RU" dirty="0" smtClean="0">
                <a:latin typeface="Georgia" pitchFamily="18" charset="0"/>
              </a:rPr>
              <a:t>3)  </a:t>
            </a:r>
            <a:r>
              <a:rPr lang="uk-UA" dirty="0" smtClean="0">
                <a:latin typeface="Georgia" pitchFamily="18" charset="0"/>
              </a:rPr>
              <a:t>організація нервової системи за типом </a:t>
            </a:r>
            <a:r>
              <a:rPr lang="uk-UA" i="1" dirty="0" smtClean="0">
                <a:latin typeface="Georgia" pitchFamily="18" charset="0"/>
              </a:rPr>
              <a:t>черевного нервового ланцюжка;</a:t>
            </a:r>
            <a:endParaRPr lang="ru-RU" dirty="0" smtClean="0">
              <a:latin typeface="Georgia" pitchFamily="18" charset="0"/>
            </a:endParaRPr>
          </a:p>
          <a:p>
            <a:pPr marL="0" indent="0" algn="just">
              <a:buNone/>
            </a:pPr>
            <a:r>
              <a:rPr lang="ru-RU" dirty="0" smtClean="0">
                <a:latin typeface="Georgia" pitchFamily="18" charset="0"/>
              </a:rPr>
              <a:t>4)  </a:t>
            </a:r>
            <a:r>
              <a:rPr lang="uk-UA" dirty="0" smtClean="0">
                <a:latin typeface="Georgia" pitchFamily="18" charset="0"/>
              </a:rPr>
              <a:t>поява нового типу системи виділення </a:t>
            </a:r>
            <a:r>
              <a:rPr lang="ru-RU" dirty="0" smtClean="0">
                <a:latin typeface="Georgia" pitchFamily="18" charset="0"/>
              </a:rPr>
              <a:t>— </a:t>
            </a:r>
            <a:r>
              <a:rPr lang="uk-UA" i="1" dirty="0" smtClean="0">
                <a:latin typeface="Georgia" pitchFamily="18" charset="0"/>
              </a:rPr>
              <a:t>метанефридіальної;</a:t>
            </a:r>
            <a:endParaRPr lang="ru-RU" dirty="0" smtClean="0">
              <a:latin typeface="Georgia" pitchFamily="18" charset="0"/>
            </a:endParaRPr>
          </a:p>
          <a:p>
            <a:pPr marL="0" indent="0" algn="just">
              <a:buNone/>
            </a:pPr>
            <a:r>
              <a:rPr lang="ru-RU" dirty="0" smtClean="0">
                <a:latin typeface="Georgia" pitchFamily="18" charset="0"/>
              </a:rPr>
              <a:t>5)  </a:t>
            </a:r>
            <a:r>
              <a:rPr lang="uk-UA" dirty="0" smtClean="0">
                <a:latin typeface="Georgia" pitchFamily="18" charset="0"/>
              </a:rPr>
              <a:t>розчленовування тіла на </a:t>
            </a:r>
            <a:r>
              <a:rPr lang="uk-UA" i="1" dirty="0" smtClean="0">
                <a:latin typeface="Georgia" pitchFamily="18" charset="0"/>
              </a:rPr>
              <a:t>сегменти (метамерія).</a:t>
            </a:r>
            <a:endParaRPr lang="ru-RU" dirty="0" smtClean="0">
              <a:latin typeface="Georgia" pitchFamily="18" charset="0"/>
            </a:endParaRPr>
          </a:p>
          <a:p>
            <a:pPr marL="0" indent="0" algn="just">
              <a:buNone/>
            </a:pPr>
            <a:r>
              <a:rPr lang="uk-UA" i="1" dirty="0" smtClean="0">
                <a:latin typeface="Georgia" pitchFamily="18" charset="0"/>
              </a:rPr>
              <a:t>Сегментація тіла </a:t>
            </a:r>
            <a:r>
              <a:rPr lang="ru-RU" dirty="0" smtClean="0">
                <a:latin typeface="Georgia" pitchFamily="18" charset="0"/>
              </a:rPr>
              <a:t>— </a:t>
            </a:r>
            <a:r>
              <a:rPr lang="uk-UA" dirty="0" smtClean="0">
                <a:latin typeface="Georgia" pitchFamily="18" charset="0"/>
              </a:rPr>
              <a:t>основна ознака кільчастих червів. </a:t>
            </a:r>
            <a:r>
              <a:rPr lang="uk-UA" i="1" dirty="0" smtClean="0">
                <a:latin typeface="Georgia" pitchFamily="18" charset="0"/>
              </a:rPr>
              <a:t>Метамерія </a:t>
            </a:r>
            <a:r>
              <a:rPr lang="uk-UA" dirty="0" smtClean="0">
                <a:latin typeface="Georgia" pitchFamily="18" charset="0"/>
              </a:rPr>
              <a:t>виникає в процесі еволюції внаслідок подовження тіла. Число сегментів різне </a:t>
            </a:r>
            <a:r>
              <a:rPr lang="ru-RU" dirty="0" smtClean="0">
                <a:latin typeface="Georgia" pitchFamily="18" charset="0"/>
              </a:rPr>
              <a:t>— </a:t>
            </a:r>
            <a:r>
              <a:rPr lang="uk-UA" dirty="0" smtClean="0">
                <a:latin typeface="Georgia" pitchFamily="18" charset="0"/>
              </a:rPr>
              <a:t>від </a:t>
            </a:r>
            <a:r>
              <a:rPr lang="ru-RU" dirty="0" smtClean="0">
                <a:latin typeface="Georgia" pitchFamily="18" charset="0"/>
              </a:rPr>
              <a:t>5—6 </a:t>
            </a:r>
            <a:r>
              <a:rPr lang="uk-UA" dirty="0" smtClean="0">
                <a:latin typeface="Georgia" pitchFamily="18" charset="0"/>
              </a:rPr>
              <a:t>до </a:t>
            </a:r>
            <a:r>
              <a:rPr lang="ru-RU" dirty="0" smtClean="0">
                <a:latin typeface="Georgia" pitchFamily="18" charset="0"/>
              </a:rPr>
              <a:t>500—600.</a:t>
            </a:r>
          </a:p>
          <a:p>
            <a:pPr marL="0" indent="0" algn="just">
              <a:buNone/>
            </a:pPr>
            <a:r>
              <a:rPr lang="uk-UA" dirty="0" smtClean="0">
                <a:latin typeface="Georgia" pitchFamily="18" charset="0"/>
              </a:rPr>
              <a:t>У кільчастих червів формуються </a:t>
            </a:r>
            <a:r>
              <a:rPr lang="uk-UA" i="1" dirty="0" smtClean="0">
                <a:latin typeface="Georgia" pitchFamily="18" charset="0"/>
              </a:rPr>
              <a:t>параподії </a:t>
            </a:r>
            <a:r>
              <a:rPr lang="ru-RU" dirty="0" smtClean="0">
                <a:latin typeface="Georgia" pitchFamily="18" charset="0"/>
              </a:rPr>
              <a:t>— </a:t>
            </a:r>
            <a:r>
              <a:rPr lang="uk-UA" dirty="0" smtClean="0">
                <a:latin typeface="Georgia" pitchFamily="18" charset="0"/>
              </a:rPr>
              <a:t>органи руху у вигляді виростів тіла кожного сегмента, з яких назовні направлені війки. Параподії добре розвинені у багатощетинкових, а в малощетинкових від них залишаються лише щетинки; п'явки позбавлені навіть щетинок.</a:t>
            </a:r>
            <a:endParaRPr lang="ru-RU" dirty="0" smtClean="0">
              <a:latin typeface="Georgia" pitchFamily="18" charset="0"/>
            </a:endParaRPr>
          </a:p>
          <a:p>
            <a:pPr marL="0" indent="0" algn="just">
              <a:buNone/>
            </a:pPr>
            <a:r>
              <a:rPr lang="uk-UA" dirty="0" smtClean="0">
                <a:latin typeface="Georgia" pitchFamily="18" charset="0"/>
              </a:rPr>
              <a:t>У багатьох представників типу (наприклад дощового черв'яка) дихальна система відсутня. Проте деякі багатощетинкові мають «зябра» </a:t>
            </a:r>
            <a:r>
              <a:rPr lang="ru-RU" dirty="0" smtClean="0">
                <a:latin typeface="Georgia" pitchFamily="18" charset="0"/>
              </a:rPr>
              <a:t>— </a:t>
            </a:r>
            <a:r>
              <a:rPr lang="uk-UA" dirty="0" smtClean="0">
                <a:latin typeface="Georgia" pitchFamily="18" charset="0"/>
              </a:rPr>
              <a:t>вирости шкірного покриву, розташовані на голові або параподіях.</a:t>
            </a:r>
            <a:endParaRPr lang="ru-RU" dirty="0" smtClean="0">
              <a:latin typeface="Georgia" pitchFamily="18" charset="0"/>
            </a:endParaRPr>
          </a:p>
          <a:p>
            <a:pPr>
              <a:buNone/>
            </a:pPr>
            <a:endParaRPr lang="ru-RU"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5626121"/>
          </a:xfrm>
        </p:spPr>
        <p:txBody>
          <a:bodyPr>
            <a:noAutofit/>
          </a:bodyPr>
          <a:lstStyle/>
          <a:p>
            <a:pPr marL="0" indent="0" algn="just">
              <a:buNone/>
            </a:pPr>
            <a:r>
              <a:rPr lang="uk-UA" sz="1350" b="1" dirty="0" smtClean="0">
                <a:latin typeface="Georgia" pitchFamily="18" charset="0"/>
              </a:rPr>
              <a:t>Загальна характеристика. </a:t>
            </a:r>
            <a:r>
              <a:rPr lang="uk-UA" sz="1350" dirty="0" smtClean="0">
                <a:latin typeface="Georgia" pitchFamily="18" charset="0"/>
              </a:rPr>
              <a:t>Ця група тварин має велике значення для розуміння шляхів філогенезу вищих безхребетних. Кільчасті черви характеризуються вищою організацією порівняно з плоскими й круглими червами. Вони живуть у морських і прісних водах, а також у грунті. Тип поділяють на кілька класів: </a:t>
            </a:r>
            <a:r>
              <a:rPr lang="uk-UA" sz="1350" b="1" dirty="0" smtClean="0">
                <a:latin typeface="Georgia" pitchFamily="18" charset="0"/>
              </a:rPr>
              <a:t>Малощетинкові</a:t>
            </a:r>
            <a:r>
              <a:rPr lang="uk-UA" sz="1350" dirty="0" smtClean="0">
                <a:latin typeface="Georgia" pitchFamily="18" charset="0"/>
              </a:rPr>
              <a:t>, </a:t>
            </a:r>
            <a:r>
              <a:rPr lang="uk-UA" sz="1350" b="1" dirty="0" smtClean="0">
                <a:latin typeface="Georgia" pitchFamily="18" charset="0"/>
              </a:rPr>
              <a:t>Багатощетинкові</a:t>
            </a:r>
            <a:r>
              <a:rPr lang="uk-UA" sz="1350" dirty="0" smtClean="0">
                <a:latin typeface="Georgia" pitchFamily="18" charset="0"/>
              </a:rPr>
              <a:t>, </a:t>
            </a:r>
            <a:r>
              <a:rPr lang="uk-UA" sz="1350" b="1" dirty="0" smtClean="0">
                <a:latin typeface="Georgia" pitchFamily="18" charset="0"/>
              </a:rPr>
              <a:t>П'явки</a:t>
            </a:r>
            <a:r>
              <a:rPr lang="uk-UA" sz="1350" dirty="0" smtClean="0">
                <a:latin typeface="Georgia" pitchFamily="18" charset="0"/>
              </a:rPr>
              <a:t>. Ознайомимося</a:t>
            </a:r>
            <a:r>
              <a:rPr lang="en-US" sz="1350" dirty="0" smtClean="0">
                <a:latin typeface="Georgia" pitchFamily="18" charset="0"/>
              </a:rPr>
              <a:t> </a:t>
            </a:r>
            <a:r>
              <a:rPr lang="uk-UA" sz="1350" dirty="0" smtClean="0">
                <a:latin typeface="Georgia" pitchFamily="18" charset="0"/>
              </a:rPr>
              <a:t>з представником класу Малощетинкових — </a:t>
            </a:r>
            <a:r>
              <a:rPr lang="uk-UA" sz="1350" b="1" i="1" dirty="0" smtClean="0">
                <a:latin typeface="Georgia" pitchFamily="18" charset="0"/>
              </a:rPr>
              <a:t>дощовим черв'яком</a:t>
            </a:r>
            <a:r>
              <a:rPr lang="uk-UA" sz="1350" dirty="0" smtClean="0">
                <a:latin typeface="Georgia" pitchFamily="18" charset="0"/>
              </a:rPr>
              <a:t>.</a:t>
            </a:r>
            <a:endParaRPr lang="ru-RU" sz="1350" dirty="0" smtClean="0">
              <a:latin typeface="Georgia" pitchFamily="18" charset="0"/>
            </a:endParaRPr>
          </a:p>
          <a:p>
            <a:pPr marL="0" indent="0" algn="just">
              <a:buNone/>
            </a:pPr>
            <a:r>
              <a:rPr lang="uk-UA" sz="1350" dirty="0" smtClean="0">
                <a:latin typeface="Georgia" pitchFamily="18" charset="0"/>
              </a:rPr>
              <a:t>Тіло кільчаків складається з 90—600 сегментів. Деякі з них досягають великих розмірів — понад 2 м. Сегменти зовні однакові. Кожний сегмент, крім переднього, на якому розміщений ротовий отвір, має маленькі щетинки. Це залишки редукованих </a:t>
            </a:r>
            <a:r>
              <a:rPr lang="uk-UA" sz="1350" b="1" i="1" dirty="0" smtClean="0">
                <a:latin typeface="Georgia" pitchFamily="18" charset="0"/>
              </a:rPr>
              <a:t>параподій</a:t>
            </a:r>
            <a:r>
              <a:rPr lang="uk-UA" sz="1350" i="1" dirty="0" smtClean="0">
                <a:latin typeface="Georgia" pitchFamily="18" charset="0"/>
              </a:rPr>
              <a:t> </a:t>
            </a:r>
            <a:r>
              <a:rPr lang="uk-UA" sz="1350" dirty="0" smtClean="0">
                <a:latin typeface="Georgia" pitchFamily="18" charset="0"/>
              </a:rPr>
              <a:t>(рухливих виростів стінки сегмента з щетинками — локомоторних органів багатощетинкових червів).</a:t>
            </a:r>
            <a:endParaRPr lang="ru-RU" sz="1350" dirty="0" smtClean="0">
              <a:latin typeface="Georgia" pitchFamily="18" charset="0"/>
            </a:endParaRPr>
          </a:p>
          <a:p>
            <a:pPr marL="0" indent="0" algn="just">
              <a:buNone/>
            </a:pPr>
            <a:r>
              <a:rPr lang="uk-UA" sz="1350" dirty="0" smtClean="0">
                <a:latin typeface="Georgia" pitchFamily="18" charset="0"/>
              </a:rPr>
              <a:t>У кільчастих червів є добре розвинений </a:t>
            </a:r>
            <a:r>
              <a:rPr lang="uk-UA" sz="1350" b="1" i="1" dirty="0" smtClean="0">
                <a:latin typeface="Georgia" pitchFamily="18" charset="0"/>
              </a:rPr>
              <a:t>шкірно-м'язовий мішок</a:t>
            </a:r>
            <a:r>
              <a:rPr lang="uk-UA" sz="1350" i="1" dirty="0" smtClean="0">
                <a:latin typeface="Georgia" pitchFamily="18" charset="0"/>
              </a:rPr>
              <a:t>, </a:t>
            </a:r>
            <a:r>
              <a:rPr lang="uk-UA" sz="1350" dirty="0" smtClean="0">
                <a:latin typeface="Georgia" pitchFamily="18" charset="0"/>
              </a:rPr>
              <a:t>що складається з одного шару епітелію і двох шарів м'язів: зовнішнього шару кільцевих м'язів і внутрішнього шару, утвореного поздовжніми м'язовими волокнами.</a:t>
            </a:r>
            <a:endParaRPr lang="en-US" sz="1350" dirty="0" smtClean="0">
              <a:latin typeface="Georgia" pitchFamily="18" charset="0"/>
            </a:endParaRPr>
          </a:p>
          <a:p>
            <a:pPr marL="0" indent="0" algn="just">
              <a:buNone/>
            </a:pPr>
            <a:r>
              <a:rPr lang="uk-UA" sz="1350" dirty="0" smtClean="0">
                <a:latin typeface="Georgia" pitchFamily="18" charset="0"/>
              </a:rPr>
              <a:t>Між шкірно-м'язовим мішком і кишками знаходиться вторинна порожнина тіла, або целом, яка утворюється під час ембріогенезу всередині мезодермальних мішків, що розрослися. Морфологічно вона відрізняється від первинної порожнини наявністю епітеліальної вистилки, яка з одного боку прилягає до стінки тіла, а з другого — до стінок травної трубки. Листки вистилки зростаються над і під кишками, утворюючи брижу, яка ділить целом на праву й ліву частини. Поперечні перегородки ділять по­рожнину тіла на камери, кількість яких відповідає кількості члеників. Целом заповнений рідиною.</a:t>
            </a:r>
            <a:endParaRPr lang="ru-RU" sz="1350" dirty="0" smtClean="0">
              <a:latin typeface="Georgia" pitchFamily="18" charset="0"/>
            </a:endParaRPr>
          </a:p>
          <a:p>
            <a:pPr marL="0" indent="0" algn="just">
              <a:buNone/>
            </a:pPr>
            <a:r>
              <a:rPr lang="uk-UA" sz="1350" dirty="0" smtClean="0">
                <a:latin typeface="Georgia" pitchFamily="18" charset="0"/>
              </a:rPr>
              <a:t>Поява вторинної порожнини тіла забезпечує кільчастим червам вищий, ніж у інших червів, рівень процесів життє­діяльності. Целомічна рідина, омиваючи органи тіла, разом з кровоносною системою постачає їм кисень, а також сприяє видаленню продуктів життєдіяльності та переміщенню фагоцитів.</a:t>
            </a:r>
            <a:endParaRPr lang="ru-RU" sz="1350" dirty="0" smtClean="0">
              <a:latin typeface="Georgia" pitchFamily="18" charset="0"/>
            </a:endParaRPr>
          </a:p>
          <a:p>
            <a:pPr marL="0" indent="0" algn="just">
              <a:buNone/>
            </a:pPr>
            <a:endParaRPr lang="ru-RU" sz="1350" dirty="0">
              <a:latin typeface="Georgia"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636"/>
            <a:ext cx="8229600" cy="1125527"/>
          </a:xfrm>
        </p:spPr>
        <p:txBody>
          <a:bodyPr>
            <a:normAutofit fontScale="40000" lnSpcReduction="20000"/>
          </a:bodyPr>
          <a:lstStyle/>
          <a:p>
            <a:pPr marL="0" indent="0" algn="ctr">
              <a:lnSpc>
                <a:spcPct val="120000"/>
              </a:lnSpc>
              <a:buNone/>
            </a:pPr>
            <a:r>
              <a:rPr lang="uk-UA" b="1" dirty="0" smtClean="0">
                <a:latin typeface="Georgia" pitchFamily="18" charset="0"/>
              </a:rPr>
              <a:t>Поперечний зріз тіла дощового черв'яка:</a:t>
            </a:r>
            <a:endParaRPr lang="ru-RU" dirty="0" smtClean="0">
              <a:latin typeface="Georgia" pitchFamily="18" charset="0"/>
            </a:endParaRPr>
          </a:p>
          <a:p>
            <a:pPr marL="0" indent="0" algn="just">
              <a:lnSpc>
                <a:spcPct val="120000"/>
              </a:lnSpc>
              <a:buNone/>
            </a:pPr>
            <a:r>
              <a:rPr lang="ru-RU" dirty="0" smtClean="0">
                <a:latin typeface="Georgia" pitchFamily="18" charset="0"/>
              </a:rPr>
              <a:t>1  — </a:t>
            </a:r>
            <a:r>
              <a:rPr lang="uk-UA" dirty="0" smtClean="0">
                <a:latin typeface="Georgia" pitchFamily="18" charset="0"/>
              </a:rPr>
              <a:t>шкірний епітелій, </a:t>
            </a:r>
            <a:r>
              <a:rPr lang="ru-RU" dirty="0" smtClean="0">
                <a:latin typeface="Georgia" pitchFamily="18" charset="0"/>
              </a:rPr>
              <a:t>2  — </a:t>
            </a:r>
            <a:r>
              <a:rPr lang="uk-UA" dirty="0" smtClean="0">
                <a:latin typeface="Georgia" pitchFamily="18" charset="0"/>
              </a:rPr>
              <a:t>кишечник, </a:t>
            </a:r>
            <a:r>
              <a:rPr lang="ru-RU" dirty="0" smtClean="0">
                <a:latin typeface="Georgia" pitchFamily="18" charset="0"/>
              </a:rPr>
              <a:t>3 — </a:t>
            </a:r>
            <a:r>
              <a:rPr lang="uk-UA" dirty="0" smtClean="0">
                <a:latin typeface="Georgia" pitchFamily="18" charset="0"/>
              </a:rPr>
              <a:t>епітелій, що обмежує </a:t>
            </a:r>
            <a:r>
              <a:rPr lang="ru-RU" dirty="0" smtClean="0">
                <a:latin typeface="Georgia" pitchFamily="18" charset="0"/>
              </a:rPr>
              <a:t>целом, 4 — </a:t>
            </a:r>
            <a:r>
              <a:rPr lang="uk-UA" dirty="0" smtClean="0">
                <a:latin typeface="Georgia" pitchFamily="18" charset="0"/>
              </a:rPr>
              <a:t>кільцеві м'язи, </a:t>
            </a:r>
            <a:r>
              <a:rPr lang="ru-RU" dirty="0" smtClean="0">
                <a:latin typeface="Georgia" pitchFamily="18" charset="0"/>
              </a:rPr>
              <a:t>5  — </a:t>
            </a:r>
            <a:r>
              <a:rPr lang="uk-UA" dirty="0" smtClean="0">
                <a:latin typeface="Georgia" pitchFamily="18" charset="0"/>
              </a:rPr>
              <a:t>поздовжні м'язи, </a:t>
            </a:r>
            <a:r>
              <a:rPr lang="ru-RU" dirty="0" smtClean="0">
                <a:latin typeface="Georgia" pitchFamily="18" charset="0"/>
              </a:rPr>
              <a:t>6 — </a:t>
            </a:r>
            <a:r>
              <a:rPr lang="uk-UA" dirty="0" smtClean="0">
                <a:latin typeface="Georgia" pitchFamily="18" charset="0"/>
              </a:rPr>
              <a:t>спинна кровоносна судина, </a:t>
            </a:r>
            <a:r>
              <a:rPr lang="ru-RU" dirty="0" smtClean="0">
                <a:latin typeface="Georgia" pitchFamily="18" charset="0"/>
              </a:rPr>
              <a:t>7 — </a:t>
            </a:r>
            <a:r>
              <a:rPr lang="uk-UA" dirty="0" smtClean="0">
                <a:latin typeface="Georgia" pitchFamily="18" charset="0"/>
              </a:rPr>
              <a:t>м'язиста стінка кишечнику, </a:t>
            </a:r>
            <a:r>
              <a:rPr lang="ru-RU" dirty="0" smtClean="0">
                <a:latin typeface="Georgia" pitchFamily="18" charset="0"/>
              </a:rPr>
              <a:t>8 — </a:t>
            </a:r>
            <a:r>
              <a:rPr lang="uk-UA" dirty="0" smtClean="0">
                <a:latin typeface="Georgia" pitchFamily="18" charset="0"/>
              </a:rPr>
              <a:t>метанеф-ридій, </a:t>
            </a:r>
            <a:r>
              <a:rPr lang="ru-RU" dirty="0" smtClean="0">
                <a:latin typeface="Georgia" pitchFamily="18" charset="0"/>
              </a:rPr>
              <a:t>9 — </a:t>
            </a:r>
            <a:r>
              <a:rPr lang="uk-UA" dirty="0" smtClean="0">
                <a:latin typeface="Georgia" pitchFamily="18" charset="0"/>
              </a:rPr>
              <a:t>кутикула, </a:t>
            </a:r>
            <a:r>
              <a:rPr lang="ru-RU" dirty="0" smtClean="0">
                <a:latin typeface="Georgia" pitchFamily="18" charset="0"/>
              </a:rPr>
              <a:t>10 — </a:t>
            </a:r>
            <a:r>
              <a:rPr lang="uk-UA" dirty="0" smtClean="0">
                <a:latin typeface="Georgia" pitchFamily="18" charset="0"/>
              </a:rPr>
              <a:t>протока виділення метанефридія, </a:t>
            </a:r>
            <a:r>
              <a:rPr lang="ru-RU" dirty="0" smtClean="0">
                <a:latin typeface="Georgia" pitchFamily="18" charset="0"/>
              </a:rPr>
              <a:t>11 </a:t>
            </a:r>
            <a:r>
              <a:rPr lang="uk-UA" dirty="0" smtClean="0">
                <a:latin typeface="Georgia" pitchFamily="18" charset="0"/>
              </a:rPr>
              <a:t>—лійка метанефридія, </a:t>
            </a:r>
            <a:r>
              <a:rPr lang="ru-RU" dirty="0" smtClean="0">
                <a:latin typeface="Georgia" pitchFamily="18" charset="0"/>
              </a:rPr>
              <a:t>12 — </a:t>
            </a:r>
            <a:r>
              <a:rPr lang="uk-UA" dirty="0" smtClean="0">
                <a:latin typeface="Georgia" pitchFamily="18" charset="0"/>
              </a:rPr>
              <a:t>нервовий вузол, </a:t>
            </a:r>
            <a:r>
              <a:rPr lang="ru-RU" dirty="0" smtClean="0">
                <a:latin typeface="Georgia" pitchFamily="18" charset="0"/>
              </a:rPr>
              <a:t>13 — </a:t>
            </a:r>
            <a:r>
              <a:rPr lang="uk-UA" dirty="0" smtClean="0">
                <a:latin typeface="Georgia" pitchFamily="18" charset="0"/>
              </a:rPr>
              <a:t>нерв, </a:t>
            </a:r>
            <a:r>
              <a:rPr lang="ru-RU" dirty="0" smtClean="0">
                <a:latin typeface="Georgia" pitchFamily="18" charset="0"/>
              </a:rPr>
              <a:t>14 — </a:t>
            </a:r>
            <a:r>
              <a:rPr lang="uk-UA" dirty="0" smtClean="0">
                <a:latin typeface="Georgia" pitchFamily="18" charset="0"/>
              </a:rPr>
              <a:t>черевна кровоносна судина, </a:t>
            </a:r>
            <a:r>
              <a:rPr lang="ru-RU" dirty="0" smtClean="0">
                <a:latin typeface="Georgia" pitchFamily="18" charset="0"/>
              </a:rPr>
              <a:t>15 — целом, 16 — </a:t>
            </a:r>
            <a:r>
              <a:rPr lang="uk-UA" dirty="0" smtClean="0">
                <a:latin typeface="Georgia" pitchFamily="18" charset="0"/>
              </a:rPr>
              <a:t>щетинки</a:t>
            </a:r>
            <a:endParaRPr lang="ru-RU" dirty="0" smtClean="0">
              <a:latin typeface="Georgia" pitchFamily="18" charset="0"/>
            </a:endParaRPr>
          </a:p>
          <a:p>
            <a:pPr algn="just">
              <a:lnSpc>
                <a:spcPct val="120000"/>
              </a:lnSpc>
              <a:buNone/>
            </a:pPr>
            <a:endParaRPr lang="ru-RU" dirty="0">
              <a:latin typeface="Georgia" pitchFamily="18" charset="0"/>
            </a:endParaRPr>
          </a:p>
        </p:txBody>
      </p:sp>
      <p:pic>
        <p:nvPicPr>
          <p:cNvPr id="97282" name="Picture 2"/>
          <p:cNvPicPr>
            <a:picLocks noChangeAspect="1" noChangeArrowheads="1"/>
          </p:cNvPicPr>
          <p:nvPr/>
        </p:nvPicPr>
        <p:blipFill>
          <a:blip r:embed="rId2"/>
          <a:srcRect/>
          <a:stretch>
            <a:fillRect/>
          </a:stretch>
        </p:blipFill>
        <p:spPr bwMode="auto">
          <a:xfrm>
            <a:off x="1857356" y="571480"/>
            <a:ext cx="4618088" cy="390106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714884"/>
            <a:ext cx="8229600" cy="1785950"/>
          </a:xfrm>
        </p:spPr>
        <p:txBody>
          <a:bodyPr>
            <a:normAutofit fontScale="47500" lnSpcReduction="20000"/>
          </a:bodyPr>
          <a:lstStyle/>
          <a:p>
            <a:pPr marL="0" indent="0" algn="ctr">
              <a:lnSpc>
                <a:spcPct val="120000"/>
              </a:lnSpc>
              <a:buNone/>
            </a:pPr>
            <a:r>
              <a:rPr lang="uk-UA" b="1" dirty="0" smtClean="0">
                <a:latin typeface="Georgia" pitchFamily="18" charset="0"/>
              </a:rPr>
              <a:t>Дощовий черв'як:</a:t>
            </a:r>
            <a:endParaRPr lang="ru-RU" dirty="0" smtClean="0">
              <a:latin typeface="Georgia" pitchFamily="18" charset="0"/>
            </a:endParaRPr>
          </a:p>
          <a:p>
            <a:pPr marL="0" indent="0">
              <a:lnSpc>
                <a:spcPct val="120000"/>
              </a:lnSpc>
              <a:buNone/>
            </a:pPr>
            <a:r>
              <a:rPr lang="uk-UA" i="1" dirty="0" smtClean="0">
                <a:latin typeface="Georgia" pitchFamily="18" charset="0"/>
              </a:rPr>
              <a:t>а </a:t>
            </a:r>
            <a:r>
              <a:rPr lang="uk-UA" dirty="0" smtClean="0">
                <a:latin typeface="Georgia" pitchFamily="18" charset="0"/>
              </a:rPr>
              <a:t>— схема будови; </a:t>
            </a:r>
            <a:r>
              <a:rPr lang="uk-UA" i="1" dirty="0" smtClean="0">
                <a:latin typeface="Georgia" pitchFamily="18" charset="0"/>
              </a:rPr>
              <a:t>б </a:t>
            </a:r>
            <a:r>
              <a:rPr lang="uk-UA" dirty="0" smtClean="0">
                <a:latin typeface="Georgia" pitchFamily="18" charset="0"/>
              </a:rPr>
              <a:t>— вигляд з черевного боку; </a:t>
            </a:r>
            <a:r>
              <a:rPr lang="uk-UA" i="1" dirty="0" smtClean="0">
                <a:latin typeface="Georgia" pitchFamily="18" charset="0"/>
              </a:rPr>
              <a:t>в </a:t>
            </a:r>
            <a:r>
              <a:rPr lang="uk-UA" dirty="0" smtClean="0">
                <a:latin typeface="Georgia" pitchFamily="18" charset="0"/>
              </a:rPr>
              <a:t>— дві особини під час копуляції; </a:t>
            </a:r>
            <a:r>
              <a:rPr lang="uk-UA" i="1" dirty="0" smtClean="0">
                <a:latin typeface="Georgia" pitchFamily="18" charset="0"/>
              </a:rPr>
              <a:t>1 </a:t>
            </a:r>
            <a:r>
              <a:rPr lang="uk-UA" dirty="0" smtClean="0">
                <a:latin typeface="Georgia" pitchFamily="18" charset="0"/>
              </a:rPr>
              <a:t>— рот; </a:t>
            </a:r>
            <a:r>
              <a:rPr lang="uk-UA" i="1" dirty="0" smtClean="0">
                <a:latin typeface="Georgia" pitchFamily="18" charset="0"/>
              </a:rPr>
              <a:t>2 </a:t>
            </a:r>
            <a:r>
              <a:rPr lang="uk-UA" dirty="0" smtClean="0">
                <a:latin typeface="Georgia" pitchFamily="18" charset="0"/>
              </a:rPr>
              <a:t>— надглотковий, </a:t>
            </a:r>
            <a:r>
              <a:rPr lang="uk-UA" i="1" dirty="0" smtClean="0">
                <a:latin typeface="Georgia" pitchFamily="18" charset="0"/>
              </a:rPr>
              <a:t>17 </a:t>
            </a:r>
            <a:r>
              <a:rPr lang="uk-UA" dirty="0" smtClean="0">
                <a:latin typeface="Georgia" pitchFamily="18" charset="0"/>
              </a:rPr>
              <a:t>— підглотковий нервові вузли; 3 — "серця"; </a:t>
            </a:r>
            <a:r>
              <a:rPr lang="uk-UA" i="1" dirty="0" smtClean="0">
                <a:latin typeface="Georgia" pitchFamily="18" charset="0"/>
              </a:rPr>
              <a:t>4 </a:t>
            </a:r>
            <a:r>
              <a:rPr lang="uk-UA" dirty="0" smtClean="0">
                <a:latin typeface="Georgia" pitchFamily="18" charset="0"/>
              </a:rPr>
              <a:t>— кільцева, 5 — спинна і </a:t>
            </a:r>
            <a:r>
              <a:rPr lang="uk-UA" i="1" dirty="0" smtClean="0">
                <a:latin typeface="Georgia" pitchFamily="18" charset="0"/>
              </a:rPr>
              <a:t>15 </a:t>
            </a:r>
            <a:r>
              <a:rPr lang="uk-UA" dirty="0" smtClean="0">
                <a:latin typeface="Georgia" pitchFamily="18" charset="0"/>
              </a:rPr>
              <a:t>— черевна кровоносні судини; </a:t>
            </a:r>
            <a:r>
              <a:rPr lang="uk-UA" i="1" dirty="0" smtClean="0">
                <a:latin typeface="Georgia" pitchFamily="18" charset="0"/>
              </a:rPr>
              <a:t>6 </a:t>
            </a:r>
            <a:r>
              <a:rPr lang="uk-UA" dirty="0" smtClean="0">
                <a:latin typeface="Georgia" pitchFamily="18" charset="0"/>
              </a:rPr>
              <a:t>— шкіра; 7 — кільцеві, </a:t>
            </a:r>
            <a:r>
              <a:rPr lang="uk-UA" i="1" dirty="0" smtClean="0">
                <a:latin typeface="Georgia" pitchFamily="18" charset="0"/>
              </a:rPr>
              <a:t>8 </a:t>
            </a:r>
            <a:r>
              <a:rPr lang="uk-UA" dirty="0" smtClean="0">
                <a:latin typeface="Georgia" pitchFamily="18" charset="0"/>
              </a:rPr>
              <a:t>— поздовжні м'язи; </a:t>
            </a:r>
            <a:r>
              <a:rPr lang="uk-UA" i="1" dirty="0" smtClean="0">
                <a:latin typeface="Georgia" pitchFamily="18" charset="0"/>
              </a:rPr>
              <a:t>9 — </a:t>
            </a:r>
            <a:r>
              <a:rPr lang="uk-UA" dirty="0" smtClean="0">
                <a:latin typeface="Georgia" pitchFamily="18" charset="0"/>
              </a:rPr>
              <a:t>видільна трубочка (метанефридій); </a:t>
            </a:r>
            <a:r>
              <a:rPr lang="uk-UA" i="1" dirty="0" smtClean="0">
                <a:latin typeface="Georgia" pitchFamily="18" charset="0"/>
              </a:rPr>
              <a:t>10 </a:t>
            </a:r>
            <a:r>
              <a:rPr lang="uk-UA" dirty="0" smtClean="0">
                <a:latin typeface="Georgia" pitchFamily="18" charset="0"/>
              </a:rPr>
              <a:t>— щетинки; </a:t>
            </a:r>
            <a:r>
              <a:rPr lang="uk-UA" i="1" dirty="0" smtClean="0">
                <a:latin typeface="Georgia" pitchFamily="18" charset="0"/>
              </a:rPr>
              <a:t>11 </a:t>
            </a:r>
            <a:r>
              <a:rPr lang="uk-UA" dirty="0" smtClean="0">
                <a:latin typeface="Georgia" pitchFamily="18" charset="0"/>
              </a:rPr>
              <a:t>— черевний нервовий ланцюг; </a:t>
            </a:r>
            <a:r>
              <a:rPr lang="uk-UA" i="1" dirty="0" smtClean="0">
                <a:latin typeface="Georgia" pitchFamily="18" charset="0"/>
              </a:rPr>
              <a:t>12 </a:t>
            </a:r>
            <a:r>
              <a:rPr lang="uk-UA" dirty="0" smtClean="0">
                <a:latin typeface="Georgia" pitchFamily="18" charset="0"/>
              </a:rPr>
              <a:t>— шлунок; </a:t>
            </a:r>
            <a:r>
              <a:rPr lang="uk-UA" i="1" dirty="0" smtClean="0">
                <a:latin typeface="Georgia" pitchFamily="18" charset="0"/>
              </a:rPr>
              <a:t>13 </a:t>
            </a:r>
            <a:r>
              <a:rPr lang="uk-UA" dirty="0" smtClean="0">
                <a:latin typeface="Georgia" pitchFamily="18" charset="0"/>
              </a:rPr>
              <a:t>— воло; </a:t>
            </a:r>
            <a:r>
              <a:rPr lang="uk-UA" i="1" dirty="0" smtClean="0">
                <a:latin typeface="Georgia" pitchFamily="18" charset="0"/>
              </a:rPr>
              <a:t>14 </a:t>
            </a:r>
            <a:r>
              <a:rPr lang="uk-UA" dirty="0" smtClean="0">
                <a:latin typeface="Georgia" pitchFamily="18" charset="0"/>
              </a:rPr>
              <a:t>— стравохід; </a:t>
            </a:r>
            <a:r>
              <a:rPr lang="uk-UA" i="1" dirty="0" smtClean="0">
                <a:latin typeface="Georgia" pitchFamily="18" charset="0"/>
              </a:rPr>
              <a:t>16 </a:t>
            </a:r>
            <a:r>
              <a:rPr lang="uk-UA" dirty="0" smtClean="0">
                <a:latin typeface="Georgia" pitchFamily="18" charset="0"/>
              </a:rPr>
              <a:t>— глотка; </a:t>
            </a:r>
            <a:r>
              <a:rPr lang="uk-UA" i="1" dirty="0" smtClean="0">
                <a:latin typeface="Georgia" pitchFamily="18" charset="0"/>
              </a:rPr>
              <a:t>18 </a:t>
            </a:r>
            <a:r>
              <a:rPr lang="uk-UA" dirty="0" smtClean="0">
                <a:latin typeface="Georgia" pitchFamily="18" charset="0"/>
              </a:rPr>
              <a:t>— поясок; </a:t>
            </a:r>
            <a:r>
              <a:rPr lang="uk-UA" i="1" dirty="0" smtClean="0">
                <a:latin typeface="Georgia" pitchFamily="18" charset="0"/>
              </a:rPr>
              <a:t>19 </a:t>
            </a:r>
            <a:r>
              <a:rPr lang="uk-UA" dirty="0" smtClean="0">
                <a:latin typeface="Georgia" pitchFamily="18" charset="0"/>
              </a:rPr>
              <a:t>— чоловічі, </a:t>
            </a:r>
            <a:r>
              <a:rPr lang="uk-UA" i="1" dirty="0" smtClean="0">
                <a:latin typeface="Georgia" pitchFamily="18" charset="0"/>
              </a:rPr>
              <a:t>20 </a:t>
            </a:r>
            <a:r>
              <a:rPr lang="uk-UA" dirty="0" smtClean="0">
                <a:latin typeface="Georgia" pitchFamily="18" charset="0"/>
              </a:rPr>
              <a:t>— жіночі статеві органи</a:t>
            </a:r>
            <a:endParaRPr lang="ru-RU" dirty="0" smtClean="0">
              <a:latin typeface="Georgia" pitchFamily="18" charset="0"/>
            </a:endParaRPr>
          </a:p>
          <a:p>
            <a:pPr>
              <a:buNone/>
            </a:pPr>
            <a:endParaRPr lang="ru-RU" dirty="0"/>
          </a:p>
        </p:txBody>
      </p:sp>
      <p:pic>
        <p:nvPicPr>
          <p:cNvPr id="3074" name="Picture 2"/>
          <p:cNvPicPr>
            <a:picLocks noChangeAspect="1" noChangeArrowheads="1"/>
          </p:cNvPicPr>
          <p:nvPr/>
        </p:nvPicPr>
        <p:blipFill>
          <a:blip r:embed="rId2"/>
          <a:srcRect/>
          <a:stretch>
            <a:fillRect/>
          </a:stretch>
        </p:blipFill>
        <p:spPr bwMode="auto">
          <a:xfrm>
            <a:off x="2071670" y="285728"/>
            <a:ext cx="4771540" cy="428082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5768997"/>
          </a:xfrm>
        </p:spPr>
        <p:txBody>
          <a:bodyPr>
            <a:normAutofit fontScale="55000" lnSpcReduction="20000"/>
          </a:bodyPr>
          <a:lstStyle/>
          <a:p>
            <a:pPr marL="0" indent="0" algn="just">
              <a:buNone/>
            </a:pPr>
            <a:r>
              <a:rPr lang="uk-UA" b="1" i="1" dirty="0" smtClean="0">
                <a:latin typeface="Georgia" pitchFamily="18" charset="0"/>
              </a:rPr>
              <a:t>Травна система </a:t>
            </a:r>
            <a:r>
              <a:rPr lang="uk-UA" dirty="0" smtClean="0">
                <a:latin typeface="Georgia" pitchFamily="18" charset="0"/>
              </a:rPr>
              <a:t>починається ротовим отвором на пе­редньому кінці тіла і закінчується відхідником на останньому членику. Кишка складається з трьох відділів: пе­реднього (ектодермального), середнього (ентодермального) і заднього (ектодермального). </a:t>
            </a:r>
            <a:r>
              <a:rPr lang="uk-UA" b="1" i="1" dirty="0" smtClean="0">
                <a:latin typeface="Georgia" pitchFamily="18" charset="0"/>
              </a:rPr>
              <a:t>Передня кишка </a:t>
            </a:r>
            <a:r>
              <a:rPr lang="uk-UA" dirty="0" smtClean="0">
                <a:latin typeface="Georgia" pitchFamily="18" charset="0"/>
              </a:rPr>
              <a:t>у дощового черв'яка представлена кількома відділами: глоткою, стравоходом, волом і м'язовим шлунком. Починається передня кишка ротовим отвором, далі йде овальна мускулиста глотка. Глотка переходить у вужчий і довший стравохід, у стінках якого розміщені вапнякові залози. У деяких хижих кільчаків є хітинові щелепи, призначені для захоплення здобичі. На рівні 14—16-го сегментів стравохід розширюється і утворює воло. З вола їжа переходить у так званий м'язовий шлунок, де й перетирається. Від шлунка майже до заднього кінця тіла тягнеться </a:t>
            </a:r>
            <a:r>
              <a:rPr lang="uk-UA" b="1" i="1" dirty="0" smtClean="0">
                <a:latin typeface="Georgia" pitchFamily="18" charset="0"/>
              </a:rPr>
              <a:t>середня кишка</a:t>
            </a:r>
            <a:r>
              <a:rPr lang="uk-UA" i="1" dirty="0" smtClean="0">
                <a:latin typeface="Georgia" pitchFamily="18" charset="0"/>
              </a:rPr>
              <a:t>, </a:t>
            </a:r>
            <a:r>
              <a:rPr lang="uk-UA" dirty="0" smtClean="0">
                <a:latin typeface="Georgia" pitchFamily="18" charset="0"/>
              </a:rPr>
              <a:t>де під дією ферментів їжа перетравлюється і всмоктується. В стінці кишки з'являються шари м'язів, що забезпечують її самостійну перистальтику. Неперетравлені рештки переміщуються в коротку </a:t>
            </a:r>
            <a:r>
              <a:rPr lang="uk-UA" b="1" i="1" dirty="0" smtClean="0">
                <a:latin typeface="Georgia" pitchFamily="18" charset="0"/>
              </a:rPr>
              <a:t>задню кишку </a:t>
            </a:r>
            <a:r>
              <a:rPr lang="uk-UA" dirty="0" smtClean="0">
                <a:latin typeface="Georgia" pitchFamily="18" charset="0"/>
              </a:rPr>
              <a:t>і викидаються назовні через відхідник.</a:t>
            </a:r>
            <a:endParaRPr lang="ru-RU" dirty="0" smtClean="0">
              <a:latin typeface="Georgia" pitchFamily="18" charset="0"/>
            </a:endParaRPr>
          </a:p>
          <a:p>
            <a:pPr marL="0" indent="0" algn="just">
              <a:buNone/>
            </a:pPr>
            <a:r>
              <a:rPr lang="uk-UA" b="1" i="1" dirty="0" smtClean="0">
                <a:latin typeface="Georgia" pitchFamily="18" charset="0"/>
              </a:rPr>
              <a:t>Дихальна система. </a:t>
            </a:r>
            <a:r>
              <a:rPr lang="uk-UA" dirty="0" smtClean="0">
                <a:latin typeface="Georgia" pitchFamily="18" charset="0"/>
              </a:rPr>
              <a:t>У дощового черв'яка газообмін відбувається через багату на кровоносні судини шкіру; у деяких морських кільчаків є зябра.</a:t>
            </a:r>
            <a:endParaRPr lang="ru-RU" dirty="0" smtClean="0">
              <a:latin typeface="Georgia" pitchFamily="18" charset="0"/>
            </a:endParaRPr>
          </a:p>
          <a:p>
            <a:pPr marL="0" indent="0" algn="just">
              <a:buNone/>
            </a:pPr>
            <a:r>
              <a:rPr lang="uk-UA" b="1" i="1" dirty="0" smtClean="0">
                <a:latin typeface="Georgia" pitchFamily="18" charset="0"/>
              </a:rPr>
              <a:t>Видільна система. </a:t>
            </a:r>
            <a:r>
              <a:rPr lang="uk-UA" dirty="0" smtClean="0">
                <a:latin typeface="Georgia" pitchFamily="18" charset="0"/>
              </a:rPr>
              <a:t>В кожному членику дощового черв'яка є парний орган виділення, який складається з лійки і тоненьких трубочок. Продукти життєдіяльності з порож­нини тіла потрапляють у лійку. Від лійки йде канадець, який переходить у сусідній сегмент, робить кілька петель</a:t>
            </a:r>
            <a:r>
              <a:rPr lang="en-US" dirty="0" smtClean="0">
                <a:latin typeface="Georgia" pitchFamily="18" charset="0"/>
              </a:rPr>
              <a:t>  </a:t>
            </a:r>
            <a:r>
              <a:rPr lang="uk-UA" dirty="0" smtClean="0">
                <a:latin typeface="Georgia" pitchFamily="18" charset="0"/>
              </a:rPr>
              <a:t>і відкривається на бічній стінці тіла. Лійка і канадець мають війки, рух яких зумовлює переміщення виділюваної рідини. Такі органи виділення називають </a:t>
            </a:r>
            <a:r>
              <a:rPr lang="uk-UA" b="1" i="1" dirty="0" smtClean="0">
                <a:latin typeface="Georgia" pitchFamily="18" charset="0"/>
              </a:rPr>
              <a:t>метанефридіями</a:t>
            </a:r>
            <a:r>
              <a:rPr lang="uk-UA" i="1" dirty="0" smtClean="0">
                <a:latin typeface="Georgia" pitchFamily="18" charset="0"/>
              </a:rPr>
              <a:t>.</a:t>
            </a:r>
            <a:endParaRPr lang="ru-RU" dirty="0" smtClean="0">
              <a:latin typeface="Georgia" pitchFamily="18" charset="0"/>
            </a:endParaRPr>
          </a:p>
          <a:p>
            <a:pPr>
              <a:buNone/>
            </a:pPr>
            <a:endParaRPr lang="ru-RU"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697559"/>
          </a:xfrm>
        </p:spPr>
        <p:txBody>
          <a:bodyPr>
            <a:noAutofit/>
          </a:bodyPr>
          <a:lstStyle/>
          <a:p>
            <a:pPr marL="0" indent="0" algn="just">
              <a:buNone/>
            </a:pPr>
            <a:r>
              <a:rPr lang="uk-UA" sz="1350" b="1" i="1" dirty="0" smtClean="0">
                <a:latin typeface="Georgia" pitchFamily="18" charset="0"/>
              </a:rPr>
              <a:t>Кровоносна система. </a:t>
            </a:r>
            <a:r>
              <a:rPr lang="uk-UA" sz="1350" dirty="0" smtClean="0">
                <a:latin typeface="Georgia" pitchFamily="18" charset="0"/>
              </a:rPr>
              <a:t>У більшості кільчастих червів вона замкнена. Уздовж усього тіла над органами травлення тягнеться спинна судина, а під ними — черевна. На передньому й задньому кінцях тіла вони сполучені між собою. В кожному сегменті є кільцева судина, яка сполу­чає спинну й черевну судини. У передній частині тіла є кілька товщих кільцевих судин, це так звані </a:t>
            </a:r>
            <a:r>
              <a:rPr lang="uk-UA" sz="1350" i="1" dirty="0" smtClean="0">
                <a:latin typeface="Georgia" pitchFamily="18" charset="0"/>
              </a:rPr>
              <a:t>"серця". </a:t>
            </a:r>
            <a:r>
              <a:rPr lang="uk-UA" sz="1350" dirty="0" smtClean="0">
                <a:latin typeface="Georgia" pitchFamily="18" charset="0"/>
              </a:rPr>
              <a:t>За рахунок ритмічних скорочень "сердець" і спинної кровоносної судини забезпечується рух крові по спинній судині від задньої частини тіла до передньої, по черевній судині — навпаки, а по кільцевих судинах — від спинної до черевної судини. Кров у дощового черв'яка червона, в ній є гемоцити з гемоглобіном.</a:t>
            </a:r>
            <a:endParaRPr lang="ru-RU" sz="1350" dirty="0" smtClean="0">
              <a:latin typeface="Georgia" pitchFamily="18" charset="0"/>
            </a:endParaRPr>
          </a:p>
          <a:p>
            <a:pPr marL="0" indent="0" algn="just">
              <a:buNone/>
            </a:pPr>
            <a:r>
              <a:rPr lang="uk-UA" sz="1350" b="1" i="1" dirty="0" smtClean="0">
                <a:latin typeface="Georgia" pitchFamily="18" charset="0"/>
              </a:rPr>
              <a:t>Нервова система </a:t>
            </a:r>
            <a:r>
              <a:rPr lang="uk-UA" sz="1350" dirty="0" smtClean="0">
                <a:latin typeface="Georgia" pitchFamily="18" charset="0"/>
              </a:rPr>
              <a:t>складніша, ніж у плоских і круглих червів. Навколо глотки є навкологлоткове кільце: </a:t>
            </a:r>
            <a:r>
              <a:rPr lang="uk-UA" sz="1350" b="1" i="1" dirty="0" smtClean="0">
                <a:latin typeface="Georgia" pitchFamily="18" charset="0"/>
              </a:rPr>
              <a:t>надглотковий</a:t>
            </a:r>
            <a:r>
              <a:rPr lang="uk-UA" sz="1350" i="1" dirty="0" smtClean="0">
                <a:latin typeface="Georgia" pitchFamily="18" charset="0"/>
              </a:rPr>
              <a:t> </a:t>
            </a:r>
            <a:r>
              <a:rPr lang="uk-UA" sz="1350" dirty="0" smtClean="0">
                <a:latin typeface="Georgia" pitchFamily="18" charset="0"/>
              </a:rPr>
              <a:t>і </a:t>
            </a:r>
            <a:r>
              <a:rPr lang="uk-UA" sz="1350" b="1" i="1" dirty="0" smtClean="0">
                <a:latin typeface="Georgia" pitchFamily="18" charset="0"/>
              </a:rPr>
              <a:t>підглотковий вузли </a:t>
            </a:r>
            <a:r>
              <a:rPr lang="uk-UA" sz="1350" dirty="0" smtClean="0">
                <a:latin typeface="Georgia" pitchFamily="18" charset="0"/>
              </a:rPr>
              <a:t>та перемички, що їх сполуча­ють. На черевному боці розміщені два нервових стовбури, які мають у кожному членику потовщення — </a:t>
            </a:r>
            <a:r>
              <a:rPr lang="uk-UA" sz="1350" i="1" dirty="0" smtClean="0">
                <a:latin typeface="Georgia" pitchFamily="18" charset="0"/>
              </a:rPr>
              <a:t>ганглії, </a:t>
            </a:r>
            <a:r>
              <a:rPr lang="uk-UA" sz="1350" dirty="0" smtClean="0">
                <a:latin typeface="Georgia" pitchFamily="18" charset="0"/>
              </a:rPr>
              <a:t>з'єднані між собою перемичками. У багатьох кільчаків відбувається зближення правого й лівого нервових сто­вбурів, внаслідок чого утворюється </a:t>
            </a:r>
            <a:r>
              <a:rPr lang="uk-UA" sz="1350" i="1" dirty="0" smtClean="0">
                <a:latin typeface="Georgia" pitchFamily="18" charset="0"/>
              </a:rPr>
              <a:t>черевний нервовий ланцюжок.</a:t>
            </a:r>
            <a:endParaRPr lang="ru-RU" sz="1350" dirty="0" smtClean="0">
              <a:latin typeface="Georgia" pitchFamily="18" charset="0"/>
            </a:endParaRPr>
          </a:p>
          <a:p>
            <a:pPr marL="0" indent="0" algn="just">
              <a:buNone/>
            </a:pPr>
            <a:r>
              <a:rPr lang="uk-UA" sz="1350" dirty="0" smtClean="0">
                <a:latin typeface="Georgia" pitchFamily="18" charset="0"/>
              </a:rPr>
              <a:t>З </a:t>
            </a:r>
            <a:r>
              <a:rPr lang="uk-UA" sz="1350" b="1" i="1" dirty="0" smtClean="0">
                <a:latin typeface="Georgia" pitchFamily="18" charset="0"/>
              </a:rPr>
              <a:t>органів чуття </a:t>
            </a:r>
            <a:r>
              <a:rPr lang="uk-UA" sz="1350" dirty="0" smtClean="0">
                <a:latin typeface="Georgia" pitchFamily="18" charset="0"/>
              </a:rPr>
              <a:t>у кільчастих червів є вусики, вічка, органи рівноваги, які частіше розміщені на головному сегменті.</a:t>
            </a:r>
            <a:endParaRPr lang="ru-RU" sz="1350" dirty="0" smtClean="0">
              <a:latin typeface="Georgia" pitchFamily="18" charset="0"/>
            </a:endParaRPr>
          </a:p>
          <a:p>
            <a:pPr marL="0" indent="0" algn="just">
              <a:buNone/>
            </a:pPr>
            <a:r>
              <a:rPr lang="uk-UA" sz="1350" b="1" i="1" dirty="0" smtClean="0">
                <a:latin typeface="Georgia" pitchFamily="18" charset="0"/>
              </a:rPr>
              <a:t>Регенерація. </a:t>
            </a:r>
            <a:r>
              <a:rPr lang="uk-UA" sz="1350" dirty="0" smtClean="0">
                <a:latin typeface="Georgia" pitchFamily="18" charset="0"/>
              </a:rPr>
              <a:t>Як і гідра та війчасті черви, кільчаки здатні до регенерації, тобто відновлення втрачених частин тіла. Якщо дощового черв'яка розрізати на дві частини, то у кожної з них відновляться втрачені органи.</a:t>
            </a:r>
            <a:endParaRPr lang="ru-RU" sz="1350" dirty="0" smtClean="0">
              <a:latin typeface="Georgia" pitchFamily="18" charset="0"/>
            </a:endParaRPr>
          </a:p>
          <a:p>
            <a:pPr marL="0" indent="0" algn="just">
              <a:buNone/>
            </a:pPr>
            <a:r>
              <a:rPr lang="uk-UA" sz="1350" b="1" i="1" dirty="0" smtClean="0">
                <a:latin typeface="Georgia" pitchFamily="18" charset="0"/>
              </a:rPr>
              <a:t>Статева система </a:t>
            </a:r>
            <a:r>
              <a:rPr lang="uk-UA" sz="1350" dirty="0" smtClean="0">
                <a:latin typeface="Georgia" pitchFamily="18" charset="0"/>
              </a:rPr>
              <a:t>складається з жіночих гонад (яєчників), що являють собою комплекс статевих клітин, ото­чених епітелієм, і чоловічих гонад (сім'яників), що лежать усередині містких мішків.</a:t>
            </a:r>
            <a:endParaRPr lang="ru-RU" sz="1350" dirty="0" smtClean="0">
              <a:latin typeface="Georgia" pitchFamily="18" charset="0"/>
            </a:endParaRPr>
          </a:p>
          <a:p>
            <a:pPr marL="0" indent="0" algn="just">
              <a:buNone/>
            </a:pPr>
            <a:r>
              <a:rPr lang="uk-UA" sz="1350" dirty="0" smtClean="0">
                <a:latin typeface="Georgia" pitchFamily="18" charset="0"/>
              </a:rPr>
              <a:t>Дощові черви — гермафродити, однак серед кільчаків трапляються і роздільностатеві форми. На тілі дощового черв'яка є </a:t>
            </a:r>
            <a:r>
              <a:rPr lang="uk-UA" sz="1350" i="1" dirty="0" smtClean="0">
                <a:latin typeface="Georgia" pitchFamily="18" charset="0"/>
              </a:rPr>
              <a:t>поясок, </a:t>
            </a:r>
            <a:r>
              <a:rPr lang="uk-UA" sz="1350" dirty="0" smtClean="0">
                <a:latin typeface="Georgia" pitchFamily="18" charset="0"/>
              </a:rPr>
              <a:t>який виробляє слиз. Запліднення пере­хресне, відбувається після копуляції двох особин. Під час копуляції відбувається обмін сперматозоонами. Після цього черв'яки хвилеподібними рухами виповзають із слизової муфти. Коли муфта проходить повз отвори жіночих і чоловічих статевих залоз, у неї відкладаються яйця</a:t>
            </a:r>
            <a:r>
              <a:rPr lang="en-US" sz="1350" dirty="0" smtClean="0">
                <a:latin typeface="Georgia" pitchFamily="18" charset="0"/>
              </a:rPr>
              <a:t> </a:t>
            </a:r>
            <a:r>
              <a:rPr lang="uk-UA" sz="1350" dirty="0" smtClean="0">
                <a:latin typeface="Georgia" pitchFamily="18" charset="0"/>
              </a:rPr>
              <a:t>(власні) і сперматозоони (партнера), відбувається запліднення. Муфта перетворюється на кокон, у якому й відбувається прямий (без метаморфозу) розвиток дощових черв'яків.</a:t>
            </a:r>
            <a:endParaRPr lang="ru-RU" sz="1350" dirty="0" smtClean="0">
              <a:latin typeface="Georgia" pitchFamily="18" charset="0"/>
            </a:endParaRPr>
          </a:p>
          <a:p>
            <a:pPr marL="0" indent="0" algn="just">
              <a:buNone/>
            </a:pPr>
            <a:endParaRPr lang="ru-RU" sz="1350" dirty="0">
              <a:latin typeface="Georgia"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5626121"/>
          </a:xfrm>
        </p:spPr>
        <p:txBody>
          <a:bodyPr>
            <a:normAutofit fontScale="62500" lnSpcReduction="20000"/>
          </a:bodyPr>
          <a:lstStyle/>
          <a:p>
            <a:pPr marL="0" indent="0" algn="just">
              <a:buNone/>
            </a:pPr>
            <a:r>
              <a:rPr lang="uk-UA" dirty="0" smtClean="0">
                <a:latin typeface="Georgia" pitchFamily="18" charset="0"/>
              </a:rPr>
              <a:t>Небезпечною хворобою, яку спричинює малярійний плазмодій, є малярія. Остаточним хазяїном плазмодія є малярійний комар. Після укусу зараженого комара разом із його слиною в кров людини потрапляють плазмодії, які з течією крові розносяться по тілу і проникають у печінку, де розмножуються нестатево. З клітин печінки нове покоління паразитів знову потрапляє у кров'яне русло і проникає в еритроцити. Починається еритроцитарна частина циклу розвитку. На цій стадії паразит розмножується нестатево множинним поділом, використовуючи для живлення гемоглобін. Після використання паразитами усієї поживи оболонка еритроцита лопається, і вони разом із токсичними продуктами свого метаболізму потрапляють у кров. З цим процесом збігається напад малярії. Це відбувається багаторазово. Статеве розмноження плазмодіїв можливе тільки в організмі малярійного комара, який п'є кров хворої людини.</a:t>
            </a:r>
            <a:endParaRPr lang="ru-RU" dirty="0" smtClean="0">
              <a:latin typeface="Georgia" pitchFamily="18" charset="0"/>
            </a:endParaRPr>
          </a:p>
          <a:p>
            <a:pPr marL="0" indent="0" algn="just">
              <a:buNone/>
            </a:pPr>
            <a:r>
              <a:rPr lang="uk-UA" b="1" i="1" dirty="0" smtClean="0">
                <a:latin typeface="Georgia" pitchFamily="18" charset="0"/>
              </a:rPr>
              <a:t>Лейшманії</a:t>
            </a:r>
            <a:r>
              <a:rPr lang="uk-UA" dirty="0" smtClean="0">
                <a:latin typeface="Georgia" pitchFamily="18" charset="0"/>
              </a:rPr>
              <a:t> паразитують у клітинах шкіри або внутрішніх органів (печінки, селезінки) людини. Вони передаються при укусах двокрилих кровосисних комах — москітів. </a:t>
            </a:r>
            <a:r>
              <a:rPr lang="uk-UA" b="1" i="1" dirty="0" smtClean="0">
                <a:latin typeface="Georgia" pitchFamily="18" charset="0"/>
              </a:rPr>
              <a:t>Лямблії </a:t>
            </a:r>
            <a:r>
              <a:rPr lang="uk-UA" dirty="0" smtClean="0">
                <a:latin typeface="Georgia" pitchFamily="18" charset="0"/>
              </a:rPr>
              <a:t>паразитують у протоках печінки, тонких кишках спричинюючи порушен­ня їхніх функцій і запалення.</a:t>
            </a:r>
            <a:endParaRPr lang="ru-RU" dirty="0" smtClean="0">
              <a:latin typeface="Georgia" pitchFamily="18" charset="0"/>
            </a:endParaRPr>
          </a:p>
          <a:p>
            <a:pPr>
              <a:buNone/>
            </a:pPr>
            <a:endParaRPr lang="ru-RU"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5768997"/>
          </a:xfrm>
        </p:spPr>
        <p:txBody>
          <a:bodyPr>
            <a:normAutofit fontScale="47500" lnSpcReduction="20000"/>
          </a:bodyPr>
          <a:lstStyle/>
          <a:p>
            <a:pPr marL="0" indent="0" algn="just">
              <a:buNone/>
            </a:pPr>
            <a:r>
              <a:rPr lang="uk-UA" b="1" i="1" dirty="0" smtClean="0">
                <a:latin typeface="Georgia" pitchFamily="18" charset="0"/>
              </a:rPr>
              <a:t>Розвиток. </a:t>
            </a:r>
            <a:r>
              <a:rPr lang="uk-UA" dirty="0" smtClean="0">
                <a:latin typeface="Georgia" pitchFamily="18" charset="0"/>
              </a:rPr>
              <a:t>У дощового черв'яка розвиток прямий, од­нак у деяких кільчаків із заплідненого яйця утворюється личинка, тобто розвиток відбувається з перетворенням.</a:t>
            </a:r>
            <a:endParaRPr lang="ru-RU" dirty="0" smtClean="0">
              <a:latin typeface="Georgia" pitchFamily="18" charset="0"/>
            </a:endParaRPr>
          </a:p>
          <a:p>
            <a:pPr marL="0" indent="0" algn="just">
              <a:buNone/>
            </a:pPr>
            <a:r>
              <a:rPr lang="uk-UA" dirty="0" smtClean="0">
                <a:latin typeface="Georgia" pitchFamily="18" charset="0"/>
              </a:rPr>
              <a:t>Отже, кільчасті черви характеризуються низкою про­гресивних ознак, до яких належать поява сегментації, вторинної порожнини, кровоносної та дихальної систем, а також підвищення організації видільної і нервової систем.</a:t>
            </a:r>
            <a:endParaRPr lang="ru-RU" dirty="0" smtClean="0">
              <a:latin typeface="Georgia" pitchFamily="18" charset="0"/>
            </a:endParaRPr>
          </a:p>
          <a:p>
            <a:pPr marL="0" indent="0" algn="just">
              <a:buNone/>
            </a:pPr>
            <a:r>
              <a:rPr lang="uk-UA" dirty="0" smtClean="0">
                <a:latin typeface="Georgia" pitchFamily="18" charset="0"/>
              </a:rPr>
              <a:t>Представники (близько </a:t>
            </a:r>
            <a:r>
              <a:rPr lang="uk-UA" b="1" dirty="0" smtClean="0">
                <a:latin typeface="Georgia" pitchFamily="18" charset="0"/>
              </a:rPr>
              <a:t>500 </a:t>
            </a:r>
            <a:r>
              <a:rPr lang="uk-UA" dirty="0" smtClean="0">
                <a:latin typeface="Georgia" pitchFamily="18" charset="0"/>
              </a:rPr>
              <a:t>видів) </a:t>
            </a:r>
            <a:r>
              <a:rPr lang="uk-UA" b="1" dirty="0" smtClean="0">
                <a:latin typeface="Georgia" pitchFamily="18" charset="0"/>
              </a:rPr>
              <a:t>класу П'явки </a:t>
            </a:r>
            <a:r>
              <a:rPr lang="uk-UA" dirty="0" smtClean="0">
                <a:latin typeface="Georgia" pitchFamily="18" charset="0"/>
              </a:rPr>
              <a:t>поширені в прісних водоймах, морях, іноді трапляються на суходолі. Серед них є хижаки, що живляться дрібними тваринами (молюсками, черв'яками), та кровососи, які живляться кров'ю хребетних тварин. П'явки характеризуються наявністю двох присосків (переднього, на дні якого розміщений ротовий отвір, та заднього), а також відсутністю щетинок.</a:t>
            </a:r>
            <a:endParaRPr lang="ru-RU" dirty="0" smtClean="0">
              <a:latin typeface="Georgia" pitchFamily="18" charset="0"/>
            </a:endParaRPr>
          </a:p>
          <a:p>
            <a:pPr marL="0" indent="0" algn="just">
              <a:buNone/>
            </a:pPr>
            <a:r>
              <a:rPr lang="uk-UA" dirty="0" smtClean="0">
                <a:latin typeface="Georgia" pitchFamily="18" charset="0"/>
              </a:rPr>
              <a:t>Представником цього класу є </a:t>
            </a:r>
            <a:r>
              <a:rPr lang="uk-UA" b="1" i="1" dirty="0" smtClean="0">
                <a:latin typeface="Georgia" pitchFamily="18" charset="0"/>
              </a:rPr>
              <a:t>медична п'явка</a:t>
            </a:r>
            <a:r>
              <a:rPr lang="uk-UA" i="1" dirty="0" smtClean="0">
                <a:latin typeface="Georgia" pitchFamily="18" charset="0"/>
              </a:rPr>
              <a:t>, </a:t>
            </a:r>
            <a:r>
              <a:rPr lang="uk-UA" dirty="0" smtClean="0">
                <a:latin typeface="Georgia" pitchFamily="18" charset="0"/>
              </a:rPr>
              <a:t>яка дістала свою назву завдяки тому, що використовується у медицині при захворюваннях кровоносної системи. Живе медична п'явка в невеликих стоячих водоймах з мулким дном, які поросли рослинністю. Живиться ця п'явка кров'ю земноводних і ссавців. У ротовій порожнині медичної п'явки є три щелепи, які прорізують шкіру тварини, до якої вона присмокталася. У ранку виділяється слина, що містить </a:t>
            </a:r>
            <a:r>
              <a:rPr lang="uk-UA" b="1" i="1" dirty="0" smtClean="0">
                <a:latin typeface="Georgia" pitchFamily="18" charset="0"/>
              </a:rPr>
              <a:t>гірудин</a:t>
            </a:r>
            <a:r>
              <a:rPr lang="uk-UA" i="1" dirty="0" smtClean="0">
                <a:latin typeface="Georgia" pitchFamily="18" charset="0"/>
              </a:rPr>
              <a:t>. </a:t>
            </a:r>
            <a:r>
              <a:rPr lang="uk-UA" dirty="0" smtClean="0">
                <a:latin typeface="Georgia" pitchFamily="18" charset="0"/>
              </a:rPr>
              <a:t>Він запобігає згортанню крові. Кров, оброблена слиною п'явки, може довго зберігатися про запас у великих кишенях її кишок. Завдяки цьому вони можуть довго голодувати (до року).</a:t>
            </a:r>
            <a:endParaRPr lang="ru-RU" dirty="0" smtClean="0">
              <a:latin typeface="Georgia" pitchFamily="18" charset="0"/>
            </a:endParaRPr>
          </a:p>
          <a:p>
            <a:pPr marL="0" indent="0" algn="just">
              <a:buNone/>
            </a:pPr>
            <a:r>
              <a:rPr lang="uk-UA" dirty="0" smtClean="0">
                <a:latin typeface="Georgia" pitchFamily="18" charset="0"/>
              </a:rPr>
              <a:t>Дія слини п'явок може бути корисна для організму під час багатьох хвороб людини. Для лікування хворих використовують очищений гірудин та інші речовини, що містяться в п'явках.</a:t>
            </a:r>
            <a:endParaRPr lang="ru-RU" dirty="0" smtClean="0">
              <a:latin typeface="Georgia" pitchFamily="18" charset="0"/>
            </a:endParaRPr>
          </a:p>
          <a:p>
            <a:pPr marL="0" indent="0" algn="just">
              <a:buNone/>
            </a:pPr>
            <a:r>
              <a:rPr lang="uk-UA" sz="3100" dirty="0" smtClean="0">
                <a:latin typeface="Georgia" pitchFamily="18" charset="0"/>
              </a:rPr>
              <a:t>П'явки — гермафродити, для яких характерний прямий розвиток.</a:t>
            </a:r>
            <a:endParaRPr lang="ru-RU" dirty="0">
              <a:latin typeface="Georgia"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00042"/>
            <a:ext cx="8229600" cy="5626121"/>
          </a:xfrm>
        </p:spPr>
        <p:txBody>
          <a:bodyPr>
            <a:normAutofit fontScale="40000" lnSpcReduction="20000"/>
          </a:bodyPr>
          <a:lstStyle/>
          <a:p>
            <a:pPr marL="0" indent="0" algn="just">
              <a:buNone/>
            </a:pPr>
            <a:r>
              <a:rPr lang="uk-UA" b="1" dirty="0" smtClean="0">
                <a:latin typeface="Georgia" pitchFamily="18" charset="0"/>
              </a:rPr>
              <a:t>Значення кільчастих червів у природі</a:t>
            </a:r>
            <a:r>
              <a:rPr lang="uk-UA" dirty="0" smtClean="0">
                <a:latin typeface="Georgia" pitchFamily="18" charset="0"/>
              </a:rPr>
              <a:t>. Прісноводні малощетинкові черви, наприклад трубочник, є базою жив­лення для інших тварин. Цей червонуватий тонкий черв'як, що живе на мулистих грунтах у прісних водоймах, добре відомий акваріумістам. Заселене трубочником дно здається вкритим довгими волосинами, які безперервно</a:t>
            </a:r>
            <a:r>
              <a:rPr lang="en-US" dirty="0" smtClean="0">
                <a:latin typeface="Georgia" pitchFamily="18" charset="0"/>
              </a:rPr>
              <a:t> </a:t>
            </a:r>
            <a:r>
              <a:rPr lang="uk-UA" dirty="0" smtClean="0">
                <a:latin typeface="Georgia" pitchFamily="18" charset="0"/>
              </a:rPr>
              <a:t>змієподібно коливаються. Передній кінець черв'яка заглиблений у мул, а задній висувається назовні й безупин­но звивається. Ці рухи забезпечують приплив свіжої во­ди, необхідної для дихання. У шкірі цієї частини тіла особливо багато кровоносних капілярів — органів дихання черв'яка. Чим менше кисню у воді, тим більше черв'як висунутий з мулу. Трубочники заковтують пісок з мулом та засвоюють поживні речовини, які в ньому містяться.</a:t>
            </a:r>
            <a:endParaRPr lang="ru-RU" dirty="0" smtClean="0">
              <a:latin typeface="Georgia" pitchFamily="18" charset="0"/>
            </a:endParaRPr>
          </a:p>
          <a:p>
            <a:pPr marL="0" indent="0" algn="just">
              <a:buNone/>
            </a:pPr>
            <a:r>
              <a:rPr lang="uk-UA" dirty="0" smtClean="0">
                <a:latin typeface="Georgia" pitchFamily="18" charset="0"/>
              </a:rPr>
              <a:t>Більшість представників класу Багатощетинкові — мешканці морів та океанів, хоча деякі ведуть прісновод­ний або наземний спосіб життя. Представники класу зазвичай мають параподії. На параподіях є пучки щетинок, з якими й пов'язано назву класу.</a:t>
            </a:r>
            <a:endParaRPr lang="ru-RU" dirty="0" smtClean="0">
              <a:latin typeface="Georgia" pitchFamily="18" charset="0"/>
            </a:endParaRPr>
          </a:p>
          <a:p>
            <a:pPr marL="0" indent="0" algn="just">
              <a:buNone/>
            </a:pPr>
            <a:r>
              <a:rPr lang="uk-UA" dirty="0" smtClean="0">
                <a:latin typeface="Georgia" pitchFamily="18" charset="0"/>
              </a:rPr>
              <a:t>Багато з багатощетинкових червів є основною їжею риб, у зв'язку з чим вони мають велике значення в колообігу речовин у природі. Наприклад, один з видів кільчастих червів — нереїс, що живе в Азовському морі, є основним кормом промислових риб. Він був акліматизований в Каспійському морі, інтенсивно там розмножувався і нині є важливою складовою частиною в живленні осетрових риб. Багатощетинковий черв'як, якого туземці Полінезії назвали "палоло", використовується ними в їжу.</a:t>
            </a:r>
            <a:endParaRPr lang="ru-RU" dirty="0" smtClean="0">
              <a:latin typeface="Georgia" pitchFamily="18" charset="0"/>
            </a:endParaRPr>
          </a:p>
          <a:p>
            <a:pPr marL="0" indent="0" algn="just">
              <a:buNone/>
            </a:pPr>
            <a:r>
              <a:rPr lang="uk-UA" dirty="0" smtClean="0">
                <a:latin typeface="Georgia" pitchFamily="18" charset="0"/>
              </a:rPr>
              <a:t>Піскожил може сягати </a:t>
            </a:r>
            <a:r>
              <a:rPr lang="en-US" dirty="0" smtClean="0">
                <a:latin typeface="Georgia" pitchFamily="18" charset="0"/>
              </a:rPr>
              <a:t>30</a:t>
            </a:r>
            <a:r>
              <a:rPr lang="uk-UA" dirty="0" smtClean="0">
                <a:latin typeface="Georgia" pitchFamily="18" charset="0"/>
              </a:rPr>
              <a:t> см завдовжки. Як і нереїс, піскожил є ласою поживою для риб, тільки спіймати його складніше, адже все життя він проводить у глибокій нірці. Живиться піскожил дрібними водоростями, тваринами й різними неживими часточками, захоплюючи їх разом з піском. Виїдаючи пісок з боку головного кінця свого тіла, піскожил викидає його через анальний отвір.</a:t>
            </a:r>
            <a:endParaRPr lang="ru-RU" dirty="0" smtClean="0">
              <a:latin typeface="Georgia" pitchFamily="18" charset="0"/>
            </a:endParaRPr>
          </a:p>
          <a:p>
            <a:pPr marL="0" indent="0" algn="just">
              <a:buNone/>
            </a:pPr>
            <a:r>
              <a:rPr lang="uk-UA" dirty="0" smtClean="0">
                <a:latin typeface="Georgia" pitchFamily="18" charset="0"/>
              </a:rPr>
              <a:t>Дощові черви живляться рослинними рештками, що містяться в грунті. Вони пропускають його через кишки, залишаючи на поверхні купки екскрементів, до складу яких входить грунт. Цим вони сприяють перемішуванню й розпушуванню грунту, а також збагаченню його на органічні речовини, поліпшенню водного й газового режимів грунту. Ще Ч. Дарвін відмічав корисний вплив кільчастих червів на родючість грунту.</a:t>
            </a:r>
            <a:endParaRPr lang="ru-RU" dirty="0" smtClean="0">
              <a:latin typeface="Georgia" pitchFamily="18" charset="0"/>
            </a:endParaRPr>
          </a:p>
          <a:p>
            <a:pPr marL="0" indent="0" algn="just">
              <a:buNone/>
            </a:pPr>
            <a:r>
              <a:rPr lang="uk-UA" dirty="0" smtClean="0">
                <a:latin typeface="Georgia" pitchFamily="18" charset="0"/>
              </a:rPr>
              <a:t>Нині дощові черв'яки потребують охорони. їхня чисельність може скорочуватися внаслідок надмірного використання добрив та пестицидів. Дощовий черв'як занесений до Червоної книги України.</a:t>
            </a:r>
            <a:endParaRPr lang="ru-RU" dirty="0" smtClean="0">
              <a:latin typeface="Georgia" pitchFamily="18" charset="0"/>
            </a:endParaRPr>
          </a:p>
          <a:p>
            <a:pPr>
              <a:buNone/>
            </a:pPr>
            <a:endParaRPr lang="ru-RU"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rmAutofit fontScale="90000"/>
          </a:bodyPr>
          <a:lstStyle/>
          <a:p>
            <a:r>
              <a:rPr lang="uk-UA" b="1" dirty="0" smtClean="0">
                <a:latin typeface="Georgia" pitchFamily="18" charset="0"/>
              </a:rPr>
              <a:t>Тип Молюски, або М'якуни</a:t>
            </a:r>
            <a:endParaRPr lang="ru-RU" dirty="0">
              <a:latin typeface="Georgia" pitchFamily="18" charset="0"/>
            </a:endParaRPr>
          </a:p>
        </p:txBody>
      </p:sp>
      <p:sp>
        <p:nvSpPr>
          <p:cNvPr id="3" name="Содержимое 2"/>
          <p:cNvSpPr>
            <a:spLocks noGrp="1"/>
          </p:cNvSpPr>
          <p:nvPr>
            <p:ph idx="1"/>
          </p:nvPr>
        </p:nvSpPr>
        <p:spPr>
          <a:xfrm>
            <a:off x="457200" y="1214422"/>
            <a:ext cx="8229600" cy="4911741"/>
          </a:xfrm>
        </p:spPr>
        <p:txBody>
          <a:bodyPr>
            <a:noAutofit/>
          </a:bodyPr>
          <a:lstStyle/>
          <a:p>
            <a:pPr marL="0" indent="0" algn="just">
              <a:buNone/>
            </a:pPr>
            <a:r>
              <a:rPr lang="uk-UA" sz="1600" dirty="0" smtClean="0">
                <a:latin typeface="Georgia" pitchFamily="18" charset="0"/>
              </a:rPr>
              <a:t>Тип включає понад </a:t>
            </a:r>
            <a:r>
              <a:rPr lang="ru-RU" sz="1600" dirty="0" smtClean="0">
                <a:latin typeface="Georgia" pitchFamily="18" charset="0"/>
              </a:rPr>
              <a:t>130 </a:t>
            </a:r>
            <a:r>
              <a:rPr lang="uk-UA" sz="1600" dirty="0" smtClean="0">
                <a:latin typeface="Georgia" pitchFamily="18" charset="0"/>
              </a:rPr>
              <a:t>тис. видів, згрупованих у декілька класів, з яких ми розглянемо три: </a:t>
            </a:r>
            <a:r>
              <a:rPr lang="uk-UA" sz="1600" i="1" dirty="0" smtClean="0">
                <a:latin typeface="Georgia" pitchFamily="18" charset="0"/>
              </a:rPr>
              <a:t>Черевоногі, Двостулкові, Головоногі. </a:t>
            </a:r>
            <a:r>
              <a:rPr lang="uk-UA" sz="1600" dirty="0" smtClean="0">
                <a:latin typeface="Georgia" pitchFamily="18" charset="0"/>
              </a:rPr>
              <a:t>Багато даних указує на спорідненість молюсків із.стародавніми кільчастими або плоскими червами.</a:t>
            </a:r>
            <a:endParaRPr lang="ru-RU" sz="1600" dirty="0" smtClean="0">
              <a:latin typeface="Georgia" pitchFamily="18" charset="0"/>
            </a:endParaRPr>
          </a:p>
          <a:p>
            <a:pPr marL="0" indent="0" algn="just">
              <a:buNone/>
            </a:pPr>
            <a:r>
              <a:rPr lang="uk-UA" sz="1600" dirty="0" smtClean="0">
                <a:latin typeface="Georgia" pitchFamily="18" charset="0"/>
              </a:rPr>
              <a:t>Еволюційні особливості будови:</a:t>
            </a:r>
            <a:endParaRPr lang="ru-RU" sz="1600" dirty="0" smtClean="0">
              <a:latin typeface="Georgia" pitchFamily="18" charset="0"/>
            </a:endParaRPr>
          </a:p>
          <a:p>
            <a:pPr marL="0" indent="0" algn="just">
              <a:buNone/>
            </a:pPr>
            <a:r>
              <a:rPr lang="ru-RU" sz="1600" dirty="0" smtClean="0">
                <a:latin typeface="Georgia" pitchFamily="18" charset="0"/>
              </a:rPr>
              <a:t>1) </a:t>
            </a:r>
            <a:r>
              <a:rPr lang="uk-UA" sz="1600" dirty="0" smtClean="0">
                <a:latin typeface="Georgia" pitchFamily="18" charset="0"/>
              </a:rPr>
              <a:t>поява дихальної системи;</a:t>
            </a:r>
            <a:endParaRPr lang="ru-RU" sz="1600" dirty="0" smtClean="0">
              <a:latin typeface="Georgia" pitchFamily="18" charset="0"/>
            </a:endParaRPr>
          </a:p>
          <a:p>
            <a:pPr marL="0" indent="0" algn="just">
              <a:buNone/>
            </a:pPr>
            <a:r>
              <a:rPr lang="ru-RU" sz="1600" dirty="0" smtClean="0">
                <a:latin typeface="Georgia" pitchFamily="18" charset="0"/>
              </a:rPr>
              <a:t>2) </a:t>
            </a:r>
            <a:r>
              <a:rPr lang="uk-UA" sz="1600" dirty="0" smtClean="0">
                <a:latin typeface="Georgia" pitchFamily="18" charset="0"/>
              </a:rPr>
              <a:t>поява серця.</a:t>
            </a:r>
            <a:endParaRPr lang="ru-RU" sz="1600" dirty="0" smtClean="0">
              <a:latin typeface="Georgia" pitchFamily="18" charset="0"/>
            </a:endParaRPr>
          </a:p>
          <a:p>
            <a:pPr marL="0" indent="0" algn="just">
              <a:buNone/>
            </a:pPr>
            <a:r>
              <a:rPr lang="uk-UA" sz="1600" dirty="0" smtClean="0">
                <a:latin typeface="Georgia" pitchFamily="18" charset="0"/>
              </a:rPr>
              <a:t>Зовнішня будова. Тіло молюсків складається з </a:t>
            </a:r>
            <a:r>
              <a:rPr lang="uk-UA" sz="1600" i="1" dirty="0" smtClean="0">
                <a:latin typeface="Georgia" pitchFamily="18" charset="0"/>
              </a:rPr>
              <a:t>голови, тулуба </a:t>
            </a:r>
            <a:r>
              <a:rPr lang="uk-UA" sz="1600" dirty="0" smtClean="0">
                <a:latin typeface="Georgia" pitchFamily="18" charset="0"/>
              </a:rPr>
              <a:t>та </a:t>
            </a:r>
            <a:r>
              <a:rPr lang="uk-UA" sz="1600" i="1" dirty="0" smtClean="0">
                <a:latin typeface="Georgia" pitchFamily="18" charset="0"/>
              </a:rPr>
              <a:t>ноги. </a:t>
            </a:r>
            <a:r>
              <a:rPr lang="uk-UA" sz="1600" dirty="0" smtClean="0">
                <a:latin typeface="Georgia" pitchFamily="18" charset="0"/>
              </a:rPr>
              <a:t>Нога являє собою виріст черевної стінки тулуба і слугує для пересування, захоплення здобичі, прикріплення, закопування в ґрунт. У деяких видів нога редукується. Характерна особливість </a:t>
            </a:r>
            <a:r>
              <a:rPr lang="uk-UA" sz="1600" i="1" dirty="0" smtClean="0">
                <a:latin typeface="Georgia" pitchFamily="18" charset="0"/>
              </a:rPr>
              <a:t>молюсків </a:t>
            </a:r>
            <a:r>
              <a:rPr lang="ru-RU" sz="1600" i="1" dirty="0" smtClean="0">
                <a:latin typeface="Georgia" pitchFamily="18" charset="0"/>
              </a:rPr>
              <a:t>— </a:t>
            </a:r>
            <a:r>
              <a:rPr lang="uk-UA" sz="1600" dirty="0" smtClean="0">
                <a:latin typeface="Georgia" pitchFamily="18" charset="0"/>
              </a:rPr>
              <a:t>наявність </a:t>
            </a:r>
            <a:r>
              <a:rPr lang="uk-UA" sz="1600" i="1" dirty="0" smtClean="0">
                <a:latin typeface="Georgia" pitchFamily="18" charset="0"/>
              </a:rPr>
              <a:t>черепашки. </a:t>
            </a:r>
            <a:r>
              <a:rPr lang="uk-UA" sz="1600" dirty="0" smtClean="0">
                <a:latin typeface="Georgia" pitchFamily="18" charset="0"/>
              </a:rPr>
              <a:t>Черепашки мають різні форми та розміри, вони закручені у вигляді спіралі (черевоногі) або складаються з двох стулок (двостулкові). Основою черепашки є пластина з вапняку, а внутрішня поверхня буває вкрита дуже тоненьким перламутровим шаром (перлівниці, беззубка). У більшості видів черепашка виконує захисну функцію й вкриває все тіло, проте у деяких вона в дорослому стані цуже зменшується в розмірах (слизуни, головоногі) або зникає. Із внутрішнього боку до черепашки прилягає шкірна складка </a:t>
            </a:r>
            <a:r>
              <a:rPr lang="ru-RU" sz="1600" dirty="0" smtClean="0">
                <a:latin typeface="Georgia" pitchFamily="18" charset="0"/>
              </a:rPr>
              <a:t>— </a:t>
            </a:r>
            <a:r>
              <a:rPr lang="uk-UA" sz="1600" i="1" dirty="0" smtClean="0">
                <a:latin typeface="Georgia" pitchFamily="18" charset="0"/>
              </a:rPr>
              <a:t>мантія. </a:t>
            </a:r>
            <a:r>
              <a:rPr lang="uk-UA" sz="1600" dirty="0" smtClean="0">
                <a:latin typeface="Georgia" pitchFamily="18" charset="0"/>
              </a:rPr>
              <a:t>Простір між мантією і тілом називається </a:t>
            </a:r>
            <a:r>
              <a:rPr lang="uk-UA" sz="1600" i="1" dirty="0" smtClean="0">
                <a:latin typeface="Georgia" pitchFamily="18" charset="0"/>
              </a:rPr>
              <a:t>мантійною порожниною. </a:t>
            </a:r>
            <a:r>
              <a:rPr lang="uk-UA" sz="1600" dirty="0" smtClean="0">
                <a:latin typeface="Georgia" pitchFamily="18" charset="0"/>
              </a:rPr>
              <a:t>У порожнині у багатьох видів містяться «зябра», в неї відкриваються отвори органів виділення та анальний отвір. Залозисті клітини мантії виділяють речовини, які утворюють черепашку.</a:t>
            </a:r>
            <a:endParaRPr lang="ru-RU" sz="1600" dirty="0" smtClean="0">
              <a:latin typeface="Georgia" pitchFamily="18" charset="0"/>
            </a:endParaRPr>
          </a:p>
          <a:p>
            <a:endParaRPr lang="ru-RU" sz="1600" dirty="0" smtClean="0"/>
          </a:p>
          <a:p>
            <a:pPr marL="0" indent="0" algn="just">
              <a:buNone/>
            </a:pPr>
            <a:endParaRPr lang="ru-RU" sz="1500" dirty="0" smtClean="0">
              <a:latin typeface="Georgia" pitchFamily="18" charset="0"/>
            </a:endParaRPr>
          </a:p>
          <a:p>
            <a:pPr>
              <a:buNone/>
            </a:pPr>
            <a:endParaRPr lang="ru-RU" sz="15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6072230"/>
          </a:xfrm>
        </p:spPr>
        <p:txBody>
          <a:bodyPr>
            <a:normAutofit fontScale="40000" lnSpcReduction="20000"/>
          </a:bodyPr>
          <a:lstStyle/>
          <a:p>
            <a:pPr marL="0" indent="0" algn="just">
              <a:buNone/>
            </a:pPr>
            <a:r>
              <a:rPr lang="uk-UA" dirty="0" smtClean="0">
                <a:latin typeface="Georgia" pitchFamily="18" charset="0"/>
              </a:rPr>
              <a:t>Цікавою особливістю молюсків є порушення у багатьох видів двобічної симетрії. Це зумовлено спіральним закручуванням черепашки та зміщенням органів тіла. Проте таке порушення є вторинним, оскільки ці молюски проходять у своєму розвитку стадію двобічносиметричної личинки.</a:t>
            </a:r>
            <a:endParaRPr lang="ru-RU" dirty="0" smtClean="0">
              <a:latin typeface="Georgia" pitchFamily="18" charset="0"/>
            </a:endParaRPr>
          </a:p>
          <a:p>
            <a:pPr marL="0" indent="0" algn="just">
              <a:buNone/>
            </a:pPr>
            <a:r>
              <a:rPr lang="uk-UA" b="1" dirty="0" smtClean="0">
                <a:latin typeface="Georgia" pitchFamily="18" charset="0"/>
              </a:rPr>
              <a:t>Вторинна порожнина </a:t>
            </a:r>
            <a:r>
              <a:rPr lang="ru-RU" b="1" dirty="0" smtClean="0">
                <a:latin typeface="Georgia" pitchFamily="18" charset="0"/>
              </a:rPr>
              <a:t>(целом) </a:t>
            </a:r>
            <a:r>
              <a:rPr lang="ru-RU" dirty="0" smtClean="0">
                <a:latin typeface="Georgia" pitchFamily="18" charset="0"/>
              </a:rPr>
              <a:t>у </a:t>
            </a:r>
            <a:r>
              <a:rPr lang="uk-UA" dirty="0" smtClean="0">
                <a:latin typeface="Georgia" pitchFamily="18" charset="0"/>
              </a:rPr>
              <a:t>більшості молюсків редукується і зберігається у дорослих форм лише у двох ділянках </a:t>
            </a:r>
            <a:r>
              <a:rPr lang="ru-RU" dirty="0" smtClean="0">
                <a:latin typeface="Georgia" pitchFamily="18" charset="0"/>
              </a:rPr>
              <a:t>— </a:t>
            </a:r>
            <a:r>
              <a:rPr lang="uk-UA" dirty="0" smtClean="0">
                <a:latin typeface="Georgia" pitchFamily="18" charset="0"/>
              </a:rPr>
              <a:t>перикарді та порожнині статевої залози.</a:t>
            </a:r>
            <a:endParaRPr lang="ru-RU" dirty="0" smtClean="0">
              <a:latin typeface="Georgia" pitchFamily="18" charset="0"/>
            </a:endParaRPr>
          </a:p>
          <a:p>
            <a:pPr marL="0" indent="0" algn="just">
              <a:buNone/>
            </a:pPr>
            <a:r>
              <a:rPr lang="uk-UA" b="1" dirty="0" smtClean="0">
                <a:latin typeface="Georgia" pitchFamily="18" charset="0"/>
              </a:rPr>
              <a:t>Нервова система </a:t>
            </a:r>
            <a:r>
              <a:rPr lang="uk-UA" dirty="0" smtClean="0">
                <a:latin typeface="Georgia" pitchFamily="18" charset="0"/>
              </a:rPr>
              <a:t>складається із сукупності </a:t>
            </a:r>
            <a:r>
              <a:rPr lang="uk-UA" i="1" dirty="0" smtClean="0">
                <a:latin typeface="Georgia" pitchFamily="18" charset="0"/>
              </a:rPr>
              <a:t>нервових вузлів, </a:t>
            </a:r>
            <a:r>
              <a:rPr lang="uk-UA" dirty="0" smtClean="0">
                <a:latin typeface="Georgia" pitchFamily="18" charset="0"/>
              </a:rPr>
              <a:t>розташованих у відділі голови, у нозі та деяких ділянках тіла. Вузли зв'язані між собою </a:t>
            </a:r>
            <a:r>
              <a:rPr lang="uk-UA" i="1" dirty="0" smtClean="0">
                <a:latin typeface="Georgia" pitchFamily="18" charset="0"/>
              </a:rPr>
              <a:t>нервовими стовбурами. </a:t>
            </a:r>
            <a:r>
              <a:rPr lang="uk-UA" dirty="0" smtClean="0">
                <a:latin typeface="Georgia" pitchFamily="18" charset="0"/>
              </a:rPr>
              <a:t>Такий тип нервової системи дістав назву </a:t>
            </a:r>
            <a:r>
              <a:rPr lang="uk-UA" i="1" dirty="0" smtClean="0">
                <a:latin typeface="Georgia" pitchFamily="18" charset="0"/>
              </a:rPr>
              <a:t>розкидано-вузлової. </a:t>
            </a:r>
            <a:r>
              <a:rPr lang="uk-UA" dirty="0" smtClean="0">
                <a:latin typeface="Georgia" pitchFamily="18" charset="0"/>
              </a:rPr>
              <a:t>Органи чуттів розвинені неоднаково у різних видів. Деякі молюски мають очі (наприклад виноградний слимак), в інших основну роль виконують </a:t>
            </a:r>
            <a:r>
              <a:rPr lang="uk-UA" i="1" dirty="0" smtClean="0">
                <a:latin typeface="Georgia" pitchFamily="18" charset="0"/>
              </a:rPr>
              <a:t>органи хімічного чуття, рівноваги.</a:t>
            </a:r>
            <a:endParaRPr lang="ru-RU" dirty="0" smtClean="0">
              <a:latin typeface="Georgia" pitchFamily="18" charset="0"/>
            </a:endParaRPr>
          </a:p>
          <a:p>
            <a:pPr marL="0" indent="0" algn="just">
              <a:buNone/>
            </a:pPr>
            <a:r>
              <a:rPr lang="uk-UA" b="1" dirty="0" smtClean="0">
                <a:latin typeface="Georgia" pitchFamily="18" charset="0"/>
              </a:rPr>
              <a:t>Органи дихання </a:t>
            </a:r>
            <a:r>
              <a:rPr lang="uk-UA" dirty="0" smtClean="0">
                <a:latin typeface="Georgia" pitchFamily="18" charset="0"/>
              </a:rPr>
              <a:t>у морських видів представлені «зябрами», а в наземних і прісноводних </a:t>
            </a:r>
            <a:r>
              <a:rPr lang="ru-RU" dirty="0" smtClean="0">
                <a:latin typeface="Georgia" pitchFamily="18" charset="0"/>
              </a:rPr>
              <a:t>— </a:t>
            </a:r>
            <a:r>
              <a:rPr lang="uk-UA" dirty="0" smtClean="0">
                <a:latin typeface="Georgia" pitchFamily="18" charset="0"/>
              </a:rPr>
              <a:t>«легенями» (виноградний слимак, ставковик). «Легені» розташовані в мантійній порожнині й оповиті густою сіткою капілярів.</a:t>
            </a:r>
            <a:endParaRPr lang="ru-RU" dirty="0" smtClean="0">
              <a:latin typeface="Georgia" pitchFamily="18" charset="0"/>
            </a:endParaRPr>
          </a:p>
          <a:p>
            <a:pPr marL="0" indent="0" algn="just">
              <a:buNone/>
            </a:pPr>
            <a:r>
              <a:rPr lang="uk-UA" b="1" dirty="0" smtClean="0">
                <a:latin typeface="Georgia" pitchFamily="18" charset="0"/>
              </a:rPr>
              <a:t>Травна система </a:t>
            </a:r>
            <a:r>
              <a:rPr lang="uk-UA" dirty="0" smtClean="0">
                <a:latin typeface="Georgia" pitchFamily="18" charset="0"/>
              </a:rPr>
              <a:t>починається </a:t>
            </a:r>
            <a:r>
              <a:rPr lang="uk-UA" i="1" dirty="0" smtClean="0">
                <a:latin typeface="Georgia" pitchFamily="18" charset="0"/>
              </a:rPr>
              <a:t>ротовим отвором, </a:t>
            </a:r>
            <a:r>
              <a:rPr lang="uk-UA" dirty="0" smtClean="0">
                <a:latin typeface="Georgia" pitchFamily="18" charset="0"/>
              </a:rPr>
              <a:t>який веде до м'язистої глотки. Для ротового апарату характерна наявність особливого органа </a:t>
            </a:r>
            <a:r>
              <a:rPr lang="ru-RU" dirty="0" smtClean="0">
                <a:latin typeface="Georgia" pitchFamily="18" charset="0"/>
              </a:rPr>
              <a:t>— </a:t>
            </a:r>
            <a:r>
              <a:rPr lang="uk-UA" i="1" dirty="0" smtClean="0">
                <a:latin typeface="Georgia" pitchFamily="18" charset="0"/>
              </a:rPr>
              <a:t>тертки {раду</a:t>
            </a:r>
            <a:r>
              <a:rPr lang="ru-RU" i="1" dirty="0" smtClean="0">
                <a:latin typeface="Georgia" pitchFamily="18" charset="0"/>
              </a:rPr>
              <a:t>ли), </a:t>
            </a:r>
            <a:r>
              <a:rPr lang="uk-UA" dirty="0" smtClean="0">
                <a:latin typeface="Georgia" pitchFamily="18" charset="0"/>
              </a:rPr>
              <a:t>яка має хітинові зубчики. З її допомогою молюски зіскоблюють водорості з каміння, захоплюють здобич. У ротову порожнину відкриваються </a:t>
            </a:r>
            <a:r>
              <a:rPr lang="uk-UA" i="1" dirty="0" smtClean="0">
                <a:latin typeface="Georgia" pitchFamily="18" charset="0"/>
              </a:rPr>
              <a:t>слинні залози. </a:t>
            </a:r>
            <a:r>
              <a:rPr lang="uk-UA" dirty="0" smtClean="0">
                <a:latin typeface="Georgia" pitchFamily="18" charset="0"/>
              </a:rPr>
              <a:t>Далі йде </a:t>
            </a:r>
            <a:r>
              <a:rPr lang="uk-UA" i="1" dirty="0" smtClean="0">
                <a:latin typeface="Georgia" pitchFamily="18" charset="0"/>
              </a:rPr>
              <a:t>стравохід,</a:t>
            </a:r>
            <a:endParaRPr lang="ru-RU" dirty="0" smtClean="0">
              <a:latin typeface="Georgia" pitchFamily="18" charset="0"/>
            </a:endParaRPr>
          </a:p>
          <a:p>
            <a:pPr marL="0" indent="0" algn="just">
              <a:buNone/>
            </a:pPr>
            <a:r>
              <a:rPr lang="uk-UA" dirty="0" smtClean="0">
                <a:latin typeface="Georgia" pitchFamily="18" charset="0"/>
              </a:rPr>
              <a:t>шлунок, у який відкривається протока </a:t>
            </a:r>
            <a:r>
              <a:rPr lang="uk-UA" i="1" dirty="0" smtClean="0">
                <a:latin typeface="Georgia" pitchFamily="18" charset="0"/>
              </a:rPr>
              <a:t>травної залози («печінки»). </a:t>
            </a:r>
            <a:r>
              <a:rPr lang="uk-UA" dirty="0" smtClean="0">
                <a:latin typeface="Georgia" pitchFamily="18" charset="0"/>
              </a:rPr>
              <a:t>Із шлунка бере початок кишечник, часто звитий. </a:t>
            </a:r>
            <a:r>
              <a:rPr lang="uk-UA" i="1" dirty="0" smtClean="0">
                <a:latin typeface="Georgia" pitchFamily="18" charset="0"/>
              </a:rPr>
              <a:t>Анальний отвір </a:t>
            </a:r>
            <a:r>
              <a:rPr lang="uk-UA" dirty="0" smtClean="0">
                <a:latin typeface="Georgia" pitchFamily="18" charset="0"/>
              </a:rPr>
              <a:t>відкривається в мантійну порожнину.</a:t>
            </a:r>
            <a:endParaRPr lang="ru-RU" dirty="0" smtClean="0">
              <a:latin typeface="Georgia" pitchFamily="18" charset="0"/>
            </a:endParaRPr>
          </a:p>
          <a:p>
            <a:pPr marL="0" indent="0" algn="just">
              <a:buNone/>
            </a:pPr>
            <a:r>
              <a:rPr lang="uk-UA" b="1" dirty="0" smtClean="0">
                <a:latin typeface="Georgia" pitchFamily="18" charset="0"/>
              </a:rPr>
              <a:t>Кровоносна система </a:t>
            </a:r>
            <a:r>
              <a:rPr lang="uk-UA" dirty="0" smtClean="0">
                <a:latin typeface="Georgia" pitchFamily="18" charset="0"/>
              </a:rPr>
              <a:t>незамкнена. У деяких ділянках тіла кров тече не по кровоносних судинах, а по порожнинах між внутрішніми органами. </a:t>
            </a:r>
            <a:r>
              <a:rPr lang="uk-UA" i="1" dirty="0" smtClean="0">
                <a:latin typeface="Georgia" pitchFamily="18" charset="0"/>
              </a:rPr>
              <a:t>Серце </a:t>
            </a:r>
            <a:r>
              <a:rPr lang="uk-UA" dirty="0" smtClean="0">
                <a:latin typeface="Georgia" pitchFamily="18" charset="0"/>
              </a:rPr>
              <a:t>складається зі шлуночка й одного або декількох передсердь. Воно розташоване в навколосерцевій сумці — </a:t>
            </a:r>
            <a:r>
              <a:rPr lang="uk-UA" i="1" dirty="0" smtClean="0">
                <a:latin typeface="Georgia" pitchFamily="18" charset="0"/>
              </a:rPr>
              <a:t>перикарді, </a:t>
            </a:r>
            <a:r>
              <a:rPr lang="uk-UA" dirty="0" smtClean="0">
                <a:latin typeface="Georgia" pitchFamily="18" charset="0"/>
              </a:rPr>
              <a:t>заповненій рідиною. У багатьох видів кров безбарвна, оскільки не має дихальних пігментів. У цьому випадку її називають </a:t>
            </a:r>
            <a:r>
              <a:rPr lang="uk-UA" i="1" dirty="0" smtClean="0">
                <a:latin typeface="Georgia" pitchFamily="18" charset="0"/>
              </a:rPr>
              <a:t>гемолімфою. </a:t>
            </a:r>
            <a:r>
              <a:rPr lang="uk-UA" dirty="0" smtClean="0">
                <a:latin typeface="Georgia" pitchFamily="18" charset="0"/>
              </a:rPr>
              <a:t>Гемолімфа виконує в основному транспортну функцію — переносить поживні речовини і в меншій мірі кисень.</a:t>
            </a:r>
            <a:endParaRPr lang="ru-RU" dirty="0" smtClean="0">
              <a:latin typeface="Georgia" pitchFamily="18" charset="0"/>
            </a:endParaRPr>
          </a:p>
          <a:p>
            <a:pPr marL="0" indent="0" algn="just">
              <a:buNone/>
            </a:pPr>
            <a:r>
              <a:rPr lang="uk-UA" b="1" dirty="0" smtClean="0">
                <a:latin typeface="Georgia" pitchFamily="18" charset="0"/>
              </a:rPr>
              <a:t>Видільна система </a:t>
            </a:r>
            <a:r>
              <a:rPr lang="uk-UA" dirty="0" smtClean="0">
                <a:latin typeface="Georgia" pitchFamily="18" charset="0"/>
              </a:rPr>
              <a:t>представлена однією, рідше кількома нирками. </a:t>
            </a:r>
            <a:r>
              <a:rPr lang="uk-UA" i="1" dirty="0" smtClean="0">
                <a:latin typeface="Georgia" pitchFamily="18" charset="0"/>
              </a:rPr>
              <a:t>Нирка молюсків </a:t>
            </a:r>
            <a:r>
              <a:rPr lang="ru-RU" i="1" dirty="0" smtClean="0">
                <a:latin typeface="Georgia" pitchFamily="18" charset="0"/>
              </a:rPr>
              <a:t>— </a:t>
            </a:r>
            <a:r>
              <a:rPr lang="uk-UA" dirty="0" smtClean="0">
                <a:latin typeface="Georgia" pitchFamily="18" charset="0"/>
              </a:rPr>
              <a:t>це канал, який одним кінцем сполучається з порожниною перикарду, а іншим відкривається в мантійну порожнину.</a:t>
            </a:r>
            <a:endParaRPr lang="ru-RU" dirty="0" smtClean="0">
              <a:latin typeface="Georgia" pitchFamily="18" charset="0"/>
            </a:endParaRPr>
          </a:p>
          <a:p>
            <a:pPr marL="0" indent="0" algn="just">
              <a:buNone/>
            </a:pPr>
            <a:r>
              <a:rPr lang="uk-UA" b="1" dirty="0" smtClean="0">
                <a:latin typeface="Georgia" pitchFamily="18" charset="0"/>
              </a:rPr>
              <a:t>Статева система. </a:t>
            </a:r>
            <a:r>
              <a:rPr lang="uk-UA" dirty="0" smtClean="0">
                <a:latin typeface="Georgia" pitchFamily="18" charset="0"/>
              </a:rPr>
              <a:t>Багато молюсків </a:t>
            </a:r>
            <a:r>
              <a:rPr lang="ru-RU" dirty="0" smtClean="0">
                <a:latin typeface="Georgia" pitchFamily="18" charset="0"/>
              </a:rPr>
              <a:t>— </a:t>
            </a:r>
            <a:r>
              <a:rPr lang="uk-UA" i="1" dirty="0" smtClean="0">
                <a:latin typeface="Georgia" pitchFamily="18" charset="0"/>
              </a:rPr>
              <a:t>гермафродити, </a:t>
            </a:r>
            <a:r>
              <a:rPr lang="uk-UA" dirty="0" smtClean="0">
                <a:latin typeface="Georgia" pitchFamily="18" charset="0"/>
              </a:rPr>
              <a:t>хоча деякі примітивні види роздільностатеві. У своєму розвитку молюски часто проходять стадію </a:t>
            </a:r>
            <a:r>
              <a:rPr lang="uk-UA" i="1" dirty="0" smtClean="0">
                <a:latin typeface="Georgia" pitchFamily="18" charset="0"/>
              </a:rPr>
              <a:t>личинки, </a:t>
            </a:r>
            <a:r>
              <a:rPr lang="uk-UA" dirty="0" smtClean="0">
                <a:latin typeface="Georgia" pitchFamily="18" charset="0"/>
              </a:rPr>
              <a:t>яка дуже подібна до такої у багатощетинкових червів. Ця стадія рухома і слугує для розселення виду.</a:t>
            </a:r>
            <a:endParaRPr lang="ru-RU" dirty="0">
              <a:latin typeface="Georgia"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57166"/>
            <a:ext cx="8229600" cy="5768997"/>
          </a:xfrm>
        </p:spPr>
        <p:txBody>
          <a:bodyPr>
            <a:normAutofit fontScale="40000" lnSpcReduction="20000"/>
          </a:bodyPr>
          <a:lstStyle/>
          <a:p>
            <a:pPr marL="0" indent="0" algn="just">
              <a:buNone/>
            </a:pPr>
            <a:r>
              <a:rPr lang="ru-RU" b="1" dirty="0" smtClean="0">
                <a:latin typeface="Georgia" pitchFamily="18" charset="0"/>
              </a:rPr>
              <a:t>Система </a:t>
            </a:r>
            <a:r>
              <a:rPr lang="uk-UA" b="1" dirty="0" smtClean="0">
                <a:latin typeface="Georgia" pitchFamily="18" charset="0"/>
              </a:rPr>
              <a:t>виділення </a:t>
            </a:r>
            <a:r>
              <a:rPr lang="uk-UA" dirty="0" smtClean="0">
                <a:latin typeface="Georgia" pitchFamily="18" charset="0"/>
              </a:rPr>
              <a:t>складається з метанефридіїв </a:t>
            </a:r>
            <a:r>
              <a:rPr lang="ru-RU" dirty="0" smtClean="0">
                <a:latin typeface="Georgia" pitchFamily="18" charset="0"/>
              </a:rPr>
              <a:t>— </a:t>
            </a:r>
            <a:r>
              <a:rPr lang="uk-UA" dirty="0" smtClean="0">
                <a:latin typeface="Georgia" pitchFamily="18" charset="0"/>
              </a:rPr>
              <a:t>по два в кожному сегменті. Метанеф^ ридій становить собою канал, що відкривається лійкою в </a:t>
            </a:r>
            <a:r>
              <a:rPr lang="ru-RU" dirty="0" smtClean="0">
                <a:latin typeface="Georgia" pitchFamily="18" charset="0"/>
              </a:rPr>
              <a:t>целом, </a:t>
            </a:r>
            <a:r>
              <a:rPr lang="uk-UA" dirty="0" smtClean="0">
                <a:latin typeface="Georgia" pitchFamily="18" charset="0"/>
              </a:rPr>
              <a:t>а протилежним боком </a:t>
            </a:r>
            <a:r>
              <a:rPr lang="ru-RU" dirty="0" smtClean="0">
                <a:latin typeface="Georgia" pitchFamily="18" charset="0"/>
              </a:rPr>
              <a:t>— </a:t>
            </a:r>
            <a:r>
              <a:rPr lang="uk-UA" dirty="0" smtClean="0">
                <a:latin typeface="Georgia" pitchFamily="18" charset="0"/>
              </a:rPr>
              <a:t>назовні. Він відрізняється від протонефридію багатоклітинністю. Рух рідини забезпечується рухом джгутиків багатьох війчастих клітин, які вистеляють лійку.</a:t>
            </a:r>
            <a:endParaRPr lang="ru-RU" dirty="0" smtClean="0">
              <a:latin typeface="Georgia" pitchFamily="18" charset="0"/>
            </a:endParaRPr>
          </a:p>
          <a:p>
            <a:pPr marL="0" indent="0" algn="just">
              <a:buNone/>
            </a:pPr>
            <a:r>
              <a:rPr lang="uk-UA" b="1" dirty="0" smtClean="0">
                <a:latin typeface="Georgia" pitchFamily="18" charset="0"/>
              </a:rPr>
              <a:t>Статева система, розмноження </a:t>
            </a:r>
            <a:r>
              <a:rPr lang="uk-UA" dirty="0" smtClean="0">
                <a:latin typeface="Georgia" pitchFamily="18" charset="0"/>
              </a:rPr>
              <a:t>та </a:t>
            </a:r>
            <a:r>
              <a:rPr lang="uk-UA" b="1" dirty="0" smtClean="0">
                <a:latin typeface="Georgia" pitchFamily="18" charset="0"/>
              </a:rPr>
              <a:t>розвиток. </a:t>
            </a:r>
            <a:r>
              <a:rPr lang="uk-UA" dirty="0" smtClean="0">
                <a:latin typeface="Georgia" pitchFamily="18" charset="0"/>
              </a:rPr>
              <a:t>Кільчасті черви, на відміну від круглих </a:t>
            </a:r>
            <a:r>
              <a:rPr lang="ru-RU" dirty="0" smtClean="0">
                <a:latin typeface="Georgia" pitchFamily="18" charset="0"/>
              </a:rPr>
              <a:t>— </a:t>
            </a:r>
            <a:r>
              <a:rPr lang="uk-UA" i="1" dirty="0" smtClean="0">
                <a:latin typeface="Georgia" pitchFamily="18" charset="0"/>
              </a:rPr>
              <a:t>герма-] фродити. </a:t>
            </a:r>
            <a:r>
              <a:rPr lang="uk-UA" dirty="0" smtClean="0">
                <a:latin typeface="Georgia" pitchFamily="18" charset="0"/>
              </a:rPr>
              <a:t>Чоловіча статева система представлена </a:t>
            </a:r>
            <a:r>
              <a:rPr lang="uk-UA" i="1" dirty="0" smtClean="0">
                <a:latin typeface="Georgia" pitchFamily="18" charset="0"/>
              </a:rPr>
              <a:t>сім'яниками </a:t>
            </a:r>
            <a:r>
              <a:rPr lang="uk-UA" dirty="0" smtClean="0">
                <a:latin typeface="Georgia" pitchFamily="18" charset="0"/>
              </a:rPr>
              <a:t>та </a:t>
            </a:r>
            <a:r>
              <a:rPr lang="uk-UA" i="1" dirty="0" smtClean="0">
                <a:latin typeface="Georgia" pitchFamily="18" charset="0"/>
              </a:rPr>
              <a:t>сім'явивїдними протоками </a:t>
            </a:r>
            <a:r>
              <a:rPr lang="ru-RU" dirty="0" smtClean="0">
                <a:latin typeface="Georgia" pitchFamily="18" charset="0"/>
              </a:rPr>
              <a:t>(10—</a:t>
            </a:r>
            <a:r>
              <a:rPr lang="uk-UA" dirty="0" smtClean="0">
                <a:latin typeface="Georgia" pitchFamily="18" charset="0"/>
              </a:rPr>
              <a:t>11-й' сегменти), жіноча </a:t>
            </a:r>
            <a:r>
              <a:rPr lang="ru-RU" dirty="0" smtClean="0">
                <a:latin typeface="Georgia" pitchFamily="18" charset="0"/>
              </a:rPr>
              <a:t>— </a:t>
            </a:r>
            <a:r>
              <a:rPr lang="uk-UA" i="1" dirty="0" smtClean="0">
                <a:latin typeface="Georgia" pitchFamily="18" charset="0"/>
              </a:rPr>
              <a:t>яєчниками </a:t>
            </a:r>
            <a:r>
              <a:rPr lang="uk-UA" dirty="0" smtClean="0">
                <a:latin typeface="Georgia" pitchFamily="18" charset="0"/>
              </a:rPr>
              <a:t>та </a:t>
            </a:r>
            <a:r>
              <a:rPr lang="uk-UA" i="1" dirty="0" smtClean="0">
                <a:latin typeface="Georgia" pitchFamily="18" charset="0"/>
              </a:rPr>
              <a:t>яйцепроводами </a:t>
            </a:r>
            <a:r>
              <a:rPr lang="ru-RU" dirty="0" smtClean="0">
                <a:latin typeface="Georgia" pitchFamily="18" charset="0"/>
              </a:rPr>
              <a:t>(13-й </a:t>
            </a:r>
            <a:r>
              <a:rPr lang="uk-UA" dirty="0" smtClean="0">
                <a:latin typeface="Georgia" pitchFamily="18" charset="0"/>
              </a:rPr>
              <a:t>сегмент). Запліднення </a:t>
            </a:r>
            <a:r>
              <a:rPr lang="uk-UA" i="1" dirty="0" smtClean="0">
                <a:latin typeface="Georgia" pitchFamily="18" charset="0"/>
              </a:rPr>
              <a:t>перехресне. </a:t>
            </a:r>
            <a:r>
              <a:rPr lang="uk-UA" dirty="0" smtClean="0">
                <a:latin typeface="Georgia" pitchFamily="18" charset="0"/>
              </a:rPr>
              <a:t>Під час злиття двох особин сперматозоїди потрапляють у </a:t>
            </a:r>
            <a:r>
              <a:rPr lang="uk-UA" i="1" dirty="0" smtClean="0">
                <a:latin typeface="Georgia" pitchFamily="18" charset="0"/>
              </a:rPr>
              <a:t>сім'яприймачі, </a:t>
            </a:r>
            <a:r>
              <a:rPr lang="uk-UA" dirty="0" smtClean="0">
                <a:latin typeface="Georgia" pitchFamily="18" charset="0"/>
              </a:rPr>
              <a:t>де можуть зберігатися якийсь час. На </a:t>
            </a:r>
            <a:r>
              <a:rPr lang="uk-UA" i="1" dirty="0" smtClean="0">
                <a:latin typeface="Georgia" pitchFamily="18" charset="0"/>
              </a:rPr>
              <a:t>поясочку </a:t>
            </a:r>
            <a:r>
              <a:rPr lang="uk-UA" dirty="0" smtClean="0">
                <a:latin typeface="Georgia" pitchFamily="18" charset="0"/>
              </a:rPr>
              <a:t>дощового черв'яка </a:t>
            </a:r>
            <a:r>
              <a:rPr lang="ru-RU" dirty="0" smtClean="0">
                <a:latin typeface="Georgia" pitchFamily="18" charset="0"/>
              </a:rPr>
              <a:t>— </a:t>
            </a:r>
            <a:r>
              <a:rPr lang="uk-UA" dirty="0" smtClean="0">
                <a:latin typeface="Georgia" pitchFamily="18" charset="0"/>
              </a:rPr>
              <a:t>залозистому потовщенні шкірного епітелію певних сегментів </a:t>
            </a:r>
            <a:r>
              <a:rPr lang="ru-RU" dirty="0" smtClean="0">
                <a:latin typeface="Georgia" pitchFamily="18" charset="0"/>
              </a:rPr>
              <a:t>— </a:t>
            </a:r>
            <a:r>
              <a:rPr lang="uk-UA" dirty="0" smtClean="0">
                <a:latin typeface="Georgia" pitchFamily="18" charset="0"/>
              </a:rPr>
              <a:t>виділяється слизовий </a:t>
            </a:r>
            <a:r>
              <a:rPr lang="uk-UA" i="1" dirty="0" smtClean="0">
                <a:latin typeface="Georgia" pitchFamily="18" charset="0"/>
              </a:rPr>
              <a:t>кокон, </a:t>
            </a:r>
            <a:r>
              <a:rPr lang="uk-UA" dirty="0" smtClean="0">
                <a:latin typeface="Georgia" pitchFamily="18" charset="0"/>
              </a:rPr>
              <a:t>що має форму барильця. Скороченнями мускулатури тіла кокон зсувається вперед і скидається. Він містить яйцеклітини, які під час проходження кокона крізь сегменти з сім'яприймачами запліднилися сперматозоїдами. У дощового черв'яка розвиток прямий, але у багатьох морських багатощетинкових є стадія личинки.</a:t>
            </a:r>
            <a:endParaRPr lang="ru-RU" dirty="0" smtClean="0">
              <a:latin typeface="Georgia" pitchFamily="18" charset="0"/>
            </a:endParaRPr>
          </a:p>
          <a:p>
            <a:pPr marL="0" indent="0" algn="just">
              <a:buNone/>
            </a:pPr>
            <a:r>
              <a:rPr lang="uk-UA" dirty="0" smtClean="0">
                <a:latin typeface="Georgia" pitchFamily="18" charset="0"/>
              </a:rPr>
              <a:t>Багатощетинкові здатні до </a:t>
            </a:r>
            <a:r>
              <a:rPr lang="uk-UA" i="1" dirty="0" smtClean="0">
                <a:latin typeface="Georgia" pitchFamily="18" charset="0"/>
              </a:rPr>
              <a:t>нестатевого (вегетативного) розмноження. </a:t>
            </a:r>
            <a:r>
              <a:rPr lang="uk-UA" dirty="0" smtClean="0">
                <a:latin typeface="Georgia" pitchFamily="18" charset="0"/>
              </a:rPr>
              <a:t>Тіло черв'яка розпа-дається на декілька фрагментів, у кожного з яких розвиваються ті частини тіла, яких бракує. Така здатність вказує на високий ступінь </a:t>
            </a:r>
            <a:r>
              <a:rPr lang="uk-UA" i="1" dirty="0" smtClean="0">
                <a:latin typeface="Georgia" pitchFamily="18" charset="0"/>
              </a:rPr>
              <a:t>регенерації.</a:t>
            </a:r>
            <a:endParaRPr lang="ru-RU" dirty="0" smtClean="0">
              <a:latin typeface="Georgia" pitchFamily="18" charset="0"/>
            </a:endParaRPr>
          </a:p>
          <a:p>
            <a:pPr marL="0" indent="0" algn="just">
              <a:buNone/>
            </a:pPr>
            <a:r>
              <a:rPr lang="uk-UA" b="1" dirty="0" smtClean="0">
                <a:latin typeface="Georgia" pitchFamily="18" charset="0"/>
              </a:rPr>
              <a:t>Екологія. </a:t>
            </a:r>
            <a:r>
              <a:rPr lang="uk-UA" dirty="0" smtClean="0">
                <a:latin typeface="Georgia" pitchFamily="18" charset="0"/>
              </a:rPr>
              <a:t>Величезна кількість видів (в основному багатощетинкові) живе в морях і океанах, як тропічних, так і помірних, навіть полярних широт, у прибережних районах або біля дна; деякі пристосувалися до існування в солонуватих водоймищах. Малощетинкові нерідко зустрічаються в прісних водах (річках, озерах, болотах), проте більша частина видів заселила ґрунт.</a:t>
            </a:r>
            <a:endParaRPr lang="ru-RU" dirty="0" smtClean="0">
              <a:latin typeface="Georgia" pitchFamily="18" charset="0"/>
            </a:endParaRPr>
          </a:p>
          <a:p>
            <a:pPr marL="0" indent="0" algn="just">
              <a:buNone/>
            </a:pPr>
            <a:r>
              <a:rPr lang="uk-UA" i="1" dirty="0" smtClean="0">
                <a:latin typeface="Georgia" pitchFamily="18" charset="0"/>
              </a:rPr>
              <a:t>ш'іо.ш («печінки»), </a:t>
            </a:r>
            <a:r>
              <a:rPr lang="en-US" dirty="0" smtClean="0">
                <a:latin typeface="Georgia" pitchFamily="18" charset="0"/>
              </a:rPr>
              <a:t>hi </a:t>
            </a:r>
            <a:r>
              <a:rPr lang="uk-UA" dirty="0" smtClean="0">
                <a:latin typeface="Georgia" pitchFamily="18" charset="0"/>
              </a:rPr>
              <a:t>шлунка ґк-рг початок кишечник, часто звитий. </a:t>
            </a:r>
            <a:r>
              <a:rPr lang="uk-UA" i="1" dirty="0" smtClean="0">
                <a:latin typeface="Georgia" pitchFamily="18" charset="0"/>
              </a:rPr>
              <a:t>Анальний отвір </a:t>
            </a:r>
            <a:r>
              <a:rPr lang="uk-UA" dirty="0" smtClean="0">
                <a:latin typeface="Georgia" pitchFamily="18" charset="0"/>
              </a:rPr>
              <a:t>відкривається і  й мантійну порожнину.</a:t>
            </a:r>
            <a:endParaRPr lang="ru-RU" dirty="0" smtClean="0">
              <a:latin typeface="Georgia" pitchFamily="18" charset="0"/>
            </a:endParaRPr>
          </a:p>
          <a:p>
            <a:pPr marL="0" indent="0" algn="just">
              <a:buNone/>
            </a:pPr>
            <a:r>
              <a:rPr lang="uk-UA" b="1" dirty="0" smtClean="0">
                <a:latin typeface="Georgia" pitchFamily="18" charset="0"/>
              </a:rPr>
              <a:t>Кровоносна система </a:t>
            </a:r>
            <a:r>
              <a:rPr lang="uk-UA" dirty="0" smtClean="0">
                <a:latin typeface="Georgia" pitchFamily="18" charset="0"/>
              </a:rPr>
              <a:t>незамкнена. У деяких ді-</a:t>
            </a:r>
            <a:r>
              <a:rPr lang="en-US" dirty="0" smtClean="0">
                <a:latin typeface="Georgia" pitchFamily="18" charset="0"/>
              </a:rPr>
              <a:t>I </a:t>
            </a:r>
            <a:r>
              <a:rPr lang="uk-UA" dirty="0" smtClean="0">
                <a:latin typeface="Georgia" pitchFamily="18" charset="0"/>
              </a:rPr>
              <a:t>линках тіла кров тече не по кровоносних суди-</a:t>
            </a:r>
            <a:r>
              <a:rPr lang="en-US" dirty="0" smtClean="0">
                <a:latin typeface="Georgia" pitchFamily="18" charset="0"/>
              </a:rPr>
              <a:t>I </a:t>
            </a:r>
            <a:r>
              <a:rPr lang="uk-UA" dirty="0" smtClean="0">
                <a:latin typeface="Georgia" pitchFamily="18" charset="0"/>
              </a:rPr>
              <a:t>пах, а по порожнинах між внутрішніми органами. </a:t>
            </a:r>
            <a:r>
              <a:rPr lang="uk-UA" i="1" dirty="0" smtClean="0">
                <a:latin typeface="Georgia" pitchFamily="18" charset="0"/>
              </a:rPr>
              <a:t>Серце </a:t>
            </a:r>
            <a:r>
              <a:rPr lang="uk-UA" dirty="0" smtClean="0">
                <a:latin typeface="Georgia" pitchFamily="18" charset="0"/>
              </a:rPr>
              <a:t>складається зі шлуночка й одного або декількох передсердь. Воно розташоване в навколо-і грцевій сумці — </a:t>
            </a:r>
            <a:r>
              <a:rPr lang="uk-UA" i="1" dirty="0" smtClean="0">
                <a:latin typeface="Georgia" pitchFamily="18" charset="0"/>
              </a:rPr>
              <a:t>перикарді, </a:t>
            </a:r>
            <a:r>
              <a:rPr lang="uk-UA" dirty="0" smtClean="0">
                <a:latin typeface="Georgia" pitchFamily="18" charset="0"/>
              </a:rPr>
              <a:t>заповненій рідиною. У багатьох видів кров безбарвна, оскільки не має дихальних пігментів. У цьому випадку її називають </a:t>
            </a:r>
            <a:r>
              <a:rPr lang="uk-UA" i="1" dirty="0" smtClean="0">
                <a:latin typeface="Georgia" pitchFamily="18" charset="0"/>
              </a:rPr>
              <a:t>гемолімфою. </a:t>
            </a:r>
            <a:r>
              <a:rPr lang="uk-UA" dirty="0" smtClean="0">
                <a:latin typeface="Georgia" pitchFamily="18" charset="0"/>
              </a:rPr>
              <a:t>Гемолімфа виконує в основному транспортну функцію — переносить поживні речовини і в меншій мірі кисень.</a:t>
            </a:r>
            <a:endParaRPr lang="ru-RU" dirty="0" smtClean="0">
              <a:latin typeface="Georgia" pitchFamily="18" charset="0"/>
            </a:endParaRPr>
          </a:p>
          <a:p>
            <a:pPr marL="0" indent="0" algn="just">
              <a:buNone/>
            </a:pPr>
            <a:r>
              <a:rPr lang="uk-UA" b="1" dirty="0" smtClean="0">
                <a:latin typeface="Georgia" pitchFamily="18" charset="0"/>
              </a:rPr>
              <a:t>Видільна система </a:t>
            </a:r>
            <a:r>
              <a:rPr lang="uk-UA" dirty="0" smtClean="0">
                <a:latin typeface="Georgia" pitchFamily="18" charset="0"/>
              </a:rPr>
              <a:t>представлена однією, рідше кількома нирками. </a:t>
            </a:r>
            <a:r>
              <a:rPr lang="uk-UA" i="1" dirty="0" smtClean="0">
                <a:latin typeface="Georgia" pitchFamily="18" charset="0"/>
              </a:rPr>
              <a:t>Нирка молюсків </a:t>
            </a:r>
            <a:r>
              <a:rPr lang="ru-RU" dirty="0" smtClean="0">
                <a:latin typeface="Georgia" pitchFamily="18" charset="0"/>
              </a:rPr>
              <a:t>— </a:t>
            </a:r>
            <a:r>
              <a:rPr lang="uk-UA" dirty="0" smtClean="0">
                <a:latin typeface="Georgia" pitchFamily="18" charset="0"/>
              </a:rPr>
              <a:t>це канал, який одним кінцем сполучається з порожниною перикарду, а іншим відкривається в мантійну порожнину.</a:t>
            </a:r>
            <a:endParaRPr lang="ru-RU" dirty="0" smtClean="0">
              <a:latin typeface="Georgia" pitchFamily="18" charset="0"/>
            </a:endParaRPr>
          </a:p>
          <a:p>
            <a:pPr marL="0" indent="0" algn="just">
              <a:buNone/>
            </a:pPr>
            <a:r>
              <a:rPr lang="uk-UA" b="1" dirty="0" smtClean="0">
                <a:latin typeface="Georgia" pitchFamily="18" charset="0"/>
              </a:rPr>
              <a:t>Статева система. </a:t>
            </a:r>
            <a:r>
              <a:rPr lang="uk-UA" dirty="0" smtClean="0">
                <a:latin typeface="Georgia" pitchFamily="18" charset="0"/>
              </a:rPr>
              <a:t>Багато молюсків </a:t>
            </a:r>
            <a:r>
              <a:rPr lang="ru-RU" dirty="0" smtClean="0">
                <a:latin typeface="Georgia" pitchFamily="18" charset="0"/>
              </a:rPr>
              <a:t>— </a:t>
            </a:r>
            <a:r>
              <a:rPr lang="uk-UA" i="1" dirty="0" smtClean="0">
                <a:latin typeface="Georgia" pitchFamily="18" charset="0"/>
              </a:rPr>
              <a:t>гермафродити, </a:t>
            </a:r>
            <a:r>
              <a:rPr lang="uk-UA" dirty="0" smtClean="0">
                <a:latin typeface="Georgia" pitchFamily="18" charset="0"/>
              </a:rPr>
              <a:t>хоча деякі примітивні види роздільностатеві. У своєму розвитку молюски часто проходять стадію </a:t>
            </a:r>
            <a:r>
              <a:rPr lang="uk-UA" i="1" dirty="0" smtClean="0">
                <a:latin typeface="Georgia" pitchFamily="18" charset="0"/>
              </a:rPr>
              <a:t>личинки, </a:t>
            </a:r>
            <a:r>
              <a:rPr lang="uk-UA" dirty="0" smtClean="0">
                <a:latin typeface="Georgia" pitchFamily="18" charset="0"/>
              </a:rPr>
              <a:t>яка дуже подібна до такої у багатощетинкових червів. Ця стадія рухома і слугує для розселення виду.</a:t>
            </a:r>
            <a:endParaRPr lang="ru-RU" dirty="0" smtClean="0">
              <a:latin typeface="Georgia" pitchFamily="18" charset="0"/>
            </a:endParaRPr>
          </a:p>
          <a:p>
            <a:pPr>
              <a:buNone/>
            </a:pPr>
            <a:endParaRPr lang="ru-RU"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normAutofit fontScale="90000"/>
          </a:bodyPr>
          <a:lstStyle/>
          <a:p>
            <a:r>
              <a:rPr lang="uk-UA" b="1" dirty="0" smtClean="0">
                <a:latin typeface="Georgia" pitchFamily="18" charset="0"/>
              </a:rPr>
              <a:t>Клас Черевоногі, або Слимаки</a:t>
            </a:r>
            <a:endParaRPr lang="ru-RU" b="1" dirty="0">
              <a:latin typeface="Georgia" pitchFamily="18" charset="0"/>
            </a:endParaRPr>
          </a:p>
        </p:txBody>
      </p:sp>
      <p:sp>
        <p:nvSpPr>
          <p:cNvPr id="3" name="Содержимое 2"/>
          <p:cNvSpPr>
            <a:spLocks noGrp="1"/>
          </p:cNvSpPr>
          <p:nvPr>
            <p:ph idx="1"/>
          </p:nvPr>
        </p:nvSpPr>
        <p:spPr>
          <a:xfrm>
            <a:off x="457200" y="1142984"/>
            <a:ext cx="8229600" cy="5286412"/>
          </a:xfrm>
        </p:spPr>
        <p:txBody>
          <a:bodyPr>
            <a:normAutofit fontScale="55000" lnSpcReduction="20000"/>
          </a:bodyPr>
          <a:lstStyle/>
          <a:p>
            <a:pPr marL="0" indent="0" algn="just">
              <a:buNone/>
            </a:pPr>
            <a:r>
              <a:rPr lang="uk-UA" dirty="0" smtClean="0">
                <a:latin typeface="Georgia" pitchFamily="18" charset="0"/>
              </a:rPr>
              <a:t>Клас включає близько </a:t>
            </a:r>
            <a:r>
              <a:rPr lang="ru-RU" dirty="0" smtClean="0">
                <a:latin typeface="Georgia" pitchFamily="18" charset="0"/>
              </a:rPr>
              <a:t>85 </a:t>
            </a:r>
            <a:r>
              <a:rPr lang="uk-UA" dirty="0" smtClean="0">
                <a:latin typeface="Georgia" pitchFamily="18" charset="0"/>
              </a:rPr>
              <a:t>тис. видів, розміром від декількох міліметрів до </a:t>
            </a:r>
            <a:r>
              <a:rPr lang="ru-RU" dirty="0" smtClean="0">
                <a:latin typeface="Georgia" pitchFamily="18" charset="0"/>
              </a:rPr>
              <a:t>7—15 </a:t>
            </a:r>
            <a:r>
              <a:rPr lang="uk-UA" dirty="0" smtClean="0">
                <a:latin typeface="Georgia" pitchFamily="18" charset="0"/>
              </a:rPr>
              <a:t>см. У більшості видів черепашка закручена в спіраль і вкриває все тіло. У слимаків вона маленька й частково або повністю накрита виступаючою мантією. У деяких видів черепашка повністю редукується. Нога, як правило, розвинена добре і слугує органом пересування. У багатьох слимаків задня частина ноги має рогову </a:t>
            </a:r>
            <a:r>
              <a:rPr lang="uk-UA" i="1" dirty="0" smtClean="0">
                <a:latin typeface="Georgia" pitchFamily="18" charset="0"/>
              </a:rPr>
              <a:t>кришечку, </a:t>
            </a:r>
            <a:r>
              <a:rPr lang="uk-UA" dirty="0" smtClean="0">
                <a:latin typeface="Georgia" pitchFamily="18" charset="0"/>
              </a:rPr>
              <a:t>яка щільно закриває </a:t>
            </a:r>
            <a:r>
              <a:rPr lang="uk-UA" i="1" dirty="0" smtClean="0">
                <a:latin typeface="Georgia" pitchFamily="18" charset="0"/>
              </a:rPr>
              <a:t>устя </a:t>
            </a:r>
            <a:r>
              <a:rPr lang="uk-UA" dirty="0" smtClean="0">
                <a:latin typeface="Georgia" pitchFamily="18" charset="0"/>
              </a:rPr>
              <a:t>черепашки у разі небезпеки.</a:t>
            </a:r>
            <a:endParaRPr lang="ru-RU" dirty="0" smtClean="0">
              <a:latin typeface="Georgia" pitchFamily="18" charset="0"/>
            </a:endParaRPr>
          </a:p>
          <a:p>
            <a:pPr marL="0" indent="0" algn="just">
              <a:buNone/>
            </a:pPr>
            <a:r>
              <a:rPr lang="uk-UA" dirty="0" smtClean="0">
                <a:latin typeface="Georgia" pitchFamily="18" charset="0"/>
              </a:rPr>
              <a:t>Серед черевоногих є як роздільностатеві, так і види гермафродитів. Запліднення в більшості випадків внутрішнє. Розвиток може відбуватися з утворенням личинки або без неї.</a:t>
            </a:r>
            <a:endParaRPr lang="ru-RU" dirty="0" smtClean="0">
              <a:latin typeface="Georgia" pitchFamily="18" charset="0"/>
            </a:endParaRPr>
          </a:p>
          <a:p>
            <a:pPr marL="0" indent="0" algn="just">
              <a:buNone/>
            </a:pPr>
            <a:r>
              <a:rPr lang="uk-UA" dirty="0" smtClean="0">
                <a:latin typeface="Georgia" pitchFamily="18" charset="0"/>
              </a:rPr>
              <a:t>Черевоногі пристосувалися до найрізноманітніших умов існування. Вони заселили прибережні зони океанів, морів та їхні глибини (рапани), прісноводні водойми (ставковики), частина видів пристосувалася до життя на суходолі (виноградний слимак, слизуни), заселивши навіть пустелі та вершини гір. У наземних форм захистом від несприятливих умов середовища (посухи, холоду) слугує затягування отвору черепашки плівкою слизу, який твердне на повітрі. Органами дихання прісноводних і наземних видів є «легені». Наземні молюски мають на голові дві пари щу палець (органи дотику); на кінцях однієї з них розташовані очі (виноградний слимак). У прісноводних форм очі розташовані біля основи єдиної пари щупалець. їжа черевоногих надзвичайно різноманітна: планктон, водяні та наземні рослини, черви, ракоподібні, інші молюски.</a:t>
            </a:r>
            <a:endParaRPr lang="ru-RU" dirty="0" smtClean="0">
              <a:latin typeface="Georgia" pitchFamily="18" charset="0"/>
            </a:endParaRPr>
          </a:p>
          <a:p>
            <a:endParaRPr lang="ru-RU" dirty="0">
              <a:latin typeface="Georgia"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214950"/>
            <a:ext cx="8229600" cy="911213"/>
          </a:xfrm>
        </p:spPr>
        <p:txBody>
          <a:bodyPr>
            <a:normAutofit fontScale="40000" lnSpcReduction="20000"/>
          </a:bodyPr>
          <a:lstStyle/>
          <a:p>
            <a:pPr marL="0" indent="0" algn="ctr">
              <a:buNone/>
            </a:pPr>
            <a:r>
              <a:rPr lang="uk-UA" b="1" dirty="0" smtClean="0">
                <a:latin typeface="Georgia" pitchFamily="18" charset="0"/>
              </a:rPr>
              <a:t>Будова черевоногого молюска: </a:t>
            </a:r>
          </a:p>
          <a:p>
            <a:pPr marL="0" indent="0">
              <a:buNone/>
            </a:pPr>
            <a:r>
              <a:rPr lang="ru-RU" dirty="0" smtClean="0">
                <a:latin typeface="Georgia" pitchFamily="18" charset="0"/>
              </a:rPr>
              <a:t>1</a:t>
            </a:r>
            <a:r>
              <a:rPr lang="ru-RU" b="1" dirty="0" smtClean="0">
                <a:latin typeface="Georgia" pitchFamily="18" charset="0"/>
              </a:rPr>
              <a:t> </a:t>
            </a:r>
            <a:r>
              <a:rPr lang="ru-RU" dirty="0" smtClean="0">
                <a:latin typeface="Georgia" pitchFamily="18" charset="0"/>
              </a:rPr>
              <a:t>— </a:t>
            </a:r>
            <a:r>
              <a:rPr lang="uk-UA" dirty="0" smtClean="0">
                <a:latin typeface="Georgia" pitchFamily="18" charset="0"/>
              </a:rPr>
              <a:t>рот, </a:t>
            </a:r>
            <a:r>
              <a:rPr lang="ru-RU" dirty="0" smtClean="0">
                <a:latin typeface="Georgia" pitchFamily="18" charset="0"/>
              </a:rPr>
              <a:t>2 — </a:t>
            </a:r>
            <a:r>
              <a:rPr lang="uk-UA" dirty="0" smtClean="0">
                <a:latin typeface="Georgia" pitchFamily="18" charset="0"/>
              </a:rPr>
              <a:t>тертка, З </a:t>
            </a:r>
            <a:r>
              <a:rPr lang="ru-RU" dirty="0" smtClean="0">
                <a:latin typeface="Georgia" pitchFamily="18" charset="0"/>
              </a:rPr>
              <a:t>— </a:t>
            </a:r>
            <a:r>
              <a:rPr lang="uk-UA" dirty="0" smtClean="0">
                <a:latin typeface="Georgia" pitchFamily="18" charset="0"/>
              </a:rPr>
              <a:t>голова, </a:t>
            </a:r>
            <a:r>
              <a:rPr lang="ru-RU" dirty="0" smtClean="0">
                <a:latin typeface="Georgia" pitchFamily="18" charset="0"/>
              </a:rPr>
              <a:t>4 — </a:t>
            </a:r>
            <a:r>
              <a:rPr lang="uk-UA" dirty="0" smtClean="0">
                <a:latin typeface="Georgia" pitchFamily="18" charset="0"/>
              </a:rPr>
              <a:t>мантія, </a:t>
            </a:r>
            <a:r>
              <a:rPr lang="ru-RU" dirty="0" smtClean="0">
                <a:latin typeface="Georgia" pitchFamily="18" charset="0"/>
              </a:rPr>
              <a:t>5 — </a:t>
            </a:r>
            <a:r>
              <a:rPr lang="uk-UA" dirty="0" smtClean="0">
                <a:latin typeface="Georgia" pitchFamily="18" charset="0"/>
              </a:rPr>
              <a:t>травна залоза, </a:t>
            </a:r>
            <a:r>
              <a:rPr lang="ru-RU" dirty="0" smtClean="0">
                <a:latin typeface="Georgia" pitchFamily="18" charset="0"/>
              </a:rPr>
              <a:t>6 — </a:t>
            </a:r>
            <a:r>
              <a:rPr lang="uk-UA" dirty="0" smtClean="0">
                <a:latin typeface="Georgia" pitchFamily="18" charset="0"/>
              </a:rPr>
              <a:t>шлунок, </a:t>
            </a:r>
            <a:r>
              <a:rPr lang="ru-RU" dirty="0" smtClean="0">
                <a:latin typeface="Georgia" pitchFamily="18" charset="0"/>
              </a:rPr>
              <a:t>7 — </a:t>
            </a:r>
            <a:r>
              <a:rPr lang="uk-UA" dirty="0" smtClean="0">
                <a:latin typeface="Georgia" pitchFamily="18" charset="0"/>
              </a:rPr>
              <a:t>статева залоза, </a:t>
            </a:r>
            <a:r>
              <a:rPr lang="ru-RU" dirty="0" smtClean="0">
                <a:latin typeface="Georgia" pitchFamily="18" charset="0"/>
              </a:rPr>
              <a:t>8 — </a:t>
            </a:r>
            <a:r>
              <a:rPr lang="uk-UA" dirty="0" smtClean="0">
                <a:latin typeface="Georgia" pitchFamily="18" charset="0"/>
              </a:rPr>
              <a:t>кишечник, </a:t>
            </a:r>
            <a:r>
              <a:rPr lang="ru-RU" dirty="0" smtClean="0">
                <a:latin typeface="Georgia" pitchFamily="18" charset="0"/>
              </a:rPr>
              <a:t>9 — </a:t>
            </a:r>
            <a:r>
              <a:rPr lang="uk-UA" dirty="0" smtClean="0">
                <a:latin typeface="Georgia" pitchFamily="18" charset="0"/>
              </a:rPr>
              <a:t>серце, </a:t>
            </a:r>
            <a:r>
              <a:rPr lang="ru-RU" dirty="0" smtClean="0">
                <a:latin typeface="Georgia" pitchFamily="18" charset="0"/>
              </a:rPr>
              <a:t>10 — </a:t>
            </a:r>
            <a:r>
              <a:rPr lang="uk-UA" dirty="0" smtClean="0">
                <a:latin typeface="Georgia" pitchFamily="18" charset="0"/>
              </a:rPr>
              <a:t>перикард, </a:t>
            </a:r>
            <a:r>
              <a:rPr lang="ru-RU" dirty="0" smtClean="0">
                <a:latin typeface="Georgia" pitchFamily="18" charset="0"/>
              </a:rPr>
              <a:t>11 — </a:t>
            </a:r>
            <a:r>
              <a:rPr lang="uk-UA" dirty="0" smtClean="0">
                <a:latin typeface="Georgia" pitchFamily="18" charset="0"/>
              </a:rPr>
              <a:t>нирка, </a:t>
            </a:r>
            <a:r>
              <a:rPr lang="ru-RU" dirty="0" smtClean="0">
                <a:latin typeface="Georgia" pitchFamily="18" charset="0"/>
              </a:rPr>
              <a:t>12 — </a:t>
            </a:r>
            <a:r>
              <a:rPr lang="uk-UA" dirty="0" smtClean="0">
                <a:latin typeface="Georgia" pitchFamily="18" charset="0"/>
              </a:rPr>
              <a:t>черепашка, </a:t>
            </a:r>
            <a:r>
              <a:rPr lang="ru-RU" dirty="0" smtClean="0">
                <a:latin typeface="Georgia" pitchFamily="18" charset="0"/>
              </a:rPr>
              <a:t>13 — </a:t>
            </a:r>
            <a:r>
              <a:rPr lang="uk-UA" dirty="0" smtClean="0">
                <a:latin typeface="Georgia" pitchFamily="18" charset="0"/>
              </a:rPr>
              <a:t>«легеня», </a:t>
            </a:r>
            <a:r>
              <a:rPr lang="ru-RU" dirty="0" smtClean="0">
                <a:latin typeface="Georgia" pitchFamily="18" charset="0"/>
              </a:rPr>
              <a:t>14 — </a:t>
            </a:r>
            <a:r>
              <a:rPr lang="uk-UA" dirty="0" smtClean="0">
                <a:latin typeface="Georgia" pitchFamily="18" charset="0"/>
              </a:rPr>
              <a:t>кровоносна судина, </a:t>
            </a:r>
            <a:r>
              <a:rPr lang="ru-RU" dirty="0" smtClean="0">
                <a:latin typeface="Georgia" pitchFamily="18" charset="0"/>
              </a:rPr>
              <a:t>15 — </a:t>
            </a:r>
            <a:r>
              <a:rPr lang="uk-UA" dirty="0" smtClean="0">
                <a:latin typeface="Georgia" pitchFamily="18" charset="0"/>
              </a:rPr>
              <a:t>анальний отвір, </a:t>
            </a:r>
            <a:r>
              <a:rPr lang="ru-RU" dirty="0" smtClean="0">
                <a:latin typeface="Georgia" pitchFamily="18" charset="0"/>
              </a:rPr>
              <a:t>16 — </a:t>
            </a:r>
            <a:r>
              <a:rPr lang="uk-UA" dirty="0" smtClean="0">
                <a:latin typeface="Georgia" pitchFamily="18" charset="0"/>
              </a:rPr>
              <a:t>нерв, </a:t>
            </a:r>
            <a:r>
              <a:rPr lang="ru-RU" dirty="0" smtClean="0">
                <a:latin typeface="Georgia" pitchFamily="18" charset="0"/>
              </a:rPr>
              <a:t>17 — </a:t>
            </a:r>
            <a:r>
              <a:rPr lang="uk-UA" dirty="0" smtClean="0">
                <a:latin typeface="Georgia" pitchFamily="18" charset="0"/>
              </a:rPr>
              <a:t>нога, </a:t>
            </a:r>
            <a:r>
              <a:rPr lang="ru-RU" dirty="0" smtClean="0">
                <a:latin typeface="Georgia" pitchFamily="18" charset="0"/>
              </a:rPr>
              <a:t>18 — </a:t>
            </a:r>
            <a:r>
              <a:rPr lang="uk-UA" dirty="0" smtClean="0">
                <a:latin typeface="Georgia" pitchFamily="18" charset="0"/>
              </a:rPr>
              <a:t>навкологлоткове нервове кільце</a:t>
            </a:r>
            <a:endParaRPr lang="ru-RU" dirty="0" smtClean="0">
              <a:latin typeface="Georgia" pitchFamily="18" charset="0"/>
            </a:endParaRPr>
          </a:p>
          <a:p>
            <a:pPr>
              <a:buNone/>
            </a:pPr>
            <a:endParaRPr lang="ru-RU" dirty="0"/>
          </a:p>
        </p:txBody>
      </p:sp>
      <p:pic>
        <p:nvPicPr>
          <p:cNvPr id="98306" name="Picture 2"/>
          <p:cNvPicPr>
            <a:picLocks noChangeAspect="1" noChangeArrowheads="1"/>
          </p:cNvPicPr>
          <p:nvPr/>
        </p:nvPicPr>
        <p:blipFill>
          <a:blip r:embed="rId2"/>
          <a:srcRect/>
          <a:stretch>
            <a:fillRect/>
          </a:stretch>
        </p:blipFill>
        <p:spPr bwMode="auto">
          <a:xfrm>
            <a:off x="857224" y="642918"/>
            <a:ext cx="6986704" cy="367510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572140"/>
            <a:ext cx="8229600" cy="554023"/>
          </a:xfrm>
        </p:spPr>
        <p:txBody>
          <a:bodyPr>
            <a:normAutofit lnSpcReduction="10000"/>
          </a:bodyPr>
          <a:lstStyle/>
          <a:p>
            <a:pPr algn="ctr">
              <a:buNone/>
            </a:pPr>
            <a:r>
              <a:rPr lang="uk-UA" dirty="0" smtClean="0">
                <a:latin typeface="Georgia" pitchFamily="18" charset="0"/>
              </a:rPr>
              <a:t>Ампулярія – черевоногий молюск</a:t>
            </a:r>
            <a:endParaRPr lang="ru-RU" dirty="0">
              <a:latin typeface="Georgia" pitchFamily="18" charset="0"/>
            </a:endParaRPr>
          </a:p>
        </p:txBody>
      </p:sp>
      <p:pic>
        <p:nvPicPr>
          <p:cNvPr id="4" name="Рисунок 3" descr="1253357571_ampulyariya-bridgesii.jpg"/>
          <p:cNvPicPr>
            <a:picLocks noChangeAspect="1"/>
          </p:cNvPicPr>
          <p:nvPr/>
        </p:nvPicPr>
        <p:blipFill>
          <a:blip r:embed="rId2"/>
          <a:stretch>
            <a:fillRect/>
          </a:stretch>
        </p:blipFill>
        <p:spPr>
          <a:xfrm>
            <a:off x="1643042" y="785794"/>
            <a:ext cx="5838898" cy="437604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normAutofit/>
          </a:bodyPr>
          <a:lstStyle/>
          <a:p>
            <a:r>
              <a:rPr lang="uk-UA" b="1" dirty="0" smtClean="0">
                <a:latin typeface="Georgia" pitchFamily="18" charset="0"/>
              </a:rPr>
              <a:t>Клас Двостулкові</a:t>
            </a:r>
            <a:endParaRPr lang="ru-RU" b="1" dirty="0">
              <a:latin typeface="Georgia" pitchFamily="18" charset="0"/>
            </a:endParaRPr>
          </a:p>
        </p:txBody>
      </p:sp>
      <p:sp>
        <p:nvSpPr>
          <p:cNvPr id="3" name="Содержимое 2"/>
          <p:cNvSpPr>
            <a:spLocks noGrp="1"/>
          </p:cNvSpPr>
          <p:nvPr>
            <p:ph idx="1"/>
          </p:nvPr>
        </p:nvSpPr>
        <p:spPr>
          <a:xfrm>
            <a:off x="457200" y="1142984"/>
            <a:ext cx="8229600" cy="5429288"/>
          </a:xfrm>
        </p:spPr>
        <p:txBody>
          <a:bodyPr>
            <a:normAutofit fontScale="40000" lnSpcReduction="20000"/>
          </a:bodyPr>
          <a:lstStyle/>
          <a:p>
            <a:pPr marL="0" indent="0" algn="just">
              <a:buNone/>
            </a:pPr>
            <a:r>
              <a:rPr lang="uk-UA" dirty="0" smtClean="0">
                <a:latin typeface="Georgia" pitchFamily="18" charset="0"/>
              </a:rPr>
              <a:t>Клас включає близько </a:t>
            </a:r>
            <a:r>
              <a:rPr lang="ru-RU" dirty="0" smtClean="0">
                <a:latin typeface="Georgia" pitchFamily="18" charset="0"/>
              </a:rPr>
              <a:t>20 </a:t>
            </a:r>
            <a:r>
              <a:rPr lang="uk-UA" dirty="0" smtClean="0">
                <a:latin typeface="Georgia" pitchFamily="18" charset="0"/>
              </a:rPr>
              <a:t>тис. видів, більшість з яких живуть у морях, і лише деякі заселили прісні води. Черепашка двостулкових складається з двох стулок, сполучених </a:t>
            </a:r>
            <a:r>
              <a:rPr lang="uk-UA" i="1" dirty="0" smtClean="0">
                <a:latin typeface="Georgia" pitchFamily="18" charset="0"/>
              </a:rPr>
              <a:t>еластичною зв'язкою. </a:t>
            </a:r>
            <a:r>
              <a:rPr lang="uk-UA" dirty="0" smtClean="0">
                <a:latin typeface="Georgia" pitchFamily="18" charset="0"/>
              </a:rPr>
              <a:t>Кожна стулка вкрита зсередини мантією. У разі небезпеки молюск закриває черепашку. Це здійснюється завдяки роботі </a:t>
            </a:r>
            <a:r>
              <a:rPr lang="uk-UA" i="1" dirty="0" smtClean="0">
                <a:latin typeface="Georgia" pitchFamily="18" charset="0"/>
              </a:rPr>
              <a:t>м'язів-замикачів. </a:t>
            </a:r>
            <a:r>
              <a:rPr lang="uk-UA" dirty="0" smtClean="0">
                <a:latin typeface="Georgia" pitchFamily="18" charset="0"/>
              </a:rPr>
              <a:t>Для підвищення сили скріплення стулок на кожній з них часто є безліч зубчиків </a:t>
            </a:r>
            <a:r>
              <a:rPr lang="ru-RU" dirty="0" smtClean="0">
                <a:latin typeface="Georgia" pitchFamily="18" charset="0"/>
              </a:rPr>
              <a:t>— </a:t>
            </a:r>
            <a:r>
              <a:rPr lang="uk-UA" i="1" dirty="0" smtClean="0">
                <a:latin typeface="Georgia" pitchFamily="18" charset="0"/>
              </a:rPr>
              <a:t>замок. </a:t>
            </a:r>
            <a:r>
              <a:rPr lang="uk-UA" dirty="0" smtClean="0">
                <a:latin typeface="Georgia" pitchFamily="18" charset="0"/>
              </a:rPr>
              <a:t>Голова і пов'язані з нею органи чуттів зредуковані. Відсутня також глотка, слинні залози, тертка.</a:t>
            </a:r>
            <a:endParaRPr lang="ru-RU" dirty="0" smtClean="0">
              <a:latin typeface="Georgia" pitchFamily="18" charset="0"/>
            </a:endParaRPr>
          </a:p>
          <a:p>
            <a:pPr marL="0" indent="0" algn="just">
              <a:buNone/>
            </a:pPr>
            <a:r>
              <a:rPr lang="uk-UA" dirty="0" smtClean="0">
                <a:latin typeface="Georgia" pitchFamily="18" charset="0"/>
              </a:rPr>
              <a:t>У мантійній порожнині Двостулкових містяться </a:t>
            </a:r>
            <a:r>
              <a:rPr lang="uk-UA" i="1" dirty="0" smtClean="0">
                <a:latin typeface="Georgia" pitchFamily="18" charset="0"/>
              </a:rPr>
              <a:t>зяброві листки, </a:t>
            </a:r>
            <a:r>
              <a:rPr lang="uk-UA" dirty="0" smtClean="0">
                <a:latin typeface="Georgia" pitchFamily="18" charset="0"/>
              </a:rPr>
              <a:t>які постійно омиваються потоком води. Вода надходить у порожнину крізь трубкоподібний виріст мантії </a:t>
            </a:r>
            <a:r>
              <a:rPr lang="ru-RU" dirty="0" smtClean="0">
                <a:latin typeface="Georgia" pitchFamily="18" charset="0"/>
              </a:rPr>
              <a:t>— </a:t>
            </a:r>
            <a:r>
              <a:rPr lang="uk-UA" i="1" dirty="0" smtClean="0">
                <a:latin typeface="Georgia" pitchFamily="18" charset="0"/>
              </a:rPr>
              <a:t>дихальний сифон, </a:t>
            </a:r>
            <a:r>
              <a:rPr lang="uk-UA" dirty="0" smtClean="0">
                <a:latin typeface="Georgia" pitchFamily="18" charset="0"/>
              </a:rPr>
              <a:t>а видаляється крізь </a:t>
            </a:r>
            <a:r>
              <a:rPr lang="uk-UA" i="1" dirty="0" smtClean="0">
                <a:latin typeface="Georgia" pitchFamily="18" charset="0"/>
              </a:rPr>
              <a:t>вивідний сифон.</a:t>
            </a:r>
            <a:endParaRPr lang="ru-RU" dirty="0" smtClean="0">
              <a:latin typeface="Georgia" pitchFamily="18" charset="0"/>
            </a:endParaRPr>
          </a:p>
          <a:p>
            <a:pPr marL="0" indent="0" algn="just">
              <a:buNone/>
            </a:pPr>
            <a:r>
              <a:rPr lang="uk-UA" dirty="0" smtClean="0">
                <a:latin typeface="Georgia" pitchFamily="18" charset="0"/>
              </a:rPr>
              <a:t>Циркуляція води всередині мантійної порожнини забезпечує молюсків не тільки киснем,</a:t>
            </a:r>
            <a:endParaRPr lang="ru-RU" dirty="0" smtClean="0">
              <a:latin typeface="Georgia" pitchFamily="18" charset="0"/>
            </a:endParaRPr>
          </a:p>
          <a:p>
            <a:pPr marL="0" indent="0" algn="just">
              <a:buNone/>
            </a:pPr>
            <a:r>
              <a:rPr lang="uk-UA" dirty="0" smtClean="0">
                <a:latin typeface="Georgia" pitchFamily="18" charset="0"/>
              </a:rPr>
              <a:t>але й їжею. Завислі у воді частинки (органічні</a:t>
            </a:r>
            <a:r>
              <a:rPr lang="ru-RU" dirty="0" smtClean="0">
                <a:latin typeface="Georgia" pitchFamily="18" charset="0"/>
              </a:rPr>
              <a:t>' </a:t>
            </a:r>
            <a:r>
              <a:rPr lang="uk-UA" dirty="0" smtClean="0">
                <a:latin typeface="Georgia" pitchFamily="18" charset="0"/>
              </a:rPr>
              <a:t>залишки, планктон) завдяки роботі особливих війкових клітин прямують до </a:t>
            </a:r>
            <a:r>
              <a:rPr lang="uk-UA" i="1" dirty="0" smtClean="0">
                <a:latin typeface="Georgia" pitchFamily="18" charset="0"/>
              </a:rPr>
              <a:t>ротового отвору </a:t>
            </a:r>
            <a:r>
              <a:rPr lang="uk-UA" dirty="0" smtClean="0">
                <a:latin typeface="Georgia" pitchFamily="18" charset="0"/>
              </a:rPr>
              <a:t>та заковтуються. З ротового отвору їжа потрапляє до короткого </a:t>
            </a:r>
            <a:r>
              <a:rPr lang="uk-UA" i="1" dirty="0" smtClean="0">
                <a:latin typeface="Georgia" pitchFamily="18" charset="0"/>
              </a:rPr>
              <a:t>стравоходу, шлунка </a:t>
            </a:r>
            <a:r>
              <a:rPr lang="uk-UA" dirty="0" smtClean="0">
                <a:latin typeface="Georgia" pitchFamily="18" charset="0"/>
              </a:rPr>
              <a:t>й далі </a:t>
            </a:r>
            <a:r>
              <a:rPr lang="ru-RU" dirty="0" smtClean="0">
                <a:latin typeface="Georgia" pitchFamily="18" charset="0"/>
              </a:rPr>
              <a:t>— </a:t>
            </a:r>
            <a:r>
              <a:rPr lang="uk-UA" dirty="0" smtClean="0">
                <a:latin typeface="Georgia" pitchFamily="18" charset="0"/>
              </a:rPr>
              <a:t>до </a:t>
            </a:r>
            <a:r>
              <a:rPr lang="uk-UA" i="1" dirty="0" smtClean="0">
                <a:latin typeface="Georgia" pitchFamily="18" charset="0"/>
              </a:rPr>
              <a:t>кишечнику. </a:t>
            </a:r>
            <a:r>
              <a:rPr lang="uk-UA" dirty="0" smtClean="0">
                <a:latin typeface="Georgia" pitchFamily="18" charset="0"/>
              </a:rPr>
              <a:t>Травний тракт двостулкових не має м'язових волокон, і пересування їжі здійснюється роботою війкового епітелію, який вис-теляє його. Частка внутрішньоклітинного травлення, яке здійснюється амебоцитами печінки, шлунка і кишечнику, є великою. У більшості молюсків цього класу (наприклад у беззубки, перлової скойки) кишка пронизує шлуночок серця, хоча його порожнина залишається при цьому замкненою. Непридатні для їжі частинки видаляються через вивідний сифон. Двостулкові профільтровують значні об'єми води </a:t>
            </a:r>
            <a:r>
              <a:rPr lang="ru-RU" dirty="0" smtClean="0">
                <a:latin typeface="Georgia" pitchFamily="18" charset="0"/>
              </a:rPr>
              <a:t>— 5—10 л за </a:t>
            </a:r>
            <a:r>
              <a:rPr lang="uk-UA" dirty="0" smtClean="0">
                <a:latin typeface="Georgia" pitchFamily="18" charset="0"/>
              </a:rPr>
              <a:t>годину (устриці, мідії).</a:t>
            </a:r>
            <a:endParaRPr lang="ru-RU" dirty="0" smtClean="0">
              <a:latin typeface="Georgia" pitchFamily="18" charset="0"/>
            </a:endParaRPr>
          </a:p>
          <a:p>
            <a:pPr marL="0" indent="0" algn="just">
              <a:buNone/>
            </a:pPr>
            <a:r>
              <a:rPr lang="uk-UA" dirty="0" smtClean="0">
                <a:latin typeface="Georgia" pitchFamily="18" charset="0"/>
              </a:rPr>
              <a:t>Серед двостулкових є </a:t>
            </a:r>
            <a:r>
              <a:rPr lang="uk-UA" i="1" dirty="0" smtClean="0">
                <a:latin typeface="Georgia" pitchFamily="18" charset="0"/>
              </a:rPr>
              <a:t>роздільностатеві </a:t>
            </a:r>
            <a:r>
              <a:rPr lang="uk-UA" dirty="0" smtClean="0">
                <a:latin typeface="Georgia" pitchFamily="18" charset="0"/>
              </a:rPr>
              <a:t>види та </a:t>
            </a:r>
            <a:r>
              <a:rPr lang="uk-UA" i="1" dirty="0" smtClean="0">
                <a:latin typeface="Georgia" pitchFamily="18" charset="0"/>
              </a:rPr>
              <a:t>гермафродити. </a:t>
            </a:r>
            <a:r>
              <a:rPr lang="uk-UA" dirty="0" smtClean="0">
                <a:latin typeface="Georgia" pitchFamily="18" charset="0"/>
              </a:rPr>
              <a:t>Розвиток може включати личинкову стадію або відбуватися без неї.</a:t>
            </a:r>
            <a:endParaRPr lang="ru-RU" dirty="0" smtClean="0">
              <a:latin typeface="Georgia" pitchFamily="18" charset="0"/>
            </a:endParaRPr>
          </a:p>
          <a:p>
            <a:pPr marL="0" indent="0" algn="just">
              <a:buNone/>
            </a:pPr>
            <a:r>
              <a:rPr lang="uk-UA" dirty="0" smtClean="0">
                <a:latin typeface="Georgia" pitchFamily="18" charset="0"/>
              </a:rPr>
              <a:t>Двостулкові молюски надзвичайно поширені у всіх кліматичних зонах і на різних глибинах Сві</a:t>
            </a:r>
            <a:r>
              <a:rPr lang="ru-RU" dirty="0" smtClean="0">
                <a:latin typeface="Georgia" pitchFamily="18" charset="0"/>
              </a:rPr>
              <a:t> тового океану </a:t>
            </a:r>
            <a:r>
              <a:rPr lang="uk-UA" dirty="0" smtClean="0">
                <a:latin typeface="Georgia" pitchFamily="18" charset="0"/>
              </a:rPr>
              <a:t>(від мілководдя до глибини </a:t>
            </a:r>
            <a:r>
              <a:rPr lang="ru-RU" dirty="0" smtClean="0">
                <a:latin typeface="Georgia" pitchFamily="18" charset="0"/>
              </a:rPr>
              <a:t>10 км). </a:t>
            </a:r>
            <a:r>
              <a:rPr lang="uk-UA" dirty="0" smtClean="0">
                <a:latin typeface="Georgia" pitchFamily="18" charset="0"/>
              </a:rPr>
              <a:t>Розміри глибоководних молюсків не перевищують </a:t>
            </a:r>
            <a:r>
              <a:rPr lang="ru-RU" dirty="0" smtClean="0">
                <a:latin typeface="Georgia" pitchFamily="18" charset="0"/>
              </a:rPr>
              <a:t>2—3 </a:t>
            </a:r>
            <a:r>
              <a:rPr lang="uk-UA" dirty="0" smtClean="0">
                <a:latin typeface="Georgia" pitchFamily="18" charset="0"/>
              </a:rPr>
              <a:t>мм, а мешканець прибережних вод тропічних морів </a:t>
            </a:r>
            <a:r>
              <a:rPr lang="uk-UA" i="1" dirty="0" smtClean="0">
                <a:latin typeface="Georgia" pitchFamily="18" charset="0"/>
              </a:rPr>
              <a:t>тридакна </a:t>
            </a:r>
            <a:r>
              <a:rPr lang="uk-UA" dirty="0" smtClean="0">
                <a:latin typeface="Georgia" pitchFamily="18" charset="0"/>
              </a:rPr>
              <a:t>важить до </a:t>
            </a:r>
            <a:r>
              <a:rPr lang="ru-RU" dirty="0" smtClean="0">
                <a:latin typeface="Georgia" pitchFamily="18" charset="0"/>
              </a:rPr>
              <a:t>200 </a:t>
            </a:r>
            <a:r>
              <a:rPr lang="uk-UA" dirty="0" smtClean="0">
                <a:latin typeface="Georgia" pitchFamily="18" charset="0"/>
              </a:rPr>
              <a:t>кг, маючи черепашку завдовжки </a:t>
            </a:r>
            <a:r>
              <a:rPr lang="ru-RU" dirty="0" smtClean="0">
                <a:latin typeface="Georgia" pitchFamily="18" charset="0"/>
              </a:rPr>
              <a:t>1,4 </a:t>
            </a:r>
            <a:r>
              <a:rPr lang="uk-UA" dirty="0" smtClean="0">
                <a:latin typeface="Georgia" pitchFamily="18" charset="0"/>
              </a:rPr>
              <a:t>м.</a:t>
            </a:r>
            <a:endParaRPr lang="ru-RU" dirty="0" smtClean="0">
              <a:latin typeface="Georgia" pitchFamily="18" charset="0"/>
            </a:endParaRPr>
          </a:p>
          <a:p>
            <a:pPr marL="0" indent="0" algn="just">
              <a:buNone/>
            </a:pPr>
            <a:r>
              <a:rPr lang="uk-UA" dirty="0" smtClean="0">
                <a:latin typeface="Georgia" pitchFamily="18" charset="0"/>
              </a:rPr>
              <a:t>У багатьох країнах світу молюски вважаються делікатесом. М'ясо двостулкових смачне, калорійне, легко засвоюється, містить вітаміни, йод, кальцій. У промислових масштабах видобуваються устриці, мідії, гребінці тощо. Двостулкові видобуваються й заради їхніх черепашок, які дають сировину для перламутрових виробів і перлів (перлівниці, перлові скойки). У деяких країнах, що розвиваються, з черепашок двостулкових виробляють вапно.</a:t>
            </a:r>
            <a:endParaRPr lang="ru-RU" dirty="0" smtClean="0">
              <a:latin typeface="Georgia" pitchFamily="18" charset="0"/>
            </a:endParaRPr>
          </a:p>
          <a:p>
            <a:endParaRPr lang="ru-RU" dirty="0" smtClean="0"/>
          </a:p>
          <a:p>
            <a:pPr marL="0" indent="0" algn="just">
              <a:buNone/>
            </a:pPr>
            <a:endParaRPr lang="ru-RU" dirty="0">
              <a:latin typeface="Georgia"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429264"/>
            <a:ext cx="8229600" cy="1071570"/>
          </a:xfrm>
        </p:spPr>
        <p:txBody>
          <a:bodyPr>
            <a:normAutofit fontScale="32500" lnSpcReduction="20000"/>
          </a:bodyPr>
          <a:lstStyle/>
          <a:p>
            <a:pPr marL="0" indent="0" algn="ctr">
              <a:lnSpc>
                <a:spcPct val="120000"/>
              </a:lnSpc>
              <a:buNone/>
            </a:pPr>
            <a:r>
              <a:rPr lang="uk-UA" b="1" dirty="0" smtClean="0">
                <a:latin typeface="Georgia" pitchFamily="18" charset="0"/>
              </a:rPr>
              <a:t>Будова двостулкового молюска: </a:t>
            </a:r>
          </a:p>
          <a:p>
            <a:pPr marL="0" indent="0" algn="just">
              <a:lnSpc>
                <a:spcPct val="120000"/>
              </a:lnSpc>
              <a:buNone/>
            </a:pPr>
            <a:r>
              <a:rPr lang="uk-UA" dirty="0" smtClean="0">
                <a:latin typeface="Georgia" pitchFamily="18" charset="0"/>
              </a:rPr>
              <a:t>а) внутрішня будова, б) частини тіла: </a:t>
            </a:r>
            <a:r>
              <a:rPr lang="ru-RU" dirty="0" smtClean="0">
                <a:latin typeface="Georgia" pitchFamily="18" charset="0"/>
              </a:rPr>
              <a:t>1 — </a:t>
            </a:r>
            <a:r>
              <a:rPr lang="uk-UA" dirty="0" smtClean="0">
                <a:latin typeface="Georgia" pitchFamily="18" charset="0"/>
              </a:rPr>
              <a:t>рот, </a:t>
            </a:r>
            <a:r>
              <a:rPr lang="ru-RU" dirty="0" smtClean="0">
                <a:latin typeface="Georgia" pitchFamily="18" charset="0"/>
              </a:rPr>
              <a:t>2 — </a:t>
            </a:r>
            <a:r>
              <a:rPr lang="uk-UA" dirty="0" smtClean="0">
                <a:latin typeface="Georgia" pitchFamily="18" charset="0"/>
              </a:rPr>
              <a:t>м'яз-замикач, </a:t>
            </a:r>
            <a:r>
              <a:rPr lang="ru-RU" dirty="0" smtClean="0">
                <a:latin typeface="Georgia" pitchFamily="18" charset="0"/>
              </a:rPr>
              <a:t>3 — </a:t>
            </a:r>
            <a:r>
              <a:rPr lang="uk-UA" dirty="0" smtClean="0">
                <a:latin typeface="Georgia" pitchFamily="18" charset="0"/>
              </a:rPr>
              <a:t>шлунок, </a:t>
            </a:r>
            <a:r>
              <a:rPr lang="ru-RU" dirty="0" smtClean="0">
                <a:latin typeface="Georgia" pitchFamily="18" charset="0"/>
              </a:rPr>
              <a:t>4 — </a:t>
            </a:r>
            <a:r>
              <a:rPr lang="uk-UA" dirty="0" smtClean="0">
                <a:latin typeface="Georgia" pitchFamily="18" charset="0"/>
              </a:rPr>
              <a:t>травна залоза, </a:t>
            </a:r>
            <a:r>
              <a:rPr lang="ru-RU" dirty="0" smtClean="0">
                <a:latin typeface="Georgia" pitchFamily="18" charset="0"/>
              </a:rPr>
              <a:t>5 — </a:t>
            </a:r>
            <a:r>
              <a:rPr lang="uk-UA" dirty="0" smtClean="0">
                <a:latin typeface="Georgia" pitchFamily="18" charset="0"/>
              </a:rPr>
              <a:t>кровоносна судина, </a:t>
            </a:r>
            <a:r>
              <a:rPr lang="ru-RU" dirty="0" smtClean="0">
                <a:latin typeface="Georgia" pitchFamily="18" charset="0"/>
              </a:rPr>
              <a:t>6 — </a:t>
            </a:r>
            <a:r>
              <a:rPr lang="uk-UA" dirty="0" smtClean="0">
                <a:latin typeface="Georgia" pitchFamily="18" charset="0"/>
              </a:rPr>
              <a:t>серце, </a:t>
            </a:r>
            <a:r>
              <a:rPr lang="ru-RU" dirty="0" smtClean="0">
                <a:latin typeface="Georgia" pitchFamily="18" charset="0"/>
              </a:rPr>
              <a:t>7 — </a:t>
            </a:r>
            <a:r>
              <a:rPr lang="uk-UA" dirty="0" smtClean="0">
                <a:latin typeface="Georgia" pitchFamily="18" charset="0"/>
              </a:rPr>
              <a:t>перикард, </a:t>
            </a:r>
            <a:r>
              <a:rPr lang="ru-RU" dirty="0" smtClean="0">
                <a:latin typeface="Georgia" pitchFamily="18" charset="0"/>
              </a:rPr>
              <a:t>8 — </a:t>
            </a:r>
            <a:r>
              <a:rPr lang="uk-UA" dirty="0" smtClean="0">
                <a:latin typeface="Georgia" pitchFamily="18" charset="0"/>
              </a:rPr>
              <a:t>нирка, </a:t>
            </a:r>
            <a:r>
              <a:rPr lang="ru-RU" dirty="0" smtClean="0">
                <a:latin typeface="Georgia" pitchFamily="18" charset="0"/>
              </a:rPr>
              <a:t>9 — </a:t>
            </a:r>
            <a:r>
              <a:rPr lang="uk-UA" dirty="0" smtClean="0">
                <a:latin typeface="Georgia" pitchFamily="18" charset="0"/>
              </a:rPr>
              <a:t>кишки, </a:t>
            </a:r>
            <a:r>
              <a:rPr lang="ru-RU" dirty="0" smtClean="0">
                <a:latin typeface="Georgia" pitchFamily="18" charset="0"/>
              </a:rPr>
              <a:t>10 — </a:t>
            </a:r>
            <a:r>
              <a:rPr lang="uk-UA" dirty="0" smtClean="0">
                <a:latin typeface="Georgia" pitchFamily="18" charset="0"/>
              </a:rPr>
              <a:t>анальний отвір, </a:t>
            </a:r>
            <a:r>
              <a:rPr lang="ru-RU" dirty="0" smtClean="0">
                <a:latin typeface="Georgia" pitchFamily="18" charset="0"/>
              </a:rPr>
              <a:t>11 — </a:t>
            </a:r>
            <a:r>
              <a:rPr lang="uk-UA" dirty="0" smtClean="0">
                <a:latin typeface="Georgia" pitchFamily="18" charset="0"/>
              </a:rPr>
              <a:t>вивідний сифон, </a:t>
            </a:r>
            <a:r>
              <a:rPr lang="ru-RU" dirty="0" smtClean="0">
                <a:latin typeface="Georgia" pitchFamily="18" charset="0"/>
              </a:rPr>
              <a:t>12 — </a:t>
            </a:r>
            <a:r>
              <a:rPr lang="uk-UA" dirty="0" smtClean="0">
                <a:latin typeface="Georgia" pitchFamily="18" charset="0"/>
              </a:rPr>
              <a:t>ввідний сифон, </a:t>
            </a:r>
            <a:r>
              <a:rPr lang="ru-RU" dirty="0" smtClean="0">
                <a:latin typeface="Georgia" pitchFamily="18" charset="0"/>
              </a:rPr>
              <a:t>13 — </a:t>
            </a:r>
            <a:r>
              <a:rPr lang="uk-UA" dirty="0" smtClean="0">
                <a:latin typeface="Georgia" pitchFamily="18" charset="0"/>
              </a:rPr>
              <a:t>«зябра», </a:t>
            </a:r>
            <a:r>
              <a:rPr lang="ru-RU" dirty="0" smtClean="0">
                <a:latin typeface="Georgia" pitchFamily="18" charset="0"/>
              </a:rPr>
              <a:t>14 — </a:t>
            </a:r>
            <a:r>
              <a:rPr lang="uk-UA" dirty="0" smtClean="0">
                <a:latin typeface="Georgia" pitchFamily="18" charset="0"/>
              </a:rPr>
              <a:t>мантія, </a:t>
            </a:r>
            <a:r>
              <a:rPr lang="ru-RU" dirty="0" smtClean="0">
                <a:latin typeface="Georgia" pitchFamily="18" charset="0"/>
              </a:rPr>
              <a:t>15 — </a:t>
            </a:r>
            <a:r>
              <a:rPr lang="uk-UA" dirty="0" smtClean="0">
                <a:latin typeface="Georgia" pitchFamily="18" charset="0"/>
              </a:rPr>
              <a:t>статева залоза, </a:t>
            </a:r>
            <a:r>
              <a:rPr lang="ru-RU" dirty="0" smtClean="0">
                <a:latin typeface="Georgia" pitchFamily="18" charset="0"/>
              </a:rPr>
              <a:t>16 — </a:t>
            </a:r>
            <a:r>
              <a:rPr lang="uk-UA" dirty="0" smtClean="0">
                <a:latin typeface="Georgia" pitchFamily="18" charset="0"/>
              </a:rPr>
              <a:t>нога, </a:t>
            </a:r>
            <a:r>
              <a:rPr lang="ru-RU" dirty="0" smtClean="0">
                <a:latin typeface="Georgia" pitchFamily="18" charset="0"/>
              </a:rPr>
              <a:t>17 — </a:t>
            </a:r>
            <a:r>
              <a:rPr lang="uk-UA" dirty="0" smtClean="0">
                <a:latin typeface="Georgia" pitchFamily="18" charset="0"/>
              </a:rPr>
              <a:t>черепашка, </a:t>
            </a:r>
            <a:r>
              <a:rPr lang="ru-RU" dirty="0" smtClean="0">
                <a:latin typeface="Georgia" pitchFamily="18" charset="0"/>
              </a:rPr>
              <a:t>18 — </a:t>
            </a:r>
            <a:r>
              <a:rPr lang="uk-UA" dirty="0" smtClean="0">
                <a:latin typeface="Georgia" pitchFamily="18" charset="0"/>
              </a:rPr>
              <a:t>щупальця</a:t>
            </a:r>
            <a:endParaRPr lang="ru-RU" dirty="0">
              <a:latin typeface="Georgia" pitchFamily="18" charset="0"/>
            </a:endParaRPr>
          </a:p>
        </p:txBody>
      </p:sp>
      <p:pic>
        <p:nvPicPr>
          <p:cNvPr id="99330" name="Picture 2"/>
          <p:cNvPicPr>
            <a:picLocks noChangeAspect="1" noChangeArrowheads="1"/>
          </p:cNvPicPr>
          <p:nvPr/>
        </p:nvPicPr>
        <p:blipFill>
          <a:blip r:embed="rId2"/>
          <a:srcRect/>
          <a:stretch>
            <a:fillRect/>
          </a:stretch>
        </p:blipFill>
        <p:spPr bwMode="auto">
          <a:xfrm>
            <a:off x="214282" y="857232"/>
            <a:ext cx="8654362" cy="342902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6376</TotalTime>
  <Words>28573</Words>
  <Application>Microsoft Office PowerPoint</Application>
  <PresentationFormat>Экран (4:3)</PresentationFormat>
  <Paragraphs>797</Paragraphs>
  <Slides>170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170</vt:i4>
      </vt:variant>
    </vt:vector>
  </HeadingPairs>
  <TitlesOfParts>
    <vt:vector size="171" baseType="lpstr">
      <vt:lpstr>Тема Office</vt:lpstr>
      <vt:lpstr>Слайд 1</vt:lpstr>
      <vt:lpstr>Зоологія — наука про тварин</vt:lpstr>
      <vt:lpstr>Подібність та відмінність тварин і рослин</vt:lpstr>
      <vt:lpstr>Основні відмінності між тваринами і рослинами</vt:lpstr>
      <vt:lpstr>Слайд 5</vt:lpstr>
      <vt:lpstr>Тип Найпростіші </vt:lpstr>
      <vt:lpstr>Слайд 7</vt:lpstr>
      <vt:lpstr>Тип Сакрододжгутикові (Саркомастігофори)</vt:lpstr>
      <vt:lpstr>Слайд 9</vt:lpstr>
      <vt:lpstr>Слайд 10</vt:lpstr>
      <vt:lpstr>Клас Саркодові</vt:lpstr>
      <vt:lpstr>Слайд 12</vt:lpstr>
      <vt:lpstr>Слайд 13</vt:lpstr>
      <vt:lpstr>Слайд 14</vt:lpstr>
      <vt:lpstr>Клас Джгутикові</vt:lpstr>
      <vt:lpstr>Слайд 16</vt:lpstr>
      <vt:lpstr>Слайд 17</vt:lpstr>
      <vt:lpstr>Слайд 18</vt:lpstr>
      <vt:lpstr>Клас Споровики</vt:lpstr>
      <vt:lpstr>Слайд 20</vt:lpstr>
      <vt:lpstr>Слайд 21</vt:lpstr>
      <vt:lpstr>Клас Інфузорії</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Багатоклітинні організми</vt:lpstr>
      <vt:lpstr>Слайд 35</vt:lpstr>
      <vt:lpstr>Тип Губки</vt:lpstr>
      <vt:lpstr>Слайд 37</vt:lpstr>
      <vt:lpstr>Слайд 38</vt:lpstr>
      <vt:lpstr>Тип Кишковопорожнинні</vt:lpstr>
      <vt:lpstr>Клас Гідрозої</vt:lpstr>
      <vt:lpstr>Слайд 41</vt:lpstr>
      <vt:lpstr>Слайд 42</vt:lpstr>
      <vt:lpstr>Слайд 43</vt:lpstr>
      <vt:lpstr>Клас Сцифомедузи</vt:lpstr>
      <vt:lpstr>Слайд 45</vt:lpstr>
      <vt:lpstr>Слайд 46</vt:lpstr>
      <vt:lpstr>Слайд 47</vt:lpstr>
      <vt:lpstr>Слайд 48</vt:lpstr>
      <vt:lpstr>Слайд 49</vt:lpstr>
      <vt:lpstr>Слайд 50</vt:lpstr>
      <vt:lpstr>Клас Коралові поліпи</vt:lpstr>
      <vt:lpstr>Слайд 52</vt:lpstr>
      <vt:lpstr>Слайд 53</vt:lpstr>
      <vt:lpstr>Слайд 54</vt:lpstr>
      <vt:lpstr>Тип Плоскі черви</vt:lpstr>
      <vt:lpstr>Слайд 56</vt:lpstr>
      <vt:lpstr>Клас Війчасті черви </vt:lpstr>
      <vt:lpstr>Слайд 58</vt:lpstr>
      <vt:lpstr>Клас Стьожкові черви</vt:lpstr>
      <vt:lpstr>Слайд 60</vt:lpstr>
      <vt:lpstr>Органи прікріплення (гачки) ціпяка озброєнного</vt:lpstr>
      <vt:lpstr>Слайд 62</vt:lpstr>
      <vt:lpstr>Слайд 63</vt:lpstr>
      <vt:lpstr>Слайд 64</vt:lpstr>
      <vt:lpstr>Клас Сисуни, або Трематоди</vt:lpstr>
      <vt:lpstr>Слайд 66</vt:lpstr>
      <vt:lpstr>Тип Первиннопорожнинні, або Круглі черви</vt:lpstr>
      <vt:lpstr>Слайд 68</vt:lpstr>
      <vt:lpstr>Слайд 69</vt:lpstr>
      <vt:lpstr>Слайд 70</vt:lpstr>
      <vt:lpstr>Слайд 71</vt:lpstr>
      <vt:lpstr>Слайд 72</vt:lpstr>
      <vt:lpstr>Слайд 73</vt:lpstr>
      <vt:lpstr>Гострики у кішечнику людини</vt:lpstr>
      <vt:lpstr>Слайд 75</vt:lpstr>
      <vt:lpstr>Слайд 76</vt:lpstr>
      <vt:lpstr>Слайд 77</vt:lpstr>
      <vt:lpstr>Вищі безхребетні</vt:lpstr>
      <vt:lpstr>Слайд 79</vt:lpstr>
      <vt:lpstr>Слайд 80</vt:lpstr>
      <vt:lpstr>Слайд 81</vt:lpstr>
      <vt:lpstr>Слайд 82</vt:lpstr>
      <vt:lpstr>Слайд 83</vt:lpstr>
      <vt:lpstr>Тип Кільчасті черви, або Кільчаки</vt:lpstr>
      <vt:lpstr>Слайд 85</vt:lpstr>
      <vt:lpstr>Слайд 86</vt:lpstr>
      <vt:lpstr>Слайд 87</vt:lpstr>
      <vt:lpstr>Слайд 88</vt:lpstr>
      <vt:lpstr>Слайд 89</vt:lpstr>
      <vt:lpstr>Слайд 90</vt:lpstr>
      <vt:lpstr>Слайд 91</vt:lpstr>
      <vt:lpstr>Тип Молюски, або М'якуни</vt:lpstr>
      <vt:lpstr>Слайд 93</vt:lpstr>
      <vt:lpstr>Слайд 94</vt:lpstr>
      <vt:lpstr>Клас Черевоногі, або Слимаки</vt:lpstr>
      <vt:lpstr>Слайд 96</vt:lpstr>
      <vt:lpstr>Слайд 97</vt:lpstr>
      <vt:lpstr>Клас Двостулкові</vt:lpstr>
      <vt:lpstr>Слайд 99</vt:lpstr>
      <vt:lpstr>Слайд 100</vt:lpstr>
      <vt:lpstr>Клас Головоногі</vt:lpstr>
      <vt:lpstr>Слайд 102</vt:lpstr>
      <vt:lpstr>Слайд 103</vt:lpstr>
      <vt:lpstr>Слайд 104</vt:lpstr>
      <vt:lpstr>Слайд 105</vt:lpstr>
      <vt:lpstr>ТИП ЧЛЕНИСТОНОГІ</vt:lpstr>
      <vt:lpstr>Слайд 107</vt:lpstr>
      <vt:lpstr>Порівняльно-морфологічна характеристика кільчастих червів і членистоногих</vt:lpstr>
      <vt:lpstr>Слайд 109</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lpstr>Слайд 120</vt:lpstr>
      <vt:lpstr>Слайд 121</vt:lpstr>
      <vt:lpstr>Слайд 122</vt:lpstr>
      <vt:lpstr>Слайд 123</vt:lpstr>
      <vt:lpstr>Слайд 124</vt:lpstr>
      <vt:lpstr>Слайд 125</vt:lpstr>
      <vt:lpstr>Слайд 126</vt:lpstr>
      <vt:lpstr>Клас Павукоподібні</vt:lpstr>
      <vt:lpstr>Слайд 128</vt:lpstr>
      <vt:lpstr>Слайд 129</vt:lpstr>
      <vt:lpstr>Слайд 130</vt:lpstr>
      <vt:lpstr>Слайд 131</vt:lpstr>
      <vt:lpstr>Слайд 132</vt:lpstr>
      <vt:lpstr>Слайд 133</vt:lpstr>
      <vt:lpstr>Слайд 134</vt:lpstr>
      <vt:lpstr>Слайд 135</vt:lpstr>
      <vt:lpstr>Слайд 136</vt:lpstr>
      <vt:lpstr>Слайд 137</vt:lpstr>
      <vt:lpstr>Слайд 138</vt:lpstr>
      <vt:lpstr>Слайд 139</vt:lpstr>
      <vt:lpstr>Слайд 140</vt:lpstr>
      <vt:lpstr>Слайд 141</vt:lpstr>
      <vt:lpstr>Слайд 142</vt:lpstr>
      <vt:lpstr>Слайд 143</vt:lpstr>
      <vt:lpstr>Клас Комахи</vt:lpstr>
      <vt:lpstr>Слайд 145</vt:lpstr>
      <vt:lpstr>Слайд 146</vt:lpstr>
      <vt:lpstr>Слайд 147</vt:lpstr>
      <vt:lpstr>Слайд 148</vt:lpstr>
      <vt:lpstr>Слайд 149</vt:lpstr>
      <vt:lpstr>Слайд 150</vt:lpstr>
      <vt:lpstr>Слайд 151</vt:lpstr>
      <vt:lpstr>Слайд 152</vt:lpstr>
      <vt:lpstr>Слайд 153</vt:lpstr>
      <vt:lpstr>Слайд 154</vt:lpstr>
      <vt:lpstr>Слайд 155</vt:lpstr>
      <vt:lpstr>Слайд 156</vt:lpstr>
      <vt:lpstr>Слайд 157</vt:lpstr>
      <vt:lpstr>Слайд 158</vt:lpstr>
      <vt:lpstr>Слайд 159</vt:lpstr>
      <vt:lpstr>Слайд 160</vt:lpstr>
      <vt:lpstr>Слайд 161</vt:lpstr>
      <vt:lpstr>Слайд 162</vt:lpstr>
      <vt:lpstr>Слайд 163</vt:lpstr>
      <vt:lpstr>Слайд 164</vt:lpstr>
      <vt:lpstr>Слайд 165</vt:lpstr>
      <vt:lpstr>Слайд 166</vt:lpstr>
      <vt:lpstr>Голкошкірі</vt:lpstr>
      <vt:lpstr>Слайд 168</vt:lpstr>
      <vt:lpstr>Слайд 169</vt:lpstr>
      <vt:lpstr>Слайд 170</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Egor</dc:creator>
  <cp:lastModifiedBy>Egor</cp:lastModifiedBy>
  <cp:revision>549</cp:revision>
  <dcterms:created xsi:type="dcterms:W3CDTF">2010-11-23T09:35:15Z</dcterms:created>
  <dcterms:modified xsi:type="dcterms:W3CDTF">2010-12-16T12:15:36Z</dcterms:modified>
</cp:coreProperties>
</file>