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1"/>
  </p:notesMasterIdLst>
  <p:sldIdLst>
    <p:sldId id="263" r:id="rId2"/>
    <p:sldId id="256" r:id="rId3"/>
    <p:sldId id="259" r:id="rId4"/>
    <p:sldId id="369" r:id="rId5"/>
    <p:sldId id="261" r:id="rId6"/>
    <p:sldId id="370" r:id="rId7"/>
    <p:sldId id="371" r:id="rId8"/>
    <p:sldId id="372" r:id="rId9"/>
    <p:sldId id="3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3EB"/>
    <a:srgbClr val="13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71F2B-E5C8-4442-8AAB-AE24C85C8E24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06729-A6E2-4599-9E03-FEB391389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90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32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728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8631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392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153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80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44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38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97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19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7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6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75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2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2839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F3F13-E49F-40E5-BC0D-7936241D3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Презентація курсу</a:t>
            </a:r>
            <a:br>
              <a:rPr lang="uk-UA" dirty="0"/>
            </a:br>
            <a:r>
              <a:rPr lang="ru-RU" b="1" dirty="0">
                <a:effectLst/>
              </a:rPr>
              <a:t>"</a:t>
            </a:r>
            <a:r>
              <a:rPr lang="ru-RU" b="1" dirty="0" err="1">
                <a:effectLst/>
              </a:rPr>
              <a:t>Маркетингові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інформаційні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системи</a:t>
            </a:r>
            <a:r>
              <a:rPr lang="ru-RU" b="1" dirty="0">
                <a:effectLst/>
              </a:rPr>
              <a:t>"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054E95B-1000-4BEC-A970-DE287FB44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1857" y="734511"/>
            <a:ext cx="7876978" cy="300194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297CD11-D1D2-4767-9692-1D15FE8DDF20}"/>
              </a:ext>
            </a:extLst>
          </p:cNvPr>
          <p:cNvSpPr txBox="1"/>
          <p:nvPr/>
        </p:nvSpPr>
        <p:spPr>
          <a:xfrm>
            <a:off x="8583856" y="6286113"/>
            <a:ext cx="33483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 err="1"/>
              <a:t>К.е.н</a:t>
            </a:r>
            <a:r>
              <a:rPr lang="uk-UA" dirty="0"/>
              <a:t>., доц. </a:t>
            </a:r>
            <a:r>
              <a:rPr lang="uk-UA" dirty="0" err="1"/>
              <a:t>Малтиз</a:t>
            </a:r>
            <a:r>
              <a:rPr lang="uk-UA" dirty="0"/>
              <a:t> В.В.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887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8857" y="3121089"/>
            <a:ext cx="8001000" cy="2971801"/>
          </a:xfrm>
        </p:spPr>
        <p:txBody>
          <a:bodyPr>
            <a:noAutofit/>
          </a:bodyPr>
          <a:lstStyle/>
          <a:p>
            <a:r>
              <a:rPr lang="ru-RU" sz="2500" b="1" dirty="0" err="1"/>
              <a:t>Маркетингова</a:t>
            </a:r>
            <a:r>
              <a:rPr lang="ru-RU" sz="2500" b="1" dirty="0"/>
              <a:t> </a:t>
            </a:r>
            <a:r>
              <a:rPr lang="ru-RU" sz="2500" b="1" dirty="0" err="1"/>
              <a:t>інформаційна</a:t>
            </a:r>
            <a:r>
              <a:rPr lang="ru-RU" sz="2500" b="1" dirty="0"/>
              <a:t> система (МІС)</a:t>
            </a:r>
            <a:br>
              <a:rPr lang="ru-RU" sz="2500" b="1" dirty="0"/>
            </a:br>
            <a:r>
              <a:rPr lang="ru-RU" sz="2500" dirty="0" err="1"/>
              <a:t>Маркетингова</a:t>
            </a:r>
            <a:r>
              <a:rPr lang="ru-RU" sz="2500" dirty="0"/>
              <a:t> </a:t>
            </a:r>
            <a:r>
              <a:rPr lang="ru-RU" sz="2500" dirty="0" err="1"/>
              <a:t>інформація</a:t>
            </a:r>
            <a:r>
              <a:rPr lang="ru-RU" sz="2500" dirty="0"/>
              <a:t> </a:t>
            </a:r>
            <a:r>
              <a:rPr lang="ru-RU" sz="2500" dirty="0" err="1"/>
              <a:t>має</a:t>
            </a:r>
            <a:r>
              <a:rPr lang="ru-RU" sz="2500" dirty="0"/>
              <a:t> </a:t>
            </a:r>
            <a:r>
              <a:rPr lang="ru-RU" sz="2500" dirty="0" err="1"/>
              <a:t>значну</a:t>
            </a:r>
            <a:r>
              <a:rPr lang="ru-RU" sz="2500" dirty="0"/>
              <a:t> </a:t>
            </a:r>
            <a:r>
              <a:rPr lang="ru-RU" sz="2500" dirty="0" err="1"/>
              <a:t>цінність</a:t>
            </a:r>
            <a:r>
              <a:rPr lang="ru-RU" sz="2500" dirty="0"/>
              <a:t> у </a:t>
            </a:r>
            <a:r>
              <a:rPr lang="ru-RU" sz="2500" dirty="0" err="1"/>
              <a:t>багатьох</a:t>
            </a:r>
            <a:r>
              <a:rPr lang="ru-RU" sz="2500" dirty="0"/>
              <a:t> </a:t>
            </a:r>
            <a:r>
              <a:rPr lang="ru-RU" sz="2500" dirty="0" err="1"/>
              <a:t>ситуаціях</a:t>
            </a:r>
            <a:r>
              <a:rPr lang="ru-RU" sz="2500" dirty="0"/>
              <a:t>, </a:t>
            </a:r>
            <a:r>
              <a:rPr lang="ru-RU" sz="2500" dirty="0" err="1"/>
              <a:t>пов'язаних</a:t>
            </a:r>
            <a:r>
              <a:rPr lang="ru-RU" sz="2500" dirty="0"/>
              <a:t> з </a:t>
            </a:r>
            <a:r>
              <a:rPr lang="ru-RU" sz="2500" dirty="0" err="1"/>
              <a:t>діяльністю</a:t>
            </a:r>
            <a:r>
              <a:rPr lang="ru-RU" sz="2500" dirty="0"/>
              <a:t> </a:t>
            </a:r>
            <a:r>
              <a:rPr lang="ru-RU" sz="2500" dirty="0" err="1"/>
              <a:t>організації</a:t>
            </a:r>
            <a:r>
              <a:rPr lang="ru-RU" sz="2500" dirty="0"/>
              <a:t>, при </a:t>
            </a:r>
            <a:r>
              <a:rPr lang="ru-RU" sz="2500" dirty="0" err="1"/>
              <a:t>здійсненні</a:t>
            </a:r>
            <a:r>
              <a:rPr lang="ru-RU" sz="2500" dirty="0"/>
              <a:t> маркетингу, </a:t>
            </a:r>
            <a:r>
              <a:rPr lang="ru-RU" sz="2500" dirty="0" err="1"/>
              <a:t>прийнятті</a:t>
            </a:r>
            <a:r>
              <a:rPr lang="ru-RU" sz="2500" dirty="0"/>
              <a:t> </a:t>
            </a:r>
            <a:r>
              <a:rPr lang="ru-RU" sz="2500" dirty="0" err="1"/>
              <a:t>маркетингових</a:t>
            </a:r>
            <a:r>
              <a:rPr lang="ru-RU" sz="2500" dirty="0"/>
              <a:t> </a:t>
            </a:r>
            <a:r>
              <a:rPr lang="ru-RU" sz="2500" dirty="0" err="1"/>
              <a:t>рішень</a:t>
            </a:r>
            <a:r>
              <a:rPr lang="ru-RU" sz="2500" dirty="0"/>
              <a:t> і </a:t>
            </a:r>
            <a:r>
              <a:rPr lang="ru-RU" sz="2500" dirty="0" err="1"/>
              <a:t>функціонує</a:t>
            </a:r>
            <a:r>
              <a:rPr lang="ru-RU" sz="2500" dirty="0"/>
              <a:t> комплексно в рамках </a:t>
            </a:r>
            <a:r>
              <a:rPr lang="ru-RU" sz="2500" dirty="0" err="1"/>
              <a:t>спеціальних</a:t>
            </a:r>
            <a:r>
              <a:rPr lang="ru-RU" sz="2500" dirty="0"/>
              <a:t> форм, </a:t>
            </a:r>
            <a:r>
              <a:rPr lang="ru-RU" sz="2500" dirty="0" err="1"/>
              <a:t>що</a:t>
            </a:r>
            <a:r>
              <a:rPr lang="ru-RU" sz="2500" dirty="0"/>
              <a:t> одержали </a:t>
            </a:r>
            <a:r>
              <a:rPr lang="ru-RU" sz="2500" dirty="0" err="1"/>
              <a:t>назву</a:t>
            </a:r>
            <a:r>
              <a:rPr lang="ru-RU" sz="2500" dirty="0"/>
              <a:t> </a:t>
            </a:r>
            <a:r>
              <a:rPr lang="ru-RU" sz="2500" dirty="0" err="1"/>
              <a:t>маркетингових</a:t>
            </a:r>
            <a:r>
              <a:rPr lang="ru-RU" sz="2500" dirty="0"/>
              <a:t> </a:t>
            </a:r>
            <a:r>
              <a:rPr lang="ru-RU" sz="2500" dirty="0" err="1"/>
              <a:t>інформаційних</a:t>
            </a:r>
            <a:r>
              <a:rPr lang="ru-RU" sz="2500" dirty="0"/>
              <a:t> систем.</a:t>
            </a:r>
            <a:br>
              <a:rPr lang="ru-RU" sz="2500" dirty="0"/>
            </a:br>
            <a:r>
              <a:rPr lang="ru-RU" sz="2500" b="1" i="1" dirty="0" err="1"/>
              <a:t>Маркетингова</a:t>
            </a:r>
            <a:r>
              <a:rPr lang="ru-RU" sz="2500" b="1" i="1" dirty="0"/>
              <a:t> </a:t>
            </a:r>
            <a:r>
              <a:rPr lang="ru-RU" sz="2500" b="1" i="1" dirty="0" err="1"/>
              <a:t>інформаційна</a:t>
            </a:r>
            <a:r>
              <a:rPr lang="ru-RU" sz="2500" b="1" i="1" dirty="0"/>
              <a:t> система - </a:t>
            </a:r>
            <a:r>
              <a:rPr lang="ru-RU" sz="2500" b="1" i="1" dirty="0" err="1"/>
              <a:t>це</a:t>
            </a:r>
            <a:r>
              <a:rPr lang="ru-RU" sz="2500" b="1" i="1" dirty="0"/>
              <a:t> </a:t>
            </a:r>
            <a:r>
              <a:rPr lang="ru-RU" sz="2500" b="1" i="1" dirty="0" err="1"/>
              <a:t>сукупність</a:t>
            </a:r>
            <a:r>
              <a:rPr lang="ru-RU" sz="2500" b="1" i="1" dirty="0"/>
              <a:t> персоналу, </a:t>
            </a:r>
            <a:r>
              <a:rPr lang="ru-RU" sz="2500" b="1" i="1" dirty="0" err="1"/>
              <a:t>інформації</a:t>
            </a:r>
            <a:r>
              <a:rPr lang="ru-RU" sz="2500" b="1" i="1" dirty="0"/>
              <a:t> і </a:t>
            </a:r>
            <a:r>
              <a:rPr lang="ru-RU" sz="2500" b="1" i="1" dirty="0" err="1"/>
              <a:t>методів</a:t>
            </a:r>
            <a:r>
              <a:rPr lang="ru-RU" sz="2500" b="1" i="1" dirty="0"/>
              <a:t> (процедур), </a:t>
            </a:r>
            <a:r>
              <a:rPr lang="ru-RU" sz="2500" b="1" i="1" dirty="0" err="1"/>
              <a:t>призначених</a:t>
            </a:r>
            <a:r>
              <a:rPr lang="ru-RU" sz="2500" b="1" i="1" dirty="0"/>
              <a:t> для </a:t>
            </a:r>
            <a:r>
              <a:rPr lang="ru-RU" sz="2500" b="1" i="1" dirty="0" err="1"/>
              <a:t>її</a:t>
            </a:r>
            <a:r>
              <a:rPr lang="ru-RU" sz="2500" b="1" i="1" dirty="0"/>
              <a:t> регулярного </a:t>
            </a:r>
            <a:r>
              <a:rPr lang="ru-RU" sz="2500" b="1" i="1" dirty="0" err="1"/>
              <a:t>збору</a:t>
            </a:r>
            <a:r>
              <a:rPr lang="ru-RU" sz="2500" b="1" i="1" dirty="0"/>
              <a:t>, </a:t>
            </a:r>
            <a:r>
              <a:rPr lang="ru-RU" sz="2500" b="1" i="1" dirty="0" err="1"/>
              <a:t>опрацювання</a:t>
            </a:r>
            <a:r>
              <a:rPr lang="ru-RU" sz="2500" b="1" i="1" dirty="0"/>
              <a:t>, </a:t>
            </a:r>
            <a:r>
              <a:rPr lang="ru-RU" sz="2500" b="1" i="1" dirty="0" err="1"/>
              <a:t>аналізу</a:t>
            </a:r>
            <a:r>
              <a:rPr lang="ru-RU" sz="2500" b="1" i="1" dirty="0"/>
              <a:t> і </a:t>
            </a:r>
            <a:r>
              <a:rPr lang="ru-RU" sz="2500" b="1" i="1" dirty="0" err="1"/>
              <a:t>підготовки</a:t>
            </a:r>
            <a:r>
              <a:rPr lang="ru-RU" sz="2500" b="1" i="1" dirty="0"/>
              <a:t> до </a:t>
            </a:r>
            <a:r>
              <a:rPr lang="ru-RU" sz="2500" b="1" i="1" dirty="0" err="1"/>
              <a:t>прийняття</a:t>
            </a:r>
            <a:r>
              <a:rPr lang="ru-RU" sz="2500" b="1" i="1" dirty="0"/>
              <a:t> </a:t>
            </a:r>
            <a:r>
              <a:rPr lang="ru-RU" sz="2500" b="1" i="1" dirty="0" err="1"/>
              <a:t>маркетингових</a:t>
            </a:r>
            <a:r>
              <a:rPr lang="ru-RU" sz="2500" b="1" i="1" dirty="0"/>
              <a:t> </a:t>
            </a:r>
            <a:r>
              <a:rPr lang="ru-RU" sz="2500" b="1" i="1" dirty="0" err="1"/>
              <a:t>рішень</a:t>
            </a:r>
            <a:r>
              <a:rPr lang="ru-RU" sz="2500" b="1" i="1" dirty="0"/>
              <a:t>.</a:t>
            </a:r>
            <a:br>
              <a:rPr lang="ru-RU" sz="2500" dirty="0"/>
            </a:br>
            <a:endParaRPr lang="en-US" sz="25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593" y="6325354"/>
            <a:ext cx="1971429" cy="3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69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89282" y="679794"/>
            <a:ext cx="8534400" cy="1507067"/>
          </a:xfrm>
        </p:spPr>
        <p:txBody>
          <a:bodyPr/>
          <a:lstStyle/>
          <a:p>
            <a:r>
              <a:rPr lang="uk-UA" b="1" dirty="0"/>
              <a:t>ПЕРЕВАГИ МАРКЕТИНГОВИХ ІНФОРМАЦІЙНИХ СИСТЕМ</a:t>
            </a:r>
            <a:endParaRPr lang="en-US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84311" y="2693232"/>
            <a:ext cx="10018713" cy="3124201"/>
          </a:xfrm>
        </p:spPr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chemeClr val="tx1"/>
                </a:solidFill>
              </a:rPr>
              <a:t>Невисока вартість</a:t>
            </a:r>
          </a:p>
          <a:p>
            <a:r>
              <a:rPr lang="uk-UA" dirty="0">
                <a:solidFill>
                  <a:schemeClr val="tx1"/>
                </a:solidFill>
              </a:rPr>
              <a:t>Ширше і точніше охоплення ЦА</a:t>
            </a:r>
          </a:p>
          <a:p>
            <a:r>
              <a:rPr lang="uk-UA" dirty="0">
                <a:solidFill>
                  <a:schemeClr val="tx1"/>
                </a:solidFill>
              </a:rPr>
              <a:t>Швидке інформування</a:t>
            </a:r>
          </a:p>
          <a:p>
            <a:r>
              <a:rPr lang="uk-UA" dirty="0">
                <a:solidFill>
                  <a:schemeClr val="tx1"/>
                </a:solidFill>
              </a:rPr>
              <a:t>Швидкий зворотній зв’язок </a:t>
            </a:r>
          </a:p>
          <a:p>
            <a:r>
              <a:rPr lang="uk-UA" dirty="0">
                <a:solidFill>
                  <a:schemeClr val="tx1"/>
                </a:solidFill>
              </a:rPr>
              <a:t>Ефективний спосіб просування товарів у карантинних умовах</a:t>
            </a:r>
          </a:p>
          <a:p>
            <a:r>
              <a:rPr lang="uk-UA" dirty="0">
                <a:solidFill>
                  <a:schemeClr val="tx1"/>
                </a:solidFill>
              </a:rPr>
              <a:t>Наявність інструментів для швидкої </a:t>
            </a:r>
            <a:r>
              <a:rPr lang="uk-UA" dirty="0" err="1">
                <a:solidFill>
                  <a:schemeClr val="tx1"/>
                </a:solidFill>
              </a:rPr>
              <a:t>розкрутни</a:t>
            </a:r>
            <a:r>
              <a:rPr lang="uk-UA" dirty="0">
                <a:solidFill>
                  <a:schemeClr val="tx1"/>
                </a:solidFill>
              </a:rPr>
              <a:t> бізнесу</a:t>
            </a:r>
          </a:p>
          <a:p>
            <a:r>
              <a:rPr lang="uk-UA" dirty="0">
                <a:solidFill>
                  <a:schemeClr val="tx1"/>
                </a:solidFill>
              </a:rPr>
              <a:t>Автоматизовані бізнес-процеси</a:t>
            </a:r>
          </a:p>
          <a:p>
            <a:r>
              <a:rPr lang="uk-UA" dirty="0">
                <a:solidFill>
                  <a:schemeClr val="tx1"/>
                </a:solidFill>
              </a:rPr>
              <a:t>Наявність безкоштовних методів просування</a:t>
            </a:r>
          </a:p>
          <a:p>
            <a:endParaRPr lang="uk-UA" dirty="0"/>
          </a:p>
          <a:p>
            <a:endParaRPr lang="en-US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594" y="6323804"/>
            <a:ext cx="1971429" cy="3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49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6927A-1801-4448-BFD8-69359F5D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764" y="2089365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 НАВЧАННЯ:</a:t>
            </a:r>
            <a:br>
              <a:rPr lang="uk-UA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uk-UA" dirty="0"/>
            </a:br>
            <a:r>
              <a:rPr lang="uk-UA" dirty="0"/>
              <a:t>Під час вивчення дисципліни використовуються такі сучасні методи навчання:</a:t>
            </a:r>
            <a:br>
              <a:rPr lang="uk-UA" dirty="0"/>
            </a:br>
            <a:br>
              <a:rPr lang="uk-UA" dirty="0"/>
            </a:br>
            <a:r>
              <a:rPr lang="uk-UA" dirty="0"/>
              <a:t>Групові завдання</a:t>
            </a:r>
            <a:br>
              <a:rPr lang="uk-UA" dirty="0"/>
            </a:br>
            <a:r>
              <a:rPr lang="uk-UA" dirty="0"/>
              <a:t>кейси</a:t>
            </a:r>
            <a:br>
              <a:rPr lang="uk-UA" dirty="0"/>
            </a:br>
            <a:r>
              <a:rPr lang="uk-UA" dirty="0"/>
              <a:t>ділові ігри</a:t>
            </a:r>
            <a:br>
              <a:rPr lang="uk-UA" dirty="0"/>
            </a:br>
            <a:r>
              <a:rPr lang="uk-UA" dirty="0"/>
              <a:t>демонстративний матеріал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182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2908" y="372532"/>
            <a:ext cx="8534400" cy="1507067"/>
          </a:xfrm>
        </p:spPr>
        <p:txBody>
          <a:bodyPr>
            <a:normAutofit/>
          </a:bodyPr>
          <a:lstStyle/>
          <a:p>
            <a:pPr lvl="0"/>
            <a:r>
              <a:rPr lang="uk-UA" b="1" dirty="0"/>
              <a:t>У результаті вивчення дисципліни студент зможе: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0131" y="1879599"/>
            <a:ext cx="9006566" cy="378823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Знати: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теоретичні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основи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понятійний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апарат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дисципліни</a:t>
            </a:r>
            <a:r>
              <a:rPr lang="ru-RU" dirty="0">
                <a:solidFill>
                  <a:schemeClr val="tx1"/>
                </a:solidFill>
              </a:rPr>
              <a:t>; структуру та </a:t>
            </a:r>
            <a:r>
              <a:rPr lang="ru-RU" dirty="0" err="1">
                <a:solidFill>
                  <a:schemeClr val="tx1"/>
                </a:solidFill>
              </a:rPr>
              <a:t>елементи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інформаційних</a:t>
            </a:r>
            <a:r>
              <a:rPr lang="ru-RU" dirty="0">
                <a:solidFill>
                  <a:schemeClr val="tx1"/>
                </a:solidFill>
              </a:rPr>
              <a:t> систем управління </a:t>
            </a:r>
            <a:r>
              <a:rPr lang="ru-RU" dirty="0" err="1">
                <a:solidFill>
                  <a:schemeClr val="tx1"/>
                </a:solidFill>
              </a:rPr>
              <a:t>підприємством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найважливіші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принципи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функції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методи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проектування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впровадження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використання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інформаційні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системи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технології</a:t>
            </a:r>
            <a:r>
              <a:rPr lang="ru-RU" dirty="0">
                <a:solidFill>
                  <a:schemeClr val="tx1"/>
                </a:solidFill>
              </a:rPr>
              <a:t> в маркетингу; </a:t>
            </a:r>
            <a:r>
              <a:rPr lang="ru-RU" dirty="0" err="1">
                <a:solidFill>
                  <a:schemeClr val="tx1"/>
                </a:solidFill>
              </a:rPr>
              <a:t>базове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прикладне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програмне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забезпечення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автоматизації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маркетингової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безпека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захист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інформації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автоматизованих</a:t>
            </a:r>
            <a:r>
              <a:rPr lang="ru-RU" dirty="0">
                <a:solidFill>
                  <a:schemeClr val="tx1"/>
                </a:solidFill>
              </a:rPr>
              <a:t> системах управління маркетингом; </a:t>
            </a:r>
            <a:r>
              <a:rPr lang="ru-RU" dirty="0" err="1">
                <a:solidFill>
                  <a:schemeClr val="tx1"/>
                </a:solidFill>
              </a:rPr>
              <a:t>Інтеренет-технології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маркетингової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підприємства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  <a:r>
              <a:rPr lang="ru-RU" b="1" dirty="0" err="1">
                <a:solidFill>
                  <a:schemeClr val="tx1"/>
                </a:solidFill>
              </a:rPr>
              <a:t>Вміти</a:t>
            </a:r>
            <a:r>
              <a:rPr lang="ru-RU" b="1" dirty="0">
                <a:solidFill>
                  <a:schemeClr val="tx1"/>
                </a:solidFill>
              </a:rPr>
              <a:t>: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використовувати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отримані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знання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розробки</a:t>
            </a:r>
            <a:r>
              <a:rPr lang="ru-RU" dirty="0">
                <a:solidFill>
                  <a:schemeClr val="tx1"/>
                </a:solidFill>
              </a:rPr>
              <a:t> та управління </a:t>
            </a:r>
            <a:r>
              <a:rPr lang="ru-RU" dirty="0" err="1">
                <a:solidFill>
                  <a:schemeClr val="tx1"/>
                </a:solidFill>
              </a:rPr>
              <a:t>інформаційними</a:t>
            </a:r>
            <a:r>
              <a:rPr lang="ru-RU" dirty="0">
                <a:solidFill>
                  <a:schemeClr val="tx1"/>
                </a:solidFill>
              </a:rPr>
              <a:t> системами і </a:t>
            </a:r>
            <a:r>
              <a:rPr lang="ru-RU" dirty="0" err="1">
                <a:solidFill>
                  <a:schemeClr val="tx1"/>
                </a:solidFill>
              </a:rPr>
              <a:t>технологіями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маркетингової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використовувати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можливості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принципи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використання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сучасних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інформаційно-пошукових</a:t>
            </a:r>
            <a:r>
              <a:rPr lang="ru-RU" dirty="0">
                <a:solidFill>
                  <a:schemeClr val="tx1"/>
                </a:solidFill>
              </a:rPr>
              <a:t> систем; </a:t>
            </a:r>
            <a:r>
              <a:rPr lang="ru-RU" dirty="0" err="1">
                <a:solidFill>
                  <a:schemeClr val="tx1"/>
                </a:solidFill>
              </a:rPr>
              <a:t>функціональні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можливості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сучасних</a:t>
            </a:r>
            <a:r>
              <a:rPr lang="ru-RU" dirty="0">
                <a:solidFill>
                  <a:schemeClr val="tx1"/>
                </a:solidFill>
              </a:rPr>
              <a:t> систем </a:t>
            </a:r>
            <a:r>
              <a:rPr lang="ru-RU" dirty="0" err="1">
                <a:solidFill>
                  <a:schemeClr val="tx1"/>
                </a:solidFill>
              </a:rPr>
              <a:t>бізнес-планування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стратегічної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оцінки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бізнесу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підприємствах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функціональні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можливості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сучасних</a:t>
            </a:r>
            <a:r>
              <a:rPr lang="ru-RU" dirty="0">
                <a:solidFill>
                  <a:schemeClr val="tx1"/>
                </a:solidFill>
              </a:rPr>
              <a:t> систем </a:t>
            </a:r>
            <a:r>
              <a:rPr lang="ru-RU" dirty="0" err="1">
                <a:solidFill>
                  <a:schemeClr val="tx1"/>
                </a:solidFill>
              </a:rPr>
              <a:t>підтримки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прийняття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рішень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експертних</a:t>
            </a:r>
            <a:r>
              <a:rPr lang="ru-RU" dirty="0">
                <a:solidFill>
                  <a:schemeClr val="tx1"/>
                </a:solidFill>
              </a:rPr>
              <a:t> систем; </a:t>
            </a:r>
            <a:r>
              <a:rPr lang="ru-RU" dirty="0" err="1">
                <a:solidFill>
                  <a:schemeClr val="tx1"/>
                </a:solidFill>
              </a:rPr>
              <a:t>використовувати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можливості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корпоративних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інформаційних</a:t>
            </a:r>
            <a:r>
              <a:rPr lang="ru-RU" dirty="0">
                <a:solidFill>
                  <a:schemeClr val="tx1"/>
                </a:solidFill>
              </a:rPr>
              <a:t> систем; </a:t>
            </a:r>
            <a:r>
              <a:rPr lang="ru-RU" dirty="0" err="1">
                <a:solidFill>
                  <a:schemeClr val="tx1"/>
                </a:solidFill>
              </a:rPr>
              <a:t>методологію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планування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реалізації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маркетингових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інформаційних</a:t>
            </a:r>
            <a:r>
              <a:rPr lang="ru-RU" dirty="0">
                <a:solidFill>
                  <a:schemeClr val="tx1"/>
                </a:solidFill>
              </a:rPr>
              <a:t> систем; </a:t>
            </a:r>
            <a:r>
              <a:rPr lang="ru-RU" dirty="0" err="1">
                <a:solidFill>
                  <a:schemeClr val="tx1"/>
                </a:solidFill>
              </a:rPr>
              <a:t>використовувати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управлінській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маркетингової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можливості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глобальної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комп’ютерної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мережі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Інтернет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використовувати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основні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можливості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електронної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комерції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практичній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організацій</a:t>
            </a:r>
            <a:r>
              <a:rPr lang="ru-RU" dirty="0">
                <a:solidFill>
                  <a:schemeClr val="tx1"/>
                </a:solidFill>
              </a:rPr>
              <a:t>; </a:t>
            </a:r>
            <a:r>
              <a:rPr lang="ru-RU" dirty="0" err="1">
                <a:solidFill>
                  <a:schemeClr val="tx1"/>
                </a:solidFill>
              </a:rPr>
              <a:t>визначати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якості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джерела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ефективності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інформаційних</a:t>
            </a:r>
            <a:r>
              <a:rPr lang="ru-RU" dirty="0">
                <a:solidFill>
                  <a:schemeClr val="tx1"/>
                </a:solidFill>
              </a:rPr>
              <a:t> систем; </a:t>
            </a:r>
            <a:r>
              <a:rPr lang="ru-RU" dirty="0" err="1">
                <a:solidFill>
                  <a:schemeClr val="tx1"/>
                </a:solidFill>
              </a:rPr>
              <a:t>працювати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команді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вибудовувати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відносини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колегами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основі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поваги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довіри</a:t>
            </a:r>
            <a:r>
              <a:rPr lang="ru-RU" dirty="0">
                <a:solidFill>
                  <a:schemeClr val="tx1"/>
                </a:solidFill>
              </a:rPr>
              <a:t>. 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594" y="6313713"/>
            <a:ext cx="1971429" cy="3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08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4C74B20-D46B-4028-BB38-4CFD0FE1D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83" y="529309"/>
            <a:ext cx="9302095" cy="5737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6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4681A0-E8CD-4AFF-988E-072470AA6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164757-FF84-498B-9ABA-8BDD23378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B03A26F-8BAF-42EA-9E8C-32561B06DE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176" y="499535"/>
            <a:ext cx="9317644" cy="5477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568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7D2855-8F22-40AE-A085-909509417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B0E18B-6C7B-4D91-92A9-533FE7844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68C48B1-1C0C-4B99-99A1-F6A64B5D5F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481"/>
          <a:stretch/>
        </p:blipFill>
        <p:spPr>
          <a:xfrm>
            <a:off x="416310" y="598864"/>
            <a:ext cx="11405479" cy="502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859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4">
            <a:extLst>
              <a:ext uri="{FF2B5EF4-FFF2-40B4-BE49-F238E27FC236}">
                <a16:creationId xmlns:a16="http://schemas.microsoft.com/office/drawing/2014/main" id="{55D10C7A-2686-407B-A953-AC8F36982F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0592" y="517848"/>
            <a:ext cx="8284172" cy="5369767"/>
          </a:xfrm>
        </p:spPr>
      </p:pic>
    </p:spTree>
    <p:extLst>
      <p:ext uri="{BB962C8B-B14F-4D97-AF65-F5344CB8AC3E}">
        <p14:creationId xmlns:p14="http://schemas.microsoft.com/office/powerpoint/2010/main" val="310543322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138</TotalTime>
  <Words>335</Words>
  <Application>Microsoft Office PowerPoint</Application>
  <PresentationFormat>Широкоэкранный</PresentationFormat>
  <Paragraphs>16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Century Gothic</vt:lpstr>
      <vt:lpstr>Wingdings 3</vt:lpstr>
      <vt:lpstr>Сектор</vt:lpstr>
      <vt:lpstr>Презентація курсу "Маркетингові інформаційні системи"</vt:lpstr>
      <vt:lpstr>Маркетингова інформаційна система (МІС) Маркетингова інформація має значну цінність у багатьох ситуаціях, пов'язаних з діяльністю організації, при здійсненні маркетингу, прийнятті маркетингових рішень і функціонує комплексно в рамках спеціальних форм, що одержали назву маркетингових інформаційних систем. Маркетингова інформаційна система - це сукупність персоналу, інформації і методів (процедур), призначених для її регулярного збору, опрацювання, аналізу і підготовки до прийняття маркетингових рішень. </vt:lpstr>
      <vt:lpstr>ПЕРЕВАГИ МАРКЕТИНГОВИХ ІНФОРМАЦІЙНИХ СИСТЕМ</vt:lpstr>
      <vt:lpstr>МЕТОДИ НАВЧАННЯ:  Під час вивчення дисципліни використовуються такі сучасні методи навчання:  Групові завдання кейси ділові ігри демонстративний матеріал</vt:lpstr>
      <vt:lpstr>У результаті вивчення дисципліни студент зможе: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Соціальні мережі та їх значення в інтернет-маркетингу</dc:title>
  <dc:creator>Олег Могитич</dc:creator>
  <cp:lastModifiedBy>Komp</cp:lastModifiedBy>
  <cp:revision>15</cp:revision>
  <dcterms:created xsi:type="dcterms:W3CDTF">2016-08-24T04:28:02Z</dcterms:created>
  <dcterms:modified xsi:type="dcterms:W3CDTF">2021-10-09T16:19:26Z</dcterms:modified>
</cp:coreProperties>
</file>