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46ABF-BC87-4FFE-A9AB-0FB24CF8FED3}" type="doc">
      <dgm:prSet loTypeId="urn:microsoft.com/office/officeart/2009/layout/CircleArrowProcess" loCatId="process" qsTypeId="urn:microsoft.com/office/officeart/2009/2/quickstyle/3d8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E7664BC-E5AF-4DBC-B03E-1F19DC1F6D67}">
      <dgm:prSet phldrT="[Текст]" custT="1"/>
      <dgm:spPr/>
      <dgm:t>
        <a:bodyPr/>
        <a:lstStyle/>
        <a:p>
          <a:r>
            <a:rPr lang="es-ES_tradnl" sz="2400" b="1" dirty="0" smtClean="0"/>
            <a:t>remitente</a:t>
          </a:r>
          <a:r>
            <a:rPr lang="es-ES_tradnl" sz="2200" b="1" dirty="0" smtClean="0"/>
            <a:t> </a:t>
          </a:r>
          <a:endParaRPr lang="ru-RU" sz="2200" dirty="0"/>
        </a:p>
      </dgm:t>
    </dgm:pt>
    <dgm:pt modelId="{B2AF4834-9EB7-48E2-94F6-51779A81DEC9}" type="parTrans" cxnId="{74C28012-3E67-4A3E-87F1-622918C2C706}">
      <dgm:prSet/>
      <dgm:spPr/>
      <dgm:t>
        <a:bodyPr/>
        <a:lstStyle/>
        <a:p>
          <a:endParaRPr lang="ru-RU"/>
        </a:p>
      </dgm:t>
    </dgm:pt>
    <dgm:pt modelId="{B48E209A-6C68-4087-84D9-6EE477147C38}" type="sibTrans" cxnId="{74C28012-3E67-4A3E-87F1-622918C2C706}">
      <dgm:prSet/>
      <dgm:spPr/>
      <dgm:t>
        <a:bodyPr/>
        <a:lstStyle/>
        <a:p>
          <a:endParaRPr lang="ru-RU"/>
        </a:p>
      </dgm:t>
    </dgm:pt>
    <dgm:pt modelId="{72FDE89F-547C-4DFF-B34C-F3E9CB72BA04}">
      <dgm:prSet phldrT="[Текст]" custT="1"/>
      <dgm:spPr/>
      <dgm:t>
        <a:bodyPr/>
        <a:lstStyle/>
        <a:p>
          <a:r>
            <a:rPr lang="es-ES_tradnl" sz="2400" b="1" dirty="0" smtClean="0"/>
            <a:t>traductor</a:t>
          </a:r>
          <a:endParaRPr lang="ru-RU" sz="2200" dirty="0"/>
        </a:p>
      </dgm:t>
    </dgm:pt>
    <dgm:pt modelId="{A5D91B8D-D3B2-4000-AA76-CBFDE783A9E0}" type="parTrans" cxnId="{1FDD0C91-CB98-4EAD-B7E7-C6050F8B174B}">
      <dgm:prSet/>
      <dgm:spPr/>
      <dgm:t>
        <a:bodyPr/>
        <a:lstStyle/>
        <a:p>
          <a:endParaRPr lang="ru-RU"/>
        </a:p>
      </dgm:t>
    </dgm:pt>
    <dgm:pt modelId="{45290690-615D-47AD-BBD5-B1D25E803D5D}" type="sibTrans" cxnId="{1FDD0C91-CB98-4EAD-B7E7-C6050F8B174B}">
      <dgm:prSet/>
      <dgm:spPr/>
      <dgm:t>
        <a:bodyPr/>
        <a:lstStyle/>
        <a:p>
          <a:endParaRPr lang="ru-RU"/>
        </a:p>
      </dgm:t>
    </dgm:pt>
    <dgm:pt modelId="{737AF367-DB7E-4880-B830-341B326FE500}">
      <dgm:prSet phldrT="[Текст]" custT="1"/>
      <dgm:spPr/>
      <dgm:t>
        <a:bodyPr/>
        <a:lstStyle/>
        <a:p>
          <a:r>
            <a:rPr lang="es-ES_tradnl" sz="2400" b="1" dirty="0" smtClean="0"/>
            <a:t>receptor</a:t>
          </a:r>
          <a:r>
            <a:rPr lang="es-ES_tradnl" sz="2200" b="1" dirty="0" smtClean="0"/>
            <a:t> </a:t>
          </a:r>
          <a:r>
            <a:rPr lang="es-ES_tradnl" sz="2400" b="1" dirty="0" smtClean="0"/>
            <a:t>final</a:t>
          </a:r>
          <a:endParaRPr lang="ru-RU" sz="2200" dirty="0"/>
        </a:p>
      </dgm:t>
    </dgm:pt>
    <dgm:pt modelId="{B15ADD59-B7B5-4168-BF18-6F61D08BEA2E}" type="parTrans" cxnId="{7D5CE9B2-FAA4-4496-8CB0-0A056A27163D}">
      <dgm:prSet/>
      <dgm:spPr/>
      <dgm:t>
        <a:bodyPr/>
        <a:lstStyle/>
        <a:p>
          <a:endParaRPr lang="ru-RU"/>
        </a:p>
      </dgm:t>
    </dgm:pt>
    <dgm:pt modelId="{BA0BAA27-56C2-4573-AA4B-FA7C1A3DC90B}" type="sibTrans" cxnId="{7D5CE9B2-FAA4-4496-8CB0-0A056A27163D}">
      <dgm:prSet/>
      <dgm:spPr/>
      <dgm:t>
        <a:bodyPr/>
        <a:lstStyle/>
        <a:p>
          <a:endParaRPr lang="ru-RU"/>
        </a:p>
      </dgm:t>
    </dgm:pt>
    <dgm:pt modelId="{BCFE11F4-139C-4BE7-B837-36BFB93904B9}" type="pres">
      <dgm:prSet presAssocID="{D4F46ABF-BC87-4FFE-A9AB-0FB24CF8FED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555C6FA-1D72-4E3C-988E-628849932701}" type="pres">
      <dgm:prSet presAssocID="{1E7664BC-E5AF-4DBC-B03E-1F19DC1F6D67}" presName="Accent1" presStyleCnt="0"/>
      <dgm:spPr/>
    </dgm:pt>
    <dgm:pt modelId="{0029C3A2-6169-47E8-9A29-729E5389606E}" type="pres">
      <dgm:prSet presAssocID="{1E7664BC-E5AF-4DBC-B03E-1F19DC1F6D67}" presName="Accent" presStyleLbl="node1" presStyleIdx="0" presStyleCnt="3" custScaleX="115362"/>
      <dgm:spPr/>
    </dgm:pt>
    <dgm:pt modelId="{A5C41A9E-1CF9-430F-BA2E-2F307C4E221B}" type="pres">
      <dgm:prSet presAssocID="{1E7664BC-E5AF-4DBC-B03E-1F19DC1F6D67}" presName="Parent1" presStyleLbl="revTx" presStyleIdx="0" presStyleCnt="3" custScaleX="1272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68ED8-200F-481B-B6F5-A8565F6D7A94}" type="pres">
      <dgm:prSet presAssocID="{72FDE89F-547C-4DFF-B34C-F3E9CB72BA04}" presName="Accent2" presStyleCnt="0"/>
      <dgm:spPr/>
    </dgm:pt>
    <dgm:pt modelId="{B24DBFA4-E46C-45FF-9441-6586BBB1C2BA}" type="pres">
      <dgm:prSet presAssocID="{72FDE89F-547C-4DFF-B34C-F3E9CB72BA04}" presName="Accent" presStyleLbl="node1" presStyleIdx="1" presStyleCnt="3" custScaleX="119863"/>
      <dgm:spPr/>
    </dgm:pt>
    <dgm:pt modelId="{61BAC9C6-50BE-4B60-8F17-1AC64D32FF24}" type="pres">
      <dgm:prSet presAssocID="{72FDE89F-547C-4DFF-B34C-F3E9CB72BA0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9C776-C772-4E3F-9F7B-B95C312ED0F9}" type="pres">
      <dgm:prSet presAssocID="{737AF367-DB7E-4880-B830-341B326FE500}" presName="Accent3" presStyleCnt="0"/>
      <dgm:spPr/>
    </dgm:pt>
    <dgm:pt modelId="{3711BB63-7A90-4B5A-9D64-2AA58DBA82D6}" type="pres">
      <dgm:prSet presAssocID="{737AF367-DB7E-4880-B830-341B326FE500}" presName="Accent" presStyleLbl="node1" presStyleIdx="2" presStyleCnt="3" custScaleX="124391"/>
      <dgm:spPr/>
    </dgm:pt>
    <dgm:pt modelId="{31E974B0-4C10-47E9-8560-983EE3A3B53A}" type="pres">
      <dgm:prSet presAssocID="{737AF367-DB7E-4880-B830-341B326FE500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033733-AF87-4F89-8969-B6F0C30142A5}" type="presOf" srcId="{D4F46ABF-BC87-4FFE-A9AB-0FB24CF8FED3}" destId="{BCFE11F4-139C-4BE7-B837-36BFB93904B9}" srcOrd="0" destOrd="0" presId="urn:microsoft.com/office/officeart/2009/layout/CircleArrowProcess"/>
    <dgm:cxn modelId="{7D5CE9B2-FAA4-4496-8CB0-0A056A27163D}" srcId="{D4F46ABF-BC87-4FFE-A9AB-0FB24CF8FED3}" destId="{737AF367-DB7E-4880-B830-341B326FE500}" srcOrd="2" destOrd="0" parTransId="{B15ADD59-B7B5-4168-BF18-6F61D08BEA2E}" sibTransId="{BA0BAA27-56C2-4573-AA4B-FA7C1A3DC90B}"/>
    <dgm:cxn modelId="{E4E7B4D5-35E5-4BCC-8DC1-D5D0AF66C0F2}" type="presOf" srcId="{737AF367-DB7E-4880-B830-341B326FE500}" destId="{31E974B0-4C10-47E9-8560-983EE3A3B53A}" srcOrd="0" destOrd="0" presId="urn:microsoft.com/office/officeart/2009/layout/CircleArrowProcess"/>
    <dgm:cxn modelId="{74C28012-3E67-4A3E-87F1-622918C2C706}" srcId="{D4F46ABF-BC87-4FFE-A9AB-0FB24CF8FED3}" destId="{1E7664BC-E5AF-4DBC-B03E-1F19DC1F6D67}" srcOrd="0" destOrd="0" parTransId="{B2AF4834-9EB7-48E2-94F6-51779A81DEC9}" sibTransId="{B48E209A-6C68-4087-84D9-6EE477147C38}"/>
    <dgm:cxn modelId="{1FDD0C91-CB98-4EAD-B7E7-C6050F8B174B}" srcId="{D4F46ABF-BC87-4FFE-A9AB-0FB24CF8FED3}" destId="{72FDE89F-547C-4DFF-B34C-F3E9CB72BA04}" srcOrd="1" destOrd="0" parTransId="{A5D91B8D-D3B2-4000-AA76-CBFDE783A9E0}" sibTransId="{45290690-615D-47AD-BBD5-B1D25E803D5D}"/>
    <dgm:cxn modelId="{21DD24E1-7C96-44E6-95E3-CE4D8D2C26C8}" type="presOf" srcId="{1E7664BC-E5AF-4DBC-B03E-1F19DC1F6D67}" destId="{A5C41A9E-1CF9-430F-BA2E-2F307C4E221B}" srcOrd="0" destOrd="0" presId="urn:microsoft.com/office/officeart/2009/layout/CircleArrowProcess"/>
    <dgm:cxn modelId="{FF797C3F-53CC-4118-B542-51043A66E4BE}" type="presOf" srcId="{72FDE89F-547C-4DFF-B34C-F3E9CB72BA04}" destId="{61BAC9C6-50BE-4B60-8F17-1AC64D32FF24}" srcOrd="0" destOrd="0" presId="urn:microsoft.com/office/officeart/2009/layout/CircleArrowProcess"/>
    <dgm:cxn modelId="{8AC2180A-1E93-4887-95F6-3A3239978CE7}" type="presParOf" srcId="{BCFE11F4-139C-4BE7-B837-36BFB93904B9}" destId="{E555C6FA-1D72-4E3C-988E-628849932701}" srcOrd="0" destOrd="0" presId="urn:microsoft.com/office/officeart/2009/layout/CircleArrowProcess"/>
    <dgm:cxn modelId="{39099AEC-C3ED-45FA-ABC4-25A905FB97A2}" type="presParOf" srcId="{E555C6FA-1D72-4E3C-988E-628849932701}" destId="{0029C3A2-6169-47E8-9A29-729E5389606E}" srcOrd="0" destOrd="0" presId="urn:microsoft.com/office/officeart/2009/layout/CircleArrowProcess"/>
    <dgm:cxn modelId="{46D7B14C-B210-4E7B-92F2-48C4EA538B04}" type="presParOf" srcId="{BCFE11F4-139C-4BE7-B837-36BFB93904B9}" destId="{A5C41A9E-1CF9-430F-BA2E-2F307C4E221B}" srcOrd="1" destOrd="0" presId="urn:microsoft.com/office/officeart/2009/layout/CircleArrowProcess"/>
    <dgm:cxn modelId="{57D14E92-C30D-40C6-BB9B-6E2A5AED3007}" type="presParOf" srcId="{BCFE11F4-139C-4BE7-B837-36BFB93904B9}" destId="{F0668ED8-200F-481B-B6F5-A8565F6D7A94}" srcOrd="2" destOrd="0" presId="urn:microsoft.com/office/officeart/2009/layout/CircleArrowProcess"/>
    <dgm:cxn modelId="{2A079344-80D6-463D-8DB6-5405C647F2B8}" type="presParOf" srcId="{F0668ED8-200F-481B-B6F5-A8565F6D7A94}" destId="{B24DBFA4-E46C-45FF-9441-6586BBB1C2BA}" srcOrd="0" destOrd="0" presId="urn:microsoft.com/office/officeart/2009/layout/CircleArrowProcess"/>
    <dgm:cxn modelId="{D3EEDFB7-AAF0-4F2A-AEE1-6BC5935B4977}" type="presParOf" srcId="{BCFE11F4-139C-4BE7-B837-36BFB93904B9}" destId="{61BAC9C6-50BE-4B60-8F17-1AC64D32FF24}" srcOrd="3" destOrd="0" presId="urn:microsoft.com/office/officeart/2009/layout/CircleArrowProcess"/>
    <dgm:cxn modelId="{77E46C98-6CB0-4373-8521-42F6409A6EF5}" type="presParOf" srcId="{BCFE11F4-139C-4BE7-B837-36BFB93904B9}" destId="{4659C776-C772-4E3F-9F7B-B95C312ED0F9}" srcOrd="4" destOrd="0" presId="urn:microsoft.com/office/officeart/2009/layout/CircleArrowProcess"/>
    <dgm:cxn modelId="{12CEEE9B-CA9A-4873-BCCF-9FADFFD8A012}" type="presParOf" srcId="{4659C776-C772-4E3F-9F7B-B95C312ED0F9}" destId="{3711BB63-7A90-4B5A-9D64-2AA58DBA82D6}" srcOrd="0" destOrd="0" presId="urn:microsoft.com/office/officeart/2009/layout/CircleArrowProcess"/>
    <dgm:cxn modelId="{66433F21-CAEC-48E0-B82A-F7AAC12018B5}" type="presParOf" srcId="{BCFE11F4-139C-4BE7-B837-36BFB93904B9}" destId="{31E974B0-4C10-47E9-8560-983EE3A3B53A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29C3A2-6169-47E8-9A29-729E5389606E}">
      <dsp:nvSpPr>
        <dsp:cNvPr id="0" name=""/>
        <dsp:cNvSpPr/>
      </dsp:nvSpPr>
      <dsp:spPr>
        <a:xfrm>
          <a:off x="2844867" y="0"/>
          <a:ext cx="2918813" cy="253051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C41A9E-1CF9-430F-BA2E-2F307C4E221B}">
      <dsp:nvSpPr>
        <dsp:cNvPr id="0" name=""/>
        <dsp:cNvSpPr/>
      </dsp:nvSpPr>
      <dsp:spPr>
        <a:xfrm>
          <a:off x="3407009" y="913594"/>
          <a:ext cx="1788828" cy="702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/>
            <a:t>remitente</a:t>
          </a:r>
          <a:r>
            <a:rPr lang="es-ES_tradnl" sz="2200" b="1" kern="1200" dirty="0" smtClean="0"/>
            <a:t> </a:t>
          </a:r>
          <a:endParaRPr lang="ru-RU" sz="2200" kern="1200" dirty="0"/>
        </a:p>
      </dsp:txBody>
      <dsp:txXfrm>
        <a:off x="3407009" y="913594"/>
        <a:ext cx="1788828" cy="702805"/>
      </dsp:txXfrm>
    </dsp:sp>
    <dsp:sp modelId="{B24DBFA4-E46C-45FF-9441-6586BBB1C2BA}">
      <dsp:nvSpPr>
        <dsp:cNvPr id="0" name=""/>
        <dsp:cNvSpPr/>
      </dsp:nvSpPr>
      <dsp:spPr>
        <a:xfrm>
          <a:off x="2085190" y="1453971"/>
          <a:ext cx="3032695" cy="253051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1228607"/>
            <a:satOff val="-26981"/>
            <a:lumOff val="6863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BAC9C6-50BE-4B60-8F17-1AC64D32FF24}">
      <dsp:nvSpPr>
        <dsp:cNvPr id="0" name=""/>
        <dsp:cNvSpPr/>
      </dsp:nvSpPr>
      <dsp:spPr>
        <a:xfrm>
          <a:off x="2898564" y="2375975"/>
          <a:ext cx="1405947" cy="702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/>
            <a:t>traductor</a:t>
          </a:r>
          <a:endParaRPr lang="ru-RU" sz="2200" kern="1200" dirty="0"/>
        </a:p>
      </dsp:txBody>
      <dsp:txXfrm>
        <a:off x="2898564" y="2375975"/>
        <a:ext cx="1405947" cy="702805"/>
      </dsp:txXfrm>
    </dsp:sp>
    <dsp:sp modelId="{3711BB63-7A90-4B5A-9D64-2AA58DBA82D6}">
      <dsp:nvSpPr>
        <dsp:cNvPr id="0" name=""/>
        <dsp:cNvSpPr/>
      </dsp:nvSpPr>
      <dsp:spPr>
        <a:xfrm>
          <a:off x="2954183" y="3081935"/>
          <a:ext cx="2703983" cy="21746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2457214"/>
            <a:satOff val="-53963"/>
            <a:lumOff val="13725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E974B0-4C10-47E9-8560-983EE3A3B53A}">
      <dsp:nvSpPr>
        <dsp:cNvPr id="0" name=""/>
        <dsp:cNvSpPr/>
      </dsp:nvSpPr>
      <dsp:spPr>
        <a:xfrm>
          <a:off x="3601775" y="3840460"/>
          <a:ext cx="1405947" cy="702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kern="1200" dirty="0" smtClean="0"/>
            <a:t>receptor</a:t>
          </a:r>
          <a:r>
            <a:rPr lang="es-ES_tradnl" sz="2200" b="1" kern="1200" dirty="0" smtClean="0"/>
            <a:t> </a:t>
          </a:r>
          <a:r>
            <a:rPr lang="es-ES_tradnl" sz="2400" b="1" kern="1200" dirty="0" smtClean="0"/>
            <a:t>final</a:t>
          </a:r>
          <a:endParaRPr lang="ru-RU" sz="2200" kern="1200" dirty="0"/>
        </a:p>
      </dsp:txBody>
      <dsp:txXfrm>
        <a:off x="3601775" y="3840460"/>
        <a:ext cx="1405947" cy="702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11EB29-177F-4BCB-A06F-002845FAB4C0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C2C158-57F4-4199-834E-7EE81E288A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vantes.es/" TargetMode="External"/><Relationship Id="rId7" Type="http://schemas.openxmlformats.org/officeDocument/2006/relationships/hyperlink" Target="http://www.alegsa.com.ar/Definiciones/" TargetMode="External"/><Relationship Id="rId2" Type="http://schemas.openxmlformats.org/officeDocument/2006/relationships/hyperlink" Target="http://www.rae.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ccionarios.com/diccionarioenciclopedico" TargetMode="External"/><Relationship Id="rId5" Type="http://schemas.openxmlformats.org/officeDocument/2006/relationships/hyperlink" Target="http://dicciomed.eusal.es/" TargetMode="External"/><Relationship Id="rId4" Type="http://schemas.openxmlformats.org/officeDocument/2006/relationships/hyperlink" Target="http://www.rtve.es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136904" cy="3892222"/>
          </a:xfrm>
        </p:spPr>
        <p:txBody>
          <a:bodyPr>
            <a:normAutofit/>
          </a:bodyPr>
          <a:lstStyle/>
          <a:p>
            <a:r>
              <a:rPr lang="es-ES_tradnl" b="1" dirty="0" smtClean="0"/>
              <a:t>La </a:t>
            </a:r>
            <a:r>
              <a:rPr lang="es-ES_tradnl" b="1" dirty="0"/>
              <a:t>unidad de traducción.</a:t>
            </a:r>
            <a:r>
              <a:rPr lang="ru-RU" b="1" dirty="0"/>
              <a:t/>
            </a:r>
            <a:br>
              <a:rPr lang="ru-RU" b="1" dirty="0"/>
            </a:br>
            <a:r>
              <a:rPr lang="es-ES_tradnl" b="1" dirty="0"/>
              <a:t> </a:t>
            </a:r>
            <a:r>
              <a:rPr lang="es-ES_tradnl" b="1" dirty="0" smtClean="0"/>
              <a:t>Fases del proceso traductor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>
            <a:normAutofit/>
          </a:bodyPr>
          <a:lstStyle/>
          <a:p>
            <a:r>
              <a:rPr lang="es-ES_tradnl" sz="4000" b="1" i="1" dirty="0" smtClean="0"/>
              <a:t>La lección 3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08719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Autofit/>
          </a:bodyPr>
          <a:lstStyle/>
          <a:p>
            <a:r>
              <a:rPr lang="es-ES_tradnl" sz="2800" dirty="0"/>
              <a:t>Las discusiones sobre la unidad de traducción están estrechamente ligadas con el conflicto eterno entre los adeptos de </a:t>
            </a:r>
            <a:r>
              <a:rPr lang="es-ES_tradnl" sz="2800" b="1" dirty="0"/>
              <a:t>la traducción literal </a:t>
            </a:r>
            <a:r>
              <a:rPr lang="es-ES_tradnl" sz="2800" dirty="0"/>
              <a:t>y </a:t>
            </a:r>
            <a:r>
              <a:rPr lang="es-ES_tradnl" sz="2800" b="1" dirty="0"/>
              <a:t>la traducción libre</a:t>
            </a:r>
            <a:r>
              <a:rPr lang="es-ES_tradnl" sz="2800" dirty="0"/>
              <a:t>.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67544" y="2420888"/>
            <a:ext cx="4038600" cy="3777283"/>
          </a:xfrm>
        </p:spPr>
        <p:txBody>
          <a:bodyPr/>
          <a:lstStyle/>
          <a:p>
            <a:r>
              <a:rPr lang="es-ES_tradnl" dirty="0"/>
              <a:t>Los adeptos de la finalidad de la traducción prestan atención  a cada una</a:t>
            </a:r>
            <a:r>
              <a:rPr lang="es-ES_tradnl" b="1" dirty="0"/>
              <a:t> palabra</a:t>
            </a:r>
            <a:r>
              <a:rPr lang="es-ES_tradnl" dirty="0"/>
              <a:t> e incluso a los </a:t>
            </a:r>
            <a:r>
              <a:rPr lang="es-ES_tradnl" b="1" dirty="0"/>
              <a:t>morfemas</a:t>
            </a:r>
            <a:r>
              <a:rPr lang="es-ES_tradnl" dirty="0"/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2420888"/>
            <a:ext cx="4038600" cy="3921299"/>
          </a:xfrm>
        </p:spPr>
        <p:txBody>
          <a:bodyPr/>
          <a:lstStyle/>
          <a:p>
            <a:r>
              <a:rPr lang="es-ES_tradnl" dirty="0" smtClean="0"/>
              <a:t>Los </a:t>
            </a:r>
            <a:r>
              <a:rPr lang="es-ES_tradnl" dirty="0"/>
              <a:t>adeptos de la traducción libre traduciendo los fragmentos grandes del texto eligen como la unidad de traducción la </a:t>
            </a:r>
            <a:r>
              <a:rPr lang="es-ES_tradnl" b="1" dirty="0"/>
              <a:t>oración</a:t>
            </a:r>
            <a:r>
              <a:rPr lang="es-ES_tradnl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08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Fases y </a:t>
            </a:r>
            <a:r>
              <a:rPr lang="es-ES_tradnl" b="1" dirty="0" err="1"/>
              <a:t>subfases</a:t>
            </a:r>
            <a:r>
              <a:rPr lang="es-ES_tradnl" b="1" dirty="0"/>
              <a:t> del proceso de traducción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589723587"/>
              </p:ext>
            </p:extLst>
          </p:nvPr>
        </p:nvGraphicFramePr>
        <p:xfrm>
          <a:off x="683568" y="1484784"/>
          <a:ext cx="78488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65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i="1" dirty="0">
                <a:solidFill>
                  <a:schemeClr val="accent3">
                    <a:lumMod val="75000"/>
                  </a:schemeClr>
                </a:solidFill>
              </a:rPr>
              <a:t>La primera etapa</a:t>
            </a:r>
            <a:r>
              <a:rPr lang="es-ES_tradnl" sz="4000" dirty="0">
                <a:solidFill>
                  <a:schemeClr val="accent3">
                    <a:lumMod val="75000"/>
                  </a:schemeClr>
                </a:solidFill>
              </a:rPr>
              <a:t> del proceso traductor es una de las más importantes </a:t>
            </a:r>
            <a:r>
              <a:rPr lang="es-ES_tradnl" sz="40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→ </a:t>
            </a:r>
            <a:r>
              <a:rPr lang="es-ES_tradnl" sz="4000" dirty="0" smtClean="0">
                <a:solidFill>
                  <a:schemeClr val="accent3">
                    <a:lumMod val="75000"/>
                  </a:schemeClr>
                </a:solidFill>
              </a:rPr>
              <a:t>permite </a:t>
            </a:r>
            <a:r>
              <a:rPr lang="es-ES_tradnl" sz="4000" dirty="0">
                <a:solidFill>
                  <a:schemeClr val="accent3">
                    <a:lumMod val="75000"/>
                  </a:schemeClr>
                </a:solidFill>
              </a:rPr>
              <a:t>esbozar la estrategia de traducción.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Análisis del texto objeto de traducción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5631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5770984" cy="4277071"/>
          </a:xfrm>
        </p:spPr>
        <p:txBody>
          <a:bodyPr>
            <a:normAutofit lnSpcReduction="10000"/>
          </a:bodyPr>
          <a:lstStyle/>
          <a:p>
            <a:r>
              <a:rPr lang="es-ES_tradnl" sz="3200" b="1" dirty="0" smtClean="0">
                <a:solidFill>
                  <a:schemeClr val="tx2">
                    <a:lumMod val="75000"/>
                  </a:schemeClr>
                </a:solidFill>
              </a:rPr>
              <a:t>No </a:t>
            </a:r>
            <a:r>
              <a:rPr lang="es-ES_tradnl" sz="3200" b="1" dirty="0">
                <a:solidFill>
                  <a:schemeClr val="tx2">
                    <a:lumMod val="75000"/>
                  </a:schemeClr>
                </a:solidFill>
              </a:rPr>
              <a:t>es lo mismo la lectura ordinaria que la de un traductor</a:t>
            </a:r>
            <a:r>
              <a:rPr lang="es-ES_tradnl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es-ES_tradnl" sz="3200" dirty="0"/>
              <a:t> </a:t>
            </a:r>
            <a:endParaRPr lang="uk-UA" sz="3200" dirty="0" smtClean="0"/>
          </a:p>
          <a:p>
            <a:r>
              <a:rPr lang="es-ES_tradnl" sz="3200" dirty="0" smtClean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s-ES_tradnl" sz="3200" dirty="0">
                <a:solidFill>
                  <a:schemeClr val="accent3">
                    <a:lumMod val="75000"/>
                  </a:schemeClr>
                </a:solidFill>
              </a:rPr>
              <a:t>traductor debe analizar la intención del texto y la forma en que está escrito el texto para seleccionar el método más adecuado para su traducción.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224136"/>
          </a:xfrm>
        </p:spPr>
        <p:txBody>
          <a:bodyPr>
            <a:noAutofit/>
          </a:bodyPr>
          <a:lstStyle/>
          <a:p>
            <a:r>
              <a:rPr lang="es-ES_tradnl" sz="4000" dirty="0"/>
              <a:t>La tarea comienza como regla general con </a:t>
            </a:r>
            <a:r>
              <a:rPr lang="es-ES_trad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lectura del original</a:t>
            </a:r>
            <a:r>
              <a:rPr lang="es-ES_tradnl" sz="3600" dirty="0"/>
              <a:t>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836712"/>
            <a:ext cx="18722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!</a:t>
            </a:r>
            <a:endParaRPr lang="ru-RU" sz="40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763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s-ES" b="1" dirty="0" smtClean="0"/>
              <a:t>Real Academia Española</a:t>
            </a:r>
            <a:r>
              <a:rPr lang="es-ES" dirty="0" smtClean="0"/>
              <a:t>: </a:t>
            </a:r>
            <a:r>
              <a:rPr lang="es-ES" dirty="0" smtClean="0">
                <a:hlinkClick r:id="rId2"/>
              </a:rPr>
              <a:t>www.rae.es</a:t>
            </a:r>
            <a:r>
              <a:rPr lang="es-ES" dirty="0" smtClean="0"/>
              <a:t>  </a:t>
            </a:r>
          </a:p>
          <a:p>
            <a:r>
              <a:rPr lang="es-ES" b="1" dirty="0" smtClean="0"/>
              <a:t>Instituto Cervantes</a:t>
            </a:r>
            <a:r>
              <a:rPr lang="es-ES" dirty="0" smtClean="0"/>
              <a:t>: </a:t>
            </a:r>
            <a:r>
              <a:rPr lang="es-ES" dirty="0" smtClean="0">
                <a:hlinkClick r:id="rId3"/>
              </a:rPr>
              <a:t>http://www.cervantes.es</a:t>
            </a:r>
            <a:r>
              <a:rPr lang="es-ES" dirty="0" smtClean="0"/>
              <a:t>   </a:t>
            </a:r>
          </a:p>
          <a:p>
            <a:r>
              <a:rPr lang="es-ES" b="1" dirty="0" smtClean="0"/>
              <a:t>Noticias última hora, programas y series de RTVE</a:t>
            </a:r>
            <a:r>
              <a:rPr lang="es-ES" dirty="0" smtClean="0"/>
              <a:t>: </a:t>
            </a:r>
            <a:r>
              <a:rPr lang="es-ES" dirty="0" smtClean="0">
                <a:hlinkClick r:id="rId4"/>
              </a:rPr>
              <a:t>www.rtve.es</a:t>
            </a:r>
            <a:r>
              <a:rPr lang="es-ES" dirty="0" smtClean="0"/>
              <a:t>  </a:t>
            </a:r>
          </a:p>
          <a:p>
            <a:r>
              <a:rPr lang="es-ES" b="1" dirty="0" smtClean="0"/>
              <a:t>Diccionario médico-biológico, histórico y etimológico: </a:t>
            </a:r>
            <a:r>
              <a:rPr lang="es-ES" dirty="0" smtClean="0">
                <a:hlinkClick r:id="rId5"/>
              </a:rPr>
              <a:t>http://dicciomed.eusal.es/</a:t>
            </a:r>
            <a:endParaRPr lang="es-ES" dirty="0" smtClean="0"/>
          </a:p>
          <a:p>
            <a:r>
              <a:rPr lang="fr-FR" b="1" dirty="0" err="1"/>
              <a:t>Diccionario</a:t>
            </a:r>
            <a:r>
              <a:rPr lang="fr-FR" b="1" dirty="0"/>
              <a:t> </a:t>
            </a:r>
            <a:r>
              <a:rPr lang="fr-FR" b="1" dirty="0" err="1" smtClean="0"/>
              <a:t>Enciclopédico</a:t>
            </a:r>
            <a:r>
              <a:rPr lang="fr-FR" b="1" dirty="0"/>
              <a:t>: </a:t>
            </a:r>
            <a:r>
              <a:rPr lang="fr-FR" dirty="0">
                <a:hlinkClick r:id="rId6"/>
              </a:rPr>
              <a:t>http://</a:t>
            </a:r>
            <a:r>
              <a:rPr lang="fr-FR" dirty="0" smtClean="0">
                <a:hlinkClick r:id="rId6"/>
              </a:rPr>
              <a:t>www.diccionarios.com/diccionarioenciclopedico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b="1" dirty="0"/>
              <a:t>DICCIONARIO ENCICLOPÉDICO EN ESPAÑOL: </a:t>
            </a:r>
            <a:r>
              <a:rPr lang="fr-FR" dirty="0">
                <a:hlinkClick r:id="rId7"/>
              </a:rPr>
              <a:t>http://www.alegsa.com.ar/Definiciones</a:t>
            </a:r>
            <a:r>
              <a:rPr lang="fr-FR" dirty="0" smtClean="0">
                <a:hlinkClick r:id="rId7"/>
              </a:rPr>
              <a:t>/</a:t>
            </a:r>
            <a:r>
              <a:rPr lang="fr-FR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224136"/>
          </a:xfrm>
        </p:spPr>
        <p:txBody>
          <a:bodyPr>
            <a:noAutofit/>
          </a:bodyPr>
          <a:lstStyle/>
          <a:p>
            <a:r>
              <a:rPr lang="es-ES_tradnl" sz="2800" b="1" dirty="0"/>
              <a:t>Después de la primera lectura </a:t>
            </a:r>
            <a:r>
              <a:rPr lang="es-ES_tradnl" sz="2800" b="1" dirty="0" smtClean="0">
                <a:latin typeface="Times New Roman"/>
                <a:cs typeface="Times New Roman"/>
              </a:rPr>
              <a:t>→ </a:t>
            </a:r>
            <a:r>
              <a:rPr lang="es-ES_tradnl" sz="2800" b="1" dirty="0" smtClean="0"/>
              <a:t>consultar </a:t>
            </a:r>
            <a:r>
              <a:rPr lang="es-ES_tradnl" sz="2800" b="1" dirty="0"/>
              <a:t>enciclopedias, manuales o artículos en revistas de investigación para captar el tema y los conceptos.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92525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4330824" cy="3816425"/>
          </a:xfrm>
        </p:spPr>
        <p:txBody>
          <a:bodyPr>
            <a:normAutofit/>
          </a:bodyPr>
          <a:lstStyle/>
          <a:p>
            <a:r>
              <a:rPr lang="es-ES_tradnl" sz="3200" i="1" dirty="0" smtClean="0"/>
              <a:t>se </a:t>
            </a:r>
            <a:r>
              <a:rPr lang="es-ES_tradnl" sz="3200" i="1" dirty="0"/>
              <a:t>ve sólo una pequeña novena parte del trabajo hecho previamente por el traductor antes de abordar el propio trabajo.</a:t>
            </a:r>
            <a:endParaRPr lang="ru-RU" sz="3200" i="1" dirty="0"/>
          </a:p>
          <a:p>
            <a:endParaRPr lang="ru-RU" dirty="0"/>
          </a:p>
        </p:txBody>
      </p:sp>
      <p:pic>
        <p:nvPicPr>
          <p:cNvPr id="1026" name="Picture 2" descr="iceb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99828"/>
            <a:ext cx="3407420" cy="46568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280" y="3326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actividad del traductor parece un iceberg: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96677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_tradnl" sz="4000" dirty="0">
                <a:solidFill>
                  <a:srgbClr val="00B050"/>
                </a:solidFill>
              </a:rPr>
              <a:t>Una vez definida </a:t>
            </a:r>
            <a:r>
              <a:rPr lang="es-ES_tradnl" sz="4000" b="1" dirty="0">
                <a:solidFill>
                  <a:srgbClr val="00B050"/>
                </a:solidFill>
              </a:rPr>
              <a:t>la clase de texto</a:t>
            </a:r>
            <a:r>
              <a:rPr lang="es-ES_tradnl" sz="4000" dirty="0">
                <a:solidFill>
                  <a:srgbClr val="00B050"/>
                </a:solidFill>
              </a:rPr>
              <a:t> que se va a traducir se procede a su análisis, que a su vez puede ser desglosado en un análisis de la información referencial que contiene el texto y el análisis de sus particularidades léxico-gramaticales y estilísticas.</a:t>
            </a:r>
            <a:endParaRPr lang="ru-RU" sz="40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78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fontAlgn="ctr"/>
            <a:r>
              <a:rPr lang="es-ES_tradnl" sz="3600" b="1" i="1" dirty="0" smtClean="0">
                <a:solidFill>
                  <a:schemeClr val="accent5">
                    <a:lumMod val="75000"/>
                  </a:schemeClr>
                </a:solidFill>
              </a:rPr>
              <a:t>sociocultural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fontAlgn="ctr"/>
            <a:r>
              <a:rPr lang="es-ES_tradnl" sz="3600" b="1" i="1" dirty="0" err="1">
                <a:solidFill>
                  <a:schemeClr val="accent5">
                    <a:lumMod val="75000"/>
                  </a:schemeClr>
                </a:solidFill>
              </a:rPr>
              <a:t>sociolocal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fontAlgn="ctr"/>
            <a:r>
              <a:rPr lang="es-ES_tradnl" sz="3600" b="1" i="1" dirty="0">
                <a:solidFill>
                  <a:schemeClr val="accent5">
                    <a:lumMod val="75000"/>
                  </a:schemeClr>
                </a:solidFill>
              </a:rPr>
              <a:t>cronológica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fontAlgn="ctr"/>
            <a:r>
              <a:rPr lang="es-ES_tradnl" sz="3600" b="1" i="1" dirty="0">
                <a:solidFill>
                  <a:schemeClr val="accent5">
                    <a:lumMod val="75000"/>
                  </a:schemeClr>
                </a:solidFill>
              </a:rPr>
              <a:t>asociativa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fontAlgn="ctr"/>
            <a:r>
              <a:rPr lang="es-ES_tradnl" sz="3600" b="1" i="1" dirty="0">
                <a:solidFill>
                  <a:schemeClr val="accent5">
                    <a:lumMod val="75000"/>
                  </a:schemeClr>
                </a:solidFill>
              </a:rPr>
              <a:t>funcional y </a:t>
            </a:r>
            <a:r>
              <a:rPr lang="es-ES_tradnl" sz="3600" b="1" i="1" dirty="0" smtClean="0">
                <a:solidFill>
                  <a:schemeClr val="accent5">
                    <a:lumMod val="75000"/>
                  </a:schemeClr>
                </a:solidFill>
              </a:rPr>
              <a:t>pragmática</a:t>
            </a:r>
            <a:endParaRPr lang="es-ES_tradnl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fontAlgn="ctr"/>
            <a:r>
              <a:rPr lang="es-ES_tradnl" sz="3600" b="1" i="1" dirty="0" smtClean="0">
                <a:solidFill>
                  <a:schemeClr val="accent5">
                    <a:lumMod val="75000"/>
                  </a:schemeClr>
                </a:solidFill>
              </a:rPr>
              <a:t>connotativa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i="1" dirty="0" smtClean="0">
                <a:latin typeface="+mn-lt"/>
              </a:rPr>
              <a:t>Hay que tener en cuenta el </a:t>
            </a:r>
            <a:r>
              <a:rPr lang="es-ES_tradnl" b="1" i="1" dirty="0">
                <a:latin typeface="+mn-lt"/>
              </a:rPr>
              <a:t>texto </a:t>
            </a:r>
            <a:r>
              <a:rPr lang="es-ES_tradnl" b="1" i="1" dirty="0" smtClean="0">
                <a:latin typeface="+mn-lt"/>
              </a:rPr>
              <a:t>posee</a:t>
            </a:r>
            <a:r>
              <a:rPr lang="es-ES_tradnl" sz="3200" b="1" i="1" dirty="0" smtClean="0">
                <a:latin typeface="+mn-lt"/>
              </a:rPr>
              <a:t> </a:t>
            </a:r>
            <a:r>
              <a:rPr lang="es-ES_tradnl" b="1" i="1" dirty="0" smtClean="0">
                <a:latin typeface="+mn-lt"/>
              </a:rPr>
              <a:t>la </a:t>
            </a:r>
            <a:r>
              <a:rPr lang="es-ES_tradnl" b="1" i="1" dirty="0">
                <a:latin typeface="+mn-lt"/>
              </a:rPr>
              <a:t>información</a:t>
            </a:r>
            <a:endParaRPr lang="ru-RU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9130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es-ES_trad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necesario determinar a qué registro pertenece el texto </a:t>
            </a:r>
            <a:r>
              <a:rPr lang="es-ES_tradnl" sz="3200" dirty="0"/>
              <a:t>(oficial, formal, neutro, coloquial, vulgar</a:t>
            </a:r>
            <a:r>
              <a:rPr lang="es-ES_tradnl" sz="3200" dirty="0" smtClean="0"/>
              <a:t>). </a:t>
            </a:r>
          </a:p>
          <a:p>
            <a:r>
              <a:rPr lang="es-ES_tradnl" sz="3200" dirty="0" smtClean="0"/>
              <a:t>separar </a:t>
            </a:r>
            <a:r>
              <a:rPr lang="es-ES_tradnl" sz="3200" dirty="0"/>
              <a:t>las figuras estilísticas que contiene y qué función desempeñan en el texto.</a:t>
            </a:r>
            <a:endParaRPr lang="ru-RU" sz="32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Desde el punto de vista estilístico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54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 lnSpcReduction="20000"/>
          </a:bodyPr>
          <a:lstStyle/>
          <a:p>
            <a:r>
              <a:rPr lang="es-ES_tradnl" sz="3500" b="1" i="1" dirty="0">
                <a:solidFill>
                  <a:srgbClr val="92D050"/>
                </a:solidFill>
              </a:rPr>
              <a:t>Oficial  burocrático</a:t>
            </a:r>
            <a:r>
              <a:rPr lang="es-ES_tradnl" sz="3500" b="1" i="1" dirty="0"/>
              <a:t>:   </a:t>
            </a:r>
            <a:r>
              <a:rPr lang="es-ES_tradnl" sz="3500" i="1" dirty="0"/>
              <a:t>Está   categóricamente prohibido   en   este</a:t>
            </a:r>
            <a:r>
              <a:rPr lang="es-ES_tradnl" sz="3500" dirty="0"/>
              <a:t> </a:t>
            </a:r>
            <a:r>
              <a:rPr lang="es-ES_tradnl" sz="3500" i="1" dirty="0"/>
              <a:t>establecimiento el consumo de todo tipo de alimento sólido.</a:t>
            </a:r>
            <a:endParaRPr lang="ru-RU" sz="3500" dirty="0"/>
          </a:p>
          <a:p>
            <a:r>
              <a:rPr lang="es-ES_tradnl" sz="3500" b="1" i="1" dirty="0">
                <a:solidFill>
                  <a:srgbClr val="92D050"/>
                </a:solidFill>
              </a:rPr>
              <a:t>Oficial</a:t>
            </a:r>
            <a:r>
              <a:rPr lang="es-ES_tradnl" sz="3500" b="1" i="1" dirty="0"/>
              <a:t>: </a:t>
            </a:r>
            <a:r>
              <a:rPr lang="es-ES_tradnl" sz="3500" i="1" dirty="0"/>
              <a:t>Está prohibido el consumo de alimentos.</a:t>
            </a:r>
            <a:endParaRPr lang="ru-RU" sz="3500" dirty="0"/>
          </a:p>
          <a:p>
            <a:r>
              <a:rPr lang="es-ES_tradnl" sz="3500" b="1" i="1" dirty="0">
                <a:solidFill>
                  <a:srgbClr val="92D050"/>
                </a:solidFill>
              </a:rPr>
              <a:t>Formal</a:t>
            </a:r>
            <a:r>
              <a:rPr lang="es-ES_tradnl" sz="3500" b="1" i="1" dirty="0"/>
              <a:t>: </a:t>
            </a:r>
            <a:r>
              <a:rPr lang="es-ES_tradnl" sz="3500" i="1" dirty="0"/>
              <a:t>Se ruega no consumir comida en este establecimiento.</a:t>
            </a:r>
            <a:endParaRPr lang="ru-RU" sz="3500" dirty="0"/>
          </a:p>
          <a:p>
            <a:r>
              <a:rPr lang="es-ES_tradnl" sz="3500" b="1" i="1" dirty="0">
                <a:solidFill>
                  <a:srgbClr val="92D050"/>
                </a:solidFill>
              </a:rPr>
              <a:t>Neutral</a:t>
            </a:r>
            <a:r>
              <a:rPr lang="es-ES_tradnl" sz="3500" b="1" i="1" dirty="0"/>
              <a:t>: </a:t>
            </a:r>
            <a:r>
              <a:rPr lang="es-ES_tradnl" sz="3500" i="1" dirty="0"/>
              <a:t>No está permitido comer aquí.</a:t>
            </a:r>
            <a:endParaRPr lang="ru-RU" sz="3500" dirty="0"/>
          </a:p>
          <a:p>
            <a:r>
              <a:rPr lang="es-ES_tradnl" sz="3500" b="1" i="1" dirty="0">
                <a:solidFill>
                  <a:srgbClr val="92D050"/>
                </a:solidFill>
              </a:rPr>
              <a:t>Informal</a:t>
            </a:r>
            <a:r>
              <a:rPr lang="es-ES_tradnl" sz="3500" b="1" i="1" dirty="0"/>
              <a:t>: </a:t>
            </a:r>
            <a:r>
              <a:rPr lang="es-ES_tradnl" sz="3500" i="1" dirty="0"/>
              <a:t>Por favor, no coman aquí.</a:t>
            </a:r>
            <a:endParaRPr lang="ru-RU" sz="3500" dirty="0"/>
          </a:p>
          <a:p>
            <a:r>
              <a:rPr lang="es-ES_tradnl" sz="3500" b="1" i="1" dirty="0">
                <a:solidFill>
                  <a:srgbClr val="92D050"/>
                </a:solidFill>
              </a:rPr>
              <a:t>Coloquial</a:t>
            </a:r>
            <a:r>
              <a:rPr lang="es-ES_tradnl" sz="3500" b="1" i="1" dirty="0"/>
              <a:t>: </a:t>
            </a:r>
            <a:r>
              <a:rPr lang="es-ES_tradnl" sz="3500" i="1" dirty="0"/>
              <a:t>Aquí no se puede papear.</a:t>
            </a:r>
            <a:endParaRPr lang="ru-RU" sz="3500" dirty="0"/>
          </a:p>
          <a:p>
            <a:r>
              <a:rPr lang="es-ES_tradnl" sz="3500" b="1" i="1" dirty="0">
                <a:solidFill>
                  <a:srgbClr val="92D050"/>
                </a:solidFill>
              </a:rPr>
              <a:t>Argot</a:t>
            </a:r>
            <a:r>
              <a:rPr lang="es-ES_tradnl" sz="3500" b="1" i="1" dirty="0"/>
              <a:t>: </a:t>
            </a:r>
            <a:r>
              <a:rPr lang="es-ES_tradnl" sz="3500" i="1" dirty="0"/>
              <a:t>Dejen de jalar.</a:t>
            </a:r>
            <a:endParaRPr lang="ru-RU" sz="3500" dirty="0"/>
          </a:p>
          <a:p>
            <a:r>
              <a:rPr lang="es-ES_tradnl" sz="3500" b="1" i="1" dirty="0">
                <a:solidFill>
                  <a:srgbClr val="92D050"/>
                </a:solidFill>
              </a:rPr>
              <a:t>Tabú</a:t>
            </a:r>
            <a:r>
              <a:rPr lang="es-ES_tradnl" sz="3500" b="1" i="1" dirty="0"/>
              <a:t>: </a:t>
            </a:r>
            <a:r>
              <a:rPr lang="es-ES_tradnl" sz="3500" i="1" dirty="0"/>
              <a:t>Coño, dejen de jalar.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92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717032"/>
            <a:ext cx="8445624" cy="2895228"/>
          </a:xfrm>
        </p:spPr>
        <p:txBody>
          <a:bodyPr/>
          <a:lstStyle/>
          <a:p>
            <a:pPr algn="ctr"/>
            <a:r>
              <a:rPr lang="es-ES_tradnl" sz="4000" i="1" dirty="0" smtClean="0">
                <a:solidFill>
                  <a:schemeClr val="accent5">
                    <a:lumMod val="75000"/>
                  </a:schemeClr>
                </a:solidFill>
              </a:rPr>
              <a:t>unidad</a:t>
            </a:r>
            <a:r>
              <a:rPr lang="es-ES_tradnl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_tradnl" sz="4000" i="1" dirty="0">
                <a:solidFill>
                  <a:schemeClr val="accent5">
                    <a:lumMod val="75000"/>
                  </a:schemeClr>
                </a:solidFill>
              </a:rPr>
              <a:t>lexicológica, </a:t>
            </a:r>
            <a:r>
              <a:rPr lang="es-ES_tradnl" sz="4000" i="1" dirty="0" smtClean="0">
                <a:solidFill>
                  <a:schemeClr val="accent5">
                    <a:lumMod val="75000"/>
                  </a:schemeClr>
                </a:solidFill>
              </a:rPr>
              <a:t>unidad </a:t>
            </a:r>
            <a:r>
              <a:rPr lang="es-ES_tradnl" sz="4000" i="1" dirty="0">
                <a:solidFill>
                  <a:schemeClr val="accent5">
                    <a:lumMod val="75000"/>
                  </a:schemeClr>
                </a:solidFill>
              </a:rPr>
              <a:t>de sentido, </a:t>
            </a:r>
            <a:r>
              <a:rPr lang="es-ES_tradnl" sz="4000" i="1" dirty="0" err="1" smtClean="0">
                <a:solidFill>
                  <a:schemeClr val="accent5">
                    <a:lumMod val="75000"/>
                  </a:schemeClr>
                </a:solidFill>
              </a:rPr>
              <a:t>traduxema</a:t>
            </a:r>
            <a:r>
              <a:rPr lang="es-ES_tradnl" sz="4000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_tradnl" sz="4000" i="1" dirty="0" err="1">
                <a:solidFill>
                  <a:schemeClr val="accent5">
                    <a:lumMod val="75000"/>
                  </a:schemeClr>
                </a:solidFill>
              </a:rPr>
              <a:t>logema</a:t>
            </a:r>
            <a:r>
              <a:rPr lang="es-ES_tradnl" sz="4000" i="1" dirty="0">
                <a:solidFill>
                  <a:schemeClr val="accent5">
                    <a:lumMod val="75000"/>
                  </a:schemeClr>
                </a:solidFill>
              </a:rPr>
              <a:t>, unidad de pensamiento,</a:t>
            </a:r>
            <a:r>
              <a:rPr lang="es-ES_tradnl" sz="4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_tradnl" sz="4000" i="1" dirty="0" err="1">
                <a:solidFill>
                  <a:schemeClr val="accent5">
                    <a:lumMod val="75000"/>
                  </a:schemeClr>
                </a:solidFill>
              </a:rPr>
              <a:t>textema</a:t>
            </a:r>
            <a:r>
              <a:rPr lang="es-ES_tradnl" sz="4000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_tradnl" sz="4000" i="1" dirty="0" err="1">
                <a:solidFill>
                  <a:schemeClr val="accent5">
                    <a:lumMod val="75000"/>
                  </a:schemeClr>
                </a:solidFill>
              </a:rPr>
              <a:t>translema</a:t>
            </a:r>
            <a:r>
              <a:rPr lang="es-ES_tradnl" sz="4000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_tradnl" sz="4000" i="1" dirty="0" err="1">
                <a:solidFill>
                  <a:schemeClr val="accent5">
                    <a:lumMod val="75000"/>
                  </a:schemeClr>
                </a:solidFill>
              </a:rPr>
              <a:t>inforema</a:t>
            </a:r>
            <a:r>
              <a:rPr lang="es-ES_tradnl" sz="4000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s-ES_tradnl" sz="4000" i="1" dirty="0" err="1">
                <a:solidFill>
                  <a:schemeClr val="accent5">
                    <a:lumMod val="75000"/>
                  </a:schemeClr>
                </a:solidFill>
              </a:rPr>
              <a:t>traductema</a:t>
            </a:r>
            <a:r>
              <a:rPr lang="es-ES_tradnl" sz="4000" i="1" dirty="0"/>
              <a:t>.</a:t>
            </a:r>
            <a:endParaRPr lang="ru-RU" sz="40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Autofit/>
          </a:bodyPr>
          <a:lstStyle/>
          <a:p>
            <a:r>
              <a:rPr lang="es-ES_tradnl" sz="4400" dirty="0"/>
              <a:t>D</a:t>
            </a:r>
            <a:r>
              <a:rPr lang="es-ES_tradnl" sz="4400" dirty="0" smtClean="0"/>
              <a:t>iversidad </a:t>
            </a:r>
            <a:r>
              <a:rPr lang="es-ES_tradnl" sz="4400" dirty="0"/>
              <a:t>de opiniones </a:t>
            </a:r>
            <a:r>
              <a:rPr lang="es-ES_tradnl" sz="4400" dirty="0" smtClean="0"/>
              <a:t>y la </a:t>
            </a:r>
            <a:r>
              <a:rPr lang="es-ES_tradnl" sz="4400" dirty="0"/>
              <a:t>mayor diversidad terminológica </a:t>
            </a:r>
            <a:r>
              <a:rPr lang="es-ES_tradnl" sz="4400" dirty="0" smtClean="0"/>
              <a:t/>
            </a:r>
            <a:br>
              <a:rPr lang="es-ES_tradnl" sz="4400" dirty="0" smtClean="0"/>
            </a:br>
            <a:r>
              <a:rPr lang="es-ES_tradnl" sz="4400" dirty="0" smtClean="0"/>
              <a:t>en torno a la </a:t>
            </a: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es-ES_tradnl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de traducción</a:t>
            </a:r>
            <a:r>
              <a:rPr lang="es-ES_tradnl" sz="4400" dirty="0" smtClean="0"/>
              <a:t>: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4547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2800" dirty="0"/>
              <a:t>sirve para considerar el aspecto cultural del texto de la LO, subrayar todos los neologismos, metáforas, términos culturales e instituciones características de la LO o de la tercera lengua, nombres propios y palabras "</a:t>
            </a:r>
            <a:r>
              <a:rPr lang="es-ES_tradnl" sz="2800" dirty="0" smtClean="0"/>
              <a:t>intraducibles“.</a:t>
            </a:r>
          </a:p>
          <a:p>
            <a:r>
              <a:rPr lang="es-ES_tradnl" sz="2800" dirty="0"/>
              <a:t>Una vez hecho el análisis del texto, ya se puede definir </a:t>
            </a:r>
            <a:r>
              <a:rPr lang="es-ES_tradnl" sz="2800" b="1" dirty="0"/>
              <a:t>la estrategia de traducción</a:t>
            </a:r>
            <a:r>
              <a:rPr lang="es-ES_tradnl" sz="2800" dirty="0"/>
              <a:t>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La última lectura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79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/>
              <a:t> </a:t>
            </a:r>
            <a:endParaRPr lang="ru-RU" dirty="0"/>
          </a:p>
          <a:p>
            <a:pPr marL="0" lvl="0" indent="0" fontAlgn="ctr">
              <a:buNone/>
            </a:pPr>
            <a:r>
              <a:rPr lang="es-ES_tradnl" sz="4000" b="1" i="1" dirty="0" smtClean="0"/>
              <a:t>1) la </a:t>
            </a:r>
            <a:r>
              <a:rPr lang="es-ES_tradnl" sz="4000" b="1" i="1" dirty="0"/>
              <a:t>lectura del original</a:t>
            </a:r>
            <a:endParaRPr lang="ru-RU" sz="4000" dirty="0"/>
          </a:p>
          <a:p>
            <a:pPr marL="0" lvl="0" indent="0" fontAlgn="ctr">
              <a:buNone/>
            </a:pPr>
            <a:r>
              <a:rPr lang="es-ES_tradnl" sz="4000" b="1" i="1" dirty="0" smtClean="0"/>
              <a:t>2) consultar </a:t>
            </a:r>
            <a:r>
              <a:rPr lang="es-ES_tradnl" sz="4000" b="1" i="1" dirty="0"/>
              <a:t>enciclopedias, manuales o artículos</a:t>
            </a:r>
            <a:endParaRPr lang="ru-RU" sz="4000" dirty="0"/>
          </a:p>
          <a:p>
            <a:pPr marL="0" lvl="0" indent="0" fontAlgn="ctr">
              <a:buNone/>
            </a:pPr>
            <a:r>
              <a:rPr lang="es-ES_tradnl" sz="4000" b="1" i="1" dirty="0" smtClean="0"/>
              <a:t>3) definir </a:t>
            </a:r>
            <a:r>
              <a:rPr lang="es-ES_tradnl" sz="4000" b="1" i="1" dirty="0"/>
              <a:t>la clase de texto y su análisis</a:t>
            </a:r>
            <a:endParaRPr lang="ru-RU" sz="4000" dirty="0"/>
          </a:p>
          <a:p>
            <a:pPr marL="0" indent="0">
              <a:buNone/>
            </a:pPr>
            <a:r>
              <a:rPr lang="es-ES_tradnl" sz="4000" b="1" i="1" dirty="0" smtClean="0"/>
              <a:t>4) la </a:t>
            </a:r>
            <a:r>
              <a:rPr lang="es-ES_tradnl" sz="4000" b="1" i="1" dirty="0"/>
              <a:t>última lectura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Etapas del proceso traductor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052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es-ES_tradnl" sz="6000" dirty="0"/>
              <a:t> </a:t>
            </a:r>
            <a:r>
              <a:rPr lang="es-ES_tradnl" sz="6000" b="1" dirty="0"/>
              <a:t>Los factores extralingüísticos y lingüísticos de la </a:t>
            </a:r>
            <a:r>
              <a:rPr lang="es-ES_tradnl" sz="6000" b="1" dirty="0" smtClean="0"/>
              <a:t>traducción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79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/>
          </a:bodyPr>
          <a:lstStyle/>
          <a:p>
            <a:r>
              <a:rPr lang="es-ES_tradnl" sz="2800" b="1" dirty="0"/>
              <a:t>Discrepancias culturales. </a:t>
            </a:r>
            <a:endParaRPr lang="ru-RU" sz="2800" dirty="0"/>
          </a:p>
          <a:p>
            <a:r>
              <a:rPr lang="es-ES_tradnl" sz="2800" b="1" dirty="0"/>
              <a:t>Discrepancias temporales e históricas</a:t>
            </a:r>
            <a:endParaRPr lang="ru-RU" sz="2800" dirty="0"/>
          </a:p>
          <a:p>
            <a:r>
              <a:rPr lang="es-ES_tradnl" sz="2800" b="1" dirty="0"/>
              <a:t>Discrepancias a raíz de la personalidad del receptor del texto final y personalidad del autor del texto original</a:t>
            </a:r>
            <a:r>
              <a:rPr lang="es-ES_tradnl" sz="2800" dirty="0"/>
              <a:t>.</a:t>
            </a:r>
            <a:endParaRPr lang="ru-RU" sz="2800" dirty="0"/>
          </a:p>
          <a:p>
            <a:r>
              <a:rPr lang="es-ES_tradnl" sz="2800" b="1" dirty="0"/>
              <a:t>Normas del comportamiento verbal y no verbal </a:t>
            </a:r>
            <a:r>
              <a:rPr lang="es-ES_tradnl" sz="2800" dirty="0"/>
              <a:t>en ambas culturas.</a:t>
            </a:r>
            <a:endParaRPr lang="ru-RU" sz="2800" dirty="0"/>
          </a:p>
          <a:p>
            <a:r>
              <a:rPr lang="es-ES_tradnl" sz="2800" b="1" dirty="0"/>
              <a:t>Lugar de comunicación</a:t>
            </a:r>
            <a:r>
              <a:rPr lang="es-ES_tradnl" sz="2800" dirty="0"/>
              <a:t>.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Factores extralingüísticos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085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132856"/>
            <a:ext cx="7745505" cy="44644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•   </a:t>
            </a:r>
            <a:r>
              <a:rPr lang="es-ES_tradnl" b="1" dirty="0"/>
              <a:t>Discrepancias en cuanto al volumen informativo </a:t>
            </a:r>
            <a:r>
              <a:rPr lang="es-ES_tradnl" dirty="0"/>
              <a:t>de ciertos vocablos, sus connotaciones y situaciones de uso.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•   </a:t>
            </a:r>
            <a:r>
              <a:rPr lang="es-ES_tradnl" b="1" dirty="0"/>
              <a:t>Discrepancias estructurales en la gramática</a:t>
            </a:r>
            <a:r>
              <a:rPr lang="es-ES_tradnl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 </a:t>
            </a:r>
            <a:r>
              <a:rPr lang="es-ES_tradnl" b="1" dirty="0"/>
              <a:t>Discrepancias estilísticas</a:t>
            </a:r>
            <a:r>
              <a:rPr lang="es-ES_tradnl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 </a:t>
            </a:r>
            <a:r>
              <a:rPr lang="es-ES_tradnl" b="1" dirty="0"/>
              <a:t>Tradiciones de la traducción </a:t>
            </a:r>
            <a:r>
              <a:rPr lang="es-ES_tradnl" dirty="0"/>
              <a:t>establecidas en la literatura y la lengua, para qué se hace la traducción, la moda dominante en la época cuando se hace la traducción.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 </a:t>
            </a:r>
            <a:r>
              <a:rPr lang="es-ES_tradnl" b="1" dirty="0"/>
              <a:t>Clase de texto</a:t>
            </a:r>
            <a:r>
              <a:rPr lang="es-ES_tradnl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•  </a:t>
            </a:r>
            <a:r>
              <a:rPr lang="es-ES_tradnl" b="1" dirty="0"/>
              <a:t>Función dominante del texto a traducir</a:t>
            </a:r>
            <a:r>
              <a:rPr lang="es-ES_tradnl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Factores lingüísticos: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30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435280" cy="3849291"/>
          </a:xfrm>
        </p:spPr>
        <p:txBody>
          <a:bodyPr>
            <a:normAutofit lnSpcReduction="10000"/>
          </a:bodyPr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Рецкер</a:t>
            </a:r>
            <a:r>
              <a:rPr lang="ru-RU" sz="2800" b="1" dirty="0" smtClean="0">
                <a:solidFill>
                  <a:srgbClr val="00B050"/>
                </a:solidFill>
              </a:rPr>
              <a:t> Я.И. Теория перевода и переводческая практика</a:t>
            </a:r>
            <a:r>
              <a:rPr lang="ru-RU" sz="2800" dirty="0" smtClean="0">
                <a:solidFill>
                  <a:srgbClr val="00B050"/>
                </a:solidFill>
              </a:rPr>
              <a:t>. Очерки лингвистической теории перевода. – М.: «</a:t>
            </a:r>
            <a:r>
              <a:rPr lang="ru-RU" sz="2800" dirty="0" err="1" smtClean="0">
                <a:solidFill>
                  <a:srgbClr val="00B050"/>
                </a:solidFill>
              </a:rPr>
              <a:t>Р.Валент</a:t>
            </a:r>
            <a:r>
              <a:rPr lang="ru-RU" sz="2800" dirty="0" smtClean="0">
                <a:solidFill>
                  <a:srgbClr val="00B050"/>
                </a:solidFill>
              </a:rPr>
              <a:t>», 2007. – 244 с.</a:t>
            </a: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00B050"/>
                </a:solidFill>
              </a:rPr>
              <a:t>О так называемой «единице перевода»</a:t>
            </a:r>
            <a:r>
              <a:rPr lang="ru-RU" sz="2800" dirty="0" smtClean="0">
                <a:solidFill>
                  <a:srgbClr val="00B050"/>
                </a:solidFill>
              </a:rPr>
              <a:t> С.27-32.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Верба Г.Г. </a:t>
            </a:r>
            <a:r>
              <a:rPr lang="ru-RU" sz="2800" b="1" dirty="0" err="1">
                <a:solidFill>
                  <a:srgbClr val="00B050"/>
                </a:solidFill>
              </a:rPr>
              <a:t>Підручник</a:t>
            </a:r>
            <a:r>
              <a:rPr lang="ru-RU" sz="2800" b="1" dirty="0">
                <a:solidFill>
                  <a:srgbClr val="00B050"/>
                </a:solidFill>
              </a:rPr>
              <a:t> з </a:t>
            </a:r>
            <a:r>
              <a:rPr lang="ru-RU" sz="2800" b="1" dirty="0" err="1">
                <a:solidFill>
                  <a:srgbClr val="00B050"/>
                </a:solidFill>
              </a:rPr>
              <a:t>перекладознавства</a:t>
            </a:r>
            <a:r>
              <a:rPr lang="ru-RU" sz="2800" b="1" dirty="0">
                <a:solidFill>
                  <a:srgbClr val="00B050"/>
                </a:solidFill>
              </a:rPr>
              <a:t> : </a:t>
            </a:r>
            <a:r>
              <a:rPr lang="ru-RU" sz="2800" b="1" dirty="0" err="1">
                <a:solidFill>
                  <a:srgbClr val="00B050"/>
                </a:solidFill>
              </a:rPr>
              <a:t>підруч</a:t>
            </a:r>
            <a:r>
              <a:rPr lang="ru-RU" sz="2800" b="1" dirty="0">
                <a:solidFill>
                  <a:srgbClr val="00B050"/>
                </a:solidFill>
              </a:rPr>
              <a:t>. для студ. </a:t>
            </a:r>
            <a:r>
              <a:rPr lang="ru-RU" sz="2800" b="1" dirty="0" err="1">
                <a:solidFill>
                  <a:srgbClr val="00B050"/>
                </a:solidFill>
              </a:rPr>
              <a:t>вищ</a:t>
            </a:r>
            <a:r>
              <a:rPr lang="ru-RU" sz="2800" b="1" dirty="0">
                <a:solidFill>
                  <a:srgbClr val="00B050"/>
                </a:solidFill>
              </a:rPr>
              <a:t>. </a:t>
            </a:r>
            <a:r>
              <a:rPr lang="ru-RU" sz="2800" b="1" dirty="0" err="1">
                <a:solidFill>
                  <a:srgbClr val="00B050"/>
                </a:solidFill>
              </a:rPr>
              <a:t>навч</a:t>
            </a:r>
            <a:r>
              <a:rPr lang="ru-RU" sz="2800" b="1" dirty="0">
                <a:solidFill>
                  <a:srgbClr val="00B050"/>
                </a:solidFill>
              </a:rPr>
              <a:t>. </a:t>
            </a:r>
            <a:r>
              <a:rPr lang="ru-RU" sz="2800" b="1">
                <a:solidFill>
                  <a:srgbClr val="00B050"/>
                </a:solidFill>
              </a:rPr>
              <a:t>заклад</a:t>
            </a:r>
            <a:r>
              <a:rPr lang="ru-RU" sz="2800" b="1" smtClean="0">
                <a:solidFill>
                  <a:srgbClr val="00B050"/>
                </a:solidFill>
              </a:rPr>
              <a:t>. </a:t>
            </a:r>
            <a:r>
              <a:rPr lang="ru-RU" sz="2800" b="1" dirty="0">
                <a:solidFill>
                  <a:srgbClr val="00B050"/>
                </a:solidFill>
              </a:rPr>
              <a:t>– </a:t>
            </a:r>
            <a:r>
              <a:rPr lang="ru-RU" sz="2800" b="1" dirty="0" err="1">
                <a:solidFill>
                  <a:srgbClr val="00B050"/>
                </a:solidFill>
              </a:rPr>
              <a:t>Вінниця</a:t>
            </a:r>
            <a:r>
              <a:rPr lang="ru-RU" sz="2800" b="1" dirty="0">
                <a:solidFill>
                  <a:srgbClr val="00B050"/>
                </a:solidFill>
              </a:rPr>
              <a:t> : Нова книга, 2013 – 304 с</a:t>
            </a:r>
            <a:r>
              <a:rPr lang="ru-RU" sz="2800" b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00B050"/>
                </a:solidFill>
              </a:rPr>
              <a:t>С.26-42.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054250"/>
          </a:xfrm>
        </p:spPr>
        <p:txBody>
          <a:bodyPr/>
          <a:lstStyle/>
          <a:p>
            <a:r>
              <a:rPr lang="es-ES_tradnl" dirty="0" smtClean="0">
                <a:solidFill>
                  <a:srgbClr val="00B0F0"/>
                </a:solidFill>
              </a:rPr>
              <a:t>Para saber más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0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_tradnl" sz="4400" dirty="0">
                <a:solidFill>
                  <a:srgbClr val="0070C0"/>
                </a:solidFill>
              </a:rPr>
              <a:t>unidad de sentido, unidad de</a:t>
            </a:r>
            <a:r>
              <a:rPr lang="es-ES_tradnl" sz="4400" i="1" dirty="0">
                <a:solidFill>
                  <a:srgbClr val="0070C0"/>
                </a:solidFill>
              </a:rPr>
              <a:t> </a:t>
            </a:r>
            <a:r>
              <a:rPr lang="es-ES_tradnl" sz="4400" dirty="0">
                <a:solidFill>
                  <a:srgbClr val="0070C0"/>
                </a:solidFill>
              </a:rPr>
              <a:t>pensamiento, unidad lexicológica.</a:t>
            </a:r>
            <a:endParaRPr lang="ru-RU" sz="44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/>
              <a:t>J.P.Vinay</a:t>
            </a:r>
            <a:r>
              <a:rPr lang="es-ES_tradnl" b="1" dirty="0"/>
              <a:t> y </a:t>
            </a:r>
            <a:r>
              <a:rPr lang="es-ES_tradnl" b="1" dirty="0" err="1"/>
              <a:t>J.Darbelnet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69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777283"/>
          </a:xfrm>
        </p:spPr>
        <p:txBody>
          <a:bodyPr>
            <a:normAutofit/>
          </a:bodyPr>
          <a:lstStyle/>
          <a:p>
            <a:endParaRPr lang="uk-UA" sz="3600" i="1" dirty="0" smtClean="0"/>
          </a:p>
          <a:p>
            <a:r>
              <a:rPr lang="es-ES_tradnl" sz="3600" i="1" dirty="0" smtClean="0">
                <a:solidFill>
                  <a:srgbClr val="0070C0"/>
                </a:solidFill>
              </a:rPr>
              <a:t>esp</a:t>
            </a:r>
            <a:r>
              <a:rPr lang="es-ES_tradnl" sz="3600" i="1" dirty="0"/>
              <a:t>. No hay de que; </a:t>
            </a:r>
            <a:r>
              <a:rPr lang="ru-RU" sz="3600" dirty="0"/>
              <a:t> </a:t>
            </a:r>
            <a:r>
              <a:rPr lang="en-US" sz="3600" i="1" dirty="0" smtClean="0"/>
              <a:t>Miguel </a:t>
            </a:r>
            <a:r>
              <a:rPr lang="en-US" sz="3600" i="1" dirty="0"/>
              <a:t>de Cervantes </a:t>
            </a:r>
            <a:r>
              <a:rPr lang="en-US" sz="3600" i="1" dirty="0" err="1"/>
              <a:t>Saavedra</a:t>
            </a:r>
            <a:r>
              <a:rPr lang="en-US" sz="3600" i="1" dirty="0"/>
              <a:t>; </a:t>
            </a:r>
            <a:endParaRPr lang="ru-RU" sz="3600" dirty="0"/>
          </a:p>
          <a:p>
            <a:r>
              <a:rPr lang="en-US" sz="3600" i="1" dirty="0" err="1">
                <a:solidFill>
                  <a:srgbClr val="0070C0"/>
                </a:solidFill>
              </a:rPr>
              <a:t>ing</a:t>
            </a:r>
            <a:r>
              <a:rPr lang="en-US" sz="3600" i="1" dirty="0"/>
              <a:t>.: You are </a:t>
            </a:r>
            <a:r>
              <a:rPr lang="en-US" sz="3600" i="1" dirty="0" err="1"/>
              <a:t>wellcome</a:t>
            </a:r>
            <a:r>
              <a:rPr lang="en-US" sz="3600" i="1" dirty="0"/>
              <a:t>; </a:t>
            </a:r>
            <a:endParaRPr lang="ru-RU" sz="3600" dirty="0"/>
          </a:p>
          <a:p>
            <a:r>
              <a:rPr lang="en-US" sz="3600" i="1" dirty="0" err="1">
                <a:solidFill>
                  <a:srgbClr val="0070C0"/>
                </a:solidFill>
              </a:rPr>
              <a:t>ucr</a:t>
            </a:r>
            <a:r>
              <a:rPr lang="en-US" sz="3600" i="1" dirty="0"/>
              <a:t>. </a:t>
            </a:r>
            <a:r>
              <a:rPr lang="uk-UA" sz="3600" i="1" dirty="0"/>
              <a:t>Ласкаво просимо!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s-ES_tradnl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G.Vázquez</a:t>
            </a:r>
            <a:r>
              <a:rPr lang="es-ES_trad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Ayora toma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ES_tradnl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lexicológica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</a:t>
            </a:r>
            <a:r>
              <a:rPr lang="es-ES_tradnl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de pensamiento.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_tradn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ejemplo: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892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algn="ctr"/>
            <a:r>
              <a:rPr lang="es-ES_tradnl" sz="5400" i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marco textual </a:t>
            </a:r>
            <a:r>
              <a:rPr lang="es-ES_tradnl" sz="5400" dirty="0">
                <a:solidFill>
                  <a:schemeClr val="accent5">
                    <a:lumMod val="50000"/>
                  </a:schemeClr>
                </a:solidFill>
              </a:rPr>
              <a:t>es donde se ha de ubicar la unidad de traducción.</a:t>
            </a:r>
            <a:endParaRPr lang="ru-RU" sz="54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2664296"/>
          </a:xfrm>
        </p:spPr>
        <p:txBody>
          <a:bodyPr>
            <a:normAutofit/>
          </a:bodyPr>
          <a:lstStyle/>
          <a:p>
            <a:r>
              <a:rPr lang="es-ES_tradnl" b="1" dirty="0">
                <a:solidFill>
                  <a:schemeClr val="accent3"/>
                </a:solidFill>
              </a:rPr>
              <a:t>Jean </a:t>
            </a:r>
            <a:r>
              <a:rPr lang="es-ES_tradnl" b="1" dirty="0" err="1">
                <a:solidFill>
                  <a:schemeClr val="accent3"/>
                </a:solidFill>
              </a:rPr>
              <a:t>Delisle</a:t>
            </a:r>
            <a:r>
              <a:rPr lang="uk-UA" b="1" dirty="0">
                <a:solidFill>
                  <a:schemeClr val="accent3"/>
                </a:solidFill>
              </a:rPr>
              <a:t>, </a:t>
            </a:r>
            <a:r>
              <a:rPr lang="es-ES_tradnl" b="1" dirty="0" err="1">
                <a:solidFill>
                  <a:schemeClr val="accent3"/>
                </a:solidFill>
              </a:rPr>
              <a:t>Susan</a:t>
            </a:r>
            <a:r>
              <a:rPr lang="es-ES_tradnl" b="1" dirty="0">
                <a:solidFill>
                  <a:schemeClr val="accent3"/>
                </a:solidFill>
              </a:rPr>
              <a:t> </a:t>
            </a:r>
            <a:r>
              <a:rPr lang="es-ES_tradnl" b="1" dirty="0" err="1">
                <a:solidFill>
                  <a:schemeClr val="accent3"/>
                </a:solidFill>
              </a:rPr>
              <a:t>Bassnett</a:t>
            </a:r>
            <a:r>
              <a:rPr lang="es-ES_tradnl" dirty="0">
                <a:solidFill>
                  <a:schemeClr val="accent3"/>
                </a:solidFill>
              </a:rPr>
              <a:t> y </a:t>
            </a:r>
            <a:r>
              <a:rPr lang="es-ES_tradnl" b="1" i="1" dirty="0" err="1">
                <a:solidFill>
                  <a:schemeClr val="accent3"/>
                </a:solidFill>
              </a:rPr>
              <a:t>Katharina</a:t>
            </a:r>
            <a:r>
              <a:rPr lang="es-ES_tradnl" b="1" dirty="0">
                <a:solidFill>
                  <a:schemeClr val="accent3"/>
                </a:solidFill>
              </a:rPr>
              <a:t> </a:t>
            </a:r>
            <a:r>
              <a:rPr lang="es-ES_tradnl" b="1" dirty="0" err="1">
                <a:solidFill>
                  <a:schemeClr val="accent3"/>
                </a:solidFill>
              </a:rPr>
              <a:t>Reiss</a:t>
            </a:r>
            <a:r>
              <a:rPr lang="es-ES_tradnl" b="1" dirty="0">
                <a:solidFill>
                  <a:schemeClr val="accent3"/>
                </a:solidFill>
              </a:rPr>
              <a:t> y Hans </a:t>
            </a:r>
            <a:r>
              <a:rPr lang="es-ES_tradnl" b="1" dirty="0" err="1">
                <a:solidFill>
                  <a:schemeClr val="accent3"/>
                </a:solidFill>
              </a:rPr>
              <a:t>Vermeer</a:t>
            </a:r>
            <a:endParaRPr lang="ru-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7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124944"/>
          </a:xfrm>
        </p:spPr>
        <p:txBody>
          <a:bodyPr/>
          <a:lstStyle/>
          <a:p>
            <a:pPr algn="ctr"/>
            <a:r>
              <a:rPr lang="es-ES_tradnl" sz="4800" dirty="0"/>
              <a:t>propone como unidades de traducción los llamados </a:t>
            </a:r>
            <a:r>
              <a:rPr lang="es-ES_tradnl" sz="4800" i="1" dirty="0" err="1"/>
              <a:t>textemas</a:t>
            </a:r>
            <a:r>
              <a:rPr lang="es-ES_tradnl" sz="4800" i="1" dirty="0"/>
              <a:t>.</a:t>
            </a:r>
            <a:endParaRPr lang="ru-RU" sz="4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_tradnl" sz="6000" b="1" dirty="0" err="1"/>
              <a:t>Even</a:t>
            </a:r>
            <a:r>
              <a:rPr lang="es-ES_tradnl" sz="6000" b="1" dirty="0"/>
              <a:t> </a:t>
            </a:r>
            <a:r>
              <a:rPr lang="es-ES_tradnl" sz="6000" b="1" dirty="0" err="1"/>
              <a:t>Zohar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3633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4000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unidad de traducción es el segmento del discurso </a:t>
            </a:r>
            <a:r>
              <a:rPr lang="es-ES_tradnl" sz="4000" i="1" dirty="0">
                <a:solidFill>
                  <a:srgbClr val="00B050"/>
                </a:solidFill>
              </a:rPr>
              <a:t>cuya enunciación en un momento dado hace tomar conciencia al oyente o al lector del querer decir designado por la formulación lingüística.</a:t>
            </a:r>
            <a:endParaRPr lang="ru-RU" sz="40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b="1" dirty="0"/>
              <a:t>D. </a:t>
            </a:r>
            <a:r>
              <a:rPr lang="es-ES_tradnl" b="1" dirty="0" err="1"/>
              <a:t>Seleskovich</a:t>
            </a:r>
            <a:r>
              <a:rPr lang="es-ES_tradnl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623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921299"/>
          </a:xfrm>
        </p:spPr>
        <p:txBody>
          <a:bodyPr>
            <a:normAutofit/>
          </a:bodyPr>
          <a:lstStyle/>
          <a:p>
            <a:pPr algn="ctr"/>
            <a:r>
              <a:rPr lang="es-ES_tradnl" sz="4800" dirty="0"/>
              <a:t>proponen como unidad de traducción el término </a:t>
            </a:r>
            <a:r>
              <a:rPr lang="es-ES_tradnl" sz="4800" i="1" dirty="0" err="1"/>
              <a:t>traslema</a:t>
            </a:r>
            <a:r>
              <a:rPr lang="es-ES_tradnl" sz="4800" i="1" dirty="0"/>
              <a:t>.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930226"/>
          </a:xfrm>
        </p:spPr>
        <p:txBody>
          <a:bodyPr>
            <a:noAutofit/>
          </a:bodyPr>
          <a:lstStyle/>
          <a:p>
            <a:r>
              <a:rPr lang="es-ES_tradnl" b="1" dirty="0"/>
              <a:t>Rosa  Rabadán y Julio César </a:t>
            </a:r>
            <a:r>
              <a:rPr lang="es-ES_tradnl" b="1" dirty="0" smtClean="0"/>
              <a:t>Santoyo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01650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>
                <a:solidFill>
                  <a:schemeClr val="accent3">
                    <a:lumMod val="75000"/>
                  </a:schemeClr>
                </a:solidFill>
              </a:rPr>
              <a:t>al </a:t>
            </a:r>
            <a:r>
              <a:rPr lang="es-ES_tradnl" sz="4000" dirty="0">
                <a:solidFill>
                  <a:schemeClr val="accent3">
                    <a:lumMod val="75000"/>
                  </a:schemeClr>
                </a:solidFill>
              </a:rPr>
              <a:t>abordar la tarea de la traducción se hace un análisis preliminar </a:t>
            </a:r>
            <a:r>
              <a:rPr lang="es-ES_tradnl" sz="4000" dirty="0" smtClean="0">
                <a:solidFill>
                  <a:schemeClr val="accent3">
                    <a:lumMod val="75000"/>
                  </a:schemeClr>
                </a:solidFill>
              </a:rPr>
              <a:t>mediante </a:t>
            </a:r>
            <a:r>
              <a:rPr lang="es-ES_tradnl" sz="4000" dirty="0">
                <a:solidFill>
                  <a:schemeClr val="accent3">
                    <a:lumMod val="75000"/>
                  </a:schemeClr>
                </a:solidFill>
              </a:rPr>
              <a:t>la segmentación del texto original en unidades lexicológicas o de sentido.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800" b="1" dirty="0"/>
              <a:t>Gerardo Vázquez Ayora,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982871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92</TotalTime>
  <Words>843</Words>
  <Application>Microsoft Office PowerPoint</Application>
  <PresentationFormat>Экран (4:3)</PresentationFormat>
  <Paragraphs>90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Твердый переплет</vt:lpstr>
      <vt:lpstr>La unidad de traducción.  Fases del proceso traductor </vt:lpstr>
      <vt:lpstr>Diversidad de opiniones y la mayor diversidad terminológica  en torno a la  unidad de traducción:</vt:lpstr>
      <vt:lpstr>J.P.Vinay y J.Darbelnet</vt:lpstr>
      <vt:lpstr>G.Vázquez Ayora toma  la unidad lexicológica  como unidad de pensamiento.    Por ejemplo:</vt:lpstr>
      <vt:lpstr>Jean Delisle, Susan Bassnett y Katharina Reiss y Hans Vermeer</vt:lpstr>
      <vt:lpstr>Even Zohar</vt:lpstr>
      <vt:lpstr>D. Seleskovich </vt:lpstr>
      <vt:lpstr>Rosa  Rabadán y Julio César Santoyo</vt:lpstr>
      <vt:lpstr>Gerardo Vázquez Ayora,</vt:lpstr>
      <vt:lpstr>Las discusiones sobre la unidad de traducción están estrechamente ligadas con el conflicto eterno entre los adeptos de la traducción literal y la traducción libre.</vt:lpstr>
      <vt:lpstr>Fases y subfases del proceso de traducción </vt:lpstr>
      <vt:lpstr>Análisis del texto objeto de traducción</vt:lpstr>
      <vt:lpstr>La tarea comienza como regla general con la lectura del original.</vt:lpstr>
      <vt:lpstr>Después de la primera lectura → consultar enciclopedias, manuales o artículos en revistas de investigación para captar el tema y los conceptos. </vt:lpstr>
      <vt:lpstr>Презентация PowerPoint</vt:lpstr>
      <vt:lpstr>Презентация PowerPoint</vt:lpstr>
      <vt:lpstr>Hay que tener en cuenta el texto posee la información</vt:lpstr>
      <vt:lpstr>Desde el punto de vista estilístico</vt:lpstr>
      <vt:lpstr>Презентация PowerPoint</vt:lpstr>
      <vt:lpstr>La última lectura</vt:lpstr>
      <vt:lpstr>Etapas del proceso traductor </vt:lpstr>
      <vt:lpstr> Los factores extralingüísticos y lingüísticos de la traducción </vt:lpstr>
      <vt:lpstr>Factores extralingüísticos</vt:lpstr>
      <vt:lpstr>Factores lingüísticos: </vt:lpstr>
      <vt:lpstr>Para saber más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unidad de traducción.  Los enfoques sobre los problemas de la traductología </dc:title>
  <dc:creator>Marya</dc:creator>
  <cp:lastModifiedBy>Marya</cp:lastModifiedBy>
  <cp:revision>15</cp:revision>
  <dcterms:created xsi:type="dcterms:W3CDTF">2014-03-14T16:08:27Z</dcterms:created>
  <dcterms:modified xsi:type="dcterms:W3CDTF">2014-03-18T09:05:26Z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