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5" r:id="rId1"/>
  </p:sldMasterIdLst>
  <p:notesMasterIdLst>
    <p:notesMasterId r:id="rId9"/>
  </p:notes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ADA1F-924E-437D-8E40-9E42675FF909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3F992-2905-4B5B-B0C8-B59E641B2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99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Постнеклассическая картина мира</a:t>
            </a:r>
          </a:p>
          <a:p>
            <a:pPr>
              <a:spcBef>
                <a:spcPct val="0"/>
              </a:spcBef>
            </a:pPr>
            <a:r>
              <a:rPr lang="ru-RU" smtClean="0"/>
              <a:t>Синергетика - междисциплинарное направление научных исследований, задачей которого является изучение природных явлений и процессов на основе принципов самоорганизации систем (состоящих из </a:t>
            </a:r>
            <a:r>
              <a:rPr lang="ru-RU" i="1" smtClean="0"/>
              <a:t>подсистем</a:t>
            </a:r>
            <a:r>
              <a:rPr lang="ru-RU" smtClean="0"/>
              <a:t>). </a:t>
            </a:r>
          </a:p>
          <a:p>
            <a:pPr>
              <a:spcBef>
                <a:spcPct val="0"/>
              </a:spcBef>
            </a:pPr>
            <a:r>
              <a:rPr lang="ru-RU" smtClean="0"/>
              <a:t>Особое внимание уделяется структурам, возникающим в процессе самоорганизации</a:t>
            </a:r>
          </a:p>
          <a:p>
            <a:pPr>
              <a:spcBef>
                <a:spcPct val="0"/>
              </a:spcBef>
            </a:pPr>
            <a:r>
              <a:rPr lang="ru-RU" smtClean="0"/>
              <a:t>В познание включены ценностные аспекты</a:t>
            </a:r>
          </a:p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696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8B7DAE7-EBEF-445C-BF35-0DC92DFAE452}" type="slidenum">
              <a:rPr lang="uk-UA"/>
              <a:pPr eaLnBrk="1" hangingPunct="1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1392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b="1" smtClean="0"/>
              <a:t>Синергетика</a:t>
            </a:r>
            <a:endParaRPr lang="ru-RU" smtClean="0"/>
          </a:p>
          <a:p>
            <a:pPr>
              <a:spcBef>
                <a:spcPct val="0"/>
              </a:spcBef>
            </a:pPr>
            <a:r>
              <a:rPr lang="ru-RU" smtClean="0"/>
              <a:t>Немецкий ученый </a:t>
            </a:r>
            <a:r>
              <a:rPr lang="ru-RU" b="1" smtClean="0"/>
              <a:t>Герман</a:t>
            </a:r>
            <a:r>
              <a:rPr lang="ru-RU" smtClean="0"/>
              <a:t> </a:t>
            </a:r>
            <a:r>
              <a:rPr lang="ru-RU" b="1" smtClean="0"/>
              <a:t>Хакен</a:t>
            </a:r>
            <a:r>
              <a:rPr lang="ru-RU" smtClean="0"/>
              <a:t> (родился в 1927 г.) -  немецкий физик-теоретик </a:t>
            </a:r>
          </a:p>
          <a:p>
            <a:pPr>
              <a:spcBef>
                <a:spcPct val="0"/>
              </a:spcBef>
            </a:pPr>
            <a:r>
              <a:rPr lang="ru-RU" smtClean="0"/>
              <a:t>назвал теорию самоорганизации </a:t>
            </a:r>
            <a:r>
              <a:rPr lang="ru-RU" b="1" smtClean="0"/>
              <a:t>синергетикой</a:t>
            </a:r>
            <a:r>
              <a:rPr lang="ru-RU" smtClean="0"/>
              <a:t> (теорией совместного действия). </a:t>
            </a:r>
          </a:p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70660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A8FE94E-EEDF-489C-B8BF-34C802858F80}" type="slidenum">
              <a:rPr lang="uk-UA"/>
              <a:pPr eaLnBrk="1" hangingPunct="1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0524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Аналогичные исследования:</a:t>
            </a:r>
          </a:p>
          <a:p>
            <a:pPr>
              <a:spcBef>
                <a:spcPct val="0"/>
              </a:spcBef>
            </a:pPr>
            <a:r>
              <a:rPr lang="ru-RU" b="1" smtClean="0">
                <a:solidFill>
                  <a:srgbClr val="000000"/>
                </a:solidFill>
              </a:rPr>
              <a:t>Илья́ Романович Пригожин</a:t>
            </a:r>
            <a:r>
              <a:rPr lang="ru-RU" smtClean="0">
                <a:solidFill>
                  <a:srgbClr val="000000"/>
                </a:solidFill>
              </a:rPr>
              <a:t> (1917 -2003 гг.) -  </a:t>
            </a:r>
            <a:endParaRPr lang="ru-RU" smtClean="0"/>
          </a:p>
          <a:p>
            <a:pPr>
              <a:spcBef>
                <a:spcPct val="0"/>
              </a:spcBef>
            </a:pPr>
            <a:r>
              <a:rPr lang="ru-RU" smtClean="0"/>
              <a:t>Бельгийский и американский физик и химик российского происхождения</a:t>
            </a:r>
          </a:p>
          <a:p>
            <a:pPr>
              <a:spcBef>
                <a:spcPct val="0"/>
              </a:spcBef>
            </a:pPr>
            <a:r>
              <a:rPr lang="ru-RU" smtClean="0"/>
              <a:t>лауреат Нобелевской премии по химии 1977 года</a:t>
            </a:r>
          </a:p>
          <a:p>
            <a:pPr>
              <a:spcBef>
                <a:spcPct val="0"/>
              </a:spcBef>
            </a:pPr>
            <a:r>
              <a:rPr lang="ru-RU" smtClean="0"/>
              <a:t>Автор </a:t>
            </a:r>
            <a:r>
              <a:rPr lang="ru-RU" b="1" smtClean="0"/>
              <a:t>теории диссипативных структур</a:t>
            </a:r>
          </a:p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71684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4637187-B551-4942-BF4D-C063019EF2FA}" type="slidenum">
              <a:rPr lang="uk-UA"/>
              <a:pPr eaLnBrk="1" hangingPunct="1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3415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z="2000" smtClean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</a:pPr>
            <a:r>
              <a:rPr lang="ru-RU" smtClean="0"/>
              <a:t>Открытый Пригожиным новый принцип - </a:t>
            </a:r>
            <a:r>
              <a:rPr lang="ru-RU" b="1" smtClean="0"/>
              <a:t>порядок через флуктуацию</a:t>
            </a:r>
            <a:r>
              <a:rPr lang="ru-RU" smtClean="0"/>
              <a:t> (любое колебание или любое периодическое изменение) </a:t>
            </a:r>
          </a:p>
          <a:p>
            <a:pPr>
              <a:spcBef>
                <a:spcPct val="0"/>
              </a:spcBef>
            </a:pPr>
            <a:r>
              <a:rPr lang="ru-RU" smtClean="0"/>
              <a:t>Дальнейшие исследования показали, что он представляет собой базисный механизм развертывания эволюционных процессов во всех областях - от атомов до галактик, от отдельных клеток до человеческих существ и вплоть до обществ и культур. </a:t>
            </a:r>
          </a:p>
          <a:p>
            <a:pPr>
              <a:spcBef>
                <a:spcPct val="0"/>
              </a:spcBef>
            </a:pPr>
            <a:r>
              <a:rPr lang="ru-RU" smtClean="0"/>
              <a:t>На основании этих наблюдений появилась возможность сформулировать единую точку зрения на эволюцию, объединяющим принципом которой является не стабильное состояние, а динамические состояния неуравновешенных систем. </a:t>
            </a:r>
          </a:p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72708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EDFC1BB-5AA0-4ABC-9F00-619CD230EF06}" type="slidenum">
              <a:rPr lang="uk-UA"/>
              <a:pPr eaLnBrk="1" hangingPunct="1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189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z="2000" smtClean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</a:pPr>
            <a:r>
              <a:rPr lang="ru-RU" smtClean="0"/>
              <a:t>Открытые системы на всех уровнях являются носителями всеобщей эволюции, которая гарантирует, что жизнь будет продолжать свое движение во всё более новые динамические режимы сложности</a:t>
            </a:r>
          </a:p>
          <a:p>
            <a:pPr>
              <a:spcBef>
                <a:spcPct val="0"/>
              </a:spcBef>
            </a:pPr>
            <a:r>
              <a:rPr lang="ru-RU" smtClean="0"/>
              <a:t>Микрокосм и макрокосм являются аспектами единой эволюции. </a:t>
            </a:r>
          </a:p>
          <a:p>
            <a:pPr>
              <a:spcBef>
                <a:spcPct val="0"/>
              </a:spcBef>
            </a:pPr>
            <a:r>
              <a:rPr lang="ru-RU" smtClean="0"/>
              <a:t>Эволюция человека является значимой составной частью вселенской эволюции</a:t>
            </a:r>
          </a:p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73732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51C36E4-853F-4B28-B3D2-8DDE5795C0B9}" type="slidenum">
              <a:rPr lang="uk-UA"/>
              <a:pPr eaLnBrk="1" hangingPunct="1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2764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748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83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9168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08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2760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501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442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86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45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42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49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69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19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327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3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61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405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  <p:sldLayoutId id="2147483820" r:id="rId15"/>
    <p:sldLayoutId id="214748382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links.ru/images/art/all12/new_pa20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olitologija2.files.wordpress.com/2012/01/00090_220px-ilya_prigogine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132115"/>
            <a:ext cx="8676222" cy="3200400"/>
          </a:xfrm>
        </p:spPr>
        <p:txBody>
          <a:bodyPr>
            <a:normAutofit/>
          </a:bodyPr>
          <a:lstStyle/>
          <a:p>
            <a:pPr algn="ctr"/>
            <a:r>
              <a:rPr lang="uk-UA" sz="9600" b="1" i="1" dirty="0" smtClean="0"/>
              <a:t>СИНЕРГЕТИКА</a:t>
            </a:r>
            <a:endParaRPr lang="uk-UA" sz="96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354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0681" y="426720"/>
            <a:ext cx="9905998" cy="1375954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/>
              <a:t>Мета та завдання курсу:</a:t>
            </a:r>
            <a:endParaRPr lang="uk-UA" sz="44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43000" y="2057399"/>
            <a:ext cx="10822577" cy="4238897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uk-UA" sz="2800" dirty="0" smtClean="0"/>
              <a:t>	</a:t>
            </a:r>
            <a:r>
              <a:rPr lang="uk-UA" sz="4500" dirty="0" smtClean="0"/>
              <a:t>Мета</a:t>
            </a:r>
            <a:r>
              <a:rPr lang="uk-UA" sz="4500" dirty="0" smtClean="0"/>
              <a:t>:</a:t>
            </a:r>
            <a:r>
              <a:rPr lang="ru-RU" sz="4500" dirty="0" smtClean="0"/>
              <a:t> </a:t>
            </a:r>
            <a:r>
              <a:rPr lang="uk-UA" sz="4500" dirty="0"/>
              <a:t>з позиції цілісних підходів розкрити природу й сутність синергетичного світобачення крізь призму нових міждисциплінарних наукових досліджень.  Головними завданнями є різнобічне цілісне розкриття предмету </a:t>
            </a:r>
            <a:r>
              <a:rPr lang="uk-UA" sz="4500" dirty="0" err="1"/>
              <a:t>синергетики</a:t>
            </a:r>
            <a:r>
              <a:rPr lang="uk-UA" sz="4500" dirty="0"/>
              <a:t>, її головних ідей, понять, принципів і образів у векторі діалогу (</a:t>
            </a:r>
            <a:r>
              <a:rPr lang="uk-UA" sz="4500" dirty="0" err="1"/>
              <a:t>полілогу</a:t>
            </a:r>
            <a:r>
              <a:rPr lang="uk-UA" sz="4500" dirty="0"/>
              <a:t>) філософії та культур Сходу і Заходу. Встановлення більш точного опису </a:t>
            </a:r>
            <a:r>
              <a:rPr lang="uk-UA" sz="4500" dirty="0" err="1"/>
              <a:t>природничонаукової</a:t>
            </a:r>
            <a:r>
              <a:rPr lang="uk-UA" sz="4500" dirty="0"/>
              <a:t> картини світу на основі системного підходу.</a:t>
            </a:r>
            <a:endParaRPr lang="ru-RU" sz="4500" dirty="0"/>
          </a:p>
          <a:p>
            <a:pPr marL="0" indent="0">
              <a:buNone/>
            </a:pPr>
            <a:r>
              <a:rPr lang="uk-UA" sz="4500" dirty="0" smtClean="0"/>
              <a:t>	</a:t>
            </a:r>
            <a:r>
              <a:rPr lang="uk-UA" sz="4500" dirty="0"/>
              <a:t>Згідно з вимогами освітньої програми студенти повинні </a:t>
            </a:r>
            <a:endParaRPr lang="ru-RU" sz="4500" dirty="0"/>
          </a:p>
          <a:p>
            <a:pPr marL="0" indent="0">
              <a:buNone/>
            </a:pPr>
            <a:r>
              <a:rPr lang="ru-RU" sz="4500" b="1" dirty="0" smtClean="0"/>
              <a:t>	Знати</a:t>
            </a:r>
            <a:r>
              <a:rPr lang="uk-UA" sz="4500" b="1" dirty="0"/>
              <a:t>:</a:t>
            </a:r>
            <a:endParaRPr lang="ru-RU" sz="4500" dirty="0"/>
          </a:p>
          <a:p>
            <a:pPr lvl="0"/>
            <a:r>
              <a:rPr lang="ru-RU" sz="4500" dirty="0"/>
              <a:t>про </a:t>
            </a:r>
            <a:r>
              <a:rPr lang="ru-RU" sz="4500" dirty="0" err="1"/>
              <a:t>взаємозв’язок</a:t>
            </a:r>
            <a:r>
              <a:rPr lang="ru-RU" sz="4500" dirty="0"/>
              <a:t> </a:t>
            </a:r>
            <a:r>
              <a:rPr lang="ru-RU" sz="4500" dirty="0" err="1"/>
              <a:t>природничонаукової</a:t>
            </a:r>
            <a:r>
              <a:rPr lang="ru-RU" sz="4500" dirty="0"/>
              <a:t> та </a:t>
            </a:r>
            <a:r>
              <a:rPr lang="ru-RU" sz="4500" dirty="0" err="1"/>
              <a:t>гуманітарної</a:t>
            </a:r>
            <a:r>
              <a:rPr lang="ru-RU" sz="4500" dirty="0"/>
              <a:t> парадигм; </a:t>
            </a:r>
          </a:p>
          <a:p>
            <a:pPr lvl="0"/>
            <a:r>
              <a:rPr lang="ru-RU" sz="4500" dirty="0" err="1"/>
              <a:t>питання</a:t>
            </a:r>
            <a:r>
              <a:rPr lang="ru-RU" sz="4500" dirty="0"/>
              <a:t>, </a:t>
            </a:r>
            <a:r>
              <a:rPr lang="ru-RU" sz="4500" dirty="0" err="1"/>
              <a:t>що</a:t>
            </a:r>
            <a:r>
              <a:rPr lang="ru-RU" sz="4500" dirty="0"/>
              <a:t> </a:t>
            </a:r>
            <a:r>
              <a:rPr lang="ru-RU" sz="4500" dirty="0" err="1"/>
              <a:t>пов’язані</a:t>
            </a:r>
            <a:r>
              <a:rPr lang="ru-RU" sz="4500" dirty="0"/>
              <a:t> з </a:t>
            </a:r>
            <a:r>
              <a:rPr lang="ru-RU" sz="4500" dirty="0" err="1"/>
              <a:t>самоорганізацією</a:t>
            </a:r>
            <a:r>
              <a:rPr lang="ru-RU" sz="4500" dirty="0"/>
              <a:t> </a:t>
            </a:r>
            <a:r>
              <a:rPr lang="ru-RU" sz="4500" dirty="0" err="1"/>
              <a:t>складних</a:t>
            </a:r>
            <a:r>
              <a:rPr lang="ru-RU" sz="4500" dirty="0"/>
              <a:t> систем; </a:t>
            </a:r>
          </a:p>
          <a:p>
            <a:pPr lvl="0"/>
            <a:r>
              <a:rPr lang="ru-RU" sz="4500" dirty="0" err="1"/>
              <a:t>сучасний</a:t>
            </a:r>
            <a:r>
              <a:rPr lang="ru-RU" sz="4500" dirty="0"/>
              <a:t> стан </a:t>
            </a:r>
            <a:r>
              <a:rPr lang="ru-RU" sz="4500" dirty="0" err="1"/>
              <a:t>розвитку</a:t>
            </a:r>
            <a:r>
              <a:rPr lang="ru-RU" sz="4500" dirty="0"/>
              <a:t> </a:t>
            </a:r>
            <a:r>
              <a:rPr lang="ru-RU" sz="4500" dirty="0" err="1"/>
              <a:t>термодинаміки</a:t>
            </a:r>
            <a:r>
              <a:rPr lang="ru-RU" sz="4500" dirty="0"/>
              <a:t> і </a:t>
            </a:r>
            <a:r>
              <a:rPr lang="ru-RU" sz="4500" dirty="0" err="1"/>
              <a:t>проблеми</a:t>
            </a:r>
            <a:r>
              <a:rPr lang="ru-RU" sz="4500" dirty="0"/>
              <a:t>, </a:t>
            </a:r>
            <a:r>
              <a:rPr lang="ru-RU" sz="4500" dirty="0" err="1"/>
              <a:t>кризові</a:t>
            </a:r>
            <a:r>
              <a:rPr lang="ru-RU" sz="4500" dirty="0"/>
              <a:t> </a:t>
            </a:r>
            <a:r>
              <a:rPr lang="ru-RU" sz="4500" dirty="0" err="1"/>
              <a:t>явища</a:t>
            </a:r>
            <a:r>
              <a:rPr lang="ru-RU" sz="4500" dirty="0"/>
              <a:t>, у </a:t>
            </a:r>
            <a:r>
              <a:rPr lang="ru-RU" sz="4500" dirty="0" err="1"/>
              <a:t>класичному</a:t>
            </a:r>
            <a:r>
              <a:rPr lang="ru-RU" sz="4500" dirty="0"/>
              <a:t> </a:t>
            </a:r>
            <a:r>
              <a:rPr lang="ru-RU" sz="4500" dirty="0" err="1"/>
              <a:t>природознавстві</a:t>
            </a:r>
            <a:r>
              <a:rPr lang="ru-RU" sz="4500" dirty="0"/>
              <a:t>.</a:t>
            </a:r>
          </a:p>
          <a:p>
            <a:pPr marL="0" indent="0">
              <a:buNone/>
            </a:pPr>
            <a:r>
              <a:rPr lang="uk-UA" sz="4500" b="1" dirty="0" smtClean="0"/>
              <a:t>	В</a:t>
            </a:r>
            <a:r>
              <a:rPr lang="ru-RU" sz="4500" b="1" dirty="0" err="1"/>
              <a:t>міти</a:t>
            </a:r>
            <a:r>
              <a:rPr lang="uk-UA" sz="4500" b="1" dirty="0"/>
              <a:t>:</a:t>
            </a:r>
            <a:endParaRPr lang="ru-RU" sz="4500" dirty="0"/>
          </a:p>
          <a:p>
            <a:pPr lvl="0"/>
            <a:r>
              <a:rPr lang="ru-RU" sz="4500" dirty="0" err="1"/>
              <a:t>відзначати</a:t>
            </a:r>
            <a:r>
              <a:rPr lang="ru-RU" sz="4500" dirty="0"/>
              <a:t> </a:t>
            </a:r>
            <a:r>
              <a:rPr lang="ru-RU" sz="4500" dirty="0" err="1"/>
              <a:t>синергетичні</a:t>
            </a:r>
            <a:r>
              <a:rPr lang="ru-RU" sz="4500" dirty="0"/>
              <a:t> </a:t>
            </a:r>
            <a:r>
              <a:rPr lang="ru-RU" sz="4500" dirty="0" err="1"/>
              <a:t>моменти</a:t>
            </a:r>
            <a:r>
              <a:rPr lang="ru-RU" sz="4500" dirty="0"/>
              <a:t> у </a:t>
            </a:r>
            <a:r>
              <a:rPr lang="ru-RU" sz="4500" dirty="0" err="1"/>
              <a:t>заданих</a:t>
            </a:r>
            <a:r>
              <a:rPr lang="ru-RU" sz="4500" dirty="0"/>
              <a:t> моделях; </a:t>
            </a:r>
          </a:p>
          <a:p>
            <a:pPr lvl="0"/>
            <a:r>
              <a:rPr lang="ru-RU" sz="4500" dirty="0" err="1"/>
              <a:t>пояснити</a:t>
            </a:r>
            <a:r>
              <a:rPr lang="ru-RU" sz="4500" dirty="0"/>
              <a:t> </a:t>
            </a:r>
            <a:r>
              <a:rPr lang="ru-RU" sz="4500" dirty="0" err="1"/>
              <a:t>основні</a:t>
            </a:r>
            <a:r>
              <a:rPr lang="ru-RU" sz="4500" dirty="0"/>
              <a:t> </a:t>
            </a:r>
            <a:r>
              <a:rPr lang="ru-RU" sz="4500" dirty="0" err="1"/>
              <a:t>питання</a:t>
            </a:r>
            <a:r>
              <a:rPr lang="ru-RU" sz="4500" dirty="0"/>
              <a:t>, </a:t>
            </a:r>
            <a:r>
              <a:rPr lang="ru-RU" sz="4500" dirty="0" err="1"/>
              <a:t>що</a:t>
            </a:r>
            <a:r>
              <a:rPr lang="ru-RU" sz="4500" dirty="0"/>
              <a:t> </a:t>
            </a:r>
            <a:r>
              <a:rPr lang="ru-RU" sz="4500" dirty="0" err="1"/>
              <a:t>пов’язані</a:t>
            </a:r>
            <a:r>
              <a:rPr lang="ru-RU" sz="4500" dirty="0"/>
              <a:t> з предметом курсу.</a:t>
            </a:r>
          </a:p>
          <a:p>
            <a:pPr marL="0" indent="0">
              <a:buNone/>
            </a:pPr>
            <a:r>
              <a:rPr lang="uk-UA" sz="3800" dirty="0">
                <a:effectLst/>
              </a:rPr>
              <a:t/>
            </a:r>
            <a:br>
              <a:rPr lang="uk-UA" sz="3800" dirty="0">
                <a:effectLst/>
              </a:rPr>
            </a:br>
            <a:endParaRPr lang="uk-UA" sz="3800" dirty="0"/>
          </a:p>
        </p:txBody>
      </p:sp>
    </p:spTree>
    <p:extLst>
      <p:ext uri="{BB962C8B-B14F-4D97-AF65-F5344CB8AC3E}">
        <p14:creationId xmlns:p14="http://schemas.microsoft.com/office/powerpoint/2010/main" val="263930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1992313" y="692151"/>
            <a:ext cx="7599362" cy="792163"/>
          </a:xfrm>
        </p:spPr>
        <p:txBody>
          <a:bodyPr>
            <a:normAutofit/>
          </a:bodyPr>
          <a:lstStyle/>
          <a:p>
            <a:r>
              <a:rPr lang="ru-RU" dirty="0" err="1" smtClean="0"/>
              <a:t>Постнеклассична</a:t>
            </a:r>
            <a:r>
              <a:rPr lang="ru-RU" dirty="0" smtClean="0"/>
              <a:t> картина </a:t>
            </a:r>
            <a:r>
              <a:rPr lang="ru-RU" dirty="0" err="1" smtClean="0"/>
              <a:t>світу</a:t>
            </a:r>
            <a:endParaRPr lang="ru-RU" dirty="0" smtClean="0"/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>
          <a:xfrm>
            <a:off x="2135188" y="1484314"/>
            <a:ext cx="7993062" cy="4681537"/>
          </a:xfrm>
        </p:spPr>
        <p:txBody>
          <a:bodyPr/>
          <a:lstStyle/>
          <a:p>
            <a:r>
              <a:rPr lang="ru-RU" dirty="0" smtClean="0"/>
              <a:t>Синергетика - </a:t>
            </a:r>
            <a:r>
              <a:rPr lang="ru-RU" dirty="0" err="1" smtClean="0"/>
              <a:t>міждисциплінарий</a:t>
            </a:r>
            <a:r>
              <a:rPr lang="ru-RU" dirty="0" smtClean="0"/>
              <a:t> </a:t>
            </a:r>
            <a:r>
              <a:rPr lang="ru-RU" dirty="0" err="1" smtClean="0"/>
              <a:t>напрям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, </a:t>
            </a:r>
            <a:r>
              <a:rPr lang="ru-RU" dirty="0" err="1" smtClean="0"/>
              <a:t>завданням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є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 </a:t>
            </a:r>
            <a:r>
              <a:rPr lang="ru-RU" dirty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принципів</a:t>
            </a:r>
            <a:r>
              <a:rPr lang="ru-RU" dirty="0" smtClean="0"/>
              <a:t> </a:t>
            </a:r>
            <a:r>
              <a:rPr lang="ru-RU" dirty="0" err="1" smtClean="0"/>
              <a:t>самоорганізації</a:t>
            </a:r>
            <a:r>
              <a:rPr lang="ru-RU" dirty="0" smtClean="0"/>
              <a:t> систем.</a:t>
            </a:r>
          </a:p>
          <a:p>
            <a:r>
              <a:rPr lang="ru-RU" dirty="0" err="1" smtClean="0"/>
              <a:t>Особлива</a:t>
            </a:r>
            <a:r>
              <a:rPr lang="ru-RU" dirty="0" smtClean="0"/>
              <a:t> </a:t>
            </a:r>
            <a:r>
              <a:rPr lang="ru-RU" dirty="0" err="1" smtClean="0"/>
              <a:t>увага</a:t>
            </a:r>
            <a:r>
              <a:rPr lang="ru-RU" dirty="0" smtClean="0"/>
              <a:t> </a:t>
            </a:r>
            <a:r>
              <a:rPr lang="ru-RU" dirty="0" err="1" smtClean="0"/>
              <a:t>приділяється</a:t>
            </a:r>
            <a:r>
              <a:rPr lang="ru-RU" dirty="0" smtClean="0"/>
              <a:t> </a:t>
            </a:r>
            <a:r>
              <a:rPr lang="ru-RU" dirty="0" smtClean="0"/>
              <a:t>структурам,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в 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самоорганізації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err="1" smtClean="0"/>
              <a:t>пізнання</a:t>
            </a:r>
            <a:r>
              <a:rPr lang="ru-RU" dirty="0" smtClean="0"/>
              <a:t> </a:t>
            </a:r>
            <a:r>
              <a:rPr lang="ru-RU" dirty="0" err="1" smtClean="0"/>
              <a:t>включені</a:t>
            </a:r>
            <a:r>
              <a:rPr lang="ru-RU" dirty="0" smtClean="0"/>
              <a:t> </a:t>
            </a:r>
            <a:r>
              <a:rPr lang="ru-RU" dirty="0" err="1" smtClean="0"/>
              <a:t>ціннісні</a:t>
            </a:r>
            <a:r>
              <a:rPr lang="ru-RU" dirty="0" smtClean="0"/>
              <a:t> </a:t>
            </a:r>
            <a:r>
              <a:rPr lang="ru-RU" dirty="0" err="1" smtClean="0"/>
              <a:t>аспекти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57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2063751" y="836613"/>
            <a:ext cx="7527925" cy="673100"/>
          </a:xfrm>
        </p:spPr>
        <p:txBody>
          <a:bodyPr/>
          <a:lstStyle/>
          <a:p>
            <a:r>
              <a:rPr lang="ru-RU" b="1" smtClean="0"/>
              <a:t>Синергетика</a:t>
            </a:r>
            <a:endParaRPr lang="ru-RU" smtClean="0"/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>
          <a:xfrm>
            <a:off x="1992313" y="1773239"/>
            <a:ext cx="4248150" cy="4059237"/>
          </a:xfrm>
        </p:spPr>
        <p:txBody>
          <a:bodyPr/>
          <a:lstStyle/>
          <a:p>
            <a:r>
              <a:rPr lang="ru-RU" dirty="0" err="1" smtClean="0"/>
              <a:t>Німецький</a:t>
            </a:r>
            <a:r>
              <a:rPr lang="ru-RU" dirty="0" smtClean="0"/>
              <a:t> </a:t>
            </a:r>
            <a:r>
              <a:rPr lang="ru-RU" dirty="0" err="1" smtClean="0"/>
              <a:t>вчений</a:t>
            </a:r>
            <a:r>
              <a:rPr lang="ru-RU" dirty="0" smtClean="0"/>
              <a:t> </a:t>
            </a:r>
            <a:r>
              <a:rPr lang="ru-RU" b="1" dirty="0" smtClean="0"/>
              <a:t>Герман</a:t>
            </a:r>
            <a:r>
              <a:rPr lang="ru-RU" dirty="0" smtClean="0"/>
              <a:t> </a:t>
            </a:r>
            <a:r>
              <a:rPr lang="ru-RU" b="1" dirty="0" err="1" smtClean="0"/>
              <a:t>Хакен</a:t>
            </a:r>
            <a:r>
              <a:rPr lang="ru-RU" dirty="0" smtClean="0"/>
              <a:t> </a:t>
            </a:r>
            <a:r>
              <a:rPr lang="ru-RU" dirty="0" smtClean="0"/>
              <a:t>(народ. </a:t>
            </a:r>
            <a:r>
              <a:rPr lang="ru-RU" dirty="0"/>
              <a:t>у</a:t>
            </a:r>
            <a:r>
              <a:rPr lang="ru-RU" dirty="0" smtClean="0"/>
              <a:t> </a:t>
            </a:r>
            <a:r>
              <a:rPr lang="ru-RU" dirty="0" smtClean="0"/>
              <a:t>1927 г.) -  </a:t>
            </a:r>
            <a:r>
              <a:rPr lang="ru-RU" dirty="0" err="1" smtClean="0"/>
              <a:t>німецький</a:t>
            </a:r>
            <a:r>
              <a:rPr lang="ru-RU" dirty="0" smtClean="0"/>
              <a:t> </a:t>
            </a:r>
            <a:r>
              <a:rPr lang="ru-RU" dirty="0" err="1" smtClean="0"/>
              <a:t>фізик</a:t>
            </a:r>
            <a:r>
              <a:rPr lang="ru-RU" dirty="0" smtClean="0"/>
              <a:t>-теоретик </a:t>
            </a:r>
            <a:endParaRPr lang="ru-RU" dirty="0" smtClean="0"/>
          </a:p>
          <a:p>
            <a:r>
              <a:rPr lang="ru-RU" dirty="0" smtClean="0"/>
              <a:t>назвав </a:t>
            </a:r>
            <a:r>
              <a:rPr lang="ru-RU" dirty="0" err="1" smtClean="0"/>
              <a:t>теорію</a:t>
            </a:r>
            <a:r>
              <a:rPr lang="ru-RU" dirty="0" smtClean="0"/>
              <a:t> </a:t>
            </a:r>
            <a:r>
              <a:rPr lang="ru-RU" dirty="0" err="1" smtClean="0"/>
              <a:t>самоорганизації</a:t>
            </a:r>
            <a:r>
              <a:rPr lang="ru-RU" dirty="0" smtClean="0"/>
              <a:t> </a:t>
            </a:r>
            <a:r>
              <a:rPr lang="ru-RU" b="1" dirty="0" err="1" smtClean="0"/>
              <a:t>синергетикою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теорією</a:t>
            </a:r>
            <a:r>
              <a:rPr lang="ru-RU" dirty="0" smtClean="0"/>
              <a:t> </a:t>
            </a:r>
            <a:r>
              <a:rPr lang="ru-RU" dirty="0" err="1" smtClean="0"/>
              <a:t>спільної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). </a:t>
            </a:r>
            <a:endParaRPr lang="ru-RU" dirty="0" smtClean="0"/>
          </a:p>
        </p:txBody>
      </p:sp>
      <p:pic>
        <p:nvPicPr>
          <p:cNvPr id="34820" name="Picture 2" descr="Картинка 2 из 278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163" y="1557338"/>
            <a:ext cx="3230562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56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2495550" y="836613"/>
            <a:ext cx="7024688" cy="1143000"/>
          </a:xfrm>
        </p:spPr>
        <p:txBody>
          <a:bodyPr/>
          <a:lstStyle/>
          <a:p>
            <a:r>
              <a:rPr lang="ru-RU" dirty="0" err="1" smtClean="0"/>
              <a:t>Аналогічні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:</a:t>
            </a:r>
            <a:endParaRPr lang="ru-RU" dirty="0" smtClean="0"/>
          </a:p>
        </p:txBody>
      </p:sp>
      <p:pic>
        <p:nvPicPr>
          <p:cNvPr id="35843" name="Picture 2" descr="Картинка 10 из 636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95551" y="2276476"/>
            <a:ext cx="2435225" cy="3508375"/>
          </a:xfrm>
        </p:spPr>
      </p:pic>
      <p:sp>
        <p:nvSpPr>
          <p:cNvPr id="35844" name="Прямоугольник 5"/>
          <p:cNvSpPr>
            <a:spLocks noChangeArrowheads="1"/>
          </p:cNvSpPr>
          <p:nvPr/>
        </p:nvSpPr>
        <p:spPr bwMode="auto">
          <a:xfrm>
            <a:off x="5375276" y="2420939"/>
            <a:ext cx="464502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b="1" dirty="0" err="1" smtClean="0">
                <a:solidFill>
                  <a:srgbClr val="000000"/>
                </a:solidFill>
              </a:rPr>
              <a:t>Ілля</a:t>
            </a:r>
            <a:r>
              <a:rPr lang="ru-RU" sz="2400" b="1" dirty="0" smtClean="0">
                <a:solidFill>
                  <a:srgbClr val="000000"/>
                </a:solidFill>
              </a:rPr>
              <a:t> Пригожин</a:t>
            </a:r>
            <a:r>
              <a:rPr lang="ru-RU" sz="2400" dirty="0" smtClean="0">
                <a:solidFill>
                  <a:srgbClr val="000000"/>
                </a:solidFill>
              </a:rPr>
              <a:t> </a:t>
            </a:r>
            <a:r>
              <a:rPr lang="ru-RU" sz="2400" dirty="0">
                <a:solidFill>
                  <a:srgbClr val="000000"/>
                </a:solidFill>
              </a:rPr>
              <a:t>(1917 -2003 гг.) -  </a:t>
            </a:r>
            <a:endParaRPr lang="ru-RU" sz="2400" dirty="0"/>
          </a:p>
          <a:p>
            <a:pPr eaLnBrk="1" hangingPunct="1"/>
            <a:r>
              <a:rPr lang="ru-RU" sz="2400" dirty="0" err="1" smtClean="0"/>
              <a:t>Бельгійський</a:t>
            </a:r>
            <a:r>
              <a:rPr lang="ru-RU" sz="2400" dirty="0" smtClean="0"/>
              <a:t> і </a:t>
            </a:r>
            <a:r>
              <a:rPr lang="ru-RU" sz="2400" dirty="0" err="1" smtClean="0"/>
              <a:t>американський</a:t>
            </a:r>
            <a:r>
              <a:rPr lang="ru-RU" sz="2400" dirty="0" smtClean="0"/>
              <a:t> </a:t>
            </a:r>
            <a:r>
              <a:rPr lang="ru-RU" sz="2400" dirty="0"/>
              <a:t>физик </a:t>
            </a:r>
            <a:r>
              <a:rPr lang="ru-RU" sz="2400" dirty="0" smtClean="0"/>
              <a:t>і </a:t>
            </a:r>
            <a:r>
              <a:rPr lang="ru-RU" sz="2400" dirty="0" err="1" smtClean="0"/>
              <a:t>хімік</a:t>
            </a:r>
            <a:r>
              <a:rPr lang="ru-RU" sz="2400" dirty="0" smtClean="0"/>
              <a:t>,</a:t>
            </a:r>
            <a:endParaRPr lang="ru-RU" sz="2400" dirty="0"/>
          </a:p>
          <a:p>
            <a:pPr eaLnBrk="1" hangingPunct="1"/>
            <a:r>
              <a:rPr lang="ru-RU" sz="2400" dirty="0"/>
              <a:t>лауреат </a:t>
            </a:r>
            <a:r>
              <a:rPr lang="ru-RU" sz="2400" dirty="0" err="1" smtClean="0"/>
              <a:t>Нобелевської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премії</a:t>
            </a:r>
            <a:r>
              <a:rPr lang="ru-RU" sz="2400" dirty="0" smtClean="0"/>
              <a:t> з </a:t>
            </a:r>
            <a:r>
              <a:rPr lang="ru-RU" sz="2400" dirty="0" err="1" smtClean="0"/>
              <a:t>хімії</a:t>
            </a:r>
            <a:r>
              <a:rPr lang="ru-RU" sz="2400" dirty="0" smtClean="0"/>
              <a:t> </a:t>
            </a:r>
            <a:r>
              <a:rPr lang="ru-RU" sz="2400" dirty="0"/>
              <a:t>1977 </a:t>
            </a:r>
            <a:r>
              <a:rPr lang="ru-RU" sz="2400" dirty="0" smtClean="0"/>
              <a:t>р.</a:t>
            </a:r>
            <a:endParaRPr lang="ru-RU" sz="2400" dirty="0"/>
          </a:p>
          <a:p>
            <a:pPr eaLnBrk="1" hangingPunct="1"/>
            <a:r>
              <a:rPr lang="ru-RU" sz="2400" dirty="0"/>
              <a:t>Автор </a:t>
            </a:r>
            <a:r>
              <a:rPr lang="ru-RU" sz="2400" b="1" dirty="0" err="1" smtClean="0"/>
              <a:t>теорії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дисипативних</a:t>
            </a:r>
            <a:r>
              <a:rPr lang="ru-RU" sz="2400" b="1" dirty="0" smtClean="0"/>
              <a:t> </a:t>
            </a:r>
            <a:r>
              <a:rPr lang="ru-RU" sz="2400" b="1" dirty="0"/>
              <a:t>структур</a:t>
            </a:r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673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Содержимое 2"/>
          <p:cNvSpPr>
            <a:spLocks noGrp="1"/>
          </p:cNvSpPr>
          <p:nvPr>
            <p:ph idx="1"/>
          </p:nvPr>
        </p:nvSpPr>
        <p:spPr>
          <a:xfrm>
            <a:off x="1992313" y="620713"/>
            <a:ext cx="8280400" cy="5211762"/>
          </a:xfrm>
        </p:spPr>
        <p:txBody>
          <a:bodyPr/>
          <a:lstStyle/>
          <a:p>
            <a:r>
              <a:rPr lang="ru-RU" dirty="0" err="1" smtClean="0"/>
              <a:t>Відкритий</a:t>
            </a:r>
            <a:r>
              <a:rPr lang="ru-RU" dirty="0" smtClean="0"/>
              <a:t> </a:t>
            </a:r>
            <a:r>
              <a:rPr lang="ru-RU" dirty="0" err="1" smtClean="0"/>
              <a:t>Пригожиним</a:t>
            </a:r>
            <a:r>
              <a:rPr lang="ru-RU" dirty="0" smtClean="0"/>
              <a:t>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smtClean="0"/>
              <a:t>принцип - </a:t>
            </a:r>
            <a:r>
              <a:rPr lang="ru-RU" b="1" dirty="0" smtClean="0"/>
              <a:t>порядок через </a:t>
            </a:r>
            <a:r>
              <a:rPr lang="ru-RU" b="1" dirty="0" err="1" smtClean="0"/>
              <a:t>флуктуацію</a:t>
            </a:r>
            <a:r>
              <a:rPr lang="ru-RU" dirty="0" smtClean="0"/>
              <a:t> (будь-яке </a:t>
            </a:r>
            <a:r>
              <a:rPr lang="ru-RU" dirty="0" err="1" smtClean="0"/>
              <a:t>коливання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будь-яка </a:t>
            </a:r>
            <a:r>
              <a:rPr lang="ru-RU" dirty="0" err="1" smtClean="0"/>
              <a:t>періодична</a:t>
            </a:r>
            <a:r>
              <a:rPr lang="ru-RU" dirty="0" smtClean="0"/>
              <a:t> </a:t>
            </a:r>
            <a:r>
              <a:rPr lang="ru-RU" dirty="0" err="1" smtClean="0"/>
              <a:t>зміна</a:t>
            </a:r>
            <a:r>
              <a:rPr lang="ru-RU" dirty="0" smtClean="0"/>
              <a:t>) </a:t>
            </a:r>
            <a:endParaRPr lang="ru-RU" dirty="0" smtClean="0"/>
          </a:p>
          <a:p>
            <a:r>
              <a:rPr lang="ru-RU" dirty="0" err="1" smtClean="0"/>
              <a:t>Подальші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показали,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принцип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базисний</a:t>
            </a:r>
            <a:r>
              <a:rPr lang="ru-RU" dirty="0" smtClean="0"/>
              <a:t> </a:t>
            </a:r>
            <a:r>
              <a:rPr lang="ru-RU" dirty="0" err="1" smtClean="0"/>
              <a:t>механізм</a:t>
            </a:r>
            <a:r>
              <a:rPr lang="ru-RU" dirty="0" smtClean="0"/>
              <a:t> </a:t>
            </a:r>
            <a:r>
              <a:rPr lang="ru-RU" dirty="0" err="1" smtClean="0"/>
              <a:t>розгортання</a:t>
            </a:r>
            <a:r>
              <a:rPr lang="ru-RU" dirty="0" smtClean="0"/>
              <a:t> </a:t>
            </a:r>
            <a:r>
              <a:rPr lang="ru-RU" dirty="0" err="1" smtClean="0"/>
              <a:t>еволюційних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царинах</a:t>
            </a:r>
            <a:r>
              <a:rPr lang="ru-RU" dirty="0" smtClean="0"/>
              <a:t> –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атомів</a:t>
            </a:r>
            <a:r>
              <a:rPr lang="ru-RU" dirty="0" smtClean="0"/>
              <a:t> </a:t>
            </a:r>
            <a:r>
              <a:rPr lang="ru-RU" dirty="0" err="1" smtClean="0"/>
              <a:t>догалактик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до </a:t>
            </a:r>
            <a:r>
              <a:rPr lang="ru-RU" dirty="0" err="1" smtClean="0"/>
              <a:t>людських</a:t>
            </a:r>
            <a:r>
              <a:rPr lang="ru-RU" dirty="0" smtClean="0"/>
              <a:t> </a:t>
            </a:r>
            <a:r>
              <a:rPr lang="ru-RU" dirty="0" err="1" smtClean="0"/>
              <a:t>істот</a:t>
            </a:r>
            <a:r>
              <a:rPr lang="ru-RU" dirty="0" smtClean="0"/>
              <a:t>, і до </a:t>
            </a:r>
            <a:r>
              <a:rPr lang="ru-RU" dirty="0" err="1" smtClean="0"/>
              <a:t>суспільств</a:t>
            </a:r>
            <a:r>
              <a:rPr lang="ru-RU" dirty="0" smtClean="0"/>
              <a:t> і культур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підставі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спострережень</a:t>
            </a:r>
            <a:r>
              <a:rPr lang="ru-RU" dirty="0" smtClean="0"/>
              <a:t> з</a:t>
            </a:r>
            <a:r>
              <a:rPr lang="en-US" dirty="0" smtClean="0"/>
              <a:t>’</a:t>
            </a:r>
            <a:r>
              <a:rPr lang="ru-RU" dirty="0" err="1" smtClean="0"/>
              <a:t>явилася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сформулювати</a:t>
            </a:r>
            <a:r>
              <a:rPr lang="ru-RU" dirty="0" smtClean="0"/>
              <a:t> </a:t>
            </a:r>
            <a:r>
              <a:rPr lang="ru-RU" dirty="0" err="1" smtClean="0"/>
              <a:t>єдину</a:t>
            </a:r>
            <a:r>
              <a:rPr lang="ru-RU" dirty="0" smtClean="0"/>
              <a:t> </a:t>
            </a:r>
            <a:r>
              <a:rPr lang="ru-RU" dirty="0" smtClean="0"/>
              <a:t>точку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еволюцію</a:t>
            </a:r>
            <a:r>
              <a:rPr lang="ru-RU" dirty="0" smtClean="0"/>
              <a:t>, </a:t>
            </a:r>
            <a:r>
              <a:rPr lang="ru-RU" dirty="0" err="1" smtClean="0"/>
              <a:t>обєднуючим</a:t>
            </a:r>
            <a:r>
              <a:rPr lang="ru-RU" dirty="0" smtClean="0"/>
              <a:t> </a:t>
            </a:r>
            <a:r>
              <a:rPr lang="ru-RU" dirty="0" smtClean="0"/>
              <a:t>принципом </a:t>
            </a:r>
            <a:r>
              <a:rPr lang="ru-RU" dirty="0" err="1" smtClean="0"/>
              <a:t>якої</a:t>
            </a:r>
            <a:r>
              <a:rPr lang="ru-RU" dirty="0" smtClean="0"/>
              <a:t> є не </a:t>
            </a:r>
            <a:r>
              <a:rPr lang="ru-RU" dirty="0" err="1" smtClean="0"/>
              <a:t>стабільний</a:t>
            </a:r>
            <a:r>
              <a:rPr lang="ru-RU" dirty="0" smtClean="0"/>
              <a:t> стан, </a:t>
            </a:r>
            <a:r>
              <a:rPr lang="ru-RU" dirty="0" smtClean="0"/>
              <a:t>а </a:t>
            </a:r>
            <a:r>
              <a:rPr lang="ru-RU" dirty="0" err="1" smtClean="0"/>
              <a:t>динамічні</a:t>
            </a:r>
            <a:r>
              <a:rPr lang="ru-RU" dirty="0" smtClean="0"/>
              <a:t> </a:t>
            </a:r>
            <a:r>
              <a:rPr lang="ru-RU" dirty="0" err="1" smtClean="0"/>
              <a:t>стани</a:t>
            </a:r>
            <a:r>
              <a:rPr lang="ru-RU" dirty="0" smtClean="0"/>
              <a:t> </a:t>
            </a:r>
            <a:r>
              <a:rPr lang="ru-RU" dirty="0" err="1" smtClean="0"/>
              <a:t>неврівноважених</a:t>
            </a:r>
            <a:r>
              <a:rPr lang="ru-RU" dirty="0" smtClean="0"/>
              <a:t> </a:t>
            </a:r>
            <a:r>
              <a:rPr lang="ru-RU" dirty="0" smtClean="0"/>
              <a:t>систем. </a:t>
            </a:r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281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Содержимое 2"/>
          <p:cNvSpPr>
            <a:spLocks noGrp="1"/>
          </p:cNvSpPr>
          <p:nvPr>
            <p:ph idx="1"/>
          </p:nvPr>
        </p:nvSpPr>
        <p:spPr>
          <a:xfrm>
            <a:off x="1992313" y="620713"/>
            <a:ext cx="8064500" cy="5211762"/>
          </a:xfrm>
        </p:spPr>
        <p:txBody>
          <a:bodyPr>
            <a:normAutofit fontScale="85000" lnSpcReduction="10000"/>
          </a:bodyPr>
          <a:lstStyle/>
          <a:p>
            <a:r>
              <a:rPr lang="ru-RU" sz="4000" dirty="0" err="1" smtClean="0"/>
              <a:t>Відкриті</a:t>
            </a:r>
            <a:r>
              <a:rPr lang="ru-RU" sz="4000" dirty="0" smtClean="0"/>
              <a:t> </a:t>
            </a:r>
            <a:r>
              <a:rPr lang="ru-RU" sz="4000" dirty="0" err="1" smtClean="0"/>
              <a:t>системи</a:t>
            </a:r>
            <a:r>
              <a:rPr lang="ru-RU" sz="4000" dirty="0" smtClean="0"/>
              <a:t> </a:t>
            </a:r>
            <a:r>
              <a:rPr lang="ru-RU" sz="4000" dirty="0" smtClean="0"/>
              <a:t>на </a:t>
            </a:r>
            <a:r>
              <a:rPr lang="ru-RU" sz="4000" dirty="0" err="1" smtClean="0"/>
              <a:t>всіх</a:t>
            </a:r>
            <a:r>
              <a:rPr lang="ru-RU" sz="4000" dirty="0" smtClean="0"/>
              <a:t> </a:t>
            </a:r>
            <a:r>
              <a:rPr lang="ru-RU" sz="4000" dirty="0" err="1" smtClean="0"/>
              <a:t>рівнях</a:t>
            </a:r>
            <a:r>
              <a:rPr lang="ru-RU" sz="4000" dirty="0" smtClean="0"/>
              <a:t> є </a:t>
            </a:r>
            <a:r>
              <a:rPr lang="ru-RU" sz="4000" dirty="0" err="1" smtClean="0"/>
              <a:t>носіями</a:t>
            </a:r>
            <a:r>
              <a:rPr lang="ru-RU" sz="4000" dirty="0" smtClean="0"/>
              <a:t> </a:t>
            </a:r>
            <a:r>
              <a:rPr lang="ru-RU" sz="4000" dirty="0" err="1" smtClean="0"/>
              <a:t>всезагальної</a:t>
            </a:r>
            <a:r>
              <a:rPr lang="ru-RU" sz="4000" dirty="0" smtClean="0"/>
              <a:t>  </a:t>
            </a:r>
            <a:r>
              <a:rPr lang="ru-RU" sz="4000" dirty="0" err="1" smtClean="0"/>
              <a:t>еволюції</a:t>
            </a:r>
            <a:r>
              <a:rPr lang="ru-RU" sz="4000" dirty="0" smtClean="0"/>
              <a:t>, яка </a:t>
            </a:r>
            <a:r>
              <a:rPr lang="ru-RU" sz="4000" dirty="0" err="1" smtClean="0"/>
              <a:t>гарантує</a:t>
            </a:r>
            <a:r>
              <a:rPr lang="ru-RU" sz="4000" dirty="0" smtClean="0"/>
              <a:t>, </a:t>
            </a:r>
            <a:r>
              <a:rPr lang="ru-RU" sz="4000" dirty="0" err="1"/>
              <a:t>щ</a:t>
            </a:r>
            <a:r>
              <a:rPr lang="ru-RU" sz="4000" dirty="0" err="1" smtClean="0"/>
              <a:t>о</a:t>
            </a:r>
            <a:r>
              <a:rPr lang="ru-RU" sz="4000" dirty="0" smtClean="0"/>
              <a:t> </a:t>
            </a:r>
            <a:r>
              <a:rPr lang="ru-RU" sz="4000" dirty="0" err="1" smtClean="0"/>
              <a:t>життя</a:t>
            </a:r>
            <a:r>
              <a:rPr lang="ru-RU" sz="4000" dirty="0" smtClean="0"/>
              <a:t> буде </a:t>
            </a:r>
            <a:r>
              <a:rPr lang="ru-RU" sz="4000" dirty="0" err="1" smtClean="0"/>
              <a:t>продовжувати</a:t>
            </a:r>
            <a:r>
              <a:rPr lang="ru-RU" sz="4000" dirty="0" smtClean="0"/>
              <a:t> </a:t>
            </a:r>
            <a:r>
              <a:rPr lang="ru-RU" sz="4000" dirty="0" err="1" smtClean="0"/>
              <a:t>свій</a:t>
            </a:r>
            <a:r>
              <a:rPr lang="ru-RU" sz="4000" dirty="0" smtClean="0"/>
              <a:t> </a:t>
            </a:r>
            <a:r>
              <a:rPr lang="ru-RU" sz="4000" dirty="0" err="1" smtClean="0"/>
              <a:t>рух</a:t>
            </a:r>
            <a:r>
              <a:rPr lang="ru-RU" sz="4000" dirty="0" smtClean="0"/>
              <a:t> до все </a:t>
            </a:r>
            <a:r>
              <a:rPr lang="ru-RU" sz="4000" dirty="0" err="1" smtClean="0"/>
              <a:t>більш</a:t>
            </a:r>
            <a:r>
              <a:rPr lang="ru-RU" sz="4000" dirty="0" smtClean="0"/>
              <a:t> </a:t>
            </a:r>
            <a:r>
              <a:rPr lang="ru-RU" sz="4000" dirty="0" err="1" smtClean="0"/>
              <a:t>нових</a:t>
            </a:r>
            <a:r>
              <a:rPr lang="ru-RU" sz="4000" dirty="0" smtClean="0"/>
              <a:t> </a:t>
            </a:r>
            <a:r>
              <a:rPr lang="ru-RU" sz="4000" dirty="0" err="1" smtClean="0"/>
              <a:t>динамичних</a:t>
            </a:r>
            <a:r>
              <a:rPr lang="ru-RU" sz="4000" dirty="0" smtClean="0"/>
              <a:t> </a:t>
            </a:r>
            <a:r>
              <a:rPr lang="ru-RU" sz="4000" dirty="0" err="1" smtClean="0"/>
              <a:t>режимів</a:t>
            </a:r>
            <a:r>
              <a:rPr lang="ru-RU" sz="4000" dirty="0" smtClean="0"/>
              <a:t> </a:t>
            </a:r>
            <a:r>
              <a:rPr lang="ru-RU" sz="4000" dirty="0" err="1" smtClean="0"/>
              <a:t>складності</a:t>
            </a:r>
            <a:r>
              <a:rPr lang="ru-RU" sz="4000" dirty="0" smtClean="0"/>
              <a:t>.</a:t>
            </a:r>
            <a:endParaRPr lang="ru-RU" sz="4000" dirty="0" smtClean="0"/>
          </a:p>
          <a:p>
            <a:r>
              <a:rPr lang="ru-RU" sz="4000" dirty="0" err="1" smtClean="0"/>
              <a:t>Мікрокосм</a:t>
            </a:r>
            <a:r>
              <a:rPr lang="ru-RU" sz="4000" dirty="0" smtClean="0"/>
              <a:t> і </a:t>
            </a:r>
            <a:r>
              <a:rPr lang="ru-RU" sz="4000" dirty="0" smtClean="0"/>
              <a:t>макрокосм </a:t>
            </a:r>
            <a:r>
              <a:rPr lang="ru-RU" sz="4000" dirty="0" smtClean="0"/>
              <a:t>є </a:t>
            </a:r>
            <a:r>
              <a:rPr lang="ru-RU" sz="4000" dirty="0" smtClean="0"/>
              <a:t>аспектами </a:t>
            </a:r>
            <a:r>
              <a:rPr lang="ru-RU" sz="4000" dirty="0" err="1" smtClean="0"/>
              <a:t>єдиної</a:t>
            </a:r>
            <a:r>
              <a:rPr lang="ru-RU" sz="4000" dirty="0" smtClean="0"/>
              <a:t> </a:t>
            </a:r>
            <a:r>
              <a:rPr lang="ru-RU" sz="4000" dirty="0" err="1" smtClean="0"/>
              <a:t>еволюції</a:t>
            </a:r>
            <a:r>
              <a:rPr lang="ru-RU" sz="4000" dirty="0" smtClean="0"/>
              <a:t>. </a:t>
            </a:r>
            <a:endParaRPr lang="ru-RU" sz="4000" dirty="0" smtClean="0"/>
          </a:p>
          <a:p>
            <a:r>
              <a:rPr lang="ru-RU" sz="4000" dirty="0" err="1" smtClean="0"/>
              <a:t>Еволюція</a:t>
            </a:r>
            <a:r>
              <a:rPr lang="ru-RU" sz="4000" dirty="0" smtClean="0"/>
              <a:t> </a:t>
            </a:r>
            <a:r>
              <a:rPr lang="ru-RU" sz="4000" dirty="0" err="1" smtClean="0"/>
              <a:t>людини</a:t>
            </a:r>
            <a:r>
              <a:rPr lang="ru-RU" sz="4000" dirty="0" smtClean="0"/>
              <a:t> є значимою </a:t>
            </a:r>
            <a:r>
              <a:rPr lang="ru-RU" sz="4000" dirty="0" err="1" smtClean="0"/>
              <a:t>складовою</a:t>
            </a:r>
            <a:r>
              <a:rPr lang="ru-RU" sz="4000" dirty="0" smtClean="0"/>
              <a:t> </a:t>
            </a:r>
            <a:r>
              <a:rPr lang="ru-RU" sz="4000" dirty="0" err="1" smtClean="0"/>
              <a:t>вселенської</a:t>
            </a:r>
            <a:r>
              <a:rPr lang="ru-RU" sz="4000" dirty="0" smtClean="0"/>
              <a:t> </a:t>
            </a:r>
            <a:r>
              <a:rPr lang="ru-RU" sz="4000" dirty="0" err="1" smtClean="0"/>
              <a:t>еволюції</a:t>
            </a:r>
            <a:r>
              <a:rPr lang="ru-RU" sz="4000" dirty="0" smtClean="0"/>
              <a:t>.</a:t>
            </a:r>
            <a:endParaRPr lang="ru-RU" sz="4000" dirty="0" smtClean="0"/>
          </a:p>
          <a:p>
            <a:endParaRPr lang="ru-RU" sz="4000" dirty="0" smtClean="0"/>
          </a:p>
          <a:p>
            <a:endParaRPr lang="ru-RU" dirty="0" smtClean="0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780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мо">
  <a:themeElements>
    <a:clrScheme name="Пасмо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Пасмо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смо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1694</TotalTime>
  <Words>445</Words>
  <Application>Microsoft Office PowerPoint</Application>
  <PresentationFormat>Широкоэкранный</PresentationFormat>
  <Paragraphs>57</Paragraphs>
  <Slides>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Пасмо</vt:lpstr>
      <vt:lpstr>СИНЕРГЕТИКА</vt:lpstr>
      <vt:lpstr>Мета та завдання курсу:</vt:lpstr>
      <vt:lpstr>Постнеклассична картина світу</vt:lpstr>
      <vt:lpstr>Синергетика</vt:lpstr>
      <vt:lpstr>Аналогічні дослідження: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 наукових досліджень. Загальнонаукові та емпіричні методи</dc:title>
  <dc:creator>A Surname</dc:creator>
  <cp:lastModifiedBy>1</cp:lastModifiedBy>
  <cp:revision>44</cp:revision>
  <dcterms:created xsi:type="dcterms:W3CDTF">2015-11-30T20:29:32Z</dcterms:created>
  <dcterms:modified xsi:type="dcterms:W3CDTF">2018-09-25T12:22:01Z</dcterms:modified>
</cp:coreProperties>
</file>