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27" name="PlaceHolder 2"/>
          <p:cNvSpPr>
            <a:spLocks noGrp="1"/>
          </p:cNvSpPr>
          <p:nvPr>
            <p:ph type="body"/>
          </p:nvPr>
        </p:nvSpPr>
        <p:spPr>
          <a:xfrm>
            <a:off x="457200" y="1600200"/>
            <a:ext cx="822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6" name="PlaceHolder 2"/>
          <p:cNvSpPr>
            <a:spLocks noGrp="1"/>
          </p:cNvSpPr>
          <p:nvPr>
            <p:ph type="subTitle"/>
          </p:nvPr>
        </p:nvSpPr>
        <p:spPr>
          <a:xfrm>
            <a:off x="457200" y="1600200"/>
            <a:ext cx="8229600" cy="452592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8"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strike="noStrike" spc="-1">
                <a:solidFill>
                  <a:srgbClr val="000000"/>
                </a:solidFill>
                <a:latin typeface="Calibri"/>
              </a:rPr>
              <a:t>Click to edit the title text format</a:t>
            </a:r>
          </a:p>
        </p:txBody>
      </p:sp>
      <p:sp>
        <p:nvSpPr>
          <p:cNvPr id="6"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pPr marL="342720" indent="-34272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Click to edit the outline text format</a:t>
            </a:r>
          </a:p>
          <a:p>
            <a:pPr marL="742680" lvl="1" indent="-28548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Second Outline Level</a:t>
            </a:r>
          </a:p>
          <a:p>
            <a:pPr marL="1143000" lvl="2"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Third Outline Level</a:t>
            </a:r>
          </a:p>
          <a:p>
            <a:pPr marL="1600200" lvl="3"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Fourth Outline Level</a:t>
            </a:r>
          </a:p>
          <a:p>
            <a:pPr marL="2057400" lvl="4"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Fifth Outline Level</a:t>
            </a:r>
          </a:p>
          <a:p>
            <a:pPr marL="2057400" lvl="5"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Sixth Outline Level</a:t>
            </a:r>
          </a:p>
          <a:p>
            <a:pPr marL="2057400" lvl="6"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Seventh Outline Level</a:t>
            </a:r>
          </a:p>
        </p:txBody>
      </p:sp>
      <p:sp>
        <p:nvSpPr>
          <p:cNvPr id="2" name="PlaceHolder 3"/>
          <p:cNvSpPr>
            <a:spLocks noGrp="1"/>
          </p:cNvSpPr>
          <p:nvPr>
            <p:ph type="dt"/>
          </p:nvPr>
        </p:nvSpPr>
        <p:spPr>
          <a:xfrm>
            <a:off x="456840" y="6356520"/>
            <a:ext cx="2133720" cy="365040"/>
          </a:xfrm>
          <a:prstGeom prst="rect">
            <a:avLst/>
          </a:prstGeom>
        </p:spPr>
        <p:txBody>
          <a:bodyPr lIns="90000" tIns="46800" rIns="90000" bIns="468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0" strike="noStrike" spc="-1">
                <a:solidFill>
                  <a:srgbClr val="898989"/>
                </a:solidFill>
                <a:latin typeface="Calibri"/>
              </a:rPr>
              <a:t>&lt;date/time&gt;</a:t>
            </a:r>
            <a:endParaRPr lang="en-US" sz="1200" b="0" strike="noStrike" spc="-1">
              <a:solidFill>
                <a:srgbClr val="000000"/>
              </a:solidFill>
              <a:latin typeface="Arial"/>
            </a:endParaRPr>
          </a:p>
        </p:txBody>
      </p:sp>
      <p:sp>
        <p:nvSpPr>
          <p:cNvPr id="3" name="PlaceHolder 4"/>
          <p:cNvSpPr>
            <a:spLocks noGrp="1"/>
          </p:cNvSpPr>
          <p:nvPr>
            <p:ph type="ftr"/>
          </p:nvPr>
        </p:nvSpPr>
        <p:spPr>
          <a:xfrm>
            <a:off x="3124080" y="6356520"/>
            <a:ext cx="2895840" cy="365040"/>
          </a:xfrm>
          <a:prstGeom prst="rect">
            <a:avLst/>
          </a:prstGeom>
        </p:spPr>
        <p:txBody>
          <a:bodyPr lIns="90000" tIns="46800" rIns="90000" bIns="46800" anchor="ct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sp>
        <p:nvSpPr>
          <p:cNvPr id="4" name="PlaceHolder 5"/>
          <p:cNvSpPr>
            <a:spLocks noGrp="1"/>
          </p:cNvSpPr>
          <p:nvPr>
            <p:ph type="sldNum"/>
          </p:nvPr>
        </p:nvSpPr>
        <p:spPr>
          <a:xfrm>
            <a:off x="6552720" y="6356520"/>
            <a:ext cx="2133720" cy="365040"/>
          </a:xfrm>
          <a:prstGeom prst="rect">
            <a:avLst/>
          </a:prstGeom>
        </p:spPr>
        <p:txBody>
          <a:bodyPr lIns="90000" tIns="46800" rIns="90000" bIns="46800" anchor="ctr">
            <a:noAutofit/>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35A2022-8DDF-49E8-9D99-7DD526DE5476}" type="slidenum">
              <a:rPr lang="ru-RU" sz="1200" b="0" strike="noStrike" spc="-1">
                <a:solidFill>
                  <a:srgbClr val="898989"/>
                </a:solidFill>
                <a:latin typeface="Calibri"/>
              </a:rPr>
              <a:t>‹#›</a:t>
            </a:fld>
            <a:endParaRPr lang="en-US" sz="12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877454" y="413472"/>
            <a:ext cx="8538415" cy="1071360"/>
          </a:xfrm>
          <a:prstGeom prst="rect">
            <a:avLst/>
          </a:prstGeom>
          <a:noFill/>
          <a:ln w="0">
            <a:noFill/>
          </a:ln>
        </p:spPr>
        <p:txBody>
          <a:bodyPr anchor="ctr">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dirty="0"/>
            </a:br>
            <a:br>
              <a:rPr dirty="0"/>
            </a:br>
            <a:r>
              <a:rPr lang="ru-RU" sz="4000" b="0" strike="noStrike" spc="-1" dirty="0">
                <a:solidFill>
                  <a:srgbClr val="000000"/>
                </a:solidFill>
                <a:latin typeface="Calibri"/>
              </a:rPr>
              <a:t>Тема: </a:t>
            </a:r>
            <a:r>
              <a:rPr lang="ru-RU" sz="4000" dirty="0"/>
              <a:t>Контроль за </a:t>
            </a:r>
            <a:r>
              <a:rPr lang="ru-RU" sz="4000" dirty="0" err="1"/>
              <a:t>виконанням</a:t>
            </a:r>
            <a:r>
              <a:rPr lang="ru-RU" sz="4000" dirty="0"/>
              <a:t> </a:t>
            </a:r>
            <a:r>
              <a:rPr lang="ru-RU" sz="4000" dirty="0" err="1"/>
              <a:t>проєкту</a:t>
            </a:r>
            <a:r>
              <a:rPr lang="ru-RU" sz="4000" dirty="0"/>
              <a:t>, </a:t>
            </a:r>
            <a:r>
              <a:rPr lang="ru-RU" sz="4000" dirty="0" err="1"/>
              <a:t>управління</a:t>
            </a:r>
            <a:r>
              <a:rPr lang="ru-RU" sz="4000" dirty="0"/>
              <a:t> </a:t>
            </a:r>
            <a:r>
              <a:rPr lang="ru-RU" sz="4000" dirty="0" err="1"/>
              <a:t>ризиками</a:t>
            </a:r>
            <a:r>
              <a:rPr lang="ru-RU" sz="4000" dirty="0"/>
              <a:t>.</a:t>
            </a:r>
            <a:br>
              <a:rPr dirty="0"/>
            </a:br>
            <a:endParaRPr lang="en-US" sz="4000" b="0" strike="noStrike" spc="-1" dirty="0">
              <a:solidFill>
                <a:srgbClr val="000000"/>
              </a:solidFill>
              <a:latin typeface="Calibri"/>
            </a:endParaRPr>
          </a:p>
        </p:txBody>
      </p:sp>
      <p:pic>
        <p:nvPicPr>
          <p:cNvPr id="1030" name="Picture 6" descr="Ризики у підприємницькій діяльності | Тест з технологій – «На Урок»">
            <a:extLst>
              <a:ext uri="{FF2B5EF4-FFF2-40B4-BE49-F238E27FC236}">
                <a16:creationId xmlns:a16="http://schemas.microsoft.com/office/drawing/2014/main" id="{C8FB7360-EAE2-424E-9E95-E2C23A288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292" y="1750260"/>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Системні ризики є високими, проте контрольованими">
            <a:extLst>
              <a:ext uri="{FF2B5EF4-FFF2-40B4-BE49-F238E27FC236}">
                <a16:creationId xmlns:a16="http://schemas.microsoft.com/office/drawing/2014/main" id="{40A422FA-67B8-4F2A-AD15-4F8BB18D2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745" y="4266767"/>
            <a:ext cx="5610225" cy="206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Ресурсний</a:t>
            </a:r>
            <a:br/>
            <a:r>
              <a:rPr lang="ru-RU" sz="3200" b="1" strike="noStrike" spc="-1">
                <a:solidFill>
                  <a:srgbClr val="000000"/>
                </a:solidFill>
                <a:latin typeface="Calibri"/>
              </a:rPr>
              <a:t>критичний шлях</a:t>
            </a:r>
            <a:endParaRPr lang="en-US" sz="3200" b="0" strike="noStrike" spc="-1">
              <a:solidFill>
                <a:srgbClr val="000000"/>
              </a:solidFill>
              <a:latin typeface="Calibri"/>
            </a:endParaRPr>
          </a:p>
        </p:txBody>
      </p:sp>
      <p:pic>
        <p:nvPicPr>
          <p:cNvPr id="74" name="Picture 2" descr="ÐÐ°ÑÑÐ¸Ð½ÐºÐ¸ Ð¿Ð¾ Ð·Ð°Ð¿ÑÐ¾ÑÑ Ð ÐµÑÑÑÑÐ½ÑÐ¹ ÐºÑÐ¸ÑÐ¸ÑÐµÑÐºÐ¸Ð¹ Ð¿ÑÑÑ"/>
          <p:cNvPicPr/>
          <p:nvPr/>
        </p:nvPicPr>
        <p:blipFill>
          <a:blip r:embed="rId2"/>
          <a:stretch/>
        </p:blipFill>
        <p:spPr>
          <a:xfrm>
            <a:off x="4994280" y="0"/>
            <a:ext cx="4149720" cy="2448000"/>
          </a:xfrm>
          <a:prstGeom prst="rect">
            <a:avLst/>
          </a:prstGeom>
          <a:ln w="0">
            <a:noFill/>
          </a:ln>
        </p:spPr>
      </p:pic>
      <p:sp>
        <p:nvSpPr>
          <p:cNvPr id="75" name="Прямоугольник 6"/>
          <p:cNvSpPr/>
          <p:nvPr/>
        </p:nvSpPr>
        <p:spPr>
          <a:xfrm>
            <a:off x="395280" y="2538360"/>
            <a:ext cx="8569440" cy="17398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У складеному розкладі можна визначити ресурсний критичний шлях, тобто. визначити ті ресурси, які зайняті на завданнях критичного шляху або необхідні виконання завдань. Тобто можна визначити ті ресурси, роботі та доступності яких, необхідно приділяти особливу увагу.</a:t>
            </a:r>
            <a:endParaRPr lang="en-US" sz="18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того щоб дізнатися, які ресурси лежать на критичному шляху, потрібно:</a:t>
            </a:r>
            <a:endParaRPr lang="en-US" sz="1800" b="0" strike="noStrike" spc="-1">
              <a:solidFill>
                <a:srgbClr val="000000"/>
              </a:solidFill>
              <a:latin typeface="Arial"/>
            </a:endParaRPr>
          </a:p>
        </p:txBody>
      </p:sp>
      <p:sp>
        <p:nvSpPr>
          <p:cNvPr id="76" name="Прямоугольник 7"/>
          <p:cNvSpPr/>
          <p:nvPr/>
        </p:nvSpPr>
        <p:spPr>
          <a:xfrm>
            <a:off x="468360" y="4292640"/>
            <a:ext cx="8424720" cy="916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marL="342720" indent="-342720" algn="l" rtl="0">
              <a:lnSpc>
                <a:spcPct val="100000"/>
              </a:lnSpc>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Перейти до вистави «Лист ресурсів»;</a:t>
            </a:r>
            <a:endParaRPr lang="en-US" sz="1800" b="0" strike="noStrike" spc="-1">
              <a:solidFill>
                <a:srgbClr val="000000"/>
              </a:solidFill>
              <a:latin typeface="Arial"/>
            </a:endParaRPr>
          </a:p>
          <a:p>
            <a:pPr marL="342720" indent="-342720" algn="l" rtl="0">
              <a:lnSpc>
                <a:spcPct val="100000"/>
              </a:lnSpc>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На закладці «Вид» в області «Комбінований режим» поставити галочку «Деталі» та вибрати, наприклад, «Докладна діаграма Ганта»,</a:t>
            </a:r>
            <a:endParaRPr lang="en-US" sz="1800" b="0" strike="noStrike" spc="-1">
              <a:solidFill>
                <a:srgbClr val="000000"/>
              </a:solidFill>
              <a:latin typeface="Arial"/>
            </a:endParaRPr>
          </a:p>
        </p:txBody>
      </p:sp>
      <p:sp>
        <p:nvSpPr>
          <p:cNvPr id="77" name="Прямоугольник 8"/>
          <p:cNvSpPr/>
          <p:nvPr/>
        </p:nvSpPr>
        <p:spPr>
          <a:xfrm>
            <a:off x="395280" y="5130720"/>
            <a:ext cx="8424720" cy="17398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i="1" strike="noStrike" spc="-1">
                <a:solidFill>
                  <a:srgbClr val="000000"/>
                </a:solidFill>
                <a:latin typeface="Arial"/>
              </a:rPr>
              <a:t>Тепер при виборі того чи іншого ресурсу (трудового, матеріального чи витратного) у нижній частині відображатиметься на діаграмі Ганта список завдань, на яких призначено вибраний ресурс. І у випадку, якщо завдання критичне, воно буде виділено червоним кольором, якщо не критичне, то праворуч від завдання буде виведено інформацію про його резерв за часом</a:t>
            </a:r>
            <a:endParaRPr lang="en-US" sz="18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ВАРТОСТІ</a:t>
            </a:r>
            <a:endParaRPr lang="en-US" sz="3200" b="0" strike="noStrike" spc="-1">
              <a:solidFill>
                <a:srgbClr val="000000"/>
              </a:solidFill>
              <a:latin typeface="Calibri"/>
            </a:endParaRPr>
          </a:p>
        </p:txBody>
      </p:sp>
      <p:sp>
        <p:nvSpPr>
          <p:cNvPr id="79" name="Прямоугольник 6"/>
          <p:cNvSpPr/>
          <p:nvPr/>
        </p:nvSpPr>
        <p:spPr>
          <a:xfrm>
            <a:off x="108000" y="4221000"/>
            <a:ext cx="3456000" cy="11912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аналізу вартості проекту використовують подання «Діаграма Ганта» та таблицю «Витрати»</a:t>
            </a:r>
            <a:endParaRPr lang="en-US" sz="1800" b="0" strike="noStrike" spc="-1">
              <a:solidFill>
                <a:srgbClr val="000000"/>
              </a:solidFill>
              <a:latin typeface="Arial"/>
            </a:endParaRPr>
          </a:p>
        </p:txBody>
      </p:sp>
      <p:pic>
        <p:nvPicPr>
          <p:cNvPr id="80" name="Picture 2"/>
          <p:cNvPicPr/>
          <p:nvPr/>
        </p:nvPicPr>
        <p:blipFill>
          <a:blip r:embed="rId2"/>
          <a:stretch/>
        </p:blipFill>
        <p:spPr>
          <a:xfrm>
            <a:off x="3743280" y="3286080"/>
            <a:ext cx="5400720" cy="3571920"/>
          </a:xfrm>
          <a:prstGeom prst="rect">
            <a:avLst/>
          </a:prstGeom>
          <a:ln w="0">
            <a:noFill/>
          </a:ln>
        </p:spPr>
      </p:pic>
      <p:pic>
        <p:nvPicPr>
          <p:cNvPr id="81" name="Picture 4" descr="ÐÐ°ÑÑÐ¸Ð½ÐºÐ¸ Ð¿Ð¾ Ð·Ð°Ð¿ÑÐ¾ÑÑ Ð°Ð½Ð°Ð»Ð¸Ð· ÑÑÐ¾Ð¸Ð¼Ð¾ÑÑÐ¸ Ð¿ÑÐ¾ÐµÐºÑÐ°"/>
          <p:cNvPicPr/>
          <p:nvPr/>
        </p:nvPicPr>
        <p:blipFill>
          <a:blip r:embed="rId3"/>
          <a:stretch/>
        </p:blipFill>
        <p:spPr>
          <a:xfrm>
            <a:off x="5195880" y="0"/>
            <a:ext cx="3948120" cy="256536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ВАРТОСТІ</a:t>
            </a:r>
            <a:endParaRPr lang="en-US" sz="3200" b="0" strike="noStrike" spc="-1">
              <a:solidFill>
                <a:srgbClr val="000000"/>
              </a:solidFill>
              <a:latin typeface="Calibri"/>
            </a:endParaRPr>
          </a:p>
        </p:txBody>
      </p:sp>
      <p:sp>
        <p:nvSpPr>
          <p:cNvPr id="83" name="Прямоугольник 6"/>
          <p:cNvSpPr/>
          <p:nvPr/>
        </p:nvSpPr>
        <p:spPr>
          <a:xfrm>
            <a:off x="324000" y="2997360"/>
            <a:ext cx="8712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При виборі таблиці «Витрати» користувачеві буде доступно сім колонок для аналізу витрат:</a:t>
            </a:r>
            <a:endParaRPr lang="en-US" sz="1800" b="0" strike="noStrike" spc="-1">
              <a:solidFill>
                <a:srgbClr val="000000"/>
              </a:solidFill>
              <a:latin typeface="Arial"/>
            </a:endParaRPr>
          </a:p>
        </p:txBody>
      </p:sp>
      <p:pic>
        <p:nvPicPr>
          <p:cNvPr id="84"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85" name="Прямоугольник 5"/>
          <p:cNvSpPr/>
          <p:nvPr/>
        </p:nvSpPr>
        <p:spPr>
          <a:xfrm>
            <a:off x="250920" y="3645000"/>
            <a:ext cx="8748720" cy="11912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1. У колонку</a:t>
            </a:r>
            <a:r>
              <a:rPr lang="ru-RU" sz="1800" b="1" strike="noStrike" spc="-1">
                <a:solidFill>
                  <a:srgbClr val="000000"/>
                </a:solidFill>
                <a:latin typeface="Arial"/>
              </a:rPr>
              <a:t>«Фіксовані витрати»</a:t>
            </a:r>
            <a:r>
              <a:rPr lang="ru-RU" sz="1800" b="0" strike="noStrike" spc="-1">
                <a:solidFill>
                  <a:srgbClr val="000000"/>
                </a:solidFill>
                <a:latin typeface="Arial"/>
              </a:rPr>
              <a:t>заноситься суми витрат або доходів (зі знаком «мінус», не пов'язані з ресурсами. Тобто якщо вам, наприклад, потрібно змоделювати доходи в проекті, то в цю колонку ви заносите навпроти потрібного завдання негативні фіксовані витрати.</a:t>
            </a:r>
            <a:endParaRPr lang="en-US" sz="1800" b="0" strike="noStrike" spc="-1">
              <a:solidFill>
                <a:srgbClr val="000000"/>
              </a:solidFill>
              <a:latin typeface="Arial"/>
            </a:endParaRPr>
          </a:p>
        </p:txBody>
      </p:sp>
      <p:sp>
        <p:nvSpPr>
          <p:cNvPr id="86" name="Прямоугольник 7"/>
          <p:cNvSpPr/>
          <p:nvPr/>
        </p:nvSpPr>
        <p:spPr>
          <a:xfrm>
            <a:off x="324000" y="4843440"/>
            <a:ext cx="8640720" cy="17398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2. У колонці</a:t>
            </a:r>
            <a:r>
              <a:rPr lang="ru-RU" sz="1800" b="1" strike="noStrike" spc="-1">
                <a:solidFill>
                  <a:srgbClr val="000000"/>
                </a:solidFill>
                <a:latin typeface="Arial"/>
              </a:rPr>
              <a:t>"Нарахування фіксованих витрат"</a:t>
            </a:r>
            <a:r>
              <a:rPr lang="ru-RU" sz="1800" b="0" strike="noStrike" spc="-1">
                <a:solidFill>
                  <a:srgbClr val="000000"/>
                </a:solidFill>
                <a:latin typeface="Arial"/>
              </a:rPr>
              <a:t>вибирається метод нарахування фіксованих витрат. Якщо вибрано варіант «Пропорційне», то гроші будуть рівномірно розподілені по всій тривалості завдання, якщо вибрано варіант «На початку» або «По закінченню», то фіксовані витрати будуть списані в момент початку або, відповідно, закінчення завдання, на яке вони призначені.</a:t>
            </a:r>
            <a:endParaRPr lang="en-US" sz="18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ВАРТОСТІ</a:t>
            </a:r>
            <a:endParaRPr lang="en-US" sz="3200" b="0" strike="noStrike" spc="-1">
              <a:solidFill>
                <a:srgbClr val="000000"/>
              </a:solidFill>
              <a:latin typeface="Calibri"/>
            </a:endParaRPr>
          </a:p>
        </p:txBody>
      </p:sp>
      <p:sp>
        <p:nvSpPr>
          <p:cNvPr id="88" name="Прямоугольник 6"/>
          <p:cNvSpPr/>
          <p:nvPr/>
        </p:nvSpPr>
        <p:spPr>
          <a:xfrm>
            <a:off x="324000" y="2997360"/>
            <a:ext cx="8712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При виборі таблиці «Витрати» користувачеві буде доступно сім колонок для аналізу витрат:</a:t>
            </a:r>
            <a:endParaRPr lang="en-US" sz="1800" b="0" strike="noStrike" spc="-1">
              <a:solidFill>
                <a:srgbClr val="000000"/>
              </a:solidFill>
              <a:latin typeface="Arial"/>
            </a:endParaRPr>
          </a:p>
        </p:txBody>
      </p:sp>
      <p:pic>
        <p:nvPicPr>
          <p:cNvPr id="89"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90" name="Прямоугольник 5"/>
          <p:cNvSpPr/>
          <p:nvPr/>
        </p:nvSpPr>
        <p:spPr>
          <a:xfrm>
            <a:off x="250920" y="3645000"/>
            <a:ext cx="8748720" cy="25628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3. Колонка</a:t>
            </a:r>
            <a:r>
              <a:rPr lang="ru-RU" sz="1800" b="1" strike="noStrike" spc="-1">
                <a:solidFill>
                  <a:srgbClr val="000000"/>
                </a:solidFill>
                <a:latin typeface="Arial"/>
              </a:rPr>
              <a:t>«Загальні витрати»</a:t>
            </a:r>
            <a:r>
              <a:rPr lang="ru-RU" sz="1800" b="0" strike="noStrike" spc="-1">
                <a:solidFill>
                  <a:srgbClr val="000000"/>
                </a:solidFill>
                <a:latin typeface="Arial"/>
              </a:rPr>
              <a:t>являє собою відображення суми фактичних і витрат, що залишилися, яка також дорівнює сумі колонок «Фіксовані витрати» і «Витрати»;</a:t>
            </a:r>
            <a:endParaRPr lang="en-US" sz="18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4. У колонці</a:t>
            </a:r>
            <a:r>
              <a:rPr lang="ru-RU" sz="1800" b="1" strike="noStrike" spc="-1">
                <a:solidFill>
                  <a:srgbClr val="000000"/>
                </a:solidFill>
                <a:latin typeface="Arial"/>
              </a:rPr>
              <a:t>«Базові»</a:t>
            </a:r>
            <a:r>
              <a:rPr lang="ru-RU" sz="1800" b="0" strike="noStrike" spc="-1">
                <a:solidFill>
                  <a:srgbClr val="000000"/>
                </a:solidFill>
                <a:latin typeface="Arial"/>
              </a:rPr>
              <a:t>відображається сума витрат вже затвердженого проекту. Значення у цій колонці є фундаментом подальшого аналізу відхилень витрат у проекті. Твердження проекту відбувається завданням його базового плану.</a:t>
            </a:r>
            <a:endParaRPr lang="en-US" sz="18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5. У колонці</a:t>
            </a:r>
            <a:r>
              <a:rPr lang="ru-RU" sz="1800" b="1" strike="noStrike" spc="-1">
                <a:solidFill>
                  <a:srgbClr val="000000"/>
                </a:solidFill>
                <a:latin typeface="Arial"/>
              </a:rPr>
              <a:t>«Відхилення»</a:t>
            </a:r>
            <a:r>
              <a:rPr lang="ru-RU" sz="1800" b="0" strike="noStrike" spc="-1">
                <a:solidFill>
                  <a:srgbClr val="000000"/>
                </a:solidFill>
                <a:latin typeface="Arial"/>
              </a:rPr>
              <a:t>відображається значення різниці витрат між колонками «Витрати» та «Базові витрати».</a:t>
            </a:r>
            <a:endParaRPr lang="en-US" sz="1800" b="0" strike="noStrike" spc="-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ВАРТОСТІ</a:t>
            </a:r>
            <a:endParaRPr lang="en-US" sz="3200" b="0" strike="noStrike" spc="-1">
              <a:solidFill>
                <a:srgbClr val="000000"/>
              </a:solidFill>
              <a:latin typeface="Calibri"/>
            </a:endParaRPr>
          </a:p>
        </p:txBody>
      </p:sp>
      <p:sp>
        <p:nvSpPr>
          <p:cNvPr id="92" name="Прямоугольник 6"/>
          <p:cNvSpPr/>
          <p:nvPr/>
        </p:nvSpPr>
        <p:spPr>
          <a:xfrm>
            <a:off x="324000" y="2997360"/>
            <a:ext cx="8712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При виборі таблиці «Витрати» користувачеві буде доступно сім колонок для аналізу витрат:</a:t>
            </a:r>
            <a:endParaRPr lang="en-US" sz="1800" b="0" strike="noStrike" spc="-1">
              <a:solidFill>
                <a:srgbClr val="000000"/>
              </a:solidFill>
              <a:latin typeface="Arial"/>
            </a:endParaRPr>
          </a:p>
        </p:txBody>
      </p:sp>
      <p:pic>
        <p:nvPicPr>
          <p:cNvPr id="93"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94" name="Прямоугольник 5"/>
          <p:cNvSpPr/>
          <p:nvPr/>
        </p:nvSpPr>
        <p:spPr>
          <a:xfrm>
            <a:off x="250920" y="3645000"/>
            <a:ext cx="8748720" cy="22885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6. У колонці</a:t>
            </a:r>
            <a:r>
              <a:rPr lang="ru-RU" sz="1800" b="1" strike="noStrike" spc="-1">
                <a:solidFill>
                  <a:srgbClr val="000000"/>
                </a:solidFill>
                <a:latin typeface="Arial"/>
              </a:rPr>
              <a:t>«Фактичні»</a:t>
            </a:r>
            <a:r>
              <a:rPr lang="ru-RU" sz="1800" b="0" strike="noStrike" spc="-1">
                <a:solidFill>
                  <a:srgbClr val="000000"/>
                </a:solidFill>
                <a:latin typeface="Arial"/>
              </a:rPr>
              <a:t>відображається сума витрачених (освоєних) витрат за виконання проекту. Оскільки на даний момент проект не виконується, тобто. факт не збирається, у колонці «Фактичні» знаходяться одні нулі.</a:t>
            </a:r>
            <a:endParaRPr lang="en-US" sz="18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7. У колонці</a:t>
            </a:r>
            <a:r>
              <a:rPr lang="ru-RU" sz="1800" b="1" strike="noStrike" spc="-1">
                <a:solidFill>
                  <a:srgbClr val="000000"/>
                </a:solidFill>
                <a:latin typeface="Arial"/>
              </a:rPr>
              <a:t>«Залишилися»</a:t>
            </a:r>
            <a:r>
              <a:rPr lang="ru-RU" sz="1800" b="0" strike="noStrike" spc="-1">
                <a:solidFill>
                  <a:srgbClr val="000000"/>
                </a:solidFill>
                <a:latin typeface="Arial"/>
              </a:rPr>
              <a:t>відображається сума витрат, які потрібно понести на виконання проекту. Оскільки на даний момент проект не виконується, тобто. факт не збирається, витрати, що залишилися, дорівнюють загальним витратам.</a:t>
            </a:r>
            <a:endParaRPr lang="en-US" sz="18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ВАРТОСТІ</a:t>
            </a:r>
            <a:endParaRPr lang="en-US" sz="3200" b="0" strike="noStrike" spc="-1">
              <a:solidFill>
                <a:srgbClr val="000000"/>
              </a:solidFill>
              <a:latin typeface="Calibri"/>
            </a:endParaRPr>
          </a:p>
        </p:txBody>
      </p:sp>
      <p:pic>
        <p:nvPicPr>
          <p:cNvPr id="96"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pic>
        <p:nvPicPr>
          <p:cNvPr id="97" name="Picture 2"/>
          <p:cNvPicPr/>
          <p:nvPr/>
        </p:nvPicPr>
        <p:blipFill>
          <a:blip r:embed="rId3"/>
          <a:stretch/>
        </p:blipFill>
        <p:spPr>
          <a:xfrm>
            <a:off x="250920" y="2781360"/>
            <a:ext cx="8648640" cy="321948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ВАРТІСТЬ ПРОЕКТУ У РОЗРІЗІ ВАРТІСТЬ РЕСУРСІВ</a:t>
            </a:r>
            <a:endParaRPr lang="en-US" sz="3200" b="0" strike="noStrike" spc="-1">
              <a:solidFill>
                <a:srgbClr val="000000"/>
              </a:solidFill>
              <a:latin typeface="Calibri"/>
            </a:endParaRPr>
          </a:p>
        </p:txBody>
      </p:sp>
      <p:pic>
        <p:nvPicPr>
          <p:cNvPr id="99"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100" name="Прямоугольник 3"/>
          <p:cNvSpPr/>
          <p:nvPr/>
        </p:nvSpPr>
        <p:spPr>
          <a:xfrm>
            <a:off x="179280" y="1989000"/>
            <a:ext cx="496908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того щоб проаналізувати, з чого складається вартість того чи іншого завдання, потрібно перейти до подання «Використання задач» та вибрати таблицю «Витрати»</a:t>
            </a:r>
            <a:endParaRPr lang="en-US" sz="1800" b="0" strike="noStrike" spc="-1">
              <a:solidFill>
                <a:srgbClr val="000000"/>
              </a:solidFill>
              <a:latin typeface="Arial"/>
            </a:endParaRPr>
          </a:p>
        </p:txBody>
      </p:sp>
      <p:pic>
        <p:nvPicPr>
          <p:cNvPr id="101" name="Picture 4"/>
          <p:cNvPicPr/>
          <p:nvPr/>
        </p:nvPicPr>
        <p:blipFill>
          <a:blip r:embed="rId3"/>
          <a:stretch/>
        </p:blipFill>
        <p:spPr>
          <a:xfrm>
            <a:off x="250920" y="3429000"/>
            <a:ext cx="8940600" cy="342900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Діаграми вартості ресурсів</a:t>
            </a:r>
            <a:endParaRPr lang="en-US" sz="3200" b="0" strike="noStrike" spc="-1">
              <a:solidFill>
                <a:srgbClr val="000000"/>
              </a:solidFill>
              <a:latin typeface="Calibri"/>
            </a:endParaRPr>
          </a:p>
        </p:txBody>
      </p:sp>
      <p:pic>
        <p:nvPicPr>
          <p:cNvPr id="103"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104" name="Прямоугольник 3"/>
          <p:cNvSpPr/>
          <p:nvPr/>
        </p:nvSpPr>
        <p:spPr>
          <a:xfrm>
            <a:off x="108000" y="1916280"/>
            <a:ext cx="496872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Якщо вам необхідно проаналізувати вартість у часі того чи іншого ресурсу, ви можете побудувати, наприклад, діаграму вартості ресурсу.</a:t>
            </a:r>
            <a:endParaRPr lang="en-US" sz="1800" b="0" strike="noStrike" spc="-1">
              <a:solidFill>
                <a:srgbClr val="000000"/>
              </a:solidFill>
              <a:latin typeface="Arial"/>
            </a:endParaRPr>
          </a:p>
        </p:txBody>
      </p:sp>
      <p:sp>
        <p:nvSpPr>
          <p:cNvPr id="105" name="Прямоугольник 5"/>
          <p:cNvSpPr/>
          <p:nvPr/>
        </p:nvSpPr>
        <p:spPr>
          <a:xfrm>
            <a:off x="108000" y="3297240"/>
            <a:ext cx="8891640" cy="916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цього слід перейти у виставу «Вид» та в області «Комбінований режим» поставити галочку «Деталі» та вибрати «Графік ресурсів».</a:t>
            </a:r>
            <a:endParaRPr lang="en-US" sz="1800" b="0" strike="noStrike" spc="-1">
              <a:solidFill>
                <a:srgbClr val="000000"/>
              </a:solidFill>
              <a:latin typeface="Arial"/>
            </a:endParaRPr>
          </a:p>
        </p:txBody>
      </p:sp>
      <p:pic>
        <p:nvPicPr>
          <p:cNvPr id="106" name="Picture 2"/>
          <p:cNvPicPr/>
          <p:nvPr/>
        </p:nvPicPr>
        <p:blipFill>
          <a:blip r:embed="rId3"/>
          <a:stretch/>
        </p:blipFill>
        <p:spPr>
          <a:xfrm>
            <a:off x="2987640" y="3860640"/>
            <a:ext cx="6156360" cy="2997360"/>
          </a:xfrm>
          <a:prstGeom prst="rect">
            <a:avLst/>
          </a:prstGeom>
          <a:ln w="0">
            <a:noFill/>
          </a:ln>
        </p:spPr>
      </p:pic>
      <p:sp>
        <p:nvSpPr>
          <p:cNvPr id="107" name="Прямоугольник 7"/>
          <p:cNvSpPr/>
          <p:nvPr/>
        </p:nvSpPr>
        <p:spPr>
          <a:xfrm>
            <a:off x="108000" y="4221000"/>
            <a:ext cx="273528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Після цього в нижній частині на графіку клацнути правою кнопкою миші і вибрати «Витрати»</a:t>
            </a:r>
            <a:endParaRPr lang="en-US" sz="18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Аналіз розподіленої у часі вартості проекту</a:t>
            </a:r>
            <a:endParaRPr lang="en-US" sz="3200" b="0" strike="noStrike" spc="-1">
              <a:solidFill>
                <a:srgbClr val="000000"/>
              </a:solidFill>
              <a:latin typeface="Calibri"/>
            </a:endParaRPr>
          </a:p>
        </p:txBody>
      </p:sp>
      <p:pic>
        <p:nvPicPr>
          <p:cNvPr id="109"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110" name="Прямоугольник 3"/>
          <p:cNvSpPr/>
          <p:nvPr/>
        </p:nvSpPr>
        <p:spPr>
          <a:xfrm>
            <a:off x="108000" y="1916280"/>
            <a:ext cx="4968720" cy="916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того, щоб проаналізувати вартість проекту, наприклад, по місяцях, потрібно створити нову виставу.</a:t>
            </a:r>
            <a:endParaRPr lang="en-US" sz="1800" b="0" strike="noStrike" spc="-1">
              <a:solidFill>
                <a:srgbClr val="000000"/>
              </a:solidFill>
              <a:latin typeface="Arial"/>
            </a:endParaRPr>
          </a:p>
        </p:txBody>
      </p:sp>
      <p:sp>
        <p:nvSpPr>
          <p:cNvPr id="111" name="Прямоугольник 5"/>
          <p:cNvSpPr/>
          <p:nvPr/>
        </p:nvSpPr>
        <p:spPr>
          <a:xfrm>
            <a:off x="108000" y="3297240"/>
            <a:ext cx="8891640" cy="32893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Для цього потрібно:</a:t>
            </a:r>
            <a:endParaRPr lang="en-US" sz="1500" b="0" strike="noStrike" spc="-1">
              <a:solidFill>
                <a:srgbClr val="000000"/>
              </a:solidFill>
              <a:latin typeface="Arial"/>
            </a:endParaRPr>
          </a:p>
          <a:p>
            <a:pPr algn="l"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Перейти до подання «Використання ресурсів»;</a:t>
            </a:r>
            <a:endParaRPr lang="en-US" sz="1500" b="0" strike="noStrike" spc="-1">
              <a:solidFill>
                <a:srgbClr val="000000"/>
              </a:solidFill>
              <a:latin typeface="Arial"/>
            </a:endParaRPr>
          </a:p>
          <a:p>
            <a:pPr algn="l"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Перейти на закладку «Вид», в області «Уявлення ресурсів» вибрати «Інші уявлення – Зберегти уявлення»;</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3. У вікні «Збереження вистави» ввести назву нової вистави, наприклад «Розподілена вартість за статтями»;</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4. Приховати за допомогою кнопки «Delete» всі наявні стовпці за винятком стовпця «Назва ресурсу» та вивести стовпець «Витрати»;</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5. На закладці «Вид» в області «Дані» вибрати «Немає групи – За статтями бюджету»;</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6. Виділити колонку «Назва ресурсів» та на закладці «Вид» в області «Дані» вибрати «Структура – ​​Сховати підзавдання»;</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7. У правій частині розподіленої таблиці клацнути правою кнопкою миші та вибрати «Стилі докладних даних»;</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8. Перенести з розділу «Доступні поля» до розділу «Показувати ці поля» поле «Витрати»,</a:t>
            </a:r>
            <a:endParaRPr lang="en-US" sz="1500" b="0" strike="noStrike" spc="-1">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Аналіз розподіленої у часі вартості проекту</a:t>
            </a:r>
            <a:endParaRPr lang="en-US" sz="3200" b="0" strike="noStrike" spc="-1">
              <a:solidFill>
                <a:srgbClr val="000000"/>
              </a:solidFill>
              <a:latin typeface="Calibri"/>
            </a:endParaRPr>
          </a:p>
        </p:txBody>
      </p:sp>
      <p:pic>
        <p:nvPicPr>
          <p:cNvPr id="113"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114" name="Прямоугольник 5"/>
          <p:cNvSpPr/>
          <p:nvPr/>
        </p:nvSpPr>
        <p:spPr>
          <a:xfrm>
            <a:off x="250920" y="2536920"/>
            <a:ext cx="8893080" cy="13107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0" strike="noStrike" spc="-1">
                <a:solidFill>
                  <a:srgbClr val="000000"/>
                </a:solidFill>
                <a:latin typeface="Arial"/>
              </a:rPr>
              <a:t>9. У верхній частині розподіленої таблиці клацнути правою кнопкою миші та вибрати «Шкала часу»;</a:t>
            </a:r>
            <a:endParaRPr lang="en-US" sz="16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0" strike="noStrike" spc="-1">
                <a:solidFill>
                  <a:srgbClr val="000000"/>
                </a:solidFill>
                <a:latin typeface="Arial"/>
              </a:rPr>
              <a:t>10.В «Параметрах шкали часу» вибрати «Відображати два рівні»;</a:t>
            </a:r>
            <a:endParaRPr lang="en-US" sz="16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0" strike="noStrike" spc="-1">
                <a:solidFill>
                  <a:srgbClr val="000000"/>
                </a:solidFill>
                <a:latin typeface="Arial"/>
              </a:rPr>
              <a:t>11.У середньому рівні вибрати одиниці «Квартали» з інтервалом «1»;</a:t>
            </a:r>
            <a:endParaRPr lang="en-US" sz="16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0" strike="noStrike" spc="-1">
                <a:solidFill>
                  <a:srgbClr val="000000"/>
                </a:solidFill>
                <a:latin typeface="Arial"/>
              </a:rPr>
              <a:t>12.В нижньому рівні вибрати одиниці «Місяці» з інтервалом «1» та натиснути «ОК»</a:t>
            </a:r>
            <a:endParaRPr lang="en-US" sz="1600" b="0" strike="noStrike" spc="-1">
              <a:solidFill>
                <a:srgbClr val="000000"/>
              </a:solidFill>
              <a:latin typeface="Arial"/>
            </a:endParaRPr>
          </a:p>
        </p:txBody>
      </p:sp>
      <p:pic>
        <p:nvPicPr>
          <p:cNvPr id="115" name="Picture 2"/>
          <p:cNvPicPr/>
          <p:nvPr/>
        </p:nvPicPr>
        <p:blipFill>
          <a:blip r:embed="rId3"/>
          <a:stretch/>
        </p:blipFill>
        <p:spPr>
          <a:xfrm>
            <a:off x="1547640" y="3851280"/>
            <a:ext cx="5583240" cy="30067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899640" y="836640"/>
            <a:ext cx="3814920" cy="50472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3200" b="1" strike="noStrike" spc="-1">
                <a:solidFill>
                  <a:srgbClr val="000000"/>
                </a:solidFill>
                <a:latin typeface="Calibri"/>
              </a:rPr>
              <a:t>ПОГОДЖЕННЯ ПЛАНУ РОБОТИ</a:t>
            </a:r>
            <a:endParaRPr lang="en-US" sz="3200" b="0" strike="noStrike" spc="-1">
              <a:solidFill>
                <a:srgbClr val="000000"/>
              </a:solidFill>
              <a:latin typeface="Calibri"/>
            </a:endParaRPr>
          </a:p>
        </p:txBody>
      </p:sp>
      <p:sp>
        <p:nvSpPr>
          <p:cNvPr id="44" name="Прямоугольник 2"/>
          <p:cNvSpPr/>
          <p:nvPr/>
        </p:nvSpPr>
        <p:spPr>
          <a:xfrm>
            <a:off x="108000" y="2276640"/>
            <a:ext cx="8640720" cy="1008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0" strike="noStrike" spc="-1">
                <a:solidFill>
                  <a:srgbClr val="000000"/>
                </a:solidFill>
                <a:latin typeface="Calibri"/>
              </a:rPr>
              <a:t>Після розробки плану проекту,</a:t>
            </a:r>
            <a:r>
              <a:rPr lang="ru-RU" sz="2000" b="1" u="sng" strike="noStrike" spc="-1">
                <a:solidFill>
                  <a:srgbClr val="000000"/>
                </a:solidFill>
                <a:uFillTx/>
                <a:latin typeface="Calibri"/>
              </a:rPr>
              <a:t>план проекту потрібно узгодити</a:t>
            </a:r>
            <a:r>
              <a:rPr lang="ru-RU" sz="2000" b="0" strike="noStrike" spc="-1">
                <a:solidFill>
                  <a:srgbClr val="000000"/>
                </a:solidFill>
                <a:latin typeface="Calibri"/>
              </a:rPr>
              <a:t>з підрозділами, відповідальними за виконання етапів та досягнення цілей проекту.</a:t>
            </a:r>
            <a:endParaRPr lang="en-US" sz="2000" b="0" strike="noStrike" spc="-1">
              <a:solidFill>
                <a:srgbClr val="000000"/>
              </a:solidFill>
              <a:latin typeface="Arial"/>
            </a:endParaRPr>
          </a:p>
        </p:txBody>
      </p:sp>
      <p:sp>
        <p:nvSpPr>
          <p:cNvPr id="45" name="Прямоугольник 1"/>
          <p:cNvSpPr/>
          <p:nvPr/>
        </p:nvSpPr>
        <p:spPr>
          <a:xfrm>
            <a:off x="147600" y="3243240"/>
            <a:ext cx="8425080" cy="28472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1" strike="noStrike" spc="-1">
                <a:solidFill>
                  <a:srgbClr val="000000"/>
                </a:solidFill>
                <a:latin typeface="Calibri"/>
              </a:rPr>
              <a:t>Існує кілька варіантів узгодження плану проекту:</a:t>
            </a:r>
            <a:endParaRPr lang="en-US" sz="1800" b="0" strike="noStrike" spc="-1">
              <a:solidFill>
                <a:srgbClr val="000000"/>
              </a:solidFill>
              <a:latin typeface="Arial"/>
            </a:endParaRPr>
          </a:p>
          <a:p>
            <a:pPr algn="l" rtl="0">
              <a:lnSpc>
                <a:spcPct val="100000"/>
              </a:lnSpc>
              <a:spcBef>
                <a:spcPts val="448"/>
              </a:spcBef>
              <a:buClr>
                <a:srgbClr val="000000"/>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Calibri"/>
              </a:rPr>
              <a:t>Надіслати на погодження план проекту для ознайомлення. Перед тим, як надсилати файл проекту, рекомендується захистити файл від редагування, меню «Файл – Зберегти як – Сервіс».</a:t>
            </a:r>
            <a:endParaRPr lang="en-US" sz="1800" b="0" strike="noStrike" spc="-1">
              <a:solidFill>
                <a:srgbClr val="000000"/>
              </a:solidFill>
              <a:latin typeface="Arial"/>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Calibri"/>
              </a:rPr>
              <a:t>2. Копіювати фрагмент файлу проекту та надіслати його електронною поштою</a:t>
            </a:r>
            <a:endParaRPr lang="en-US" sz="1800" b="0" strike="noStrike" spc="-1">
              <a:solidFill>
                <a:srgbClr val="000000"/>
              </a:solidFill>
              <a:latin typeface="Arial"/>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Calibri"/>
              </a:rPr>
              <a:t>3. Надіслати налаштоване подання у форматі PDF; («Файл – Зберегти та надіслати»)</a:t>
            </a:r>
            <a:endParaRPr lang="en-US" sz="1800" b="0" strike="noStrike" spc="-1">
              <a:solidFill>
                <a:srgbClr val="000000"/>
              </a:solidFill>
              <a:latin typeface="Arial"/>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Calibri"/>
              </a:rPr>
              <a:t>4. Надіслати графічне подання плану проекту</a:t>
            </a:r>
            <a:endParaRPr lang="en-US" sz="1800" b="0" strike="noStrike" spc="-1">
              <a:solidFill>
                <a:srgbClr val="000000"/>
              </a:solidFill>
              <a:latin typeface="Arial"/>
            </a:endParaRPr>
          </a:p>
          <a:p>
            <a:pPr algn="l" rtl="0">
              <a:lnSpc>
                <a:spcPct val="100000"/>
              </a:lnSpc>
              <a:spcBef>
                <a:spcPts val="44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pic>
        <p:nvPicPr>
          <p:cNvPr id="46" name="Picture 7" descr="ÐÐ°ÑÑÐ¸Ð½ÐºÐ¸ Ð¿Ð¾ Ð·Ð°Ð¿ÑÐ¾ÑÑ Ð¡ÐÐÐÐÐ¡ÐÐÐÐÐÐ ÐÐÐÐÐ Ð ÐÐÐÐ¢Ð«"/>
          <p:cNvPicPr/>
          <p:nvPr/>
        </p:nvPicPr>
        <p:blipFill>
          <a:blip r:embed="rId2"/>
          <a:stretch/>
        </p:blipFill>
        <p:spPr>
          <a:xfrm>
            <a:off x="6114960" y="0"/>
            <a:ext cx="3035520" cy="227664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79280" y="907560"/>
            <a:ext cx="539928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АНАЛІЗ ЗАВАНТАЖЕННЯ ТА ВИКОРИСТАННЯ РЕСУРСІВ</a:t>
            </a:r>
            <a:endParaRPr lang="en-US" sz="3200" b="0" strike="noStrike" spc="-1">
              <a:solidFill>
                <a:srgbClr val="000000"/>
              </a:solidFill>
              <a:latin typeface="Calibri"/>
            </a:endParaRPr>
          </a:p>
        </p:txBody>
      </p:sp>
      <p:pic>
        <p:nvPicPr>
          <p:cNvPr id="117" name="Picture 2" descr="ÐÐ°ÑÑÐ¸Ð½ÐºÐ¸ Ð¿Ð¾ Ð·Ð°Ð¿ÑÐ¾ÑÑ ÐÐÐÐÐÐ ÐÐÐÐ Ð£ÐÐÐ Ð ÐÐ¡ÐÐÐÐ¬ÐÐÐÐÐÐÐ¯ Ð ÐÐ¡Ð£Ð Ð¡ÐÐ"/>
          <p:cNvPicPr/>
          <p:nvPr/>
        </p:nvPicPr>
        <p:blipFill>
          <a:blip r:embed="rId2"/>
          <a:stretch/>
        </p:blipFill>
        <p:spPr>
          <a:xfrm>
            <a:off x="5398920" y="0"/>
            <a:ext cx="3745080" cy="2622600"/>
          </a:xfrm>
          <a:prstGeom prst="rect">
            <a:avLst/>
          </a:prstGeom>
          <a:ln w="0">
            <a:noFill/>
          </a:ln>
        </p:spPr>
      </p:pic>
      <p:sp>
        <p:nvSpPr>
          <p:cNvPr id="118" name="Прямоугольник 6"/>
          <p:cNvSpPr/>
          <p:nvPr/>
        </p:nvSpPr>
        <p:spPr>
          <a:xfrm>
            <a:off x="324000" y="2492280"/>
            <a:ext cx="820872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Завантаженість ресурсів можна оцінити безпосередньо або в діаграмі Ганта або у поданні «Аркуш ресурсів». Так, у поданні «Лист ресурсів», перевантажені ресурси будуть виділені червоним шрифтом з напівжирним зображенням. А в колонці «Індикатори», навпроти цього ресурсу, буде індикатор</a:t>
            </a:r>
            <a:endParaRPr lang="en-US" sz="1800" b="0" strike="noStrike" spc="-1">
              <a:solidFill>
                <a:srgbClr val="000000"/>
              </a:solidFill>
              <a:latin typeface="Arial"/>
            </a:endParaRPr>
          </a:p>
        </p:txBody>
      </p:sp>
      <p:pic>
        <p:nvPicPr>
          <p:cNvPr id="119" name="Picture 3"/>
          <p:cNvPicPr/>
          <p:nvPr/>
        </p:nvPicPr>
        <p:blipFill>
          <a:blip r:embed="rId3"/>
          <a:stretch/>
        </p:blipFill>
        <p:spPr>
          <a:xfrm>
            <a:off x="6804000" y="3645000"/>
            <a:ext cx="314280" cy="333360"/>
          </a:xfrm>
          <a:prstGeom prst="rect">
            <a:avLst/>
          </a:prstGeom>
          <a:ln w="0">
            <a:noFill/>
          </a:ln>
        </p:spPr>
      </p:pic>
      <p:pic>
        <p:nvPicPr>
          <p:cNvPr id="120" name="Picture 4"/>
          <p:cNvPicPr/>
          <p:nvPr/>
        </p:nvPicPr>
        <p:blipFill>
          <a:blip r:embed="rId4"/>
          <a:stretch/>
        </p:blipFill>
        <p:spPr>
          <a:xfrm>
            <a:off x="250920" y="4005360"/>
            <a:ext cx="8520120" cy="1797120"/>
          </a:xfrm>
          <a:prstGeom prst="rect">
            <a:avLst/>
          </a:prstGeom>
          <a:ln w="0">
            <a:noFill/>
          </a:ln>
        </p:spPr>
      </p:pic>
      <p:sp>
        <p:nvSpPr>
          <p:cNvPr id="121" name="Прямоугольник 9"/>
          <p:cNvSpPr/>
          <p:nvPr/>
        </p:nvSpPr>
        <p:spPr>
          <a:xfrm>
            <a:off x="250920" y="5805360"/>
            <a:ext cx="9074160" cy="916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того, щоб проаналізувати причини перевантаження, необхідно клацнути правою кнопкою миші на задачі з перевантаженим ресурсом і вибрати "Виправити в інспекторі задач".</a:t>
            </a:r>
            <a:endParaRPr lang="en-US" sz="18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1"/>
          <p:cNvSpPr txBox="1"/>
          <p:nvPr/>
        </p:nvSpPr>
        <p:spPr>
          <a:xfrm>
            <a:off x="179280" y="907560"/>
            <a:ext cx="539928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АНАЛІЗ ЗАВАНТАЖЕННЯ ТА ВИКОРИСТАННЯ РЕСУРСІВ</a:t>
            </a:r>
            <a:endParaRPr lang="en-US" sz="3200" b="0" strike="noStrike" spc="-1">
              <a:solidFill>
                <a:srgbClr val="000000"/>
              </a:solidFill>
              <a:latin typeface="Calibri"/>
            </a:endParaRPr>
          </a:p>
        </p:txBody>
      </p:sp>
      <p:pic>
        <p:nvPicPr>
          <p:cNvPr id="123" name="Picture 2" descr="ÐÐ°ÑÑÐ¸Ð½ÐºÐ¸ Ð¿Ð¾ Ð·Ð°Ð¿ÑÐ¾ÑÑ ÐÐÐÐÐÐ ÐÐÐÐ Ð£ÐÐÐ Ð ÐÐ¡ÐÐÐÐ¬ÐÐÐÐÐÐÐ¯ Ð ÐÐ¡Ð£Ð Ð¡ÐÐ"/>
          <p:cNvPicPr/>
          <p:nvPr/>
        </p:nvPicPr>
        <p:blipFill>
          <a:blip r:embed="rId2"/>
          <a:stretch/>
        </p:blipFill>
        <p:spPr>
          <a:xfrm>
            <a:off x="5398920" y="0"/>
            <a:ext cx="3745080" cy="2622600"/>
          </a:xfrm>
          <a:prstGeom prst="rect">
            <a:avLst/>
          </a:prstGeom>
          <a:ln w="0">
            <a:noFill/>
          </a:ln>
        </p:spPr>
      </p:pic>
      <p:sp>
        <p:nvSpPr>
          <p:cNvPr id="124" name="Прямоугольник 6"/>
          <p:cNvSpPr/>
          <p:nvPr/>
        </p:nvSpPr>
        <p:spPr>
          <a:xfrm>
            <a:off x="324000" y="2492280"/>
            <a:ext cx="8208720" cy="916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Якщо інспекторі завдань напис «Ресурси, які працюють із перевищенням максимальної ємності», це означає, що завдання призначено більше ресурсів, ніж є їх у штаті (Максимальне кількість).</a:t>
            </a:r>
            <a:endParaRPr lang="en-US" sz="1800" b="0" strike="noStrike" spc="-1">
              <a:solidFill>
                <a:srgbClr val="000000"/>
              </a:solidFill>
              <a:latin typeface="Arial"/>
            </a:endParaRPr>
          </a:p>
        </p:txBody>
      </p:sp>
      <p:pic>
        <p:nvPicPr>
          <p:cNvPr id="125" name="Picture 2"/>
          <p:cNvPicPr/>
          <p:nvPr/>
        </p:nvPicPr>
        <p:blipFill>
          <a:blip r:embed="rId3"/>
          <a:stretch/>
        </p:blipFill>
        <p:spPr>
          <a:xfrm>
            <a:off x="1187280" y="3429000"/>
            <a:ext cx="6037560" cy="337500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125"/>
          <p:cNvSpPr txBox="1"/>
          <p:nvPr/>
        </p:nvSpPr>
        <p:spPr>
          <a:xfrm>
            <a:off x="179280" y="907560"/>
            <a:ext cx="539928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АНАЛІЗ ЗАВАНТАЖЕННЯ ТА ВИКОРИСТАННЯ РЕСУРСІВ</a:t>
            </a:r>
            <a:endParaRPr lang="en-US" sz="3200" b="0" strike="noStrike" spc="-1">
              <a:solidFill>
                <a:srgbClr val="000000"/>
              </a:solidFill>
              <a:latin typeface="Calibri"/>
            </a:endParaRPr>
          </a:p>
        </p:txBody>
      </p:sp>
      <p:pic>
        <p:nvPicPr>
          <p:cNvPr id="127" name="Picture 2" descr="ÐÐ°ÑÑÐ¸Ð½ÐºÐ¸ Ð¿Ð¾ Ð·Ð°Ð¿ÑÐ¾ÑÑ ÐÐÐÐÐÐ ÐÐÐÐ Ð£ÐÐÐ Ð ÐÐ¡ÐÐÐÐ¬ÐÐÐÐÐÐÐ¯ Ð ÐÐ¡Ð£Ð Ð¡ÐÐ"/>
          <p:cNvPicPr/>
          <p:nvPr/>
        </p:nvPicPr>
        <p:blipFill>
          <a:blip r:embed="rId2"/>
          <a:stretch/>
        </p:blipFill>
        <p:spPr>
          <a:xfrm>
            <a:off x="5398920" y="0"/>
            <a:ext cx="3745080" cy="2622600"/>
          </a:xfrm>
          <a:prstGeom prst="rect">
            <a:avLst/>
          </a:prstGeom>
          <a:ln w="0">
            <a:noFill/>
          </a:ln>
        </p:spPr>
      </p:pic>
      <p:sp>
        <p:nvSpPr>
          <p:cNvPr id="128" name="Прямоугольник 6"/>
          <p:cNvSpPr/>
          <p:nvPr/>
        </p:nvSpPr>
        <p:spPr>
          <a:xfrm>
            <a:off x="250920" y="2708280"/>
            <a:ext cx="820872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Аналіз завантаженості того чи іншого ресурсу найкраще проводити у поданні «Використання ресурсів». Для аналізу необхідні поле «Трудовитрати», показують скільки годин в одиницю часу зайнятий ресурс, поле «Перевищення доступності», в якому можна побачити на скільки годин в один час перевантажений ресурс і поле</a:t>
            </a:r>
            <a:endParaRPr lang="en-US" sz="1800" b="0" strike="noStrike" spc="-1">
              <a:solidFill>
                <a:srgbClr val="000000"/>
              </a:solidFill>
              <a:latin typeface="Arial"/>
            </a:endParaRPr>
          </a:p>
        </p:txBody>
      </p:sp>
      <p:pic>
        <p:nvPicPr>
          <p:cNvPr id="129" name="Picture 2"/>
          <p:cNvPicPr/>
          <p:nvPr/>
        </p:nvPicPr>
        <p:blipFill>
          <a:blip r:embed="rId3"/>
          <a:stretch/>
        </p:blipFill>
        <p:spPr>
          <a:xfrm>
            <a:off x="3870360" y="4149720"/>
            <a:ext cx="5127480" cy="2708280"/>
          </a:xfrm>
          <a:prstGeom prst="rect">
            <a:avLst/>
          </a:prstGeom>
          <a:ln w="0">
            <a:noFill/>
          </a:ln>
        </p:spPr>
      </p:pic>
      <p:sp>
        <p:nvSpPr>
          <p:cNvPr id="130" name="Прямоугольник 7"/>
          <p:cNvSpPr/>
          <p:nvPr/>
        </p:nvSpPr>
        <p:spPr>
          <a:xfrm>
            <a:off x="324000" y="4149720"/>
            <a:ext cx="338436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«Доступність, що залишилася», в якому відображається інформація про недовантаженість ресурсу на одиницю часу</a:t>
            </a:r>
            <a:endParaRPr lang="en-US" sz="18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36080" y="764640"/>
            <a:ext cx="3814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3200" b="1" strike="noStrike" spc="-1">
                <a:solidFill>
                  <a:srgbClr val="000000"/>
                </a:solidFill>
                <a:latin typeface="Calibri"/>
              </a:rPr>
              <a:t>АНАЛІЗ РОЗКЛАДУ ПРОЕКТУ</a:t>
            </a:r>
            <a:endParaRPr lang="en-US" sz="3200" b="0" strike="noStrike" spc="-1">
              <a:solidFill>
                <a:srgbClr val="000000"/>
              </a:solidFill>
              <a:latin typeface="Calibri"/>
            </a:endParaRPr>
          </a:p>
        </p:txBody>
      </p:sp>
      <p:sp>
        <p:nvSpPr>
          <p:cNvPr id="48" name="Прямоугольник 2"/>
          <p:cNvSpPr/>
          <p:nvPr/>
        </p:nvSpPr>
        <p:spPr>
          <a:xfrm>
            <a:off x="179280" y="2205000"/>
            <a:ext cx="8640720" cy="28450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spcBef>
                <a:spcPts val="550"/>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1" strike="noStrike" spc="-1">
                <a:solidFill>
                  <a:srgbClr val="000000"/>
                </a:solidFill>
                <a:latin typeface="Calibri"/>
              </a:rPr>
              <a:t>Мета аналізу розкладу проекту</a:t>
            </a:r>
            <a:r>
              <a:rPr lang="ru-RU" sz="2200" b="0" strike="noStrike" spc="-1">
                <a:solidFill>
                  <a:srgbClr val="000000"/>
                </a:solidFill>
                <a:latin typeface="Calibri"/>
              </a:rPr>
              <a:t>- визначити тривалість та вартість проекту з урахуванням наявних ресурсів, їх завантаження, кількості та вартості, та на підставі отриманих даних провести, за необхідності, оптимізацію плану та вартості проекту.</a:t>
            </a:r>
            <a:endParaRPr lang="en-US" sz="2200" b="0" strike="noStrike" spc="-1">
              <a:solidFill>
                <a:srgbClr val="000000"/>
              </a:solidFill>
              <a:latin typeface="Arial"/>
            </a:endParaRPr>
          </a:p>
          <a:p>
            <a:pPr algn="l" rtl="0">
              <a:lnSpc>
                <a:spcPct val="100000"/>
              </a:lnSpc>
              <a:spcBef>
                <a:spcPts val="550"/>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0" strike="noStrike" spc="-1">
                <a:solidFill>
                  <a:srgbClr val="000000"/>
                </a:solidFill>
                <a:latin typeface="Calibri"/>
              </a:rPr>
              <a:t>Внесеної інформації (лекція 2) достатньо складання розкладу виконання проекту з урахуванням обмеженості наявних відновлюваних ресурсів (людей і механізмів).</a:t>
            </a:r>
            <a:endParaRPr lang="en-US" sz="2200" b="0" strike="noStrike" spc="-1">
              <a:solidFill>
                <a:srgbClr val="000000"/>
              </a:solidFill>
              <a:latin typeface="Arial"/>
            </a:endParaRPr>
          </a:p>
        </p:txBody>
      </p:sp>
      <p:pic>
        <p:nvPicPr>
          <p:cNvPr id="49" name="Picture 8" descr="ÐÐ¾ÑÐ¾Ð¶ÐµÐµ Ð¸Ð·Ð¾Ð±ÑÐ°Ð¶ÐµÐ½Ð¸Ðµ"/>
          <p:cNvPicPr/>
          <p:nvPr/>
        </p:nvPicPr>
        <p:blipFill>
          <a:blip r:embed="rId2"/>
          <a:stretch/>
        </p:blipFill>
        <p:spPr>
          <a:xfrm>
            <a:off x="3929040" y="0"/>
            <a:ext cx="5191200" cy="179064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685800" y="404280"/>
            <a:ext cx="813744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3200" b="1" strike="noStrike" spc="-1">
                <a:solidFill>
                  <a:srgbClr val="000000"/>
                </a:solidFill>
                <a:latin typeface="Calibri"/>
              </a:rPr>
              <a:t>Аналіз календарного графіка проекту</a:t>
            </a:r>
            <a:endParaRPr lang="en-US" sz="3200" b="0" strike="noStrike" spc="-1">
              <a:solidFill>
                <a:srgbClr val="000000"/>
              </a:solidFill>
              <a:latin typeface="Calibri"/>
            </a:endParaRPr>
          </a:p>
        </p:txBody>
      </p:sp>
      <p:pic>
        <p:nvPicPr>
          <p:cNvPr id="51" name="Picture 5"/>
          <p:cNvPicPr/>
          <p:nvPr/>
        </p:nvPicPr>
        <p:blipFill>
          <a:blip r:embed="rId2"/>
          <a:stretch/>
        </p:blipFill>
        <p:spPr>
          <a:xfrm>
            <a:off x="19080" y="1197000"/>
            <a:ext cx="9016920" cy="2050920"/>
          </a:xfrm>
          <a:prstGeom prst="rect">
            <a:avLst/>
          </a:prstGeom>
          <a:ln w="0">
            <a:noFill/>
          </a:ln>
        </p:spPr>
      </p:pic>
      <p:sp>
        <p:nvSpPr>
          <p:cNvPr id="52" name="Прямоугольник 1"/>
          <p:cNvSpPr/>
          <p:nvPr/>
        </p:nvSpPr>
        <p:spPr>
          <a:xfrm>
            <a:off x="179280" y="3645000"/>
            <a:ext cx="8713800" cy="17697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0" strike="noStrike" spc="-1">
                <a:solidFill>
                  <a:srgbClr val="000000"/>
                </a:solidFill>
                <a:latin typeface="Arial"/>
              </a:rPr>
              <a:t>Як видно з прикладу, відбулося порушення директивних термінів. Тобто. при плануванні зверху-вниз були задані директивні тривалості, наприклад, 15 днів для етапу Проектування, а при деталізації тривалість вкладених завдань склала 22,83 дня.</a:t>
            </a:r>
            <a:endParaRPr lang="en-US" sz="2200" b="0" strike="noStrike" spc="-1">
              <a:solidFill>
                <a:srgbClr val="000000"/>
              </a:solidFill>
              <a:latin typeface="Arial"/>
            </a:endParaRPr>
          </a:p>
        </p:txBody>
      </p:sp>
      <p:pic>
        <p:nvPicPr>
          <p:cNvPr id="53" name="Picture 6"/>
          <p:cNvPicPr/>
          <p:nvPr/>
        </p:nvPicPr>
        <p:blipFill>
          <a:blip r:embed="rId3"/>
          <a:stretch/>
        </p:blipFill>
        <p:spPr>
          <a:xfrm>
            <a:off x="1258920" y="4005360"/>
            <a:ext cx="942840" cy="323640"/>
          </a:xfrm>
          <a:prstGeom prst="rect">
            <a:avLst/>
          </a:prstGeom>
          <a:ln w="0">
            <a:noFill/>
          </a:ln>
        </p:spPr>
      </p:pic>
      <p:sp>
        <p:nvSpPr>
          <p:cNvPr id="54" name="Прямоугольник 5"/>
          <p:cNvSpPr/>
          <p:nvPr/>
        </p:nvSpPr>
        <p:spPr>
          <a:xfrm>
            <a:off x="250920" y="5411880"/>
            <a:ext cx="8569080" cy="14346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0" strike="noStrike" spc="-1">
                <a:solidFill>
                  <a:srgbClr val="000000"/>
                </a:solidFill>
                <a:latin typeface="Arial"/>
              </a:rPr>
              <a:t>Також на діаграмі видно, дати закінчення якихось етапів змінили свої спочатку задані директивні значення. На графіку такі етапи підкреслені червоною лінією дати закінчення</a:t>
            </a:r>
            <a:r>
              <a:rPr lang="en-US" sz="2200" b="0" strike="noStrike" spc="-1">
                <a:solidFill>
                  <a:srgbClr val="000000"/>
                </a:solidFill>
                <a:latin typeface="Aria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85800" y="404280"/>
            <a:ext cx="813744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3200" b="1" strike="noStrike" spc="-1">
                <a:solidFill>
                  <a:srgbClr val="000000"/>
                </a:solidFill>
                <a:latin typeface="Calibri"/>
              </a:rPr>
              <a:t>Аналіз календарного графіка проекту</a:t>
            </a:r>
            <a:endParaRPr lang="en-US" sz="3200" b="0" strike="noStrike" spc="-1">
              <a:solidFill>
                <a:srgbClr val="000000"/>
              </a:solidFill>
              <a:latin typeface="Calibri"/>
            </a:endParaRPr>
          </a:p>
        </p:txBody>
      </p:sp>
      <p:pic>
        <p:nvPicPr>
          <p:cNvPr id="56" name="Picture 5"/>
          <p:cNvPicPr/>
          <p:nvPr/>
        </p:nvPicPr>
        <p:blipFill>
          <a:blip r:embed="rId2"/>
          <a:stretch/>
        </p:blipFill>
        <p:spPr>
          <a:xfrm>
            <a:off x="19080" y="1197000"/>
            <a:ext cx="9016920" cy="2050920"/>
          </a:xfrm>
          <a:prstGeom prst="rect">
            <a:avLst/>
          </a:prstGeom>
          <a:ln w="0">
            <a:noFill/>
          </a:ln>
        </p:spPr>
      </p:pic>
      <p:sp>
        <p:nvSpPr>
          <p:cNvPr id="57" name="Прямоугольник 6"/>
          <p:cNvSpPr/>
          <p:nvPr/>
        </p:nvSpPr>
        <p:spPr>
          <a:xfrm>
            <a:off x="468360" y="3716280"/>
            <a:ext cx="7991280" cy="20142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усунення порушення зриву директивних термінів можна:</a:t>
            </a:r>
            <a:endParaRPr lang="en-US" sz="1800" b="0" strike="noStrike" spc="-1">
              <a:solidFill>
                <a:srgbClr val="000000"/>
              </a:solidFill>
              <a:latin typeface="Arial"/>
            </a:endParaRPr>
          </a:p>
          <a:p>
            <a:pPr algn="l"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Переглянути тривалість та/або призначення ресурсів на завданнях. Скорочення тривалості завдань за рахунок додавання ресурсів або збільшення їх завантаження (трудовитрат) можливе лише на задачах з типом «Фіксовані трудомістки» або «Фіксований обсяг ресурсів»</a:t>
            </a:r>
            <a:endParaRPr lang="en-US" sz="1800" b="0" strike="noStrike" spc="-1">
              <a:solidFill>
                <a:srgbClr val="000000"/>
              </a:solidFill>
              <a:latin typeface="Arial"/>
            </a:endParaRPr>
          </a:p>
          <a:p>
            <a:pPr algn="l"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Переглянути характеристики сумарних задач / етапів.</a:t>
            </a:r>
            <a:endParaRPr lang="en-US" sz="1800" b="0" strike="noStrike" spc="-1">
              <a:solidFill>
                <a:srgbClr val="000000"/>
              </a:solidFill>
              <a:latin typeface="Arial"/>
            </a:endParaRPr>
          </a:p>
        </p:txBody>
      </p:sp>
      <p:sp>
        <p:nvSpPr>
          <p:cNvPr id="58" name="Прямоугольник 7"/>
          <p:cNvSpPr/>
          <p:nvPr/>
        </p:nvSpPr>
        <p:spPr>
          <a:xfrm>
            <a:off x="468360" y="5805360"/>
            <a:ext cx="8280360" cy="916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того щоб переглянути характеристики сумарних задач/етапів потрібно клацнути правою кнопкою миші на сумарному завданні, та в меню вибрати «Виправити в інспекторі задач»</a:t>
            </a:r>
            <a:endParaRPr lang="en-US" sz="18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360" y="112500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КРИТИЧНА ШЛЯХ</a:t>
            </a:r>
            <a:endParaRPr lang="en-US" sz="3200" b="0" strike="noStrike" spc="-1">
              <a:solidFill>
                <a:srgbClr val="000000"/>
              </a:solidFill>
              <a:latin typeface="Calibri"/>
            </a:endParaRPr>
          </a:p>
        </p:txBody>
      </p:sp>
      <p:pic>
        <p:nvPicPr>
          <p:cNvPr id="60" name="Picture 2" descr="ÐÐ°ÑÑÐ¸Ð½ÐºÐ¸ Ð¿Ð¾ Ð·Ð°Ð¿ÑÐ¾ÑÑ ÐÐ ÐÐ¢ÐÐ§ÐÐ¡ÐÐÐ ÐÐ£Ð¢Ð¬"/>
          <p:cNvPicPr/>
          <p:nvPr/>
        </p:nvPicPr>
        <p:blipFill>
          <a:blip r:embed="rId2"/>
          <a:stretch/>
        </p:blipFill>
        <p:spPr>
          <a:xfrm>
            <a:off x="4863960" y="0"/>
            <a:ext cx="4280040" cy="2276640"/>
          </a:xfrm>
          <a:prstGeom prst="rect">
            <a:avLst/>
          </a:prstGeom>
          <a:ln w="0">
            <a:noFill/>
          </a:ln>
        </p:spPr>
      </p:pic>
      <p:sp>
        <p:nvSpPr>
          <p:cNvPr id="61" name="Прямоугольник 8"/>
          <p:cNvSpPr/>
          <p:nvPr/>
        </p:nvSpPr>
        <p:spPr>
          <a:xfrm>
            <a:off x="324000" y="2565360"/>
            <a:ext cx="8496000" cy="36601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1" u="sng" strike="noStrike" spc="-1">
                <a:solidFill>
                  <a:srgbClr val="000000"/>
                </a:solidFill>
                <a:uFillTx/>
                <a:latin typeface="Arial"/>
              </a:rPr>
              <a:t>Microsoft Project 2010</a:t>
            </a:r>
            <a:r>
              <a:rPr lang="ru-RU" sz="1800" b="0" strike="noStrike" spc="-1">
                <a:solidFill>
                  <a:srgbClr val="000000"/>
                </a:solidFill>
                <a:latin typeface="Arial"/>
              </a:rPr>
              <a:t>визначає</a:t>
            </a:r>
            <a:r>
              <a:rPr lang="ru-RU" sz="1800" b="1" strike="noStrike" spc="-1">
                <a:solidFill>
                  <a:srgbClr val="000000"/>
                </a:solidFill>
                <a:latin typeface="Arial"/>
              </a:rPr>
              <a:t>критичний шлях</a:t>
            </a:r>
            <a:r>
              <a:rPr lang="ru-RU" sz="1800" b="0" strike="noStrike" spc="-1">
                <a:solidFill>
                  <a:srgbClr val="000000"/>
                </a:solidFill>
                <a:latin typeface="Arial"/>
              </a:rPr>
              <a:t>як сукупність завдань, що впливають на тривалість проекту. Всі завдання, що лежать на критичному шляху, не мають резерву за часом і будь-яка зміна в датах, початку, закінчення, а також тривалість відобразиться на тривалість проекту.</a:t>
            </a:r>
            <a:endParaRPr lang="en-US" sz="18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Затримка початку виконання критичних робіт призводить до затримки виконання всього проекту, якщо не буде вжито жодних додаткових заходів (до таких заходів зазвичай належать призначення додаткових ресурсів, зміна календарів роботи ресурсів у бік збільшення тривалості робочого дня в окремі періоди часу і т.д.) .</a:t>
            </a:r>
            <a:endParaRPr lang="en-US" sz="18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Microsoft Project Pro 2010 визначає не-критичний шлях, як сукупність 100% виконаних завдань, і завдання, що мають резерви за часом,</a:t>
            </a:r>
            <a:endParaRPr lang="en-US" sz="18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КРИТИЧНА ШЛЯХ</a:t>
            </a:r>
            <a:endParaRPr lang="en-US" sz="3200" b="0" strike="noStrike" spc="-1">
              <a:solidFill>
                <a:srgbClr val="000000"/>
              </a:solidFill>
              <a:latin typeface="Calibri"/>
            </a:endParaRPr>
          </a:p>
        </p:txBody>
      </p:sp>
      <p:pic>
        <p:nvPicPr>
          <p:cNvPr id="63" name="Picture 2" descr="ÐÐ°ÑÑÐ¸Ð½ÐºÐ¸ Ð¿Ð¾ Ð·Ð°Ð¿ÑÐ¾ÑÑ ÐÐ ÐÐ¢ÐÐ§ÐÐ¡ÐÐÐ ÐÐ£Ð¢Ð¬"/>
          <p:cNvPicPr/>
          <p:nvPr/>
        </p:nvPicPr>
        <p:blipFill>
          <a:blip r:embed="rId2"/>
          <a:stretch/>
        </p:blipFill>
        <p:spPr>
          <a:xfrm>
            <a:off x="4863960" y="0"/>
            <a:ext cx="4280040" cy="2276640"/>
          </a:xfrm>
          <a:prstGeom prst="rect">
            <a:avLst/>
          </a:prstGeom>
          <a:ln w="0">
            <a:noFill/>
          </a:ln>
        </p:spPr>
      </p:pic>
      <p:pic>
        <p:nvPicPr>
          <p:cNvPr id="64" name="Picture 4" descr="ÐÐ°ÑÑÐ¸Ð½ÐºÐ¸ Ð¿Ð¾ Ð·Ð°Ð¿ÑÐ¾ÑÑ ÐÐ ÐÐ¢ÐÐ§ÐÐ¡ÐÐÐ ÐÐ£Ð¢Ð¬"/>
          <p:cNvPicPr/>
          <p:nvPr/>
        </p:nvPicPr>
        <p:blipFill>
          <a:blip r:embed="rId3"/>
          <a:stretch/>
        </p:blipFill>
        <p:spPr>
          <a:xfrm>
            <a:off x="539640" y="2637000"/>
            <a:ext cx="7886880" cy="284004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360" y="112500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КРИТИЧНА ШЛЯХ</a:t>
            </a:r>
            <a:endParaRPr lang="en-US" sz="3200" b="0" strike="noStrike" spc="-1">
              <a:solidFill>
                <a:srgbClr val="000000"/>
              </a:solidFill>
              <a:latin typeface="Calibri"/>
            </a:endParaRPr>
          </a:p>
        </p:txBody>
      </p:sp>
      <p:pic>
        <p:nvPicPr>
          <p:cNvPr id="66" name="Picture 2" descr="ÐÐ°ÑÑÐ¸Ð½ÐºÐ¸ Ð¿Ð¾ Ð·Ð°Ð¿ÑÐ¾ÑÑ ÐÐ ÐÐ¢ÐÐ§ÐÐ¡ÐÐÐ ÐÐ£Ð¢Ð¬"/>
          <p:cNvPicPr/>
          <p:nvPr/>
        </p:nvPicPr>
        <p:blipFill>
          <a:blip r:embed="rId2"/>
          <a:stretch/>
        </p:blipFill>
        <p:spPr>
          <a:xfrm>
            <a:off x="4863960" y="0"/>
            <a:ext cx="4280040" cy="2276640"/>
          </a:xfrm>
          <a:prstGeom prst="rect">
            <a:avLst/>
          </a:prstGeom>
          <a:ln w="0">
            <a:noFill/>
          </a:ln>
        </p:spPr>
      </p:pic>
      <p:sp>
        <p:nvSpPr>
          <p:cNvPr id="67" name="Прямоугольник 4"/>
          <p:cNvSpPr/>
          <p:nvPr/>
        </p:nvSpPr>
        <p:spPr>
          <a:xfrm>
            <a:off x="539640" y="2852640"/>
            <a:ext cx="8136000" cy="22885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Щоб показати на діаграмі Ганта критичний шлях завдань, потрібно:</a:t>
            </a:r>
            <a:endParaRPr lang="en-US" sz="1800" b="0" strike="noStrike" spc="-1">
              <a:solidFill>
                <a:srgbClr val="000000"/>
              </a:solidFill>
              <a:latin typeface="Arial"/>
            </a:endParaRPr>
          </a:p>
          <a:p>
            <a:pPr algn="l"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Перейти на закладку «Вигляд» та в області «Дані» вибрати «Структура – ​​Всі завдання»;</a:t>
            </a:r>
            <a:endParaRPr lang="en-US" sz="1800" b="0" strike="noStrike" spc="-1">
              <a:solidFill>
                <a:srgbClr val="000000"/>
              </a:solidFill>
              <a:latin typeface="Arial"/>
            </a:endParaRPr>
          </a:p>
          <a:p>
            <a:pPr algn="l"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На закладці «Вид» у області «Дані» вибрати «Таблиці – Календарний план»;</a:t>
            </a:r>
            <a:endParaRPr lang="en-US" sz="1800" b="0" strike="noStrike" spc="-1">
              <a:solidFill>
                <a:srgbClr val="000000"/>
              </a:solidFill>
              <a:latin typeface="Arial"/>
            </a:endParaRPr>
          </a:p>
          <a:p>
            <a:pPr algn="l"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Перейти на закладку «Формат» та області «Стилі відрізків» поставити галочки «Критичні завдання» та «Тимчасовий резерв».</a:t>
            </a:r>
            <a:endParaRPr lang="en-US" sz="1800" b="0" strike="noStrike" spc="-1">
              <a:solidFill>
                <a:srgbClr val="000000"/>
              </a:solidFill>
              <a:latin typeface="Arial"/>
            </a:endParaRPr>
          </a:p>
        </p:txBody>
      </p:sp>
      <p:sp>
        <p:nvSpPr>
          <p:cNvPr id="68" name="Прямоугольник 5"/>
          <p:cNvSpPr/>
          <p:nvPr/>
        </p:nvSpPr>
        <p:spPr>
          <a:xfrm>
            <a:off x="324000" y="5157720"/>
            <a:ext cx="856908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У не критичних завдань є</a:t>
            </a:r>
            <a:r>
              <a:rPr lang="ru-RU" sz="1800" b="1" strike="noStrike" spc="-1">
                <a:solidFill>
                  <a:srgbClr val="000000"/>
                </a:solidFill>
                <a:latin typeface="Arial"/>
              </a:rPr>
              <a:t>загальний та/або вільний тимчасовий резерв</a:t>
            </a:r>
            <a:r>
              <a:rPr lang="ru-RU" sz="1800" b="0" strike="noStrike" spc="-1">
                <a:solidFill>
                  <a:srgbClr val="000000"/>
                </a:solidFill>
                <a:latin typeface="Arial"/>
              </a:rPr>
              <a:t>.</a:t>
            </a:r>
            <a:r>
              <a:rPr lang="ru-RU" sz="1800" b="1" u="sng" strike="noStrike" spc="-1">
                <a:solidFill>
                  <a:srgbClr val="000000"/>
                </a:solidFill>
                <a:uFillTx/>
                <a:latin typeface="Arial"/>
              </a:rPr>
              <a:t>Загальний часовий резерв</a:t>
            </a:r>
            <a:r>
              <a:rPr lang="ru-RU" sz="1800" b="0" strike="noStrike" spc="-1">
                <a:solidFill>
                  <a:srgbClr val="000000"/>
                </a:solidFill>
                <a:latin typeface="Arial"/>
              </a:rPr>
              <a:t>– інтервал часу, на який завдання може бути відкладене без затримки дати закінчення проекту.</a:t>
            </a:r>
            <a:r>
              <a:rPr lang="ru-RU" sz="1800" b="1" u="sng" strike="noStrike" spc="-1">
                <a:solidFill>
                  <a:srgbClr val="000000"/>
                </a:solidFill>
                <a:uFillTx/>
                <a:latin typeface="Arial"/>
              </a:rPr>
              <a:t>Вільний тимчасовий резерв</a:t>
            </a:r>
            <a:r>
              <a:rPr lang="ru-RU" sz="1800" b="0" strike="noStrike" spc="-1">
                <a:solidFill>
                  <a:srgbClr val="000000"/>
                </a:solidFill>
                <a:latin typeface="Arial"/>
              </a:rPr>
              <a:t>- інтервал часу, який завдання може бути відкладена без затримки наступних задач.</a:t>
            </a:r>
            <a:endParaRPr lang="en-US" sz="18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КРИТИЧНА ШЛЯХ</a:t>
            </a:r>
            <a:endParaRPr lang="en-US" sz="3200" b="0" strike="noStrike" spc="-1">
              <a:solidFill>
                <a:srgbClr val="000000"/>
              </a:solidFill>
              <a:latin typeface="Calibri"/>
            </a:endParaRPr>
          </a:p>
        </p:txBody>
      </p:sp>
      <p:pic>
        <p:nvPicPr>
          <p:cNvPr id="70" name="Picture 2" descr="ÐÐ°ÑÑÐ¸Ð½ÐºÐ¸ Ð¿Ð¾ Ð·Ð°Ð¿ÑÐ¾ÑÑ ÐÐ ÐÐ¢ÐÐ§ÐÐ¡ÐÐÐ ÐÐ£Ð¢Ð¬"/>
          <p:cNvPicPr/>
          <p:nvPr/>
        </p:nvPicPr>
        <p:blipFill>
          <a:blip r:embed="rId2"/>
          <a:stretch/>
        </p:blipFill>
        <p:spPr>
          <a:xfrm>
            <a:off x="4863960" y="0"/>
            <a:ext cx="4280040" cy="2276640"/>
          </a:xfrm>
          <a:prstGeom prst="rect">
            <a:avLst/>
          </a:prstGeom>
          <a:ln w="0">
            <a:noFill/>
          </a:ln>
        </p:spPr>
      </p:pic>
      <p:sp>
        <p:nvSpPr>
          <p:cNvPr id="71" name="Прямоугольник 4"/>
          <p:cNvSpPr/>
          <p:nvPr/>
        </p:nvSpPr>
        <p:spPr>
          <a:xfrm>
            <a:off x="324000" y="2421000"/>
            <a:ext cx="4319280" cy="36601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Ви, як менеджер проекту, маєте насамперед приділяти увагу критичному шляху. Якщо ви керуєте ризиковим проектом, можна змінити характеристики критичного шляху. Наприклад, вважати критичними ті завдання, резерв часу яких дорівнює, наприклад, двом дням. Для цього потрібно перейти в меню "Файл - Параметри - Додатково - Вважати критичними завдання, що мають резерв не більше ..."</a:t>
            </a:r>
            <a:endParaRPr lang="en-US" sz="1800" b="0" strike="noStrike" spc="-1">
              <a:solidFill>
                <a:srgbClr val="000000"/>
              </a:solidFill>
              <a:latin typeface="Arial"/>
            </a:endParaRPr>
          </a:p>
        </p:txBody>
      </p:sp>
      <p:pic>
        <p:nvPicPr>
          <p:cNvPr id="72" name="Picture 2"/>
          <p:cNvPicPr/>
          <p:nvPr/>
        </p:nvPicPr>
        <p:blipFill>
          <a:blip r:embed="rId3"/>
          <a:stretch/>
        </p:blipFill>
        <p:spPr>
          <a:xfrm>
            <a:off x="4759200" y="2421000"/>
            <a:ext cx="4384800" cy="316872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1028</TotalTime>
  <Words>1683</Words>
  <Application>Microsoft Office PowerPoint</Application>
  <PresentationFormat>Экран (4:3)</PresentationFormat>
  <Paragraphs>84</Paragraphs>
  <Slides>22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МЕТОДОЛОГИЯ УПРАВЛЕНИЯ ИНФОРМАЦИОННЫМИ ПРОЕКТАМИ  </dc:title>
  <dc:subject/>
  <dc:creator/>
  <dc:description/>
  <cp:lastModifiedBy>CyberFan</cp:lastModifiedBy>
  <cp:revision>110</cp:revision>
  <dcterms:modified xsi:type="dcterms:W3CDTF">2022-12-13T15:11:41Z</dcterms:modified>
  <dc:language>en-US</dc:language>
</cp:coreProperties>
</file>