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22" autoAdjust="0"/>
    <p:restoredTop sz="94660"/>
  </p:normalViewPr>
  <p:slideViewPr>
    <p:cSldViewPr snapToGrid="0">
      <p:cViewPr varScale="1">
        <p:scale>
          <a:sx n="75" d="100"/>
          <a:sy n="75" d="100"/>
        </p:scale>
        <p:origin x="71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65FA07-B037-4B1A-84F1-1FB0CA06CB32}" type="doc">
      <dgm:prSet loTypeId="urn:microsoft.com/office/officeart/2005/8/layout/cycle2" loCatId="cycle" qsTypeId="urn:microsoft.com/office/officeart/2005/8/quickstyle/simple1#2" qsCatId="simple" csTypeId="urn:microsoft.com/office/officeart/2005/8/colors/accent1_2#2" csCatId="accent1" phldr="1"/>
      <dgm:spPr/>
      <dgm:t>
        <a:bodyPr/>
        <a:lstStyle/>
        <a:p>
          <a:endParaRPr lang="uk-UA"/>
        </a:p>
      </dgm:t>
    </dgm:pt>
    <dgm:pt modelId="{1086C384-1EE8-4CA1-9C38-A3D4F6C7ED4C}">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uk-UA" sz="1800" b="1" dirty="0" smtClean="0">
              <a:solidFill>
                <a:srgbClr val="000099"/>
              </a:solidFill>
              <a:latin typeface="Times New Roman" pitchFamily="18" charset="0"/>
              <a:cs typeface="Times New Roman" pitchFamily="18" charset="0"/>
            </a:rPr>
            <a:t>Структурні підрозділи органів місцевої влади, відповідальні за реалізацію державної політики щодо протидії насильству </a:t>
          </a:r>
          <a:endParaRPr lang="uk-UA" sz="1800" b="1" dirty="0">
            <a:solidFill>
              <a:srgbClr val="000099"/>
            </a:solidFill>
            <a:latin typeface="Times New Roman" pitchFamily="18" charset="0"/>
            <a:cs typeface="Times New Roman" pitchFamily="18" charset="0"/>
          </a:endParaRPr>
        </a:p>
      </dgm:t>
    </dgm:pt>
    <dgm:pt modelId="{8CD20487-7336-4B4E-AD4F-FA5B229CD2AB}" type="parTrans" cxnId="{0E1EFDF6-6465-4D04-BE7D-4C74F1786ECC}">
      <dgm:prSet/>
      <dgm:spPr/>
      <dgm:t>
        <a:bodyPr/>
        <a:lstStyle/>
        <a:p>
          <a:endParaRPr lang="uk-UA"/>
        </a:p>
      </dgm:t>
    </dgm:pt>
    <dgm:pt modelId="{3A7E3B07-B239-4168-B19F-73AF90D8E309}" type="sibTrans" cxnId="{0E1EFDF6-6465-4D04-BE7D-4C74F1786ECC}">
      <dgm:prSet/>
      <dgm:spPr/>
      <dgm:t>
        <a:bodyPr/>
        <a:lstStyle/>
        <a:p>
          <a:endParaRPr lang="uk-UA"/>
        </a:p>
      </dgm:t>
    </dgm:pt>
    <dgm:pt modelId="{91638D19-BA9E-4956-A91F-92B107997496}">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uk-UA" sz="1800" b="1" noProof="0" dirty="0" smtClean="0">
              <a:solidFill>
                <a:srgbClr val="000099"/>
              </a:solidFill>
              <a:latin typeface="Times New Roman" pitchFamily="18" charset="0"/>
              <a:cs typeface="Times New Roman" pitchFamily="18" charset="0"/>
            </a:rPr>
            <a:t>Заклади та установи охорони здоров’я</a:t>
          </a:r>
          <a:endParaRPr lang="uk-UA" sz="1800" b="1" noProof="0" dirty="0">
            <a:solidFill>
              <a:srgbClr val="000099"/>
            </a:solidFill>
            <a:latin typeface="Times New Roman" pitchFamily="18" charset="0"/>
            <a:cs typeface="Times New Roman" pitchFamily="18" charset="0"/>
          </a:endParaRPr>
        </a:p>
      </dgm:t>
    </dgm:pt>
    <dgm:pt modelId="{A7990ACF-4AFB-4372-AEC0-4DECFB8788FE}" type="parTrans" cxnId="{266E2030-77AA-4658-828A-7DF3E73591A9}">
      <dgm:prSet/>
      <dgm:spPr/>
      <dgm:t>
        <a:bodyPr/>
        <a:lstStyle/>
        <a:p>
          <a:endParaRPr lang="uk-UA"/>
        </a:p>
      </dgm:t>
    </dgm:pt>
    <dgm:pt modelId="{AB986E08-A41C-49A9-B56E-1DAF416D2E28}" type="sibTrans" cxnId="{266E2030-77AA-4658-828A-7DF3E73591A9}">
      <dgm:prSet/>
      <dgm:spPr/>
      <dgm:t>
        <a:bodyPr/>
        <a:lstStyle/>
        <a:p>
          <a:endParaRPr lang="uk-UA"/>
        </a:p>
      </dgm:t>
    </dgm:pt>
    <dgm:pt modelId="{001B2BCF-2F15-460E-93C5-B6CF27A35120}">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1800" b="1" dirty="0" smtClean="0">
              <a:solidFill>
                <a:srgbClr val="000099"/>
              </a:solidFill>
              <a:latin typeface="Times New Roman" pitchFamily="18" charset="0"/>
              <a:cs typeface="Times New Roman" pitchFamily="18" charset="0"/>
            </a:rPr>
            <a:t>Громадські, благодійні та волонтерські організації</a:t>
          </a:r>
        </a:p>
      </dgm:t>
    </dgm:pt>
    <dgm:pt modelId="{0081B7A3-946A-457A-9C75-314F22EB13C4}" type="parTrans" cxnId="{0F6B8F5D-D5CA-4D57-A708-9CD34EB171E1}">
      <dgm:prSet/>
      <dgm:spPr/>
      <dgm:t>
        <a:bodyPr/>
        <a:lstStyle/>
        <a:p>
          <a:endParaRPr lang="uk-UA"/>
        </a:p>
      </dgm:t>
    </dgm:pt>
    <dgm:pt modelId="{B60D9EC1-17BF-44E6-B3B5-D94EB240FEBD}" type="sibTrans" cxnId="{0F6B8F5D-D5CA-4D57-A708-9CD34EB171E1}">
      <dgm:prSet/>
      <dgm:spPr/>
      <dgm:t>
        <a:bodyPr/>
        <a:lstStyle/>
        <a:p>
          <a:endParaRPr lang="uk-UA"/>
        </a:p>
      </dgm:t>
    </dgm:pt>
    <dgm:pt modelId="{25387445-CD1C-41AD-8468-E34FEA87F53E}">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1800" b="1" dirty="0" smtClean="0">
              <a:solidFill>
                <a:srgbClr val="000099"/>
              </a:solidFill>
              <a:latin typeface="Times New Roman" pitchFamily="18" charset="0"/>
              <a:cs typeface="Times New Roman" pitchFamily="18" charset="0"/>
            </a:rPr>
            <a:t>Служби у справах дітей</a:t>
          </a:r>
        </a:p>
        <a:p>
          <a:endParaRPr lang="uk-UA" sz="800" dirty="0"/>
        </a:p>
      </dgm:t>
    </dgm:pt>
    <dgm:pt modelId="{1E477598-E94D-4B03-9056-562535D1EDD0}" type="parTrans" cxnId="{07382782-59D6-4356-9474-52661C27BD20}">
      <dgm:prSet/>
      <dgm:spPr/>
      <dgm:t>
        <a:bodyPr/>
        <a:lstStyle/>
        <a:p>
          <a:endParaRPr lang="uk-UA"/>
        </a:p>
      </dgm:t>
    </dgm:pt>
    <dgm:pt modelId="{301AB667-0DD3-4160-80E6-8C30EB5976BA}" type="sibTrans" cxnId="{07382782-59D6-4356-9474-52661C27BD20}">
      <dgm:prSet/>
      <dgm:spPr/>
      <dgm:t>
        <a:bodyPr/>
        <a:lstStyle/>
        <a:p>
          <a:endParaRPr lang="uk-UA"/>
        </a:p>
      </dgm:t>
    </dgm:pt>
    <dgm:pt modelId="{506F9418-91A9-49EB-A2CA-3AA41FC9E146}">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uk-UA" sz="1800" b="1" dirty="0" smtClean="0">
              <a:solidFill>
                <a:srgbClr val="000099"/>
              </a:solidFill>
              <a:latin typeface="Times New Roman" pitchFamily="18" charset="0"/>
              <a:cs typeface="Times New Roman" pitchFamily="18" charset="0"/>
            </a:rPr>
            <a:t>Заклади соціального обслуговування</a:t>
          </a:r>
          <a:endParaRPr lang="uk-UA" sz="1800" b="1" dirty="0">
            <a:solidFill>
              <a:srgbClr val="000099"/>
            </a:solidFill>
            <a:latin typeface="Times New Roman" pitchFamily="18" charset="0"/>
            <a:cs typeface="Times New Roman" pitchFamily="18" charset="0"/>
          </a:endParaRPr>
        </a:p>
      </dgm:t>
    </dgm:pt>
    <dgm:pt modelId="{23D71EC8-991C-497A-8CB9-E6D88A487D0E}" type="parTrans" cxnId="{87B03AAB-196E-41F1-B105-F93F3FB34DF2}">
      <dgm:prSet/>
      <dgm:spPr/>
      <dgm:t>
        <a:bodyPr/>
        <a:lstStyle/>
        <a:p>
          <a:endParaRPr lang="uk-UA"/>
        </a:p>
      </dgm:t>
    </dgm:pt>
    <dgm:pt modelId="{2E6C18BA-616E-4D1A-AE4A-E6EF940292F6}" type="sibTrans" cxnId="{87B03AAB-196E-41F1-B105-F93F3FB34DF2}">
      <dgm:prSet/>
      <dgm:spPr/>
      <dgm:t>
        <a:bodyPr/>
        <a:lstStyle/>
        <a:p>
          <a:endParaRPr lang="uk-UA"/>
        </a:p>
      </dgm:t>
    </dgm:pt>
    <dgm:pt modelId="{EC0D1F69-6844-44C2-B071-1EDF46BB9497}">
      <dgm:prSet custT="1">
        <dgm:style>
          <a:lnRef idx="2">
            <a:schemeClr val="accent3">
              <a:shade val="50000"/>
            </a:schemeClr>
          </a:lnRef>
          <a:fillRef idx="1">
            <a:schemeClr val="accent3"/>
          </a:fillRef>
          <a:effectRef idx="0">
            <a:schemeClr val="accent3"/>
          </a:effectRef>
          <a:fontRef idx="minor">
            <a:schemeClr val="lt1"/>
          </a:fontRef>
        </dgm:styl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uk-UA" sz="1800" b="1" dirty="0" smtClean="0">
              <a:solidFill>
                <a:srgbClr val="000099"/>
              </a:solidFill>
              <a:latin typeface="Times New Roman" pitchFamily="18" charset="0"/>
              <a:cs typeface="Times New Roman" pitchFamily="18" charset="0"/>
            </a:rPr>
            <a:t>Органи поліції</a:t>
          </a:r>
        </a:p>
        <a:p>
          <a:pPr defTabSz="622300">
            <a:lnSpc>
              <a:spcPct val="90000"/>
            </a:lnSpc>
            <a:spcBef>
              <a:spcPct val="0"/>
            </a:spcBef>
            <a:spcAft>
              <a:spcPct val="35000"/>
            </a:spcAft>
          </a:pPr>
          <a:endParaRPr lang="uk-UA" sz="1400" dirty="0">
            <a:solidFill>
              <a:schemeClr val="bg2">
                <a:lumMod val="50000"/>
              </a:schemeClr>
            </a:solidFill>
            <a:latin typeface="Times New Roman" pitchFamily="18" charset="0"/>
            <a:cs typeface="Times New Roman" pitchFamily="18" charset="0"/>
          </a:endParaRPr>
        </a:p>
      </dgm:t>
    </dgm:pt>
    <dgm:pt modelId="{F6EC827B-FC56-464D-B051-C98C61BE95B5}" type="parTrans" cxnId="{5C0FF4BA-D40B-4E09-A6D5-71953B2C85F7}">
      <dgm:prSet/>
      <dgm:spPr/>
      <dgm:t>
        <a:bodyPr/>
        <a:lstStyle/>
        <a:p>
          <a:endParaRPr lang="uk-UA"/>
        </a:p>
      </dgm:t>
    </dgm:pt>
    <dgm:pt modelId="{AF980715-66FB-4EC4-828C-A5B886529362}" type="sibTrans" cxnId="{5C0FF4BA-D40B-4E09-A6D5-71953B2C85F7}">
      <dgm:prSet/>
      <dgm:spPr/>
      <dgm:t>
        <a:bodyPr/>
        <a:lstStyle/>
        <a:p>
          <a:endParaRPr lang="uk-UA"/>
        </a:p>
      </dgm:t>
    </dgm:pt>
    <dgm:pt modelId="{B18D0397-C65B-4BD4-A1CB-7C3DF4B78FEF}">
      <dgm:prSet>
        <dgm:style>
          <a:lnRef idx="2">
            <a:schemeClr val="accent3">
              <a:shade val="50000"/>
            </a:schemeClr>
          </a:lnRef>
          <a:fillRef idx="1">
            <a:schemeClr val="accent3"/>
          </a:fillRef>
          <a:effectRef idx="0">
            <a:schemeClr val="accent3"/>
          </a:effectRef>
          <a:fontRef idx="minor">
            <a:schemeClr val="lt1"/>
          </a:fontRef>
        </dgm:style>
      </dgm:prSet>
      <dgm:spPr/>
      <dgm:t>
        <a:bodyPr/>
        <a:lstStyle/>
        <a:p>
          <a:r>
            <a:rPr lang="uk-UA" b="1" noProof="0" dirty="0" smtClean="0">
              <a:solidFill>
                <a:srgbClr val="000099"/>
              </a:solidFill>
              <a:latin typeface="Times New Roman" pitchFamily="18" charset="0"/>
              <a:cs typeface="Times New Roman" pitchFamily="18" charset="0"/>
            </a:rPr>
            <a:t>Центри соціальних служб для сім’ї, дітей та молоді</a:t>
          </a:r>
          <a:endParaRPr lang="uk-UA" b="1" noProof="0" dirty="0">
            <a:solidFill>
              <a:srgbClr val="000099"/>
            </a:solidFill>
            <a:latin typeface="Times New Roman" pitchFamily="18" charset="0"/>
            <a:cs typeface="Times New Roman" pitchFamily="18" charset="0"/>
          </a:endParaRPr>
        </a:p>
      </dgm:t>
    </dgm:pt>
    <dgm:pt modelId="{6A4CBEEE-F697-4D78-BC91-CC4B27973D39}" type="parTrans" cxnId="{7B473628-DA52-406A-8D63-5D52D2EF9A04}">
      <dgm:prSet/>
      <dgm:spPr/>
      <dgm:t>
        <a:bodyPr/>
        <a:lstStyle/>
        <a:p>
          <a:endParaRPr lang="uk-UA"/>
        </a:p>
      </dgm:t>
    </dgm:pt>
    <dgm:pt modelId="{4C6706E5-76E7-499C-AEF8-19DF022F7E35}" type="sibTrans" cxnId="{7B473628-DA52-406A-8D63-5D52D2EF9A04}">
      <dgm:prSet/>
      <dgm:spPr/>
      <dgm:t>
        <a:bodyPr/>
        <a:lstStyle/>
        <a:p>
          <a:endParaRPr lang="uk-UA"/>
        </a:p>
      </dgm:t>
    </dgm:pt>
    <dgm:pt modelId="{438E98C7-CE76-4267-8D2A-11E225309D32}" type="pres">
      <dgm:prSet presAssocID="{A665FA07-B037-4B1A-84F1-1FB0CA06CB32}" presName="cycle" presStyleCnt="0">
        <dgm:presLayoutVars>
          <dgm:dir/>
          <dgm:resizeHandles val="exact"/>
        </dgm:presLayoutVars>
      </dgm:prSet>
      <dgm:spPr/>
      <dgm:t>
        <a:bodyPr/>
        <a:lstStyle/>
        <a:p>
          <a:endParaRPr lang="uk-UA"/>
        </a:p>
      </dgm:t>
    </dgm:pt>
    <dgm:pt modelId="{3B81224D-4B75-4CA6-9655-8D11F9523F5D}" type="pres">
      <dgm:prSet presAssocID="{1086C384-1EE8-4CA1-9C38-A3D4F6C7ED4C}" presName="node" presStyleLbl="node1" presStyleIdx="0" presStyleCnt="7" custScaleX="285824" custScaleY="147614" custRadScaleRad="99764" custRadScaleInc="539294">
        <dgm:presLayoutVars>
          <dgm:bulletEnabled val="1"/>
        </dgm:presLayoutVars>
      </dgm:prSet>
      <dgm:spPr/>
      <dgm:t>
        <a:bodyPr/>
        <a:lstStyle/>
        <a:p>
          <a:endParaRPr lang="uk-UA"/>
        </a:p>
      </dgm:t>
    </dgm:pt>
    <dgm:pt modelId="{11CB8EC8-9420-49CB-A4AA-56880DED8E7C}" type="pres">
      <dgm:prSet presAssocID="{3A7E3B07-B239-4168-B19F-73AF90D8E309}" presName="sibTrans" presStyleLbl="sibTrans2D1" presStyleIdx="0" presStyleCnt="7" custAng="567756" custFlipHor="1" custScaleX="99209" custLinFactX="-31889" custLinFactY="12512" custLinFactNeighborX="-100000" custLinFactNeighborY="100000"/>
      <dgm:spPr>
        <a:prstGeom prst="leftRightArrow">
          <a:avLst/>
        </a:prstGeom>
      </dgm:spPr>
      <dgm:t>
        <a:bodyPr/>
        <a:lstStyle/>
        <a:p>
          <a:endParaRPr lang="uk-UA"/>
        </a:p>
      </dgm:t>
    </dgm:pt>
    <dgm:pt modelId="{AC6976DC-34D0-4AE7-8499-48B3335AE126}" type="pres">
      <dgm:prSet presAssocID="{3A7E3B07-B239-4168-B19F-73AF90D8E309}" presName="connectorText" presStyleLbl="sibTrans2D1" presStyleIdx="0" presStyleCnt="7"/>
      <dgm:spPr/>
      <dgm:t>
        <a:bodyPr/>
        <a:lstStyle/>
        <a:p>
          <a:endParaRPr lang="uk-UA"/>
        </a:p>
      </dgm:t>
    </dgm:pt>
    <dgm:pt modelId="{C058515C-3A98-4A75-98B8-AA6144BF6483}" type="pres">
      <dgm:prSet presAssocID="{91638D19-BA9E-4956-A91F-92B107997496}" presName="node" presStyleLbl="node1" presStyleIdx="1" presStyleCnt="7" custScaleX="150889" custScaleY="144586" custRadScaleRad="141679" custRadScaleInc="-27391">
        <dgm:presLayoutVars>
          <dgm:bulletEnabled val="1"/>
        </dgm:presLayoutVars>
      </dgm:prSet>
      <dgm:spPr/>
      <dgm:t>
        <a:bodyPr/>
        <a:lstStyle/>
        <a:p>
          <a:endParaRPr lang="uk-UA"/>
        </a:p>
      </dgm:t>
    </dgm:pt>
    <dgm:pt modelId="{8585BDEF-D565-4540-B3C1-79BA07746177}" type="pres">
      <dgm:prSet presAssocID="{AB986E08-A41C-49A9-B56E-1DAF416D2E28}" presName="sibTrans" presStyleLbl="sibTrans2D1" presStyleIdx="1" presStyleCnt="7" custAng="4594897" custScaleX="347634" custLinFactX="-300000" custLinFactY="-53720" custLinFactNeighborX="-310811" custLinFactNeighborY="-100000"/>
      <dgm:spPr>
        <a:prstGeom prst="leftRightArrow">
          <a:avLst/>
        </a:prstGeom>
      </dgm:spPr>
      <dgm:t>
        <a:bodyPr/>
        <a:lstStyle/>
        <a:p>
          <a:endParaRPr lang="uk-UA"/>
        </a:p>
      </dgm:t>
    </dgm:pt>
    <dgm:pt modelId="{4CB6DE47-2394-4E65-B088-CB5695A804C7}" type="pres">
      <dgm:prSet presAssocID="{AB986E08-A41C-49A9-B56E-1DAF416D2E28}" presName="connectorText" presStyleLbl="sibTrans2D1" presStyleIdx="1" presStyleCnt="7"/>
      <dgm:spPr/>
      <dgm:t>
        <a:bodyPr/>
        <a:lstStyle/>
        <a:p>
          <a:endParaRPr lang="uk-UA"/>
        </a:p>
      </dgm:t>
    </dgm:pt>
    <dgm:pt modelId="{F26A35E8-AD3A-403B-A1F1-6C0523A30134}" type="pres">
      <dgm:prSet presAssocID="{001B2BCF-2F15-460E-93C5-B6CF27A35120}" presName="node" presStyleLbl="node1" presStyleIdx="2" presStyleCnt="7" custScaleX="153134" custScaleY="136787" custRadScaleRad="162769" custRadScaleInc="-40448">
        <dgm:presLayoutVars>
          <dgm:bulletEnabled val="1"/>
        </dgm:presLayoutVars>
      </dgm:prSet>
      <dgm:spPr/>
      <dgm:t>
        <a:bodyPr/>
        <a:lstStyle/>
        <a:p>
          <a:endParaRPr lang="uk-UA"/>
        </a:p>
      </dgm:t>
    </dgm:pt>
    <dgm:pt modelId="{3167EF1C-8D69-4BFA-BC94-7C3FBCAE0BC0}" type="pres">
      <dgm:prSet presAssocID="{B60D9EC1-17BF-44E6-B3B5-D94EB240FEBD}" presName="sibTrans" presStyleLbl="sibTrans2D1" presStyleIdx="2" presStyleCnt="7" custAng="145530" custScaleX="189218" custLinFactNeighborX="-2235" custLinFactNeighborY="-18252"/>
      <dgm:spPr>
        <a:prstGeom prst="leftRightArrow">
          <a:avLst/>
        </a:prstGeom>
      </dgm:spPr>
      <dgm:t>
        <a:bodyPr/>
        <a:lstStyle/>
        <a:p>
          <a:endParaRPr lang="uk-UA"/>
        </a:p>
      </dgm:t>
    </dgm:pt>
    <dgm:pt modelId="{F48EEF6B-D6E5-4E91-9C45-442415EBDE35}" type="pres">
      <dgm:prSet presAssocID="{B60D9EC1-17BF-44E6-B3B5-D94EB240FEBD}" presName="connectorText" presStyleLbl="sibTrans2D1" presStyleIdx="2" presStyleCnt="7"/>
      <dgm:spPr/>
      <dgm:t>
        <a:bodyPr/>
        <a:lstStyle/>
        <a:p>
          <a:endParaRPr lang="uk-UA"/>
        </a:p>
      </dgm:t>
    </dgm:pt>
    <dgm:pt modelId="{2D0A473C-BF2D-4B08-9794-2C79494AEB7D}" type="pres">
      <dgm:prSet presAssocID="{EC0D1F69-6844-44C2-B071-1EDF46BB9497}" presName="node" presStyleLbl="node1" presStyleIdx="3" presStyleCnt="7" custScaleX="132180" custScaleY="131865" custRadScaleRad="32912" custRadScaleInc="-624697">
        <dgm:presLayoutVars>
          <dgm:bulletEnabled val="1"/>
        </dgm:presLayoutVars>
      </dgm:prSet>
      <dgm:spPr/>
      <dgm:t>
        <a:bodyPr/>
        <a:lstStyle/>
        <a:p>
          <a:endParaRPr lang="uk-UA"/>
        </a:p>
      </dgm:t>
    </dgm:pt>
    <dgm:pt modelId="{BC209477-A0F0-449D-9A70-0C84BC54FCFC}" type="pres">
      <dgm:prSet presAssocID="{AF980715-66FB-4EC4-828C-A5B886529362}" presName="sibTrans" presStyleLbl="sibTrans2D1" presStyleIdx="3" presStyleCnt="7" custScaleX="211609" custLinFactNeighborX="3689" custLinFactNeighborY="-10343"/>
      <dgm:spPr>
        <a:prstGeom prst="leftRightArrow">
          <a:avLst/>
        </a:prstGeom>
      </dgm:spPr>
      <dgm:t>
        <a:bodyPr/>
        <a:lstStyle/>
        <a:p>
          <a:endParaRPr lang="uk-UA"/>
        </a:p>
      </dgm:t>
    </dgm:pt>
    <dgm:pt modelId="{6BA1D253-CBEE-41FB-8517-CCD6494F1C2B}" type="pres">
      <dgm:prSet presAssocID="{AF980715-66FB-4EC4-828C-A5B886529362}" presName="connectorText" presStyleLbl="sibTrans2D1" presStyleIdx="3" presStyleCnt="7"/>
      <dgm:spPr/>
      <dgm:t>
        <a:bodyPr/>
        <a:lstStyle/>
        <a:p>
          <a:endParaRPr lang="uk-UA"/>
        </a:p>
      </dgm:t>
    </dgm:pt>
    <dgm:pt modelId="{7C96A4B7-CD30-4DD8-B206-78AB511BE46A}" type="pres">
      <dgm:prSet presAssocID="{25387445-CD1C-41AD-8468-E34FEA87F53E}" presName="node" presStyleLbl="node1" presStyleIdx="4" presStyleCnt="7" custScaleX="135892" custScaleY="137257" custRadScaleRad="155970" custRadScaleInc="263164">
        <dgm:presLayoutVars>
          <dgm:bulletEnabled val="1"/>
        </dgm:presLayoutVars>
      </dgm:prSet>
      <dgm:spPr/>
      <dgm:t>
        <a:bodyPr/>
        <a:lstStyle/>
        <a:p>
          <a:endParaRPr lang="uk-UA"/>
        </a:p>
      </dgm:t>
    </dgm:pt>
    <dgm:pt modelId="{B01106C1-D715-4122-93B9-B9FA1D4542DE}" type="pres">
      <dgm:prSet presAssocID="{301AB667-0DD3-4160-80E6-8C30EB5976BA}" presName="sibTrans" presStyleLbl="sibTrans2D1" presStyleIdx="4" presStyleCnt="7" custAng="1892492" custFlipHor="1" custScaleX="216394" custScaleY="128381" custLinFactX="-400000" custLinFactY="-385441" custLinFactNeighborX="-409727" custLinFactNeighborY="-400000"/>
      <dgm:spPr>
        <a:prstGeom prst="leftRightArrow">
          <a:avLst/>
        </a:prstGeom>
      </dgm:spPr>
      <dgm:t>
        <a:bodyPr/>
        <a:lstStyle/>
        <a:p>
          <a:endParaRPr lang="uk-UA"/>
        </a:p>
      </dgm:t>
    </dgm:pt>
    <dgm:pt modelId="{665FF4BE-DE49-4AF9-A0F6-AC472132EB02}" type="pres">
      <dgm:prSet presAssocID="{301AB667-0DD3-4160-80E6-8C30EB5976BA}" presName="connectorText" presStyleLbl="sibTrans2D1" presStyleIdx="4" presStyleCnt="7"/>
      <dgm:spPr/>
      <dgm:t>
        <a:bodyPr/>
        <a:lstStyle/>
        <a:p>
          <a:endParaRPr lang="uk-UA"/>
        </a:p>
      </dgm:t>
    </dgm:pt>
    <dgm:pt modelId="{5A30C3A0-A137-44F2-8501-10EEA87FAE19}" type="pres">
      <dgm:prSet presAssocID="{506F9418-91A9-49EB-A2CA-3AA41FC9E146}" presName="node" presStyleLbl="node1" presStyleIdx="5" presStyleCnt="7" custScaleX="203642" custScaleY="142158" custRadScaleRad="132825" custRadScaleInc="-86751">
        <dgm:presLayoutVars>
          <dgm:bulletEnabled val="1"/>
        </dgm:presLayoutVars>
      </dgm:prSet>
      <dgm:spPr/>
      <dgm:t>
        <a:bodyPr/>
        <a:lstStyle/>
        <a:p>
          <a:endParaRPr lang="uk-UA"/>
        </a:p>
      </dgm:t>
    </dgm:pt>
    <dgm:pt modelId="{C4395336-78A2-4B27-B658-73E5AADF81FF}" type="pres">
      <dgm:prSet presAssocID="{2E6C18BA-616E-4D1A-AE4A-E6EF940292F6}" presName="sibTrans" presStyleLbl="sibTrans2D1" presStyleIdx="5" presStyleCnt="7" custAng="18107884" custScaleX="101820" custLinFactX="31089" custLinFactY="-109503" custLinFactNeighborX="100000" custLinFactNeighborY="-200000"/>
      <dgm:spPr>
        <a:prstGeom prst="leftRightArrow">
          <a:avLst/>
        </a:prstGeom>
      </dgm:spPr>
      <dgm:t>
        <a:bodyPr/>
        <a:lstStyle/>
        <a:p>
          <a:endParaRPr lang="uk-UA"/>
        </a:p>
      </dgm:t>
    </dgm:pt>
    <dgm:pt modelId="{A1FA8343-A06A-402B-A166-0D12D1369D1F}" type="pres">
      <dgm:prSet presAssocID="{2E6C18BA-616E-4D1A-AE4A-E6EF940292F6}" presName="connectorText" presStyleLbl="sibTrans2D1" presStyleIdx="5" presStyleCnt="7"/>
      <dgm:spPr/>
      <dgm:t>
        <a:bodyPr/>
        <a:lstStyle/>
        <a:p>
          <a:endParaRPr lang="uk-UA"/>
        </a:p>
      </dgm:t>
    </dgm:pt>
    <dgm:pt modelId="{1E8A8745-DB3B-49D7-A197-428FE0B130B2}" type="pres">
      <dgm:prSet presAssocID="{B18D0397-C65B-4BD4-A1CB-7C3DF4B78FEF}" presName="node" presStyleLbl="node1" presStyleIdx="6" presStyleCnt="7" custScaleX="147177" custScaleY="142158" custRadScaleRad="138239" custRadScaleInc="20316">
        <dgm:presLayoutVars>
          <dgm:bulletEnabled val="1"/>
        </dgm:presLayoutVars>
      </dgm:prSet>
      <dgm:spPr/>
      <dgm:t>
        <a:bodyPr/>
        <a:lstStyle/>
        <a:p>
          <a:endParaRPr lang="uk-UA"/>
        </a:p>
      </dgm:t>
    </dgm:pt>
    <dgm:pt modelId="{5520DEEF-5C2B-4C05-B283-5BF8927F0C0A}" type="pres">
      <dgm:prSet presAssocID="{4C6706E5-76E7-499C-AEF8-19DF022F7E35}" presName="sibTrans" presStyleLbl="sibTrans2D1" presStyleIdx="6" presStyleCnt="7" custAng="5758377" custScaleX="112720" custLinFactY="49855" custLinFactNeighborX="-50303" custLinFactNeighborY="100000"/>
      <dgm:spPr>
        <a:prstGeom prst="leftRightArrow">
          <a:avLst/>
        </a:prstGeom>
      </dgm:spPr>
      <dgm:t>
        <a:bodyPr/>
        <a:lstStyle/>
        <a:p>
          <a:endParaRPr lang="uk-UA"/>
        </a:p>
      </dgm:t>
    </dgm:pt>
    <dgm:pt modelId="{921EF8E1-FCBD-42AB-98C3-91B0356C908E}" type="pres">
      <dgm:prSet presAssocID="{4C6706E5-76E7-499C-AEF8-19DF022F7E35}" presName="connectorText" presStyleLbl="sibTrans2D1" presStyleIdx="6" presStyleCnt="7"/>
      <dgm:spPr/>
      <dgm:t>
        <a:bodyPr/>
        <a:lstStyle/>
        <a:p>
          <a:endParaRPr lang="uk-UA"/>
        </a:p>
      </dgm:t>
    </dgm:pt>
  </dgm:ptLst>
  <dgm:cxnLst>
    <dgm:cxn modelId="{B7ED9442-8722-42F8-B850-E7C40C7E5E1C}" type="presOf" srcId="{301AB667-0DD3-4160-80E6-8C30EB5976BA}" destId="{B01106C1-D715-4122-93B9-B9FA1D4542DE}" srcOrd="0" destOrd="0" presId="urn:microsoft.com/office/officeart/2005/8/layout/cycle2"/>
    <dgm:cxn modelId="{B0CFC178-5156-4F9C-B893-680058F6CB01}" type="presOf" srcId="{A665FA07-B037-4B1A-84F1-1FB0CA06CB32}" destId="{438E98C7-CE76-4267-8D2A-11E225309D32}" srcOrd="0" destOrd="0" presId="urn:microsoft.com/office/officeart/2005/8/layout/cycle2"/>
    <dgm:cxn modelId="{92F9B8D1-9335-4DF3-BA29-C9DA4E587219}" type="presOf" srcId="{3A7E3B07-B239-4168-B19F-73AF90D8E309}" destId="{AC6976DC-34D0-4AE7-8499-48B3335AE126}" srcOrd="1" destOrd="0" presId="urn:microsoft.com/office/officeart/2005/8/layout/cycle2"/>
    <dgm:cxn modelId="{6A673F4C-8C5A-405C-B5F0-F09AC5248106}" type="presOf" srcId="{AF980715-66FB-4EC4-828C-A5B886529362}" destId="{6BA1D253-CBEE-41FB-8517-CCD6494F1C2B}" srcOrd="1" destOrd="0" presId="urn:microsoft.com/office/officeart/2005/8/layout/cycle2"/>
    <dgm:cxn modelId="{5C0FF4BA-D40B-4E09-A6D5-71953B2C85F7}" srcId="{A665FA07-B037-4B1A-84F1-1FB0CA06CB32}" destId="{EC0D1F69-6844-44C2-B071-1EDF46BB9497}" srcOrd="3" destOrd="0" parTransId="{F6EC827B-FC56-464D-B051-C98C61BE95B5}" sibTransId="{AF980715-66FB-4EC4-828C-A5B886529362}"/>
    <dgm:cxn modelId="{AE34E6FF-040B-4744-A900-AC7CB7B523C4}" type="presOf" srcId="{AB986E08-A41C-49A9-B56E-1DAF416D2E28}" destId="{8585BDEF-D565-4540-B3C1-79BA07746177}" srcOrd="0" destOrd="0" presId="urn:microsoft.com/office/officeart/2005/8/layout/cycle2"/>
    <dgm:cxn modelId="{6CA3AA9A-BF1A-43D0-A355-376C70360FFE}" type="presOf" srcId="{4C6706E5-76E7-499C-AEF8-19DF022F7E35}" destId="{5520DEEF-5C2B-4C05-B283-5BF8927F0C0A}" srcOrd="0" destOrd="0" presId="urn:microsoft.com/office/officeart/2005/8/layout/cycle2"/>
    <dgm:cxn modelId="{87B03AAB-196E-41F1-B105-F93F3FB34DF2}" srcId="{A665FA07-B037-4B1A-84F1-1FB0CA06CB32}" destId="{506F9418-91A9-49EB-A2CA-3AA41FC9E146}" srcOrd="5" destOrd="0" parTransId="{23D71EC8-991C-497A-8CB9-E6D88A487D0E}" sibTransId="{2E6C18BA-616E-4D1A-AE4A-E6EF940292F6}"/>
    <dgm:cxn modelId="{B9482B4F-8020-4AAB-86F1-CEDDE8566770}" type="presOf" srcId="{001B2BCF-2F15-460E-93C5-B6CF27A35120}" destId="{F26A35E8-AD3A-403B-A1F1-6C0523A30134}" srcOrd="0" destOrd="0" presId="urn:microsoft.com/office/officeart/2005/8/layout/cycle2"/>
    <dgm:cxn modelId="{7D3A3414-0B99-4E16-B611-CA7E48819197}" type="presOf" srcId="{B60D9EC1-17BF-44E6-B3B5-D94EB240FEBD}" destId="{3167EF1C-8D69-4BFA-BC94-7C3FBCAE0BC0}" srcOrd="0" destOrd="0" presId="urn:microsoft.com/office/officeart/2005/8/layout/cycle2"/>
    <dgm:cxn modelId="{9930A946-5D0B-4D68-9A16-32CDE9D8D079}" type="presOf" srcId="{506F9418-91A9-49EB-A2CA-3AA41FC9E146}" destId="{5A30C3A0-A137-44F2-8501-10EEA87FAE19}" srcOrd="0" destOrd="0" presId="urn:microsoft.com/office/officeart/2005/8/layout/cycle2"/>
    <dgm:cxn modelId="{0E1EFDF6-6465-4D04-BE7D-4C74F1786ECC}" srcId="{A665FA07-B037-4B1A-84F1-1FB0CA06CB32}" destId="{1086C384-1EE8-4CA1-9C38-A3D4F6C7ED4C}" srcOrd="0" destOrd="0" parTransId="{8CD20487-7336-4B4E-AD4F-FA5B229CD2AB}" sibTransId="{3A7E3B07-B239-4168-B19F-73AF90D8E309}"/>
    <dgm:cxn modelId="{5C1D299C-D26E-4B33-879E-820D14CAD214}" type="presOf" srcId="{1086C384-1EE8-4CA1-9C38-A3D4F6C7ED4C}" destId="{3B81224D-4B75-4CA6-9655-8D11F9523F5D}" srcOrd="0" destOrd="0" presId="urn:microsoft.com/office/officeart/2005/8/layout/cycle2"/>
    <dgm:cxn modelId="{D77AF821-8C52-4AFD-8FA1-BD0BD79E65B2}" type="presOf" srcId="{2E6C18BA-616E-4D1A-AE4A-E6EF940292F6}" destId="{C4395336-78A2-4B27-B658-73E5AADF81FF}" srcOrd="0" destOrd="0" presId="urn:microsoft.com/office/officeart/2005/8/layout/cycle2"/>
    <dgm:cxn modelId="{07382782-59D6-4356-9474-52661C27BD20}" srcId="{A665FA07-B037-4B1A-84F1-1FB0CA06CB32}" destId="{25387445-CD1C-41AD-8468-E34FEA87F53E}" srcOrd="4" destOrd="0" parTransId="{1E477598-E94D-4B03-9056-562535D1EDD0}" sibTransId="{301AB667-0DD3-4160-80E6-8C30EB5976BA}"/>
    <dgm:cxn modelId="{77AA9852-F7AF-4A6F-AEAB-4F3973DB7862}" type="presOf" srcId="{EC0D1F69-6844-44C2-B071-1EDF46BB9497}" destId="{2D0A473C-BF2D-4B08-9794-2C79494AEB7D}" srcOrd="0" destOrd="0" presId="urn:microsoft.com/office/officeart/2005/8/layout/cycle2"/>
    <dgm:cxn modelId="{D21CED1B-6F17-4801-A8ED-D014B99E3C63}" type="presOf" srcId="{25387445-CD1C-41AD-8468-E34FEA87F53E}" destId="{7C96A4B7-CD30-4DD8-B206-78AB511BE46A}" srcOrd="0" destOrd="0" presId="urn:microsoft.com/office/officeart/2005/8/layout/cycle2"/>
    <dgm:cxn modelId="{8976777A-801C-436C-87A0-493F8EE3312A}" type="presOf" srcId="{B60D9EC1-17BF-44E6-B3B5-D94EB240FEBD}" destId="{F48EEF6B-D6E5-4E91-9C45-442415EBDE35}" srcOrd="1" destOrd="0" presId="urn:microsoft.com/office/officeart/2005/8/layout/cycle2"/>
    <dgm:cxn modelId="{0F6B8F5D-D5CA-4D57-A708-9CD34EB171E1}" srcId="{A665FA07-B037-4B1A-84F1-1FB0CA06CB32}" destId="{001B2BCF-2F15-460E-93C5-B6CF27A35120}" srcOrd="2" destOrd="0" parTransId="{0081B7A3-946A-457A-9C75-314F22EB13C4}" sibTransId="{B60D9EC1-17BF-44E6-B3B5-D94EB240FEBD}"/>
    <dgm:cxn modelId="{7B473628-DA52-406A-8D63-5D52D2EF9A04}" srcId="{A665FA07-B037-4B1A-84F1-1FB0CA06CB32}" destId="{B18D0397-C65B-4BD4-A1CB-7C3DF4B78FEF}" srcOrd="6" destOrd="0" parTransId="{6A4CBEEE-F697-4D78-BC91-CC4B27973D39}" sibTransId="{4C6706E5-76E7-499C-AEF8-19DF022F7E35}"/>
    <dgm:cxn modelId="{266E2030-77AA-4658-828A-7DF3E73591A9}" srcId="{A665FA07-B037-4B1A-84F1-1FB0CA06CB32}" destId="{91638D19-BA9E-4956-A91F-92B107997496}" srcOrd="1" destOrd="0" parTransId="{A7990ACF-4AFB-4372-AEC0-4DECFB8788FE}" sibTransId="{AB986E08-A41C-49A9-B56E-1DAF416D2E28}"/>
    <dgm:cxn modelId="{F03EF340-CEE3-4B46-946B-BC17D3A8C59A}" type="presOf" srcId="{3A7E3B07-B239-4168-B19F-73AF90D8E309}" destId="{11CB8EC8-9420-49CB-A4AA-56880DED8E7C}" srcOrd="0" destOrd="0" presId="urn:microsoft.com/office/officeart/2005/8/layout/cycle2"/>
    <dgm:cxn modelId="{1A69B0FC-3325-4F66-9B4F-692E0FE2160E}" type="presOf" srcId="{4C6706E5-76E7-499C-AEF8-19DF022F7E35}" destId="{921EF8E1-FCBD-42AB-98C3-91B0356C908E}" srcOrd="1" destOrd="0" presId="urn:microsoft.com/office/officeart/2005/8/layout/cycle2"/>
    <dgm:cxn modelId="{BA6B7996-C587-4889-B8C4-F7F923B7FC30}" type="presOf" srcId="{91638D19-BA9E-4956-A91F-92B107997496}" destId="{C058515C-3A98-4A75-98B8-AA6144BF6483}" srcOrd="0" destOrd="0" presId="urn:microsoft.com/office/officeart/2005/8/layout/cycle2"/>
    <dgm:cxn modelId="{2AE3EE82-8C38-4B3A-96F5-92DD371054C0}" type="presOf" srcId="{B18D0397-C65B-4BD4-A1CB-7C3DF4B78FEF}" destId="{1E8A8745-DB3B-49D7-A197-428FE0B130B2}" srcOrd="0" destOrd="0" presId="urn:microsoft.com/office/officeart/2005/8/layout/cycle2"/>
    <dgm:cxn modelId="{ECA3EAB0-30EE-48AC-8281-8EE4A07EDEA5}" type="presOf" srcId="{AF980715-66FB-4EC4-828C-A5B886529362}" destId="{BC209477-A0F0-449D-9A70-0C84BC54FCFC}" srcOrd="0" destOrd="0" presId="urn:microsoft.com/office/officeart/2005/8/layout/cycle2"/>
    <dgm:cxn modelId="{8FE29630-E0BE-4D6C-A700-76F2870E7040}" type="presOf" srcId="{2E6C18BA-616E-4D1A-AE4A-E6EF940292F6}" destId="{A1FA8343-A06A-402B-A166-0D12D1369D1F}" srcOrd="1" destOrd="0" presId="urn:microsoft.com/office/officeart/2005/8/layout/cycle2"/>
    <dgm:cxn modelId="{7192D187-BA5E-4181-A06B-05430ED4D092}" type="presOf" srcId="{301AB667-0DD3-4160-80E6-8C30EB5976BA}" destId="{665FF4BE-DE49-4AF9-A0F6-AC472132EB02}" srcOrd="1" destOrd="0" presId="urn:microsoft.com/office/officeart/2005/8/layout/cycle2"/>
    <dgm:cxn modelId="{C9DB7BD8-3A0F-4157-B3F0-F433213B4D8F}" type="presOf" srcId="{AB986E08-A41C-49A9-B56E-1DAF416D2E28}" destId="{4CB6DE47-2394-4E65-B088-CB5695A804C7}" srcOrd="1" destOrd="0" presId="urn:microsoft.com/office/officeart/2005/8/layout/cycle2"/>
    <dgm:cxn modelId="{CBA4E8B5-1EC9-44D4-B383-267F92BA1B82}" type="presParOf" srcId="{438E98C7-CE76-4267-8D2A-11E225309D32}" destId="{3B81224D-4B75-4CA6-9655-8D11F9523F5D}" srcOrd="0" destOrd="0" presId="urn:microsoft.com/office/officeart/2005/8/layout/cycle2"/>
    <dgm:cxn modelId="{0AE63F09-73EC-4F85-9779-AF3FC0138E24}" type="presParOf" srcId="{438E98C7-CE76-4267-8D2A-11E225309D32}" destId="{11CB8EC8-9420-49CB-A4AA-56880DED8E7C}" srcOrd="1" destOrd="0" presId="urn:microsoft.com/office/officeart/2005/8/layout/cycle2"/>
    <dgm:cxn modelId="{B391ABAA-CA4D-40DC-8709-67F5740FD54C}" type="presParOf" srcId="{11CB8EC8-9420-49CB-A4AA-56880DED8E7C}" destId="{AC6976DC-34D0-4AE7-8499-48B3335AE126}" srcOrd="0" destOrd="0" presId="urn:microsoft.com/office/officeart/2005/8/layout/cycle2"/>
    <dgm:cxn modelId="{83974C3D-BCA9-4A9D-866E-9FE026218F49}" type="presParOf" srcId="{438E98C7-CE76-4267-8D2A-11E225309D32}" destId="{C058515C-3A98-4A75-98B8-AA6144BF6483}" srcOrd="2" destOrd="0" presId="urn:microsoft.com/office/officeart/2005/8/layout/cycle2"/>
    <dgm:cxn modelId="{3A89F4E6-DAA7-4106-8EEE-E10CA5B16257}" type="presParOf" srcId="{438E98C7-CE76-4267-8D2A-11E225309D32}" destId="{8585BDEF-D565-4540-B3C1-79BA07746177}" srcOrd="3" destOrd="0" presId="urn:microsoft.com/office/officeart/2005/8/layout/cycle2"/>
    <dgm:cxn modelId="{0B09BEC7-CED9-4A41-BBFF-D205DDDFC68D}" type="presParOf" srcId="{8585BDEF-D565-4540-B3C1-79BA07746177}" destId="{4CB6DE47-2394-4E65-B088-CB5695A804C7}" srcOrd="0" destOrd="0" presId="urn:microsoft.com/office/officeart/2005/8/layout/cycle2"/>
    <dgm:cxn modelId="{F47AEEEF-197E-44E9-B2ED-95E78FFED9DA}" type="presParOf" srcId="{438E98C7-CE76-4267-8D2A-11E225309D32}" destId="{F26A35E8-AD3A-403B-A1F1-6C0523A30134}" srcOrd="4" destOrd="0" presId="urn:microsoft.com/office/officeart/2005/8/layout/cycle2"/>
    <dgm:cxn modelId="{BA23F3FB-52CA-4290-89EC-F55C427ECD45}" type="presParOf" srcId="{438E98C7-CE76-4267-8D2A-11E225309D32}" destId="{3167EF1C-8D69-4BFA-BC94-7C3FBCAE0BC0}" srcOrd="5" destOrd="0" presId="urn:microsoft.com/office/officeart/2005/8/layout/cycle2"/>
    <dgm:cxn modelId="{0099C3FB-8ABF-491A-AEA5-28E3617A01FF}" type="presParOf" srcId="{3167EF1C-8D69-4BFA-BC94-7C3FBCAE0BC0}" destId="{F48EEF6B-D6E5-4E91-9C45-442415EBDE35}" srcOrd="0" destOrd="0" presId="urn:microsoft.com/office/officeart/2005/8/layout/cycle2"/>
    <dgm:cxn modelId="{3F96BCAE-41CD-42FA-8E38-D4E9A5AE44C2}" type="presParOf" srcId="{438E98C7-CE76-4267-8D2A-11E225309D32}" destId="{2D0A473C-BF2D-4B08-9794-2C79494AEB7D}" srcOrd="6" destOrd="0" presId="urn:microsoft.com/office/officeart/2005/8/layout/cycle2"/>
    <dgm:cxn modelId="{C5D7D33F-44E0-40D1-A296-F609D63B6DA4}" type="presParOf" srcId="{438E98C7-CE76-4267-8D2A-11E225309D32}" destId="{BC209477-A0F0-449D-9A70-0C84BC54FCFC}" srcOrd="7" destOrd="0" presId="urn:microsoft.com/office/officeart/2005/8/layout/cycle2"/>
    <dgm:cxn modelId="{D5A62951-759E-476D-97C0-0D6FA008ACBE}" type="presParOf" srcId="{BC209477-A0F0-449D-9A70-0C84BC54FCFC}" destId="{6BA1D253-CBEE-41FB-8517-CCD6494F1C2B}" srcOrd="0" destOrd="0" presId="urn:microsoft.com/office/officeart/2005/8/layout/cycle2"/>
    <dgm:cxn modelId="{3F36646D-E0C0-4680-9D3F-528905A28A26}" type="presParOf" srcId="{438E98C7-CE76-4267-8D2A-11E225309D32}" destId="{7C96A4B7-CD30-4DD8-B206-78AB511BE46A}" srcOrd="8" destOrd="0" presId="urn:microsoft.com/office/officeart/2005/8/layout/cycle2"/>
    <dgm:cxn modelId="{C4E3E9CB-5FF2-47BD-87CD-FB9A009436BB}" type="presParOf" srcId="{438E98C7-CE76-4267-8D2A-11E225309D32}" destId="{B01106C1-D715-4122-93B9-B9FA1D4542DE}" srcOrd="9" destOrd="0" presId="urn:microsoft.com/office/officeart/2005/8/layout/cycle2"/>
    <dgm:cxn modelId="{A74891FB-2190-45C0-8F13-06141472EE83}" type="presParOf" srcId="{B01106C1-D715-4122-93B9-B9FA1D4542DE}" destId="{665FF4BE-DE49-4AF9-A0F6-AC472132EB02}" srcOrd="0" destOrd="0" presId="urn:microsoft.com/office/officeart/2005/8/layout/cycle2"/>
    <dgm:cxn modelId="{E532E37C-2AF3-49B8-827C-37EF68151A7C}" type="presParOf" srcId="{438E98C7-CE76-4267-8D2A-11E225309D32}" destId="{5A30C3A0-A137-44F2-8501-10EEA87FAE19}" srcOrd="10" destOrd="0" presId="urn:microsoft.com/office/officeart/2005/8/layout/cycle2"/>
    <dgm:cxn modelId="{89BB2CD0-BF1E-4113-BE79-A68830CB7A8A}" type="presParOf" srcId="{438E98C7-CE76-4267-8D2A-11E225309D32}" destId="{C4395336-78A2-4B27-B658-73E5AADF81FF}" srcOrd="11" destOrd="0" presId="urn:microsoft.com/office/officeart/2005/8/layout/cycle2"/>
    <dgm:cxn modelId="{CB76FBF0-DE71-4073-8895-A5DD49C289F5}" type="presParOf" srcId="{C4395336-78A2-4B27-B658-73E5AADF81FF}" destId="{A1FA8343-A06A-402B-A166-0D12D1369D1F}" srcOrd="0" destOrd="0" presId="urn:microsoft.com/office/officeart/2005/8/layout/cycle2"/>
    <dgm:cxn modelId="{C993EDC8-7BC7-4CD4-A641-8D0F9C7C28AE}" type="presParOf" srcId="{438E98C7-CE76-4267-8D2A-11E225309D32}" destId="{1E8A8745-DB3B-49D7-A197-428FE0B130B2}" srcOrd="12" destOrd="0" presId="urn:microsoft.com/office/officeart/2005/8/layout/cycle2"/>
    <dgm:cxn modelId="{DD51C228-264D-429F-8C8E-036F3A71AC44}" type="presParOf" srcId="{438E98C7-CE76-4267-8D2A-11E225309D32}" destId="{5520DEEF-5C2B-4C05-B283-5BF8927F0C0A}" srcOrd="13" destOrd="0" presId="urn:microsoft.com/office/officeart/2005/8/layout/cycle2"/>
    <dgm:cxn modelId="{63C073CB-9A19-4AF8-A397-F58566E93627}" type="presParOf" srcId="{5520DEEF-5C2B-4C05-B283-5BF8927F0C0A}" destId="{921EF8E1-FCBD-42AB-98C3-91B0356C908E}"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1224D-4B75-4CA6-9655-8D11F9523F5D}">
      <dsp:nvSpPr>
        <dsp:cNvPr id="0" name=""/>
        <dsp:cNvSpPr/>
      </dsp:nvSpPr>
      <dsp:spPr>
        <a:xfrm>
          <a:off x="5412070" y="3701866"/>
          <a:ext cx="3757622" cy="1940626"/>
        </a:xfrm>
        <a:prstGeom prst="ellipse">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uk-UA" sz="1800" b="1" kern="1200" dirty="0" smtClean="0">
              <a:solidFill>
                <a:srgbClr val="000099"/>
              </a:solidFill>
              <a:latin typeface="Times New Roman" pitchFamily="18" charset="0"/>
              <a:cs typeface="Times New Roman" pitchFamily="18" charset="0"/>
            </a:rPr>
            <a:t>Структурні підрозділи органів місцевої влади, відповідальні за реалізацію державної політики щодо протидії насильству </a:t>
          </a:r>
          <a:endParaRPr lang="uk-UA" sz="1800" b="1" kern="1200" dirty="0">
            <a:solidFill>
              <a:srgbClr val="000099"/>
            </a:solidFill>
            <a:latin typeface="Times New Roman" pitchFamily="18" charset="0"/>
            <a:cs typeface="Times New Roman" pitchFamily="18" charset="0"/>
          </a:endParaRPr>
        </a:p>
      </dsp:txBody>
      <dsp:txXfrm>
        <a:off x="5962361" y="3986064"/>
        <a:ext cx="2657040" cy="1372230"/>
      </dsp:txXfrm>
    </dsp:sp>
    <dsp:sp modelId="{11CB8EC8-9420-49CB-A4AA-56880DED8E7C}">
      <dsp:nvSpPr>
        <dsp:cNvPr id="0" name=""/>
        <dsp:cNvSpPr/>
      </dsp:nvSpPr>
      <dsp:spPr>
        <a:xfrm rot="4143703" flipH="1">
          <a:off x="5876212" y="3099965"/>
          <a:ext cx="978543" cy="44369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a:off x="5966551" y="3250865"/>
        <a:ext cx="845434" cy="266218"/>
      </dsp:txXfrm>
    </dsp:sp>
    <dsp:sp modelId="{C058515C-3A98-4A75-98B8-AA6144BF6483}">
      <dsp:nvSpPr>
        <dsp:cNvPr id="0" name=""/>
        <dsp:cNvSpPr/>
      </dsp:nvSpPr>
      <dsp:spPr>
        <a:xfrm>
          <a:off x="7054598" y="0"/>
          <a:ext cx="1983681" cy="1900818"/>
        </a:xfrm>
        <a:prstGeom prst="ellipse">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uk-UA" sz="1800" b="1" kern="1200" noProof="0" dirty="0" smtClean="0">
              <a:solidFill>
                <a:srgbClr val="000099"/>
              </a:solidFill>
              <a:latin typeface="Times New Roman" pitchFamily="18" charset="0"/>
              <a:cs typeface="Times New Roman" pitchFamily="18" charset="0"/>
            </a:rPr>
            <a:t>Заклади та установи охорони здоров’я</a:t>
          </a:r>
          <a:endParaRPr lang="uk-UA" sz="1800" b="1" kern="1200" noProof="0" dirty="0">
            <a:solidFill>
              <a:srgbClr val="000099"/>
            </a:solidFill>
            <a:latin typeface="Times New Roman" pitchFamily="18" charset="0"/>
            <a:cs typeface="Times New Roman" pitchFamily="18" charset="0"/>
          </a:endParaRPr>
        </a:p>
      </dsp:txBody>
      <dsp:txXfrm>
        <a:off x="7345101" y="278368"/>
        <a:ext cx="1402675" cy="1344082"/>
      </dsp:txXfrm>
    </dsp:sp>
    <dsp:sp modelId="{8585BDEF-D565-4540-B3C1-79BA07746177}">
      <dsp:nvSpPr>
        <dsp:cNvPr id="0" name=""/>
        <dsp:cNvSpPr/>
      </dsp:nvSpPr>
      <dsp:spPr>
        <a:xfrm rot="7980788">
          <a:off x="5771690" y="1140079"/>
          <a:ext cx="1329367" cy="44369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a:off x="5883646" y="1180155"/>
        <a:ext cx="1196258" cy="266218"/>
      </dsp:txXfrm>
    </dsp:sp>
    <dsp:sp modelId="{F26A35E8-AD3A-403B-A1F1-6C0523A30134}">
      <dsp:nvSpPr>
        <dsp:cNvPr id="0" name=""/>
        <dsp:cNvSpPr/>
      </dsp:nvSpPr>
      <dsp:spPr>
        <a:xfrm>
          <a:off x="8484279" y="2227916"/>
          <a:ext cx="2013196" cy="1798288"/>
        </a:xfrm>
        <a:prstGeom prst="ellipse">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2860" tIns="22860" rIns="2286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uk-UA" sz="1800" b="1" kern="1200" dirty="0" smtClean="0">
              <a:solidFill>
                <a:srgbClr val="000099"/>
              </a:solidFill>
              <a:latin typeface="Times New Roman" pitchFamily="18" charset="0"/>
              <a:cs typeface="Times New Roman" pitchFamily="18" charset="0"/>
            </a:rPr>
            <a:t>Громадські, благодійні та волонтерські організації</a:t>
          </a:r>
        </a:p>
      </dsp:txBody>
      <dsp:txXfrm>
        <a:off x="8779105" y="2491269"/>
        <a:ext cx="1423544" cy="1271582"/>
      </dsp:txXfrm>
    </dsp:sp>
    <dsp:sp modelId="{3167EF1C-8D69-4BFA-BC94-7C3FBCAE0BC0}">
      <dsp:nvSpPr>
        <dsp:cNvPr id="0" name=""/>
        <dsp:cNvSpPr/>
      </dsp:nvSpPr>
      <dsp:spPr>
        <a:xfrm rot="11751036">
          <a:off x="6530116" y="2364806"/>
          <a:ext cx="2024285" cy="44369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rot="10800000">
        <a:off x="6660694" y="2471724"/>
        <a:ext cx="1891176" cy="266218"/>
      </dsp:txXfrm>
    </dsp:sp>
    <dsp:sp modelId="{2D0A473C-BF2D-4B08-9794-2C79494AEB7D}">
      <dsp:nvSpPr>
        <dsp:cNvPr id="0" name=""/>
        <dsp:cNvSpPr/>
      </dsp:nvSpPr>
      <dsp:spPr>
        <a:xfrm>
          <a:off x="4841167" y="1357794"/>
          <a:ext cx="1737721" cy="1733580"/>
        </a:xfrm>
        <a:prstGeom prst="ellipse">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2860" tIns="22860" rIns="2286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uk-UA" sz="1800" b="1" kern="1200" dirty="0" smtClean="0">
              <a:solidFill>
                <a:srgbClr val="000099"/>
              </a:solidFill>
              <a:latin typeface="Times New Roman" pitchFamily="18" charset="0"/>
              <a:cs typeface="Times New Roman" pitchFamily="18" charset="0"/>
            </a:rPr>
            <a:t>Органи поліції</a:t>
          </a:r>
        </a:p>
        <a:p>
          <a:pPr lvl="0" algn="ctr" defTabSz="622300">
            <a:lnSpc>
              <a:spcPct val="90000"/>
            </a:lnSpc>
            <a:spcBef>
              <a:spcPct val="0"/>
            </a:spcBef>
            <a:spcAft>
              <a:spcPct val="35000"/>
            </a:spcAft>
          </a:pPr>
          <a:endParaRPr lang="uk-UA" sz="1400" kern="1200" dirty="0">
            <a:solidFill>
              <a:schemeClr val="bg2">
                <a:lumMod val="50000"/>
              </a:schemeClr>
            </a:solidFill>
            <a:latin typeface="Times New Roman" pitchFamily="18" charset="0"/>
            <a:cs typeface="Times New Roman" pitchFamily="18" charset="0"/>
          </a:endParaRPr>
        </a:p>
      </dsp:txBody>
      <dsp:txXfrm>
        <a:off x="5095650" y="1611671"/>
        <a:ext cx="1228755" cy="1225826"/>
      </dsp:txXfrm>
    </dsp:sp>
    <dsp:sp modelId="{BC209477-A0F0-449D-9A70-0C84BC54FCFC}">
      <dsp:nvSpPr>
        <dsp:cNvPr id="0" name=""/>
        <dsp:cNvSpPr/>
      </dsp:nvSpPr>
      <dsp:spPr>
        <a:xfrm rot="10272862">
          <a:off x="3079121" y="2218191"/>
          <a:ext cx="1947700" cy="44369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rot="10800000">
        <a:off x="3211449" y="2296766"/>
        <a:ext cx="1814591" cy="266218"/>
      </dsp:txXfrm>
    </dsp:sp>
    <dsp:sp modelId="{7C96A4B7-CD30-4DD8-B206-78AB511BE46A}">
      <dsp:nvSpPr>
        <dsp:cNvPr id="0" name=""/>
        <dsp:cNvSpPr/>
      </dsp:nvSpPr>
      <dsp:spPr>
        <a:xfrm>
          <a:off x="1358892" y="1856771"/>
          <a:ext cx="1786521" cy="1804466"/>
        </a:xfrm>
        <a:prstGeom prst="ellipse">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2860" tIns="22860" rIns="22860" bIns="2286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uk-UA" sz="1800" b="1" kern="1200" dirty="0" smtClean="0">
              <a:solidFill>
                <a:srgbClr val="000099"/>
              </a:solidFill>
              <a:latin typeface="Times New Roman" pitchFamily="18" charset="0"/>
              <a:cs typeface="Times New Roman" pitchFamily="18" charset="0"/>
            </a:rPr>
            <a:t>Служби у справах дітей</a:t>
          </a:r>
        </a:p>
        <a:p>
          <a:pPr lvl="0" algn="ctr">
            <a:spcBef>
              <a:spcPct val="0"/>
            </a:spcBef>
          </a:pPr>
          <a:endParaRPr lang="uk-UA" sz="800" kern="1200" dirty="0"/>
        </a:p>
      </dsp:txBody>
      <dsp:txXfrm>
        <a:off x="1620522" y="2121029"/>
        <a:ext cx="1263261" cy="1275950"/>
      </dsp:txXfrm>
    </dsp:sp>
    <dsp:sp modelId="{B01106C1-D715-4122-93B9-B9FA1D4542DE}">
      <dsp:nvSpPr>
        <dsp:cNvPr id="0" name=""/>
        <dsp:cNvSpPr/>
      </dsp:nvSpPr>
      <dsp:spPr>
        <a:xfrm rot="16035371" flipH="1">
          <a:off x="1164761" y="-82413"/>
          <a:ext cx="376652" cy="569624"/>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a:off x="1218554" y="-24921"/>
        <a:ext cx="263656" cy="341774"/>
      </dsp:txXfrm>
    </dsp:sp>
    <dsp:sp modelId="{5A30C3A0-A137-44F2-8501-10EEA87FAE19}">
      <dsp:nvSpPr>
        <dsp:cNvPr id="0" name=""/>
        <dsp:cNvSpPr/>
      </dsp:nvSpPr>
      <dsp:spPr>
        <a:xfrm>
          <a:off x="1984933" y="3773577"/>
          <a:ext cx="2677205" cy="1868898"/>
        </a:xfrm>
        <a:prstGeom prst="ellipse">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uk-UA" sz="1800" b="1" kern="1200" dirty="0" smtClean="0">
              <a:solidFill>
                <a:srgbClr val="000099"/>
              </a:solidFill>
              <a:latin typeface="Times New Roman" pitchFamily="18" charset="0"/>
              <a:cs typeface="Times New Roman" pitchFamily="18" charset="0"/>
            </a:rPr>
            <a:t>Заклади соціального обслуговування</a:t>
          </a:r>
          <a:endParaRPr lang="uk-UA" sz="1800" b="1" kern="1200" dirty="0">
            <a:solidFill>
              <a:srgbClr val="000099"/>
            </a:solidFill>
            <a:latin typeface="Times New Roman" pitchFamily="18" charset="0"/>
            <a:cs typeface="Times New Roman" pitchFamily="18" charset="0"/>
          </a:endParaRPr>
        </a:p>
      </dsp:txBody>
      <dsp:txXfrm>
        <a:off x="2377001" y="4047271"/>
        <a:ext cx="1893069" cy="1321510"/>
      </dsp:txXfrm>
    </dsp:sp>
    <dsp:sp modelId="{C4395336-78A2-4B27-B658-73E5AADF81FF}">
      <dsp:nvSpPr>
        <dsp:cNvPr id="0" name=""/>
        <dsp:cNvSpPr/>
      </dsp:nvSpPr>
      <dsp:spPr>
        <a:xfrm rot="12890058">
          <a:off x="4233435" y="1254434"/>
          <a:ext cx="1030304" cy="44369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a:off x="4354618" y="1381190"/>
        <a:ext cx="897195" cy="266218"/>
      </dsp:txXfrm>
    </dsp:sp>
    <dsp:sp modelId="{1E8A8745-DB3B-49D7-A197-428FE0B130B2}">
      <dsp:nvSpPr>
        <dsp:cNvPr id="0" name=""/>
        <dsp:cNvSpPr/>
      </dsp:nvSpPr>
      <dsp:spPr>
        <a:xfrm>
          <a:off x="2556253" y="0"/>
          <a:ext cx="1934881" cy="1868898"/>
        </a:xfrm>
        <a:prstGeom prst="ellipse">
          <a:avLst/>
        </a:prstGeom>
        <a:solidFill>
          <a:schemeClr val="accent3"/>
        </a:solidFill>
        <a:ln w="12700" cap="flat" cmpd="sng" algn="ctr">
          <a:solidFill>
            <a:schemeClr val="accent3">
              <a:shade val="50000"/>
            </a:schemeClr>
          </a:solidFill>
          <a:prstDash val="solid"/>
          <a:miter lim="800000"/>
        </a:ln>
        <a:effectLst/>
      </dsp:spPr>
      <dsp:style>
        <a:lnRef idx="2">
          <a:schemeClr val="accent3">
            <a:shade val="50000"/>
          </a:schemeClr>
        </a:lnRef>
        <a:fillRef idx="1">
          <a:schemeClr val="accent3"/>
        </a:fillRef>
        <a:effectRef idx="0">
          <a:schemeClr val="accent3"/>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uk-UA" sz="1900" b="1" kern="1200" noProof="0" dirty="0" smtClean="0">
              <a:solidFill>
                <a:srgbClr val="000099"/>
              </a:solidFill>
              <a:latin typeface="Times New Roman" pitchFamily="18" charset="0"/>
              <a:cs typeface="Times New Roman" pitchFamily="18" charset="0"/>
            </a:rPr>
            <a:t>Центри соціальних служб для сім’ї, дітей та молоді</a:t>
          </a:r>
          <a:endParaRPr lang="uk-UA" sz="1900" b="1" kern="1200" noProof="0" dirty="0">
            <a:solidFill>
              <a:srgbClr val="000099"/>
            </a:solidFill>
            <a:latin typeface="Times New Roman" pitchFamily="18" charset="0"/>
            <a:cs typeface="Times New Roman" pitchFamily="18" charset="0"/>
          </a:endParaRPr>
        </a:p>
      </dsp:txBody>
      <dsp:txXfrm>
        <a:off x="2839610" y="273694"/>
        <a:ext cx="1368167" cy="1321510"/>
      </dsp:txXfrm>
    </dsp:sp>
    <dsp:sp modelId="{5520DEEF-5C2B-4C05-B283-5BF8927F0C0A}">
      <dsp:nvSpPr>
        <dsp:cNvPr id="0" name=""/>
        <dsp:cNvSpPr/>
      </dsp:nvSpPr>
      <dsp:spPr>
        <a:xfrm rot="8444884">
          <a:off x="3505810" y="3117692"/>
          <a:ext cx="1872398" cy="443698"/>
        </a:xfrm>
        <a:prstGeom prst="leftRightArrow">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uk-UA" sz="1500" kern="1200"/>
        </a:p>
      </dsp:txBody>
      <dsp:txXfrm>
        <a:off x="3623902" y="3164321"/>
        <a:ext cx="1739289" cy="26621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73B91F-8897-476A-B00F-14DFC02E912E}" type="datetimeFigureOut">
              <a:rPr lang="en-US" smtClean="0"/>
              <a:t>10/6/2025</a:t>
            </a:fld>
            <a:endParaRPr lang="en-US"/>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090C7D-7190-4D05-838D-428936312531}" type="slidenum">
              <a:rPr lang="en-US" smtClean="0"/>
              <a:t>‹№›</a:t>
            </a:fld>
            <a:endParaRPr lang="en-US"/>
          </a:p>
        </p:txBody>
      </p:sp>
    </p:spTree>
    <p:extLst>
      <p:ext uri="{BB962C8B-B14F-4D97-AF65-F5344CB8AC3E}">
        <p14:creationId xmlns:p14="http://schemas.microsoft.com/office/powerpoint/2010/main" val="23596413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a:xfrm>
            <a:off x="685800" y="1143000"/>
            <a:ext cx="5486400" cy="3086100"/>
          </a:xfrm>
          <a:ln/>
        </p:spPr>
      </p:sp>
      <p:sp>
        <p:nvSpPr>
          <p:cNvPr id="23555" name="Заметки 2"/>
          <p:cNvSpPr>
            <a:spLocks noGrp="1"/>
          </p:cNvSpPr>
          <p:nvPr>
            <p:ph type="body" idx="1"/>
          </p:nvPr>
        </p:nvSpPr>
        <p:spPr>
          <a:xfrm>
            <a:off x="685800" y="4400550"/>
            <a:ext cx="5486400" cy="3600450"/>
          </a:xfrm>
          <a:noFill/>
        </p:spPr>
        <p:txBody>
          <a:bodyPr/>
          <a:lstStyle/>
          <a:p>
            <a:pPr eaLnBrk="1" hangingPunct="1">
              <a:spcBef>
                <a:spcPct val="0"/>
              </a:spcBef>
            </a:pPr>
            <a:endParaRPr lang="ru-RU" altLang="ru-RU" smtClean="0"/>
          </a:p>
        </p:txBody>
      </p:sp>
      <p:sp>
        <p:nvSpPr>
          <p:cNvPr id="23556" name="Номер слайда 3"/>
          <p:cNvSpPr txBox="1">
            <a:spLocks noGrp="1"/>
          </p:cNvSpPr>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6B3FF3E-0AB3-47C5-86D8-76E289C21328}" type="slidenum">
              <a:rPr lang="uk-UA" altLang="ru-RU"/>
              <a:pPr algn="r" eaLnBrk="1" hangingPunct="1">
                <a:spcBef>
                  <a:spcPct val="0"/>
                </a:spcBef>
              </a:pPr>
              <a:t>3</a:t>
            </a:fld>
            <a:endParaRPr lang="uk-UA" altLang="ru-RU"/>
          </a:p>
        </p:txBody>
      </p:sp>
    </p:spTree>
    <p:extLst>
      <p:ext uri="{BB962C8B-B14F-4D97-AF65-F5344CB8AC3E}">
        <p14:creationId xmlns:p14="http://schemas.microsoft.com/office/powerpoint/2010/main" val="181266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C9226F1-B400-4B26-AA2E-A091DD054B3C}" type="datetimeFigureOut">
              <a:rPr lang="ru-RU" smtClean="0"/>
              <a:t>06.10.2025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3138679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9226F1-B400-4B26-AA2E-A091DD054B3C}" type="datetimeFigureOut">
              <a:rPr lang="ru-RU" smtClean="0"/>
              <a:t>06.10.2025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25539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9226F1-B400-4B26-AA2E-A091DD054B3C}" type="datetimeFigureOut">
              <a:rPr lang="ru-RU" smtClean="0"/>
              <a:t>06.10.2025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21212090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p:spPr>
        <p:txBody>
          <a:bodyPr/>
          <a:lstStyle/>
          <a:p>
            <a:r>
              <a:rPr lang="en-US"/>
              <a:t>Образец заголовка</a:t>
            </a:r>
            <a:endParaRPr lang="ru-RU"/>
          </a:p>
        </p:txBody>
      </p:sp>
      <p:sp>
        <p:nvSpPr>
          <p:cNvPr id="3" name="Текст 2"/>
          <p:cNvSpPr>
            <a:spLocks noGrp="1"/>
          </p:cNvSpPr>
          <p:nvPr>
            <p:ph type="body" sz="half" idx="1"/>
          </p:nvPr>
        </p:nvSpPr>
        <p:spPr>
          <a:xfrm>
            <a:off x="838200" y="1825625"/>
            <a:ext cx="5181600" cy="4351338"/>
          </a:xfrm>
        </p:spPr>
        <p:txBody>
          <a:body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4" name="Клип 3"/>
          <p:cNvSpPr>
            <a:spLocks noGrp="1"/>
          </p:cNvSpPr>
          <p:nvPr>
            <p:ph type="clipArt" sz="half" idx="2"/>
          </p:nvPr>
        </p:nvSpPr>
        <p:spPr>
          <a:xfrm>
            <a:off x="6172200" y="1825625"/>
            <a:ext cx="5181600" cy="4351338"/>
          </a:xfrm>
        </p:spPr>
        <p:txBody>
          <a:bodyPr/>
          <a:lstStyle/>
          <a:p>
            <a:pPr lvl="0"/>
            <a:endParaRPr lang="ru-RU" noProof="0"/>
          </a:p>
        </p:txBody>
      </p:sp>
      <p:sp>
        <p:nvSpPr>
          <p:cNvPr id="5" name="Дата 3"/>
          <p:cNvSpPr>
            <a:spLocks noGrp="1"/>
          </p:cNvSpPr>
          <p:nvPr>
            <p:ph type="dt" sz="half" idx="10"/>
          </p:nvPr>
        </p:nvSpPr>
        <p:spPr/>
        <p:txBody>
          <a:bodyPr/>
          <a:lstStyle>
            <a:lvl1pPr>
              <a:defRPr/>
            </a:lvl1pPr>
          </a:lstStyle>
          <a:p>
            <a:pPr>
              <a:defRPr/>
            </a:pPr>
            <a:fld id="{529F76D0-3400-44A6-9447-ADDEE3337351}" type="datetimeFigureOut">
              <a:rPr lang="ru-RU"/>
              <a:pPr>
                <a:defRPr/>
              </a:pPr>
              <a:t>06.10.2025</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3BE256D-B2DB-4B1E-96A8-FEB76E845EE2}" type="slidenum">
              <a:rPr lang="ru-RU" altLang="ru-RU"/>
              <a:pPr>
                <a:defRPr/>
              </a:pPr>
              <a:t>‹№›</a:t>
            </a:fld>
            <a:endParaRPr lang="ru-RU" altLang="ru-RU"/>
          </a:p>
        </p:txBody>
      </p:sp>
    </p:spTree>
    <p:extLst>
      <p:ext uri="{BB962C8B-B14F-4D97-AF65-F5344CB8AC3E}">
        <p14:creationId xmlns:p14="http://schemas.microsoft.com/office/powerpoint/2010/main" val="2818308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C9226F1-B400-4B26-AA2E-A091DD054B3C}" type="datetimeFigureOut">
              <a:rPr lang="ru-RU" smtClean="0"/>
              <a:t>06.10.2025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691958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C9226F1-B400-4B26-AA2E-A091DD054B3C}" type="datetimeFigureOut">
              <a:rPr lang="ru-RU" smtClean="0"/>
              <a:t>06.10.2025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1146486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C9226F1-B400-4B26-AA2E-A091DD054B3C}" type="datetimeFigureOut">
              <a:rPr lang="ru-RU" smtClean="0"/>
              <a:t>06.10.2025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2604384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C9226F1-B400-4B26-AA2E-A091DD054B3C}" type="datetimeFigureOut">
              <a:rPr lang="ru-RU" smtClean="0"/>
              <a:t>06.10.2025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3353076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C9226F1-B400-4B26-AA2E-A091DD054B3C}" type="datetimeFigureOut">
              <a:rPr lang="ru-RU" smtClean="0"/>
              <a:t>06.10.2025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458047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C9226F1-B400-4B26-AA2E-A091DD054B3C}" type="datetimeFigureOut">
              <a:rPr lang="ru-RU" smtClean="0"/>
              <a:t>06.10.2025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3103075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C9226F1-B400-4B26-AA2E-A091DD054B3C}" type="datetimeFigureOut">
              <a:rPr lang="ru-RU" smtClean="0"/>
              <a:t>06.10.2025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126623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C9226F1-B400-4B26-AA2E-A091DD054B3C}" type="datetimeFigureOut">
              <a:rPr lang="ru-RU" smtClean="0"/>
              <a:t>06.10.2025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D2E6C5B-0857-43D5-9263-F96409CFDE27}" type="slidenum">
              <a:rPr lang="ru-RU" smtClean="0"/>
              <a:t>‹№›</a:t>
            </a:fld>
            <a:endParaRPr lang="ru-RU"/>
          </a:p>
        </p:txBody>
      </p:sp>
    </p:spTree>
    <p:extLst>
      <p:ext uri="{BB962C8B-B14F-4D97-AF65-F5344CB8AC3E}">
        <p14:creationId xmlns:p14="http://schemas.microsoft.com/office/powerpoint/2010/main" val="1465245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t="-6000" b="-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9226F1-B400-4B26-AA2E-A091DD054B3C}" type="datetimeFigureOut">
              <a:rPr lang="ru-RU" smtClean="0"/>
              <a:t>06.10.2025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2E6C5B-0857-43D5-9263-F96409CFDE27}" type="slidenum">
              <a:rPr lang="ru-RU" smtClean="0"/>
              <a:t>‹№›</a:t>
            </a:fld>
            <a:endParaRPr lang="ru-RU"/>
          </a:p>
        </p:txBody>
      </p:sp>
    </p:spTree>
    <p:extLst>
      <p:ext uri="{BB962C8B-B14F-4D97-AF65-F5344CB8AC3E}">
        <p14:creationId xmlns:p14="http://schemas.microsoft.com/office/powerpoint/2010/main" val="109161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86560" y="2890203"/>
            <a:ext cx="9144000" cy="2387600"/>
          </a:xfrm>
        </p:spPr>
        <p:txBody>
          <a:bodyPr>
            <a:normAutofit fontScale="90000"/>
          </a:bodyPr>
          <a:lstStyle/>
          <a:p>
            <a:r>
              <a:rPr lang="ru-RU" b="1" dirty="0">
                <a:latin typeface="Times New Roman" panose="02020603050405020304" pitchFamily="18" charset="0"/>
                <a:cs typeface="Times New Roman" panose="02020603050405020304" pitchFamily="18" charset="0"/>
              </a:rPr>
              <a:t>СПЕЦІАЛЬНІ ЗАХОДИ ЩОДО ПРОТИДІЇ ДОМАШНЬОМУ НАСИЛЬСТВУ</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92079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Заголовок 1"/>
          <p:cNvSpPr>
            <a:spLocks noGrp="1"/>
          </p:cNvSpPr>
          <p:nvPr>
            <p:ph type="title" idx="4294967295"/>
          </p:nvPr>
        </p:nvSpPr>
        <p:spPr>
          <a:xfrm>
            <a:off x="709613" y="0"/>
            <a:ext cx="10872787" cy="884238"/>
          </a:xfrm>
        </p:spPr>
        <p:txBody>
          <a:bodyPr lIns="0" tIns="0" rIns="0" bIns="0" anchor="t">
            <a:normAutofit fontScale="90000"/>
          </a:bodyPr>
          <a:lstStyle/>
          <a:p>
            <a:pPr algn="ctr" eaLnBrk="1" hangingPunct="1"/>
            <a:r>
              <a:rPr lang="uk-UA" altLang="uk-UA" sz="2800" b="1" u="sng" smtClean="0">
                <a:solidFill>
                  <a:srgbClr val="FF0000"/>
                </a:solidFill>
                <a:latin typeface="Arial" panose="020B0604020202020204" pitchFamily="34" charset="0"/>
              </a:rPr>
              <a:t>Спеціальні заходи щодо протидії </a:t>
            </a:r>
            <a:br>
              <a:rPr lang="uk-UA" altLang="uk-UA" sz="2800" b="1" u="sng" smtClean="0">
                <a:solidFill>
                  <a:srgbClr val="FF0000"/>
                </a:solidFill>
                <a:latin typeface="Arial" panose="020B0604020202020204" pitchFamily="34" charset="0"/>
              </a:rPr>
            </a:br>
            <a:r>
              <a:rPr lang="uk-UA" altLang="uk-UA" sz="2800" b="1" u="sng" smtClean="0">
                <a:solidFill>
                  <a:srgbClr val="FF0000"/>
                </a:solidFill>
                <a:latin typeface="Arial" panose="020B0604020202020204" pitchFamily="34" charset="0"/>
              </a:rPr>
              <a:t>домашньому насильству і порядок їх застосування</a:t>
            </a:r>
            <a:r>
              <a:rPr lang="uk-UA" altLang="uk-UA" sz="2800" b="1" u="sng" smtClean="0">
                <a:latin typeface="Arial" panose="020B0604020202020204" pitchFamily="34" charset="0"/>
              </a:rPr>
              <a:t> </a:t>
            </a:r>
            <a:r>
              <a:rPr lang="uk-UA" altLang="uk-UA" sz="3200" b="1" smtClean="0">
                <a:latin typeface="Arial" panose="020B0604020202020204" pitchFamily="34" charset="0"/>
              </a:rPr>
              <a:t/>
            </a:r>
            <a:br>
              <a:rPr lang="uk-UA" altLang="uk-UA" sz="3200" b="1" smtClean="0">
                <a:latin typeface="Arial" panose="020B0604020202020204" pitchFamily="34" charset="0"/>
              </a:rPr>
            </a:br>
            <a:endParaRPr lang="uk-UA" altLang="uk-UA" sz="3200" b="1" smtClean="0">
              <a:latin typeface="Arial" panose="020B0604020202020204" pitchFamily="34" charset="0"/>
            </a:endParaRPr>
          </a:p>
        </p:txBody>
      </p:sp>
      <p:sp>
        <p:nvSpPr>
          <p:cNvPr id="29699" name="Текст 2"/>
          <p:cNvSpPr>
            <a:spLocks noGrp="1"/>
          </p:cNvSpPr>
          <p:nvPr>
            <p:ph type="body" idx="4294967295"/>
          </p:nvPr>
        </p:nvSpPr>
        <p:spPr>
          <a:xfrm>
            <a:off x="0" y="1036638"/>
            <a:ext cx="12192000" cy="5505450"/>
          </a:xfrm>
        </p:spPr>
        <p:txBody>
          <a:bodyPr lIns="0" tIns="0" rIns="0" bIns="0">
            <a:normAutofit fontScale="85000" lnSpcReduction="10000"/>
          </a:bodyPr>
          <a:lstStyle/>
          <a:p>
            <a:pPr marL="0" indent="0" algn="ctr" eaLnBrk="1" hangingPunct="1">
              <a:lnSpc>
                <a:spcPct val="150000"/>
              </a:lnSpc>
              <a:buFont typeface="Arial" panose="020B0604020202020204" pitchFamily="34" charset="0"/>
              <a:buNone/>
              <a:defRPr/>
            </a:pPr>
            <a:r>
              <a:rPr lang="uk-UA" altLang="uk-UA" sz="2500" b="1" dirty="0" smtClean="0">
                <a:solidFill>
                  <a:schemeClr val="tx1">
                    <a:lumMod val="95000"/>
                    <a:lumOff val="5000"/>
                  </a:schemeClr>
                </a:solidFill>
                <a:latin typeface="Arial" pitchFamily="34" charset="0"/>
              </a:rPr>
              <a:t>Дія</a:t>
            </a:r>
            <a:r>
              <a:rPr lang="ru-RU" altLang="uk-UA" sz="2500" b="1" dirty="0" smtClean="0">
                <a:solidFill>
                  <a:schemeClr val="tx1">
                    <a:lumMod val="95000"/>
                    <a:lumOff val="5000"/>
                  </a:schemeClr>
                </a:solidFill>
                <a:latin typeface="Arial" pitchFamily="34" charset="0"/>
              </a:rPr>
              <a:t> </a:t>
            </a:r>
            <a:r>
              <a:rPr lang="uk-UA" altLang="uk-UA" sz="2500" b="1" dirty="0" smtClean="0">
                <a:solidFill>
                  <a:schemeClr val="tx1">
                    <a:lumMod val="95000"/>
                    <a:lumOff val="5000"/>
                  </a:schemeClr>
                </a:solidFill>
                <a:latin typeface="Arial" pitchFamily="34" charset="0"/>
              </a:rPr>
              <a:t>термінового заборонного припису припиняється у разі застосування до кривдника судом адміністративного стягнення у вигляді адміністративного арешту або обрання щодо нього запобіжного заходу у вигляді тримання під вартою у кримінальному провадженні.</a:t>
            </a:r>
          </a:p>
          <a:p>
            <a:pPr marL="0" indent="0" algn="ctr" eaLnBrk="1" hangingPunct="1">
              <a:lnSpc>
                <a:spcPct val="150000"/>
              </a:lnSpc>
              <a:buFont typeface="Arial" panose="020B0604020202020204" pitchFamily="34" charset="0"/>
              <a:buNone/>
              <a:defRPr/>
            </a:pPr>
            <a:r>
              <a:rPr lang="uk-UA" altLang="uk-UA" sz="2500" b="1" dirty="0" smtClean="0">
                <a:solidFill>
                  <a:schemeClr val="tx1">
                    <a:lumMod val="95000"/>
                    <a:lumOff val="5000"/>
                  </a:schemeClr>
                </a:solidFill>
                <a:latin typeface="Arial" pitchFamily="34" charset="0"/>
              </a:rPr>
              <a:t>Кривдник, стосовно якого винесено терміновий заборонний припис, згідно з яким він повинен залишити місце спільного проживання (перебування) з постраждалою особою, зобов’язаний повідомити про місце свого тимчасового перебування уповноважений підрозділ органів Національної поліції за місцем вчинення домашнього насильства. </a:t>
            </a:r>
            <a:r>
              <a:rPr lang="uk-UA" altLang="uk-UA" sz="2500" b="1" dirty="0" smtClean="0">
                <a:latin typeface="Arial" pitchFamily="34" charset="0"/>
              </a:rPr>
              <a:t/>
            </a:r>
            <a:br>
              <a:rPr lang="uk-UA" altLang="uk-UA" sz="2500" b="1" dirty="0" smtClean="0">
                <a:latin typeface="Arial" pitchFamily="34" charset="0"/>
              </a:rPr>
            </a:br>
            <a:endParaRPr lang="uk-UA" altLang="uk-UA" sz="2500" b="1" dirty="0" smtClean="0">
              <a:latin typeface="Arial" pitchFamily="34" charset="0"/>
            </a:endParaRPr>
          </a:p>
          <a:p>
            <a:pPr marL="0" indent="0" algn="ctr" eaLnBrk="1" hangingPunct="1">
              <a:buFont typeface="Arial" panose="020B0604020202020204" pitchFamily="34" charset="0"/>
              <a:buNone/>
              <a:defRPr/>
            </a:pPr>
            <a:r>
              <a:rPr lang="uk-UA" altLang="uk-UA" sz="2400" b="1" dirty="0" smtClean="0">
                <a:latin typeface="Book Antiqua" pitchFamily="18" charset="0"/>
              </a:rPr>
              <a:t> </a:t>
            </a:r>
          </a:p>
          <a:p>
            <a:pPr marL="0" indent="0" eaLnBrk="1" hangingPunct="1">
              <a:buFont typeface="Arial" panose="020B0604020202020204" pitchFamily="34" charset="0"/>
              <a:buNone/>
              <a:defRPr/>
            </a:pPr>
            <a:r>
              <a:rPr lang="uk-UA" altLang="uk-UA" dirty="0" smtClean="0"/>
              <a:t> </a:t>
            </a:r>
          </a:p>
          <a:p>
            <a:pPr marL="0" indent="0" eaLnBrk="1" hangingPunct="1">
              <a:defRPr/>
            </a:pPr>
            <a:endParaRPr lang="uk-UA" altLang="uk-UA" dirty="0" smtClean="0">
              <a:solidFill>
                <a:srgbClr val="002060"/>
              </a:solidFill>
              <a:latin typeface="Book Antiqua" pitchFamily="18" charset="0"/>
            </a:endParaRPr>
          </a:p>
          <a:p>
            <a:pPr marL="0" indent="0" algn="r" eaLnBrk="1" hangingPunct="1">
              <a:buFont typeface="Arial" panose="020B0604020202020204" pitchFamily="34" charset="0"/>
              <a:buNone/>
              <a:defRPr/>
            </a:pPr>
            <a:r>
              <a:rPr lang="uk-UA" altLang="uk-UA" sz="2400" i="1" dirty="0" smtClean="0">
                <a:solidFill>
                  <a:srgbClr val="002060"/>
                </a:solidFill>
                <a:latin typeface="Book Antiqua" pitchFamily="18" charset="0"/>
              </a:rPr>
              <a:t> </a:t>
            </a:r>
          </a:p>
          <a:p>
            <a:pPr marL="0" indent="0" eaLnBrk="1" hangingPunct="1">
              <a:buFont typeface="Arial" panose="020B0604020202020204" pitchFamily="34" charset="0"/>
              <a:buNone/>
              <a:defRPr/>
            </a:pPr>
            <a:endParaRPr lang="uk-UA" altLang="uk-UA" dirty="0" smtClean="0">
              <a:solidFill>
                <a:srgbClr val="002060"/>
              </a:solidFill>
              <a:latin typeface="Book Antiqua" pitchFamily="18" charset="0"/>
            </a:endParaRPr>
          </a:p>
          <a:p>
            <a:pPr marL="0" indent="0" eaLnBrk="1" hangingPunct="1">
              <a:buFont typeface="Arial" panose="020B0604020202020204" pitchFamily="34" charset="0"/>
              <a:buNone/>
              <a:defRPr/>
            </a:pPr>
            <a:endParaRPr lang="uk-UA" altLang="uk-UA" dirty="0" smtClean="0"/>
          </a:p>
        </p:txBody>
      </p:sp>
    </p:spTree>
    <p:extLst>
      <p:ext uri="{BB962C8B-B14F-4D97-AF65-F5344CB8AC3E}">
        <p14:creationId xmlns:p14="http://schemas.microsoft.com/office/powerpoint/2010/main" val="27644988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Прямоугольник 1"/>
          <p:cNvSpPr>
            <a:spLocks noChangeArrowheads="1"/>
          </p:cNvSpPr>
          <p:nvPr/>
        </p:nvSpPr>
        <p:spPr bwMode="auto">
          <a:xfrm>
            <a:off x="220663" y="192088"/>
            <a:ext cx="11777662" cy="682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7000"/>
              </a:lnSpc>
              <a:spcBef>
                <a:spcPct val="0"/>
              </a:spcBef>
              <a:spcAft>
                <a:spcPts val="800"/>
              </a:spcAft>
              <a:buFontTx/>
              <a:buNone/>
            </a:pPr>
            <a:r>
              <a:rPr lang="ru-RU" altLang="ru-RU" sz="5400" b="1" u="sng">
                <a:solidFill>
                  <a:srgbClr val="FF0000"/>
                </a:solidFill>
                <a:latin typeface="Times New Roman" panose="02020603050405020304" pitchFamily="18" charset="0"/>
                <a:cs typeface="Times New Roman" panose="02020603050405020304" pitchFamily="18" charset="0"/>
              </a:rPr>
              <a:t>Оцінка ризиків</a:t>
            </a:r>
            <a:r>
              <a:rPr lang="ru-RU" altLang="ru-RU" sz="5400" b="1">
                <a:solidFill>
                  <a:srgbClr val="FF0000"/>
                </a:solidFill>
                <a:latin typeface="Times New Roman" panose="02020603050405020304" pitchFamily="18" charset="0"/>
                <a:cs typeface="Times New Roman" panose="02020603050405020304" pitchFamily="18" charset="0"/>
              </a:rPr>
              <a:t> </a:t>
            </a:r>
            <a:r>
              <a:rPr lang="ru-RU" altLang="ru-RU" sz="5400" b="1">
                <a:solidFill>
                  <a:srgbClr val="000000"/>
                </a:solidFill>
                <a:latin typeface="Times New Roman" panose="02020603050405020304" pitchFamily="18" charset="0"/>
                <a:cs typeface="Times New Roman" panose="02020603050405020304" pitchFamily="18" charset="0"/>
              </a:rPr>
              <a:t>- оцінювання вірогідності продовження чи повторного вчинення домашнього насильства, настання тяжких або особливо тяжких наслідків його вчинення, а також смерті постраждалої особи.</a:t>
            </a:r>
            <a:endParaRPr lang="ru-RU" altLang="ru-RU" sz="5400" b="1">
              <a:solidFill>
                <a:srgbClr val="000000"/>
              </a:solidFill>
              <a:ea typeface="Calibri" panose="020F0502020204030204" pitchFamily="34" charset="0"/>
              <a:cs typeface="Times New Roman" panose="02020603050405020304" pitchFamily="18" charset="0"/>
            </a:endParaRPr>
          </a:p>
          <a:p>
            <a:pPr algn="just" eaLnBrk="1" hangingPunct="1">
              <a:lnSpc>
                <a:spcPct val="107000"/>
              </a:lnSpc>
              <a:spcBef>
                <a:spcPct val="0"/>
              </a:spcBef>
              <a:spcAft>
                <a:spcPts val="800"/>
              </a:spcAft>
              <a:buFontTx/>
              <a:buNone/>
            </a:pPr>
            <a:r>
              <a:rPr lang="ru-RU" altLang="ru-RU" sz="2900" b="1">
                <a:solidFill>
                  <a:srgbClr val="FF0000"/>
                </a:solidFill>
                <a:latin typeface="Times New Roman" panose="02020603050405020304" pitchFamily="18" charset="0"/>
                <a:cs typeface="Times New Roman" panose="02020603050405020304" pitchFamily="18" charset="0"/>
              </a:rPr>
              <a:t> </a:t>
            </a:r>
            <a:endParaRPr lang="ru-RU" altLang="ru-RU" sz="2900" b="1">
              <a:solidFill>
                <a:srgbClr val="000000"/>
              </a:solidFill>
              <a:cs typeface="Times New Roman" panose="02020603050405020304" pitchFamily="18" charset="0"/>
            </a:endParaRPr>
          </a:p>
        </p:txBody>
      </p:sp>
    </p:spTree>
    <p:extLst>
      <p:ext uri="{BB962C8B-B14F-4D97-AF65-F5344CB8AC3E}">
        <p14:creationId xmlns:p14="http://schemas.microsoft.com/office/powerpoint/2010/main" val="2989676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Рисунок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24013" y="327025"/>
            <a:ext cx="9580562"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5762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794" name="Object 2"/>
          <p:cNvGraphicFramePr>
            <a:graphicFrameLocks noChangeAspect="1"/>
          </p:cNvGraphicFramePr>
          <p:nvPr/>
        </p:nvGraphicFramePr>
        <p:xfrm>
          <a:off x="1501775" y="258763"/>
          <a:ext cx="10180638" cy="6278562"/>
        </p:xfrm>
        <a:graphic>
          <a:graphicData uri="http://schemas.openxmlformats.org/presentationml/2006/ole">
            <mc:AlternateContent xmlns:mc="http://schemas.openxmlformats.org/markup-compatibility/2006">
              <mc:Choice xmlns:v="urn:schemas-microsoft-com:vml" Requires="v">
                <p:oleObj spid="_x0000_s2054" name="Документ" r:id="rId3" imgW="6210823" imgH="3764655" progId="">
                  <p:embed/>
                </p:oleObj>
              </mc:Choice>
              <mc:Fallback>
                <p:oleObj name="Документ" r:id="rId3" imgW="6210823" imgH="3764655" progId="">
                  <p:embed/>
                  <p:pic>
                    <p:nvPicPr>
                      <p:cNvPr id="3379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1775" y="258763"/>
                        <a:ext cx="10180638" cy="627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7007010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Рисунок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9400" y="0"/>
            <a:ext cx="11709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0354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59513"/>
          </a:xfrm>
        </p:spPr>
        <p:txBody>
          <a:bodyPr/>
          <a:lstStyle/>
          <a:p>
            <a:pPr algn="ctr">
              <a:defRPr/>
            </a:pPr>
            <a:r>
              <a:rPr lang="uk-UA" sz="10000" b="1" u="sng" dirty="0" smtClean="0">
                <a:solidFill>
                  <a:srgbClr val="FF0000"/>
                </a:solidFill>
                <a:latin typeface="Times New Roman" pitchFamily="18" charset="0"/>
                <a:ea typeface="+mn-ea"/>
                <a:cs typeface="Times New Roman" pitchFamily="18" charset="0"/>
              </a:rPr>
              <a:t>Обмежувальний припис стосовно кривдника</a:t>
            </a:r>
            <a:endParaRPr lang="uk-UA" sz="10000" dirty="0"/>
          </a:p>
        </p:txBody>
      </p:sp>
    </p:spTree>
    <p:extLst>
      <p:ext uri="{BB962C8B-B14F-4D97-AF65-F5344CB8AC3E}">
        <p14:creationId xmlns:p14="http://schemas.microsoft.com/office/powerpoint/2010/main" val="1696936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Прямоугольник 1"/>
          <p:cNvSpPr>
            <a:spLocks noChangeArrowheads="1"/>
          </p:cNvSpPr>
          <p:nvPr/>
        </p:nvSpPr>
        <p:spPr bwMode="auto">
          <a:xfrm>
            <a:off x="0" y="136525"/>
            <a:ext cx="12192000" cy="645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7000"/>
              </a:lnSpc>
              <a:spcBef>
                <a:spcPct val="0"/>
              </a:spcBef>
              <a:spcAft>
                <a:spcPts val="800"/>
              </a:spcAft>
              <a:buFontTx/>
              <a:buNone/>
            </a:pPr>
            <a:r>
              <a:rPr lang="ru-RU" altLang="ru-RU" sz="3200" b="1">
                <a:solidFill>
                  <a:srgbClr val="FF0000"/>
                </a:solidFill>
                <a:latin typeface="Times New Roman" panose="02020603050405020304" pitchFamily="18" charset="0"/>
                <a:cs typeface="Times New Roman" panose="02020603050405020304" pitchFamily="18" charset="0"/>
              </a:rPr>
              <a:t>  </a:t>
            </a:r>
            <a:r>
              <a:rPr lang="uk-UA" altLang="ru-RU" sz="4800" b="1" u="sng">
                <a:solidFill>
                  <a:srgbClr val="FF0000"/>
                </a:solidFill>
                <a:latin typeface="Times New Roman" panose="02020603050405020304" pitchFamily="18" charset="0"/>
                <a:cs typeface="Times New Roman" panose="02020603050405020304" pitchFamily="18" charset="0"/>
              </a:rPr>
              <a:t>Обмежувальний припис стосовно кривдника</a:t>
            </a:r>
            <a:r>
              <a:rPr lang="uk-UA" altLang="ru-RU" sz="4800" b="1">
                <a:solidFill>
                  <a:srgbClr val="FF0000"/>
                </a:solidFill>
                <a:latin typeface="Times New Roman" panose="02020603050405020304" pitchFamily="18" charset="0"/>
                <a:cs typeface="Times New Roman" panose="02020603050405020304" pitchFamily="18" charset="0"/>
              </a:rPr>
              <a:t> </a:t>
            </a:r>
            <a:r>
              <a:rPr lang="uk-UA" altLang="ru-RU" sz="4800">
                <a:solidFill>
                  <a:srgbClr val="000000"/>
                </a:solidFill>
                <a:latin typeface="Times New Roman" panose="02020603050405020304" pitchFamily="18" charset="0"/>
                <a:cs typeface="Times New Roman" panose="02020603050405020304" pitchFamily="18" charset="0"/>
              </a:rPr>
              <a:t>- </a:t>
            </a:r>
            <a:r>
              <a:rPr lang="uk-UA" altLang="ru-RU" sz="4800" b="1">
                <a:solidFill>
                  <a:srgbClr val="000000"/>
                </a:solidFill>
                <a:latin typeface="Times New Roman" panose="02020603050405020304" pitchFamily="18" charset="0"/>
                <a:cs typeface="Times New Roman" panose="02020603050405020304" pitchFamily="18" charset="0"/>
              </a:rPr>
              <a:t>встановлений у судовому порядку захід тимчасового обмеження прав чи покладення обов'язків на особу, яка вчинила домашнє насильство, спрямований на забезпечення безпеки постраждалої особи.</a:t>
            </a:r>
            <a:endParaRPr lang="uk-UA" altLang="ru-RU" sz="4800" b="1">
              <a:solidFill>
                <a:srgbClr val="000000"/>
              </a:solidFill>
              <a:ea typeface="Calibri" panose="020F0502020204030204" pitchFamily="34" charset="0"/>
              <a:cs typeface="Times New Roman" panose="02020603050405020304" pitchFamily="18" charset="0"/>
            </a:endParaRPr>
          </a:p>
          <a:p>
            <a:pPr algn="just" eaLnBrk="1" hangingPunct="1">
              <a:lnSpc>
                <a:spcPct val="107000"/>
              </a:lnSpc>
              <a:spcBef>
                <a:spcPct val="0"/>
              </a:spcBef>
              <a:spcAft>
                <a:spcPts val="800"/>
              </a:spcAft>
              <a:buFontTx/>
              <a:buNone/>
            </a:pPr>
            <a:r>
              <a:rPr lang="ru-RU" altLang="ru-RU" sz="4800" b="1">
                <a:solidFill>
                  <a:srgbClr val="FF0000"/>
                </a:solidFill>
                <a:latin typeface="Times New Roman" panose="02020603050405020304" pitchFamily="18" charset="0"/>
                <a:cs typeface="Times New Roman" panose="02020603050405020304" pitchFamily="18" charset="0"/>
              </a:rPr>
              <a:t> </a:t>
            </a:r>
            <a:endParaRPr lang="ru-RU" altLang="ru-RU" sz="4800" b="1">
              <a:solidFill>
                <a:srgbClr val="000000"/>
              </a:solidFill>
              <a:cs typeface="Times New Roman" panose="02020603050405020304" pitchFamily="18" charset="0"/>
            </a:endParaRPr>
          </a:p>
        </p:txBody>
      </p:sp>
    </p:spTree>
    <p:extLst>
      <p:ext uri="{BB962C8B-B14F-4D97-AF65-F5344CB8AC3E}">
        <p14:creationId xmlns:p14="http://schemas.microsoft.com/office/powerpoint/2010/main" val="182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Прямоугольник 1"/>
          <p:cNvSpPr>
            <a:spLocks noChangeArrowheads="1"/>
          </p:cNvSpPr>
          <p:nvPr/>
        </p:nvSpPr>
        <p:spPr bwMode="auto">
          <a:xfrm>
            <a:off x="203200" y="304800"/>
            <a:ext cx="11806238" cy="668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 typeface="Arial" panose="020B0604020202020204" pitchFamily="34" charset="0"/>
              <a:buNone/>
            </a:pPr>
            <a:r>
              <a:rPr lang="uk-UA" altLang="uk-UA" sz="3600" b="1" u="sng">
                <a:solidFill>
                  <a:srgbClr val="FF0000"/>
                </a:solidFill>
              </a:rPr>
              <a:t>Право звернутися до суду із заявою про видачу обмежувального припису стосовно кривдника мають:</a:t>
            </a:r>
          </a:p>
          <a:p>
            <a:pPr eaLnBrk="1" hangingPunct="1">
              <a:lnSpc>
                <a:spcPct val="100000"/>
              </a:lnSpc>
              <a:spcBef>
                <a:spcPct val="0"/>
              </a:spcBef>
              <a:buFont typeface="Arial" panose="020B0604020202020204" pitchFamily="34" charset="0"/>
              <a:buNone/>
            </a:pPr>
            <a:r>
              <a:rPr lang="uk-UA" altLang="uk-UA" sz="3600" b="1">
                <a:solidFill>
                  <a:srgbClr val="0D0D0D"/>
                </a:solidFill>
              </a:rPr>
              <a:t>1) постраждала особа або її представник;</a:t>
            </a:r>
          </a:p>
          <a:p>
            <a:pPr eaLnBrk="1" hangingPunct="1">
              <a:lnSpc>
                <a:spcPct val="100000"/>
              </a:lnSpc>
              <a:spcBef>
                <a:spcPct val="0"/>
              </a:spcBef>
              <a:buFont typeface="Arial" panose="020B0604020202020204" pitchFamily="34" charset="0"/>
              <a:buNone/>
            </a:pPr>
            <a:r>
              <a:rPr lang="uk-UA" altLang="uk-UA" sz="3600" b="1">
                <a:solidFill>
                  <a:srgbClr val="0D0D0D"/>
                </a:solidFill>
              </a:rPr>
              <a:t>2) у разі вчинення домашнього насильства стосовно дитини - батьки або інші законні представники дитини, родичі дитини (баба, дід, повнолітні брат, сестра), мачуха або вітчим дитини, а також орган опіки та піклування;</a:t>
            </a:r>
          </a:p>
          <a:p>
            <a:pPr eaLnBrk="1" hangingPunct="1">
              <a:lnSpc>
                <a:spcPct val="100000"/>
              </a:lnSpc>
              <a:spcBef>
                <a:spcPct val="0"/>
              </a:spcBef>
              <a:buFont typeface="Arial" panose="020B0604020202020204" pitchFamily="34" charset="0"/>
              <a:buNone/>
            </a:pPr>
            <a:r>
              <a:rPr lang="uk-UA" altLang="uk-UA" sz="3600" b="1">
                <a:solidFill>
                  <a:srgbClr val="0D0D0D"/>
                </a:solidFill>
              </a:rPr>
              <a:t>3) у разі вчинення домашнього насильства стосовно недієздатної особи - опікун, орган опіки та піклування.</a:t>
            </a:r>
          </a:p>
        </p:txBody>
      </p:sp>
    </p:spTree>
    <p:extLst>
      <p:ext uri="{BB962C8B-B14F-4D97-AF65-F5344CB8AC3E}">
        <p14:creationId xmlns:p14="http://schemas.microsoft.com/office/powerpoint/2010/main" val="3905210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1001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dirty="0"/>
          </a:p>
        </p:txBody>
      </p:sp>
      <p:sp>
        <p:nvSpPr>
          <p:cNvPr id="20490" name="TextBox 12"/>
          <p:cNvSpPr txBox="1">
            <a:spLocks noChangeArrowheads="1"/>
          </p:cNvSpPr>
          <p:nvPr/>
        </p:nvSpPr>
        <p:spPr bwMode="auto">
          <a:xfrm>
            <a:off x="1358900" y="0"/>
            <a:ext cx="10599738" cy="1569660"/>
          </a:xfrm>
          <a:prstGeom prst="rect">
            <a:avLst/>
          </a:prstGeom>
          <a:noFill/>
          <a:ln w="9525">
            <a:noFill/>
            <a:miter lim="800000"/>
            <a:headEnd/>
            <a:tailEnd/>
          </a:ln>
        </p:spPr>
        <p:txBody>
          <a:bodyPr>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uk-UA" sz="2400" b="1" dirty="0" smtClean="0"/>
              <a:t>Стаття 26</a:t>
            </a:r>
            <a:r>
              <a:rPr lang="uk-UA" sz="2400" dirty="0" smtClean="0"/>
              <a:t> Закону України “</a:t>
            </a:r>
            <a:r>
              <a:rPr lang="uk-UA" sz="2400" b="1" dirty="0" smtClean="0"/>
              <a:t>Про запобігання та протидію домашньому насильству</a:t>
            </a:r>
            <a:r>
              <a:rPr lang="uk-UA" sz="2400" dirty="0" smtClean="0"/>
              <a:t>”</a:t>
            </a:r>
          </a:p>
          <a:p>
            <a:pPr algn="ctr" eaLnBrk="1" hangingPunct="1">
              <a:defRPr/>
            </a:pPr>
            <a:r>
              <a:rPr lang="uk-UA" sz="2400" b="1" dirty="0" smtClean="0">
                <a:effectLst>
                  <a:outerShdw blurRad="38100" dist="38100" dir="2700000" algn="tl">
                    <a:srgbClr val="000000"/>
                  </a:outerShdw>
                </a:effectLst>
              </a:rPr>
              <a:t>Обмежувальний припис стосовно кривдника </a:t>
            </a:r>
          </a:p>
          <a:p>
            <a:pPr algn="ctr" eaLnBrk="1" hangingPunct="1">
              <a:defRPr/>
            </a:pPr>
            <a:endParaRPr lang="ru-RU" sz="2400" b="1" dirty="0" smtClean="0">
              <a:effectLst>
                <a:outerShdw blurRad="38100" dist="38100" dir="2700000" algn="tl">
                  <a:srgbClr val="000000"/>
                </a:outerShdw>
              </a:effectLst>
              <a:latin typeface="Times New Roman" pitchFamily="18" charset="0"/>
              <a:cs typeface="Times New Roman" pitchFamily="18" charset="0"/>
            </a:endParaRPr>
          </a:p>
        </p:txBody>
      </p:sp>
      <p:sp>
        <p:nvSpPr>
          <p:cNvPr id="20494" name="TextBox 11"/>
          <p:cNvSpPr txBox="1">
            <a:spLocks noChangeArrowheads="1"/>
          </p:cNvSpPr>
          <p:nvPr/>
        </p:nvSpPr>
        <p:spPr bwMode="auto">
          <a:xfrm>
            <a:off x="2971800" y="5767388"/>
            <a:ext cx="6756400" cy="641350"/>
          </a:xfrm>
          <a:prstGeom prst="rect">
            <a:avLst/>
          </a:prstGeom>
          <a:noFill/>
          <a:ln w="9525">
            <a:noFill/>
            <a:miter lim="800000"/>
            <a:headEnd/>
            <a:tailEnd/>
          </a:ln>
        </p:spPr>
        <p:txBody>
          <a:bodyPr>
            <a:spAutoFit/>
          </a:bodyPr>
          <a:lstStyle/>
          <a:p>
            <a:pPr eaLnBrk="1" hangingPunct="1">
              <a:defRPr/>
            </a:pPr>
            <a:r>
              <a:rPr lang="uk-UA">
                <a:latin typeface="Arial" charset="0"/>
                <a:cs typeface="Arial" charset="0"/>
              </a:rPr>
              <a:t> </a:t>
            </a:r>
            <a:endParaRPr lang="uk-UA">
              <a:solidFill>
                <a:schemeClr val="bg1"/>
              </a:solidFill>
              <a:latin typeface="Arial" charset="0"/>
              <a:cs typeface="Arial" charset="0"/>
            </a:endParaRPr>
          </a:p>
          <a:p>
            <a:pPr eaLnBrk="1" hangingPunct="1">
              <a:defRPr/>
            </a:pPr>
            <a:r>
              <a:rPr lang="uk-UA">
                <a:solidFill>
                  <a:schemeClr val="bg1"/>
                </a:solidFill>
                <a:latin typeface="Arial" charset="0"/>
                <a:cs typeface="Arial" charset="0"/>
              </a:rPr>
              <a:t>      </a:t>
            </a:r>
            <a:endParaRPr lang="ru-RU" sz="2200">
              <a:solidFill>
                <a:schemeClr val="bg1"/>
              </a:solidFill>
              <a:effectLst>
                <a:outerShdw blurRad="38100" dist="38100" dir="2700000" algn="tl">
                  <a:srgbClr val="000000"/>
                </a:outerShdw>
              </a:effectLst>
              <a:latin typeface="Calibri" pitchFamily="34" charset="0"/>
              <a:cs typeface="Arial" charset="0"/>
            </a:endParaRPr>
          </a:p>
        </p:txBody>
      </p:sp>
      <p:sp>
        <p:nvSpPr>
          <p:cNvPr id="38921" name="Text Box 52"/>
          <p:cNvSpPr txBox="1">
            <a:spLocks noChangeArrowheads="1"/>
          </p:cNvSpPr>
          <p:nvPr/>
        </p:nvSpPr>
        <p:spPr bwMode="auto">
          <a:xfrm>
            <a:off x="671513" y="474345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endParaRPr lang="ru-RU" altLang="ru-RU" sz="1800">
              <a:latin typeface="Arial" panose="020B0604020202020204" pitchFamily="34" charset="0"/>
            </a:endParaRPr>
          </a:p>
        </p:txBody>
      </p:sp>
      <p:sp>
        <p:nvSpPr>
          <p:cNvPr id="38922" name="TextBox 8"/>
          <p:cNvSpPr txBox="1">
            <a:spLocks noChangeArrowheads="1"/>
          </p:cNvSpPr>
          <p:nvPr/>
        </p:nvSpPr>
        <p:spPr bwMode="auto">
          <a:xfrm>
            <a:off x="7124700" y="1282700"/>
            <a:ext cx="5067300"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uk-UA" altLang="ru-RU" sz="1400" b="1" u="sng" dirty="0">
                <a:solidFill>
                  <a:srgbClr val="003399"/>
                </a:solidFill>
                <a:latin typeface="Times New Roman" panose="02020603050405020304" pitchFamily="18" charset="0"/>
              </a:rPr>
              <a:t>Заходи тимчасового обмеження прав кривдника або покладення на нього обов’язків:</a:t>
            </a:r>
          </a:p>
          <a:p>
            <a:pPr algn="ctr" eaLnBrk="1" hangingPunct="1">
              <a:lnSpc>
                <a:spcPct val="100000"/>
              </a:lnSpc>
              <a:spcBef>
                <a:spcPct val="0"/>
              </a:spcBef>
              <a:buFontTx/>
              <a:buNone/>
            </a:pPr>
            <a:r>
              <a:rPr lang="uk-UA" altLang="ru-RU" sz="1400" b="1" dirty="0">
                <a:latin typeface="Times New Roman" panose="02020603050405020304" pitchFamily="18" charset="0"/>
              </a:rPr>
              <a:t>1) заборона перебувати в місці спільного проживання (перебування) з постраждалою особою;</a:t>
            </a:r>
          </a:p>
          <a:p>
            <a:pPr algn="ctr" eaLnBrk="1" hangingPunct="1">
              <a:lnSpc>
                <a:spcPct val="100000"/>
              </a:lnSpc>
              <a:spcBef>
                <a:spcPct val="0"/>
              </a:spcBef>
              <a:buFontTx/>
              <a:buNone/>
            </a:pPr>
            <a:r>
              <a:rPr lang="uk-UA" altLang="ru-RU" sz="1400" b="1" dirty="0">
                <a:latin typeface="Times New Roman" panose="02020603050405020304" pitchFamily="18" charset="0"/>
              </a:rPr>
              <a:t>2) усунення перешкод у користуванні майном, що є об’єктом права спільної сумісної власності або особистою приватною власністю постраждалої особи;</a:t>
            </a:r>
          </a:p>
          <a:p>
            <a:pPr algn="ctr" eaLnBrk="1" hangingPunct="1">
              <a:lnSpc>
                <a:spcPct val="100000"/>
              </a:lnSpc>
              <a:spcBef>
                <a:spcPct val="0"/>
              </a:spcBef>
              <a:buFontTx/>
              <a:buNone/>
            </a:pPr>
            <a:r>
              <a:rPr lang="uk-UA" altLang="ru-RU" sz="1400" b="1" dirty="0">
                <a:latin typeface="Times New Roman" panose="02020603050405020304" pitchFamily="18" charset="0"/>
              </a:rPr>
              <a:t>3) обмеження спілкування з постраждалою дитиною;</a:t>
            </a:r>
          </a:p>
          <a:p>
            <a:pPr algn="ctr" eaLnBrk="1" hangingPunct="1">
              <a:lnSpc>
                <a:spcPct val="100000"/>
              </a:lnSpc>
              <a:spcBef>
                <a:spcPct val="0"/>
              </a:spcBef>
              <a:buFontTx/>
              <a:buNone/>
            </a:pPr>
            <a:r>
              <a:rPr lang="uk-UA" altLang="ru-RU" sz="1400" b="1" dirty="0">
                <a:latin typeface="Times New Roman" panose="02020603050405020304" pitchFamily="18" charset="0"/>
              </a:rPr>
              <a:t>4) заборона наближатися на визначену відстань до місця проживання (перебування), навчання, роботи, інших місць частого відвідування постраждалою особою;</a:t>
            </a:r>
          </a:p>
          <a:p>
            <a:pPr algn="ctr" eaLnBrk="1" hangingPunct="1">
              <a:lnSpc>
                <a:spcPct val="100000"/>
              </a:lnSpc>
              <a:spcBef>
                <a:spcPct val="0"/>
              </a:spcBef>
              <a:buFontTx/>
              <a:buNone/>
            </a:pPr>
            <a:r>
              <a:rPr lang="uk-UA" altLang="ru-RU" sz="1400" b="1" dirty="0">
                <a:latin typeface="Times New Roman" panose="02020603050405020304" pitchFamily="18" charset="0"/>
              </a:rPr>
              <a:t>5) заборона особисто і через третіх осіб розшукувати постраждалу особу, якщо вона за власним бажанням перебуває у місці, невідомому кривднику, переслідувати її та в будь-який спосіб спілкуватися з нею;</a:t>
            </a:r>
          </a:p>
          <a:p>
            <a:pPr algn="ctr" eaLnBrk="1" hangingPunct="1">
              <a:lnSpc>
                <a:spcPct val="100000"/>
              </a:lnSpc>
              <a:spcBef>
                <a:spcPct val="0"/>
              </a:spcBef>
              <a:buFontTx/>
              <a:buNone/>
            </a:pPr>
            <a:r>
              <a:rPr lang="uk-UA" altLang="ru-RU" sz="1400" b="1" dirty="0">
                <a:latin typeface="Times New Roman" panose="02020603050405020304" pitchFamily="18" charset="0"/>
              </a:rPr>
              <a:t>6) заборона вести листування, телефонні переговори з постраждалою особою або контактувати з нею через інші засоби зв’язку особисто і через третіх осіб.</a:t>
            </a:r>
          </a:p>
        </p:txBody>
      </p:sp>
      <p:sp>
        <p:nvSpPr>
          <p:cNvPr id="38923" name="Rectangle 62"/>
          <p:cNvSpPr>
            <a:spLocks noChangeArrowheads="1"/>
          </p:cNvSpPr>
          <p:nvPr/>
        </p:nvSpPr>
        <p:spPr bwMode="auto">
          <a:xfrm>
            <a:off x="173038" y="1336675"/>
            <a:ext cx="3865562"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238125">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uk-UA" altLang="ru-RU" sz="1600" b="1" u="sng" dirty="0">
                <a:latin typeface="Times New Roman" panose="02020603050405020304" pitchFamily="18" charset="0"/>
              </a:rPr>
              <a:t>Право звернення до суду із заявою про видачу обмежувального припису стосовно кривдника мають:</a:t>
            </a:r>
          </a:p>
          <a:p>
            <a:pPr algn="ctr" eaLnBrk="1" hangingPunct="1">
              <a:lnSpc>
                <a:spcPct val="100000"/>
              </a:lnSpc>
              <a:spcBef>
                <a:spcPct val="0"/>
              </a:spcBef>
              <a:buFontTx/>
              <a:buNone/>
            </a:pPr>
            <a:r>
              <a:rPr lang="uk-UA" altLang="ru-RU" sz="1600" b="1" dirty="0">
                <a:latin typeface="Times New Roman" panose="02020603050405020304" pitchFamily="18" charset="0"/>
                <a:cs typeface="Times New Roman" panose="02020603050405020304" pitchFamily="18" charset="0"/>
              </a:rPr>
              <a:t>1) постраждала особа або її представник;</a:t>
            </a:r>
            <a:endParaRPr lang="uk-UA" altLang="ru-RU" sz="1600" b="1" dirty="0">
              <a:latin typeface="Times New Roman" panose="02020603050405020304" pitchFamily="18" charset="0"/>
            </a:endParaRPr>
          </a:p>
          <a:p>
            <a:pPr algn="ctr" eaLnBrk="1" hangingPunct="1">
              <a:lnSpc>
                <a:spcPct val="100000"/>
              </a:lnSpc>
              <a:spcBef>
                <a:spcPct val="0"/>
              </a:spcBef>
              <a:buFontTx/>
              <a:buNone/>
            </a:pPr>
            <a:r>
              <a:rPr lang="uk-UA" altLang="ru-RU" sz="1600" b="1" dirty="0">
                <a:latin typeface="Times New Roman" panose="02020603050405020304" pitchFamily="18" charset="0"/>
                <a:cs typeface="Times New Roman" panose="02020603050405020304" pitchFamily="18" charset="0"/>
              </a:rPr>
              <a:t>2) у разі вчинення домашнього насильства стосовно дитини - батьки або інші законні представники дитини, родичі дитини (баба, дід, повнолітні брат, сестра), мачуха або вітчим дитини, а також орган опіки та піклування;</a:t>
            </a:r>
            <a:endParaRPr lang="uk-UA" altLang="ru-RU" sz="1600" b="1" dirty="0">
              <a:latin typeface="Times New Roman" panose="02020603050405020304" pitchFamily="18" charset="0"/>
            </a:endParaRPr>
          </a:p>
          <a:p>
            <a:pPr algn="ctr" eaLnBrk="1" hangingPunct="1">
              <a:lnSpc>
                <a:spcPct val="100000"/>
              </a:lnSpc>
              <a:spcBef>
                <a:spcPct val="0"/>
              </a:spcBef>
              <a:buFontTx/>
              <a:buNone/>
            </a:pPr>
            <a:r>
              <a:rPr lang="uk-UA" altLang="ru-RU" sz="1600" b="1" dirty="0">
                <a:latin typeface="Times New Roman" panose="02020603050405020304" pitchFamily="18" charset="0"/>
                <a:cs typeface="Times New Roman" panose="02020603050405020304" pitchFamily="18" charset="0"/>
              </a:rPr>
              <a:t>3) у разі вчинення домашнього насильства стосовно недієздатної особи - опікун, орган опіки та піклування.</a:t>
            </a:r>
            <a:endParaRPr lang="uk-UA" altLang="ru-RU" sz="1600" b="1" dirty="0">
              <a:latin typeface="Times New Roman" panose="02020603050405020304" pitchFamily="18" charset="0"/>
            </a:endParaRPr>
          </a:p>
          <a:p>
            <a:pPr algn="ctr" eaLnBrk="1" hangingPunct="1">
              <a:lnSpc>
                <a:spcPct val="100000"/>
              </a:lnSpc>
              <a:spcBef>
                <a:spcPct val="0"/>
              </a:spcBef>
              <a:buFontTx/>
              <a:buNone/>
            </a:pPr>
            <a:endParaRPr lang="uk-UA" altLang="ru-RU" sz="1600" b="1" dirty="0">
              <a:latin typeface="Times New Roman" panose="02020603050405020304" pitchFamily="18" charset="0"/>
            </a:endParaRPr>
          </a:p>
        </p:txBody>
      </p:sp>
      <p:sp>
        <p:nvSpPr>
          <p:cNvPr id="20543" name="Rectangle 63"/>
          <p:cNvSpPr>
            <a:spLocks noChangeArrowheads="1"/>
          </p:cNvSpPr>
          <p:nvPr/>
        </p:nvSpPr>
        <p:spPr bwMode="auto">
          <a:xfrm>
            <a:off x="4183063" y="1152525"/>
            <a:ext cx="2890837" cy="4216400"/>
          </a:xfrm>
          <a:prstGeom prst="rect">
            <a:avLst/>
          </a:prstGeom>
          <a:noFill/>
          <a:ln w="9525">
            <a:noFill/>
            <a:miter lim="800000"/>
            <a:headEnd/>
            <a:tailEnd/>
          </a:ln>
          <a:effectLst/>
        </p:spPr>
        <p:txBody>
          <a:bodyPr anchor="ctr">
            <a:spAutoFit/>
          </a:bodyPr>
          <a:lstStyle/>
          <a:p>
            <a:pPr indent="238125" algn="ctr" eaLnBrk="1" hangingPunct="1">
              <a:defRPr/>
            </a:pPr>
            <a:endParaRPr lang="uk-UA" sz="1600" b="1" dirty="0">
              <a:effectLst>
                <a:outerShdw blurRad="38100" dist="38100" dir="2700000" algn="tl">
                  <a:srgbClr val="FFFFFF"/>
                </a:outerShdw>
              </a:effectLst>
              <a:latin typeface="Times New Roman" pitchFamily="18" charset="0"/>
            </a:endParaRPr>
          </a:p>
          <a:p>
            <a:pPr indent="238125" algn="ctr" eaLnBrk="1" hangingPunct="1">
              <a:defRPr/>
            </a:pPr>
            <a:r>
              <a:rPr lang="uk-UA" sz="2300" b="1" dirty="0">
                <a:solidFill>
                  <a:srgbClr val="FF0000"/>
                </a:solidFill>
                <a:latin typeface="Times New Roman" pitchFamily="18" charset="0"/>
              </a:rPr>
              <a:t>Обмежувальний припис видається на строк </a:t>
            </a:r>
          </a:p>
          <a:p>
            <a:pPr indent="238125" algn="ctr" eaLnBrk="1" hangingPunct="1">
              <a:defRPr/>
            </a:pPr>
            <a:r>
              <a:rPr lang="uk-UA" sz="2300" b="1" u="sng" dirty="0">
                <a:solidFill>
                  <a:srgbClr val="FF0000"/>
                </a:solidFill>
                <a:latin typeface="Times New Roman" pitchFamily="18" charset="0"/>
              </a:rPr>
              <a:t>від 1 до 6 місяців</a:t>
            </a:r>
          </a:p>
          <a:p>
            <a:pPr indent="238125" algn="ctr" eaLnBrk="1" hangingPunct="1">
              <a:defRPr/>
            </a:pPr>
            <a:endParaRPr lang="uk-UA" sz="2300" b="1" u="sng" dirty="0">
              <a:solidFill>
                <a:srgbClr val="003399"/>
              </a:solidFill>
              <a:latin typeface="Times New Roman" pitchFamily="18" charset="0"/>
            </a:endParaRPr>
          </a:p>
          <a:p>
            <a:pPr indent="238125" algn="ctr" eaLnBrk="1" hangingPunct="1">
              <a:defRPr/>
            </a:pPr>
            <a:r>
              <a:rPr lang="uk-UA" sz="2300" b="1" dirty="0">
                <a:solidFill>
                  <a:srgbClr val="FF0000"/>
                </a:solidFill>
                <a:latin typeface="Times New Roman" pitchFamily="18" charset="0"/>
              </a:rPr>
              <a:t>Обмежувальний припис може бути продовжений судом на строк не більше </a:t>
            </a:r>
          </a:p>
          <a:p>
            <a:pPr indent="238125" algn="ctr" eaLnBrk="1" hangingPunct="1">
              <a:defRPr/>
            </a:pPr>
            <a:r>
              <a:rPr lang="uk-UA" sz="2300" b="1" u="sng" dirty="0">
                <a:solidFill>
                  <a:srgbClr val="FF0000"/>
                </a:solidFill>
                <a:latin typeface="Times New Roman" pitchFamily="18" charset="0"/>
              </a:rPr>
              <a:t>6 місяців</a:t>
            </a:r>
            <a:r>
              <a:rPr lang="uk-UA" sz="2300" b="1" u="sng" dirty="0">
                <a:solidFill>
                  <a:schemeClr val="accent1"/>
                </a:solidFill>
                <a:latin typeface="Times New Roman" pitchFamily="18" charset="0"/>
              </a:rPr>
              <a:t> </a:t>
            </a:r>
          </a:p>
          <a:p>
            <a:pPr indent="238125" eaLnBrk="1" hangingPunct="1">
              <a:defRPr/>
            </a:pPr>
            <a:endParaRPr lang="uk-UA" sz="2200" dirty="0">
              <a:solidFill>
                <a:schemeClr val="accent1"/>
              </a:solidFill>
              <a:effectLst>
                <a:outerShdw blurRad="38100" dist="38100" dir="2700000" algn="tl">
                  <a:srgbClr val="000000"/>
                </a:outerShdw>
              </a:effectLst>
              <a:latin typeface="Times New Roman" pitchFamily="18" charset="0"/>
            </a:endParaRPr>
          </a:p>
        </p:txBody>
      </p:sp>
    </p:spTree>
    <p:extLst>
      <p:ext uri="{BB962C8B-B14F-4D97-AF65-F5344CB8AC3E}">
        <p14:creationId xmlns:p14="http://schemas.microsoft.com/office/powerpoint/2010/main" val="1733818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238875"/>
          </a:xfrm>
        </p:spPr>
        <p:txBody>
          <a:bodyPr>
            <a:normAutofit fontScale="90000"/>
          </a:bodyPr>
          <a:lstStyle/>
          <a:p>
            <a:pPr algn="ctr">
              <a:defRPr/>
            </a:pPr>
            <a:r>
              <a:rPr lang="uk-UA" sz="8000" b="1" i="1" u="sng" dirty="0" smtClean="0">
                <a:solidFill>
                  <a:srgbClr val="C00000"/>
                </a:solidFill>
                <a:latin typeface="Times New Roman" panose="02020603050405020304" pitchFamily="18" charset="0"/>
                <a:cs typeface="Times New Roman" panose="02020603050405020304" pitchFamily="18" charset="0"/>
              </a:rPr>
              <a:t>Взяття на профілактичний облік кривдника та проведення з ним профілактичної роботи.</a:t>
            </a:r>
            <a:endParaRPr lang="ru-RU" sz="8000" i="1" u="sng"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4578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50160" y="1046481"/>
            <a:ext cx="8539480" cy="5171122"/>
          </a:xfrm>
        </p:spPr>
        <p:txBody>
          <a:bodyPr>
            <a:normAutofit lnSpcReduction="10000"/>
          </a:bodyPr>
          <a:lstStyle/>
          <a:p>
            <a:pPr marL="0" indent="0" algn="ctr">
              <a:buNone/>
            </a:pPr>
            <a:r>
              <a:rPr lang="ru-RU" b="1" dirty="0">
                <a:latin typeface="Times New Roman" panose="02020603050405020304" pitchFamily="18" charset="0"/>
                <a:cs typeface="Times New Roman" panose="02020603050405020304" pitchFamily="18" charset="0"/>
              </a:rPr>
              <a:t>План </a:t>
            </a:r>
            <a:r>
              <a:rPr lang="ru-RU" b="1" dirty="0" smtClean="0">
                <a:latin typeface="Times New Roman" panose="02020603050405020304" pitchFamily="18" charset="0"/>
                <a:cs typeface="Times New Roman" panose="02020603050405020304" pitchFamily="18" charset="0"/>
              </a:rPr>
              <a:t>3</a:t>
            </a:r>
            <a:r>
              <a:rPr lang="ru-RU" b="1" dirty="0">
                <a:latin typeface="Times New Roman" panose="02020603050405020304" pitchFamily="18" charset="0"/>
                <a:cs typeface="Times New Roman" panose="02020603050405020304" pitchFamily="18" charset="0"/>
              </a:rPr>
              <a:t>:</a:t>
            </a:r>
            <a:endParaRPr lang="ru-RU" b="1" dirty="0" smtClean="0">
              <a:latin typeface="Times New Roman" panose="02020603050405020304" pitchFamily="18" charset="0"/>
              <a:cs typeface="Times New Roman" panose="02020603050405020304" pitchFamily="18" charset="0"/>
            </a:endParaRPr>
          </a:p>
          <a:p>
            <a:pPr marL="0" indent="0" algn="ctr">
              <a:buNone/>
            </a:pPr>
            <a:endParaRPr lang="ru-RU" b="1"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1. Порядок </a:t>
            </a:r>
            <a:r>
              <a:rPr lang="ru-RU" dirty="0" err="1">
                <a:latin typeface="Times New Roman" panose="02020603050405020304" pitchFamily="18" charset="0"/>
                <a:cs typeface="Times New Roman" panose="02020603050405020304" pitchFamily="18" charset="0"/>
              </a:rPr>
              <a:t>проведення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оцінки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ризиків</a:t>
            </a:r>
            <a:r>
              <a:rPr lang="ru-RU" dirty="0">
                <a:latin typeface="Times New Roman" panose="02020603050405020304" pitchFamily="18" charset="0"/>
                <a:cs typeface="Times New Roman" panose="02020603050405020304" pitchFamily="18" charset="0"/>
              </a:rPr>
              <a:t> та </a:t>
            </a:r>
            <a:r>
              <a:rPr lang="ru-RU" dirty="0" err="1">
                <a:latin typeface="Times New Roman" panose="02020603050405020304" pitchFamily="18" charset="0"/>
                <a:cs typeface="Times New Roman" panose="02020603050405020304" pitchFamily="18" charset="0"/>
              </a:rPr>
              <a:t>винесення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термінового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заборонного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припису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уповноваженими</a:t>
            </a:r>
            <a:endParaRPr lang="ru-RU" dirty="0">
              <a:latin typeface="Times New Roman" panose="02020603050405020304" pitchFamily="18" charset="0"/>
              <a:cs typeface="Times New Roman" panose="02020603050405020304" pitchFamily="18" charset="0"/>
            </a:endParaRPr>
          </a:p>
          <a:p>
            <a:pPr marL="0" indent="0" algn="just">
              <a:buNone/>
            </a:pPr>
            <a:r>
              <a:rPr lang="ru-RU" dirty="0" err="1">
                <a:latin typeface="Times New Roman" panose="02020603050405020304" pitchFamily="18" charset="0"/>
                <a:cs typeface="Times New Roman" panose="02020603050405020304" pitchFamily="18" charset="0"/>
              </a:rPr>
              <a:t>підрозділами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органів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Національної</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поліції</a:t>
            </a:r>
            <a:r>
              <a:rPr lang="ru-RU" dirty="0">
                <a:latin typeface="Times New Roman" panose="02020603050405020304" pitchFamily="18" charset="0"/>
                <a:cs typeface="Times New Roman" panose="02020603050405020304" pitchFamily="18" charset="0"/>
              </a:rPr>
              <a:t> </a:t>
            </a:r>
          </a:p>
          <a:p>
            <a:pPr marL="0" indent="0" algn="just">
              <a:buNone/>
            </a:pPr>
            <a:r>
              <a:rPr lang="ru-RU" dirty="0">
                <a:latin typeface="Times New Roman" panose="02020603050405020304" pitchFamily="18" charset="0"/>
                <a:cs typeface="Times New Roman" panose="02020603050405020304" pitchFamily="18" charset="0"/>
              </a:rPr>
              <a:t>2. </a:t>
            </a:r>
            <a:r>
              <a:rPr lang="ru-RU" dirty="0" err="1">
                <a:latin typeface="Times New Roman" panose="02020603050405020304" pitchFamily="18" charset="0"/>
                <a:cs typeface="Times New Roman" panose="02020603050405020304" pitchFamily="18" charset="0"/>
              </a:rPr>
              <a:t>Правові</a:t>
            </a:r>
            <a:r>
              <a:rPr lang="ru-RU" dirty="0">
                <a:latin typeface="Times New Roman" panose="02020603050405020304" pitchFamily="18" charset="0"/>
                <a:cs typeface="Times New Roman" panose="02020603050405020304" pitchFamily="18" charset="0"/>
              </a:rPr>
              <a:t> засади </a:t>
            </a:r>
            <a:r>
              <a:rPr lang="ru-RU" dirty="0" err="1">
                <a:latin typeface="Times New Roman" panose="02020603050405020304" pitchFamily="18" charset="0"/>
                <a:cs typeface="Times New Roman" panose="02020603050405020304" pitchFamily="18" charset="0"/>
              </a:rPr>
              <a:t>винесення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обмежувального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припису</a:t>
            </a:r>
            <a:r>
              <a:rPr lang="ru-RU" dirty="0">
                <a:latin typeface="Times New Roman" panose="02020603050405020304" pitchFamily="18" charset="0"/>
                <a:cs typeface="Times New Roman" panose="02020603050405020304" pitchFamily="18" charset="0"/>
              </a:rPr>
              <a:t> та участь </a:t>
            </a:r>
            <a:r>
              <a:rPr lang="ru-RU" dirty="0" err="1">
                <a:latin typeface="Times New Roman" panose="02020603050405020304" pitchFamily="18" charset="0"/>
                <a:cs typeface="Times New Roman" panose="02020603050405020304" pitchFamily="18" charset="0"/>
              </a:rPr>
              <a:t>поліцейських</a:t>
            </a:r>
            <a:r>
              <a:rPr lang="ru-RU" dirty="0">
                <a:latin typeface="Times New Roman" panose="02020603050405020304" pitchFamily="18" charset="0"/>
                <a:cs typeface="Times New Roman" panose="02020603050405020304" pitchFamily="18" charset="0"/>
              </a:rPr>
              <a:t> в </a:t>
            </a:r>
            <a:r>
              <a:rPr lang="ru-RU" dirty="0" err="1">
                <a:latin typeface="Times New Roman" panose="02020603050405020304" pitchFamily="18" charset="0"/>
                <a:cs typeface="Times New Roman" panose="02020603050405020304" pitchFamily="18" charset="0"/>
              </a:rPr>
              <a:t>дотриманні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заходів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тимчасового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обмеження</a:t>
            </a:r>
            <a:r>
              <a:rPr lang="ru-RU" dirty="0">
                <a:latin typeface="Times New Roman" panose="02020603050405020304" pitchFamily="18" charset="0"/>
                <a:cs typeface="Times New Roman" panose="02020603050405020304" pitchFamily="18" charset="0"/>
              </a:rPr>
              <a:t> </a:t>
            </a:r>
          </a:p>
          <a:p>
            <a:pPr marL="0" indent="0" algn="just">
              <a:buNone/>
            </a:pPr>
            <a:r>
              <a:rPr lang="ru-RU" dirty="0">
                <a:latin typeface="Times New Roman" panose="02020603050405020304" pitchFamily="18" charset="0"/>
                <a:cs typeface="Times New Roman" panose="02020603050405020304" pitchFamily="18" charset="0"/>
              </a:rPr>
              <a:t>3. </a:t>
            </a:r>
            <a:r>
              <a:rPr lang="ru-RU" dirty="0" err="1">
                <a:latin typeface="Times New Roman" panose="02020603050405020304" pitchFamily="18" charset="0"/>
                <a:cs typeface="Times New Roman" panose="02020603050405020304" pitchFamily="18" charset="0"/>
              </a:rPr>
              <a:t>Підстави</a:t>
            </a:r>
            <a:r>
              <a:rPr lang="ru-RU" dirty="0">
                <a:latin typeface="Times New Roman" panose="02020603050405020304" pitchFamily="18" charset="0"/>
                <a:cs typeface="Times New Roman" panose="02020603050405020304" pitchFamily="18" charset="0"/>
              </a:rPr>
              <a:t> та порядок </a:t>
            </a:r>
            <a:r>
              <a:rPr lang="ru-RU" dirty="0" err="1">
                <a:latin typeface="Times New Roman" panose="02020603050405020304" pitchFamily="18" charset="0"/>
                <a:cs typeface="Times New Roman" panose="02020603050405020304" pitchFamily="18" charset="0"/>
              </a:rPr>
              <a:t>взяття</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профілактичний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кривдників</a:t>
            </a:r>
            <a:endParaRPr lang="ru-RU" dirty="0">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4. </a:t>
            </a:r>
            <a:r>
              <a:rPr lang="ru-RU" dirty="0" err="1">
                <a:latin typeface="Times New Roman" panose="02020603050405020304" pitchFamily="18" charset="0"/>
                <a:cs typeface="Times New Roman" panose="02020603050405020304" pitchFamily="18" charset="0"/>
              </a:rPr>
              <a:t>Правові</a:t>
            </a:r>
            <a:r>
              <a:rPr lang="ru-RU" dirty="0">
                <a:latin typeface="Times New Roman" panose="02020603050405020304" pitchFamily="18" charset="0"/>
                <a:cs typeface="Times New Roman" panose="02020603050405020304" pitchFamily="18" charset="0"/>
              </a:rPr>
              <a:t> засади та </a:t>
            </a:r>
            <a:r>
              <a:rPr lang="ru-RU" dirty="0" err="1">
                <a:latin typeface="Times New Roman" panose="02020603050405020304" pitchFamily="18" charset="0"/>
                <a:cs typeface="Times New Roman" panose="02020603050405020304" pitchFamily="18" charset="0"/>
              </a:rPr>
              <a:t>механізм</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направлення</a:t>
            </a:r>
            <a:r>
              <a:rPr lang="ru-RU" dirty="0">
                <a:latin typeface="Times New Roman" panose="02020603050405020304" pitchFamily="18" charset="0"/>
                <a:cs typeface="Times New Roman" panose="02020603050405020304" pitchFamily="18" charset="0"/>
              </a:rPr>
              <a:t> на </a:t>
            </a:r>
            <a:r>
              <a:rPr lang="ru-RU" dirty="0" err="1">
                <a:latin typeface="Times New Roman" panose="02020603050405020304" pitchFamily="18" charset="0"/>
                <a:cs typeface="Times New Roman" panose="02020603050405020304" pitchFamily="18" charset="0"/>
              </a:rPr>
              <a:t>проходження</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програм</a:t>
            </a:r>
            <a:r>
              <a:rPr lang="ru-RU" dirty="0">
                <a:latin typeface="Times New Roman" panose="02020603050405020304" pitchFamily="18" charset="0"/>
                <a:cs typeface="Times New Roman" panose="02020603050405020304" pitchFamily="18" charset="0"/>
              </a:rPr>
              <a:t> для </a:t>
            </a:r>
            <a:r>
              <a:rPr lang="ru-RU" dirty="0" err="1">
                <a:latin typeface="Times New Roman" panose="02020603050405020304" pitchFamily="18" charset="0"/>
                <a:cs typeface="Times New Roman" panose="02020603050405020304" pitchFamily="18" charset="0"/>
              </a:rPr>
              <a:t>кривдників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2715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Прямоугольник 1"/>
          <p:cNvSpPr>
            <a:spLocks noChangeArrowheads="1"/>
          </p:cNvSpPr>
          <p:nvPr/>
        </p:nvSpPr>
        <p:spPr bwMode="auto">
          <a:xfrm>
            <a:off x="203200" y="215900"/>
            <a:ext cx="11845925" cy="695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 typeface="Wingdings" panose="05000000000000000000" pitchFamily="2" charset="2"/>
              <a:buChar char="Ø"/>
            </a:pPr>
            <a:r>
              <a:rPr lang="uk-UA" altLang="uk-UA" sz="3000" b="1"/>
              <a:t>Уповноважений підрозділ органу Національної поліції України бере на профілактичний облік кривдника з моменту виявлення факту вчинення ним домашнього насильства на встановлений законодавством строк </a:t>
            </a:r>
            <a:r>
              <a:rPr lang="uk-UA" altLang="uk-UA" sz="3000" b="1" u="sng">
                <a:solidFill>
                  <a:srgbClr val="FF0000"/>
                </a:solidFill>
              </a:rPr>
              <a:t>(1 рік)</a:t>
            </a:r>
            <a:r>
              <a:rPr lang="uk-UA" altLang="uk-UA" sz="3000" b="1"/>
              <a:t> і проводить з ним профілактичну роботу.</a:t>
            </a:r>
          </a:p>
          <a:p>
            <a:pPr eaLnBrk="1" hangingPunct="1">
              <a:lnSpc>
                <a:spcPct val="100000"/>
              </a:lnSpc>
              <a:spcBef>
                <a:spcPct val="0"/>
              </a:spcBef>
              <a:buFont typeface="Wingdings" panose="05000000000000000000" pitchFamily="2" charset="2"/>
              <a:buChar char="Ø"/>
            </a:pPr>
            <a:r>
              <a:rPr lang="uk-UA" altLang="uk-UA" sz="3000" b="1"/>
              <a:t>	Зняття кривдника з профілактичного обліку здійснюється уповноваженим підрозділом органу Національної поліції України, який взяв його на профілактичний облік, автоматично після завершення встановленого строку, якщо інше не передбачено законодавством.</a:t>
            </a:r>
          </a:p>
          <a:p>
            <a:pPr eaLnBrk="1" hangingPunct="1">
              <a:lnSpc>
                <a:spcPct val="100000"/>
              </a:lnSpc>
              <a:spcBef>
                <a:spcPct val="0"/>
              </a:spcBef>
              <a:buFont typeface="Wingdings" panose="05000000000000000000" pitchFamily="2" charset="2"/>
              <a:buChar char="Ø"/>
            </a:pPr>
            <a:r>
              <a:rPr lang="uk-UA" altLang="uk-UA" sz="3000" b="1"/>
              <a:t>	Порядок взяття на профілактичний облік, проведення профілактичної роботи та зняття з профілактичного обліку кривдника затверджується МВС України.</a:t>
            </a:r>
          </a:p>
          <a:p>
            <a:pPr algn="ctr" eaLnBrk="1" hangingPunct="1">
              <a:lnSpc>
                <a:spcPct val="100000"/>
              </a:lnSpc>
              <a:spcBef>
                <a:spcPct val="0"/>
              </a:spcBef>
              <a:buFont typeface="Arial" panose="020B0604020202020204" pitchFamily="34" charset="0"/>
              <a:buNone/>
            </a:pPr>
            <a:endParaRPr lang="uk-UA" altLang="uk-UA" sz="3000">
              <a:solidFill>
                <a:srgbClr val="002060"/>
              </a:solidFill>
            </a:endParaRPr>
          </a:p>
        </p:txBody>
      </p:sp>
    </p:spTree>
    <p:extLst>
      <p:ext uri="{BB962C8B-B14F-4D97-AF65-F5344CB8AC3E}">
        <p14:creationId xmlns:p14="http://schemas.microsoft.com/office/powerpoint/2010/main" val="1168260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Заголовок 1"/>
          <p:cNvSpPr>
            <a:spLocks noGrp="1"/>
          </p:cNvSpPr>
          <p:nvPr>
            <p:ph type="title"/>
          </p:nvPr>
        </p:nvSpPr>
        <p:spPr>
          <a:xfrm>
            <a:off x="838200" y="365125"/>
            <a:ext cx="10515600" cy="6280150"/>
          </a:xfrm>
        </p:spPr>
        <p:txBody>
          <a:bodyPr>
            <a:normAutofit fontScale="90000"/>
          </a:bodyPr>
          <a:lstStyle/>
          <a:p>
            <a:pPr algn="ctr"/>
            <a:r>
              <a:rPr lang="uk-UA" altLang="ru-RU" sz="8800" b="1" i="1" u="sng" dirty="0" smtClean="0">
                <a:solidFill>
                  <a:srgbClr val="C00000"/>
                </a:solidFill>
                <a:latin typeface="Times New Roman" panose="02020603050405020304" pitchFamily="18" charset="0"/>
                <a:cs typeface="Times New Roman" panose="02020603050405020304" pitchFamily="18" charset="0"/>
              </a:rPr>
              <a:t/>
            </a:r>
            <a:br>
              <a:rPr lang="uk-UA" altLang="ru-RU" sz="8800" b="1" i="1" u="sng" dirty="0" smtClean="0">
                <a:solidFill>
                  <a:srgbClr val="C00000"/>
                </a:solidFill>
                <a:latin typeface="Times New Roman" panose="02020603050405020304" pitchFamily="18" charset="0"/>
                <a:cs typeface="Times New Roman" panose="02020603050405020304" pitchFamily="18" charset="0"/>
              </a:rPr>
            </a:br>
            <a:r>
              <a:rPr lang="uk-UA" altLang="ru-RU" sz="8800" b="1" i="1" u="sng" dirty="0" smtClean="0">
                <a:solidFill>
                  <a:srgbClr val="C00000"/>
                </a:solidFill>
                <a:latin typeface="Times New Roman" panose="02020603050405020304" pitchFamily="18" charset="0"/>
                <a:cs typeface="Times New Roman" panose="02020603050405020304" pitchFamily="18" charset="0"/>
              </a:rPr>
              <a:t>Направлення кривдника на проходження програми для кривдників</a:t>
            </a:r>
            <a:br>
              <a:rPr lang="uk-UA" altLang="ru-RU" sz="8800" b="1" i="1" u="sng" dirty="0" smtClean="0">
                <a:solidFill>
                  <a:srgbClr val="C00000"/>
                </a:solidFill>
                <a:latin typeface="Times New Roman" panose="02020603050405020304" pitchFamily="18" charset="0"/>
                <a:cs typeface="Times New Roman" panose="02020603050405020304" pitchFamily="18" charset="0"/>
              </a:rPr>
            </a:br>
            <a:endParaRPr lang="ru-RU" altLang="ru-RU" sz="8800" i="1" u="sng" dirty="0" smtClean="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50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700"/>
            <a:ext cx="11806238" cy="7710488"/>
          </a:xfrm>
          <a:prstGeom prst="rect">
            <a:avLst/>
          </a:prstGeom>
        </p:spPr>
        <p:txBody>
          <a:bodyPr>
            <a:spAutoFit/>
          </a:bodyPr>
          <a:lstStyle/>
          <a:p>
            <a:pPr marL="457200" indent="-457200" eaLnBrk="1" hangingPunct="1">
              <a:buFont typeface="Wingdings" pitchFamily="2" charset="2"/>
              <a:buChar char="Ø"/>
              <a:defRPr/>
            </a:pPr>
            <a:r>
              <a:rPr lang="uk-UA" altLang="uk-UA" sz="3200" b="1" dirty="0">
                <a:solidFill>
                  <a:srgbClr val="002060"/>
                </a:solidFill>
                <a:latin typeface="+mn-lt"/>
              </a:rPr>
              <a:t>         </a:t>
            </a:r>
            <a:r>
              <a:rPr lang="uk-UA" altLang="uk-UA" sz="3200" b="1" dirty="0">
                <a:latin typeface="+mn-lt"/>
              </a:rPr>
              <a:t>Кривдника може бути направлено судом на проходження програми для кривдників на строк від трьох місяців до одного року у випадках, передбачених законодавством.</a:t>
            </a:r>
          </a:p>
          <a:p>
            <a:pPr marL="457200" indent="-457200" eaLnBrk="1" hangingPunct="1">
              <a:buFont typeface="Wingdings" pitchFamily="2" charset="2"/>
              <a:buChar char="Ø"/>
              <a:defRPr/>
            </a:pPr>
            <a:r>
              <a:rPr lang="uk-UA" altLang="uk-UA" sz="3200" b="1" dirty="0">
                <a:latin typeface="+mn-lt"/>
              </a:rPr>
              <a:t>	Кривдник повинен мати можливість відвідувати програму для кривдників за власною ініціативою на добровільній основі.</a:t>
            </a:r>
          </a:p>
          <a:p>
            <a:pPr marL="457200" indent="-457200" eaLnBrk="1" hangingPunct="1">
              <a:buFont typeface="Wingdings" pitchFamily="2" charset="2"/>
              <a:buChar char="Ø"/>
              <a:defRPr/>
            </a:pPr>
            <a:r>
              <a:rPr lang="uk-UA" altLang="uk-UA" sz="3200" b="1" dirty="0">
                <a:latin typeface="+mn-lt"/>
              </a:rPr>
              <a:t>	У разі </a:t>
            </a:r>
            <a:r>
              <a:rPr lang="uk-UA" altLang="uk-UA" sz="3200" b="1" u="sng" dirty="0">
                <a:solidFill>
                  <a:srgbClr val="FF0000"/>
                </a:solidFill>
                <a:latin typeface="+mn-lt"/>
              </a:rPr>
              <a:t>неявки</a:t>
            </a:r>
            <a:r>
              <a:rPr lang="uk-UA" altLang="uk-UA" sz="3200" b="1" dirty="0">
                <a:latin typeface="+mn-lt"/>
              </a:rPr>
              <a:t> кривдника для проходження програми для кривдників або </a:t>
            </a:r>
            <a:r>
              <a:rPr lang="uk-UA" altLang="uk-UA" sz="3200" b="1" u="sng" dirty="0">
                <a:solidFill>
                  <a:srgbClr val="FF0000"/>
                </a:solidFill>
                <a:latin typeface="+mn-lt"/>
              </a:rPr>
              <a:t>ухилення</a:t>
            </a:r>
            <a:r>
              <a:rPr lang="uk-UA" altLang="uk-UA" sz="3200" b="1" dirty="0">
                <a:latin typeface="+mn-lt"/>
              </a:rPr>
              <a:t> від проходження програми без поважних причин суб’єкти, відповідальні за виконання програм для кривдників, надають протягом трьох робочих днів письмове повідомлення про це уповноваженому підрозділу органів Національної поліції України для вжиття заходів.</a:t>
            </a:r>
          </a:p>
          <a:p>
            <a:pPr eaLnBrk="1" hangingPunct="1">
              <a:buFont typeface="Arial" pitchFamily="34" charset="0"/>
              <a:buNone/>
              <a:defRPr/>
            </a:pPr>
            <a:endParaRPr lang="uk-UA" altLang="uk-UA" sz="3200" b="1" dirty="0">
              <a:solidFill>
                <a:srgbClr val="002060"/>
              </a:solidFill>
              <a:latin typeface="+mn-lt"/>
            </a:endParaRPr>
          </a:p>
        </p:txBody>
      </p:sp>
    </p:spTree>
    <p:extLst>
      <p:ext uri="{BB962C8B-B14F-4D97-AF65-F5344CB8AC3E}">
        <p14:creationId xmlns:p14="http://schemas.microsoft.com/office/powerpoint/2010/main" val="3049219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Прямоугольник 1"/>
          <p:cNvSpPr>
            <a:spLocks noChangeArrowheads="1"/>
          </p:cNvSpPr>
          <p:nvPr/>
        </p:nvSpPr>
        <p:spPr bwMode="auto">
          <a:xfrm>
            <a:off x="161925" y="76200"/>
            <a:ext cx="11847513" cy="668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 typeface="Arial" panose="020B0604020202020204" pitchFamily="34" charset="0"/>
              <a:buNone/>
            </a:pPr>
            <a:r>
              <a:rPr lang="uk-UA" altLang="ja-JP" sz="3600" b="1"/>
              <a:t>У разі вчинення домашнього насильства чи насильства за ознакою статі, суд під час вирішення питання про накладення стягнення за адміністративне правопорушення має право одночасно вирішити питання про направлення особи, яка вчинила домашнє насильство чи насильство за ознакою статі, на проходження програми для таких осіб, передбаченої Законом України "Про запобігання та протидію домашньому насильству" чи Законом України "Про забезпечення рівних прав та можливостей жінок і чоловіків».</a:t>
            </a:r>
            <a:r>
              <a:rPr lang="uk-UA" altLang="ja-JP" sz="3600"/>
              <a:t> </a:t>
            </a:r>
            <a:endParaRPr lang="uk-UA" altLang="uk-UA" sz="3600">
              <a:ea typeface="游ゴシック" panose="020B0400000000000000" pitchFamily="34" charset="-128"/>
            </a:endParaRPr>
          </a:p>
        </p:txBody>
      </p:sp>
    </p:spTree>
    <p:extLst>
      <p:ext uri="{BB962C8B-B14F-4D97-AF65-F5344CB8AC3E}">
        <p14:creationId xmlns:p14="http://schemas.microsoft.com/office/powerpoint/2010/main" val="20106389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100138"/>
          </a:xfrm>
          <a:prstGeom prst="rect">
            <a:avLst/>
          </a:prstGeom>
          <a:solidFill>
            <a:srgbClr val="001F3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dirty="0"/>
          </a:p>
        </p:txBody>
      </p:sp>
      <p:sp>
        <p:nvSpPr>
          <p:cNvPr id="5" name="Прямоугольник 4"/>
          <p:cNvSpPr/>
          <p:nvPr/>
        </p:nvSpPr>
        <p:spPr>
          <a:xfrm>
            <a:off x="0" y="5757863"/>
            <a:ext cx="12192000" cy="1100137"/>
          </a:xfrm>
          <a:prstGeom prst="rect">
            <a:avLst/>
          </a:prstGeom>
          <a:solidFill>
            <a:srgbClr val="001F3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dirty="0"/>
          </a:p>
        </p:txBody>
      </p:sp>
      <p:sp>
        <p:nvSpPr>
          <p:cNvPr id="17" name="Скругленный прямоугольник 16"/>
          <p:cNvSpPr>
            <a:spLocks noChangeArrowheads="1"/>
          </p:cNvSpPr>
          <p:nvPr/>
        </p:nvSpPr>
        <p:spPr bwMode="auto">
          <a:xfrm>
            <a:off x="0" y="1157288"/>
            <a:ext cx="12112625" cy="1235075"/>
          </a:xfrm>
          <a:prstGeom prst="roundRect">
            <a:avLst>
              <a:gd name="adj" fmla="val 16667"/>
            </a:avLst>
          </a:prstGeom>
          <a:gradFill rotWithShape="1">
            <a:gsLst>
              <a:gs pos="0">
                <a:srgbClr val="CCECFF">
                  <a:gamma/>
                  <a:shade val="46275"/>
                  <a:invGamma/>
                </a:srgbClr>
              </a:gs>
              <a:gs pos="100000">
                <a:srgbClr val="CCECFF"/>
              </a:gs>
            </a:gsLst>
            <a:path path="shape">
              <a:fillToRect l="50000" t="50000" r="50000" b="50000"/>
            </a:path>
          </a:gradFill>
          <a:ln w="12700" algn="ctr">
            <a:solidFill>
              <a:srgbClr val="41719C"/>
            </a:solidFill>
            <a:prstDash val="dash"/>
            <a:miter lim="800000"/>
            <a:headEnd/>
            <a:tailEnd/>
          </a:ln>
        </p:spPr>
        <p:txBody>
          <a:bodyPr anchor="ctr"/>
          <a:lstStyle/>
          <a:p>
            <a:pPr algn="ctr" eaLnBrk="1" fontAlgn="auto" hangingPunct="1">
              <a:spcBef>
                <a:spcPts val="0"/>
              </a:spcBef>
              <a:spcAft>
                <a:spcPts val="0"/>
              </a:spcAft>
              <a:defRPr/>
            </a:pPr>
            <a:endParaRPr lang="ru-RU">
              <a:solidFill>
                <a:schemeClr val="lt1"/>
              </a:solidFill>
              <a:latin typeface="+mn-lt"/>
              <a:cs typeface="+mn-cs"/>
            </a:endParaRPr>
          </a:p>
        </p:txBody>
      </p:sp>
      <p:sp>
        <p:nvSpPr>
          <p:cNvPr id="24" name="Скругленный прямоугольник 23"/>
          <p:cNvSpPr>
            <a:spLocks noChangeArrowheads="1"/>
          </p:cNvSpPr>
          <p:nvPr/>
        </p:nvSpPr>
        <p:spPr bwMode="auto">
          <a:xfrm>
            <a:off x="41275" y="2452688"/>
            <a:ext cx="5934075" cy="3259137"/>
          </a:xfrm>
          <a:prstGeom prst="roundRect">
            <a:avLst>
              <a:gd name="adj" fmla="val 16667"/>
            </a:avLst>
          </a:prstGeom>
          <a:gradFill rotWithShape="1">
            <a:gsLst>
              <a:gs pos="0">
                <a:srgbClr val="CCECFF"/>
              </a:gs>
              <a:gs pos="100000">
                <a:srgbClr val="CCECFF">
                  <a:gamma/>
                  <a:shade val="46275"/>
                  <a:invGamma/>
                </a:srgbClr>
              </a:gs>
            </a:gsLst>
            <a:lin ang="2700000" scaled="1"/>
          </a:gradFill>
          <a:ln w="12700" algn="ctr">
            <a:solidFill>
              <a:srgbClr val="41719C"/>
            </a:solidFill>
            <a:miter lim="800000"/>
            <a:headEnd/>
            <a:tailEnd/>
          </a:ln>
        </p:spPr>
        <p:txBody>
          <a:bodyPr anchor="ctr"/>
          <a:lstStyle/>
          <a:p>
            <a:pPr algn="ctr" eaLnBrk="1" fontAlgn="auto" hangingPunct="1">
              <a:spcBef>
                <a:spcPts val="0"/>
              </a:spcBef>
              <a:spcAft>
                <a:spcPts val="0"/>
              </a:spcAft>
              <a:defRPr/>
            </a:pPr>
            <a:endParaRPr lang="ru-RU">
              <a:solidFill>
                <a:schemeClr val="lt1"/>
              </a:solidFill>
              <a:latin typeface="+mn-lt"/>
              <a:cs typeface="+mn-cs"/>
            </a:endParaRPr>
          </a:p>
        </p:txBody>
      </p:sp>
      <p:sp>
        <p:nvSpPr>
          <p:cNvPr id="25" name="Скругленный прямоугольник 24"/>
          <p:cNvSpPr>
            <a:spLocks noChangeArrowheads="1"/>
          </p:cNvSpPr>
          <p:nvPr/>
        </p:nvSpPr>
        <p:spPr bwMode="auto">
          <a:xfrm>
            <a:off x="6259513" y="2417763"/>
            <a:ext cx="5932487" cy="3246437"/>
          </a:xfrm>
          <a:prstGeom prst="roundRect">
            <a:avLst>
              <a:gd name="adj" fmla="val 16667"/>
            </a:avLst>
          </a:prstGeom>
          <a:gradFill rotWithShape="1">
            <a:gsLst>
              <a:gs pos="0">
                <a:srgbClr val="CCECFF"/>
              </a:gs>
              <a:gs pos="100000">
                <a:srgbClr val="CCECFF">
                  <a:gamma/>
                  <a:shade val="46275"/>
                  <a:invGamma/>
                </a:srgbClr>
              </a:gs>
            </a:gsLst>
            <a:lin ang="2700000" scaled="1"/>
          </a:gradFill>
          <a:ln w="12700" algn="ctr">
            <a:solidFill>
              <a:srgbClr val="41719C"/>
            </a:solidFill>
            <a:miter lim="800000"/>
            <a:headEnd/>
            <a:tailEnd/>
          </a:ln>
        </p:spPr>
        <p:txBody>
          <a:bodyPr anchor="ctr"/>
          <a:lstStyle/>
          <a:p>
            <a:pPr algn="ctr" eaLnBrk="1" fontAlgn="auto" hangingPunct="1">
              <a:spcBef>
                <a:spcPts val="0"/>
              </a:spcBef>
              <a:spcAft>
                <a:spcPts val="0"/>
              </a:spcAft>
              <a:defRPr/>
            </a:pPr>
            <a:endParaRPr lang="ru-RU">
              <a:solidFill>
                <a:schemeClr val="lt1"/>
              </a:solidFill>
              <a:latin typeface="+mn-lt"/>
              <a:cs typeface="+mn-cs"/>
            </a:endParaRPr>
          </a:p>
        </p:txBody>
      </p:sp>
      <p:sp>
        <p:nvSpPr>
          <p:cNvPr id="26" name="TextBox 25"/>
          <p:cNvSpPr txBox="1"/>
          <p:nvPr/>
        </p:nvSpPr>
        <p:spPr>
          <a:xfrm>
            <a:off x="371802" y="1279729"/>
            <a:ext cx="11230225" cy="786181"/>
          </a:xfrm>
          <a:prstGeom prst="rect">
            <a:avLst/>
          </a:prstGeom>
          <a:noFill/>
        </p:spPr>
        <p:txBody>
          <a:bodyPr>
            <a:spAutoFit/>
            <a:scene3d>
              <a:camera prst="orthographicFront"/>
              <a:lightRig rig="threePt" dir="t"/>
            </a:scene3d>
            <a:sp3d extrusionH="57150">
              <a:bevelT w="38100" h="38100" prst="angle"/>
            </a:sp3d>
          </a:bodyPr>
          <a:lstStyle/>
          <a:p>
            <a:pPr algn="ctr" eaLnBrk="1" fontAlgn="auto" hangingPunct="1">
              <a:spcBef>
                <a:spcPts val="0"/>
              </a:spcBef>
              <a:spcAft>
                <a:spcPts val="0"/>
              </a:spcAft>
              <a:defRPr/>
            </a:pPr>
            <a:r>
              <a:rPr lang="ru-RU" sz="2900" b="1" dirty="0">
                <a:ln>
                  <a:solidFill>
                    <a:schemeClr val="tx1">
                      <a:lumMod val="95000"/>
                      <a:lumOff val="5000"/>
                    </a:schemeClr>
                  </a:solidFill>
                </a:ln>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КРИМІНАЛЬНА ВІДПОВІДАЛЬНІСТЬ ЗА ВЧИНЕННЯ ДОМАШНЬОГО НАСИЛЬСТВА</a:t>
            </a:r>
            <a:endParaRPr lang="ru-RU" sz="2900" dirty="0">
              <a:ln>
                <a:solidFill>
                  <a:schemeClr val="tx1">
                    <a:lumMod val="95000"/>
                    <a:lumOff val="5000"/>
                  </a:schemeClr>
                </a:solidFill>
              </a:ln>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5064" name="TextBox 28"/>
          <p:cNvSpPr txBox="1">
            <a:spLocks noChangeArrowheads="1"/>
          </p:cNvSpPr>
          <p:nvPr/>
        </p:nvSpPr>
        <p:spPr bwMode="auto">
          <a:xfrm>
            <a:off x="227013" y="2359025"/>
            <a:ext cx="5610225" cy="301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uk-UA" altLang="ru-RU" sz="1500" b="1">
                <a:latin typeface="Times New Roman" panose="02020603050405020304" pitchFamily="18" charset="0"/>
                <a:cs typeface="Times New Roman" panose="02020603050405020304" pitchFamily="18" charset="0"/>
              </a:rPr>
              <a:t>Стаття 126</a:t>
            </a:r>
            <a:r>
              <a:rPr lang="uk-UA" altLang="ru-RU" sz="1500" b="1" baseline="30000">
                <a:latin typeface="Times New Roman" panose="02020603050405020304" pitchFamily="18" charset="0"/>
                <a:cs typeface="Times New Roman" panose="02020603050405020304" pitchFamily="18" charset="0"/>
              </a:rPr>
              <a:t>1</a:t>
            </a:r>
            <a:r>
              <a:rPr lang="uk-UA" altLang="ru-RU" sz="1500" b="1">
                <a:latin typeface="Times New Roman" panose="02020603050405020304" pitchFamily="18" charset="0"/>
                <a:cs typeface="Times New Roman" panose="02020603050405020304" pitchFamily="18" charset="0"/>
              </a:rPr>
              <a:t> Домашнє насильство Кримінального кодексу України</a:t>
            </a:r>
          </a:p>
          <a:p>
            <a:pPr algn="ctr" eaLnBrk="1" hangingPunct="1">
              <a:lnSpc>
                <a:spcPct val="100000"/>
              </a:lnSpc>
              <a:spcBef>
                <a:spcPct val="0"/>
              </a:spcBef>
              <a:buFontTx/>
              <a:buNone/>
            </a:pPr>
            <a:endParaRPr lang="ru-RU" altLang="ru-RU" sz="800">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r>
              <a:rPr lang="uk-UA" altLang="ru-RU" sz="1400" b="1">
                <a:latin typeface="Times New Roman" panose="02020603050405020304" pitchFamily="18" charset="0"/>
                <a:cs typeface="Times New Roman" panose="02020603050405020304" pitchFamily="18" charset="0"/>
              </a:rPr>
              <a:t>Домашнє насильство, тобто умисне систематичне вчинення фізичного, психологічного або економічного насильства щодо теперішнього чи колишнього подружжя або іншої особи, з якою винний перебуває (перебував) у сімейних або близьких відносинах, що призводить до фізичних або психологічних страждань, розладів здоров’я, втрати працездатності, емоційної залежності або погіршення якості життя потерпілої особи , -</a:t>
            </a:r>
          </a:p>
          <a:p>
            <a:pPr algn="just" eaLnBrk="1" hangingPunct="1">
              <a:lnSpc>
                <a:spcPct val="100000"/>
              </a:lnSpc>
              <a:spcBef>
                <a:spcPct val="0"/>
              </a:spcBef>
              <a:buFontTx/>
              <a:buNone/>
            </a:pPr>
            <a:r>
              <a:rPr lang="uk-UA" altLang="ru-RU" sz="1400" b="1">
                <a:latin typeface="Times New Roman" panose="02020603050405020304" pitchFamily="18" charset="0"/>
                <a:cs typeface="Times New Roman" panose="02020603050405020304" pitchFamily="18" charset="0"/>
              </a:rPr>
              <a:t>караються громадськими роботами на строк від ста п'ятдесяти до двохсот сорока годин, або арештом на строк до шести місяців, або обмеженням волі на строк до п’яти років, або позбавленням волі на строк до двох років (набрання чинності 11.01.2019).</a:t>
            </a:r>
            <a:endParaRPr lang="ru-RU" altLang="ru-RU" sz="1400" b="1">
              <a:latin typeface="Times New Roman" panose="02020603050405020304" pitchFamily="18" charset="0"/>
              <a:cs typeface="Times New Roman" panose="02020603050405020304" pitchFamily="18" charset="0"/>
            </a:endParaRPr>
          </a:p>
        </p:txBody>
      </p:sp>
      <p:sp>
        <p:nvSpPr>
          <p:cNvPr id="45065" name="TextBox 29"/>
          <p:cNvSpPr txBox="1">
            <a:spLocks noChangeArrowheads="1"/>
          </p:cNvSpPr>
          <p:nvPr/>
        </p:nvSpPr>
        <p:spPr bwMode="auto">
          <a:xfrm>
            <a:off x="6583363" y="2466975"/>
            <a:ext cx="5608637" cy="314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uk-UA" altLang="ru-RU" sz="1500" b="1">
                <a:latin typeface="Times New Roman" panose="02020603050405020304" pitchFamily="18" charset="0"/>
                <a:cs typeface="Times New Roman" panose="02020603050405020304" pitchFamily="18" charset="0"/>
              </a:rPr>
              <a:t>Стаття 390</a:t>
            </a:r>
            <a:r>
              <a:rPr lang="uk-UA" altLang="ru-RU" sz="1500" b="1" baseline="30000">
                <a:latin typeface="Times New Roman" panose="02020603050405020304" pitchFamily="18" charset="0"/>
                <a:cs typeface="Times New Roman" panose="02020603050405020304" pitchFamily="18" charset="0"/>
              </a:rPr>
              <a:t>1   </a:t>
            </a:r>
            <a:r>
              <a:rPr lang="uk-UA" altLang="ru-RU" sz="1500" b="1">
                <a:latin typeface="Times New Roman" panose="02020603050405020304" pitchFamily="18" charset="0"/>
                <a:cs typeface="Times New Roman" panose="02020603050405020304" pitchFamily="18" charset="0"/>
              </a:rPr>
              <a:t>Невиконання обмежувальних заходів, обмежувальних приписів або непроходження</a:t>
            </a:r>
            <a:endParaRPr lang="ru-RU" altLang="ru-RU" sz="1500">
              <a:latin typeface="Times New Roman" panose="02020603050405020304" pitchFamily="18" charset="0"/>
              <a:cs typeface="Times New Roman" panose="02020603050405020304" pitchFamily="18" charset="0"/>
            </a:endParaRPr>
          </a:p>
          <a:p>
            <a:pPr algn="ctr" eaLnBrk="1" hangingPunct="1">
              <a:lnSpc>
                <a:spcPct val="100000"/>
              </a:lnSpc>
              <a:spcBef>
                <a:spcPct val="0"/>
              </a:spcBef>
              <a:buFontTx/>
              <a:buNone/>
            </a:pPr>
            <a:r>
              <a:rPr lang="uk-UA" altLang="ru-RU" sz="1500" b="1">
                <a:latin typeface="Times New Roman" panose="02020603050405020304" pitchFamily="18" charset="0"/>
                <a:cs typeface="Times New Roman" panose="02020603050405020304" pitchFamily="18" charset="0"/>
              </a:rPr>
              <a:t>програми для кривдників Кримінального кодексу України</a:t>
            </a:r>
          </a:p>
          <a:p>
            <a:pPr algn="ctr" eaLnBrk="1" hangingPunct="1">
              <a:lnSpc>
                <a:spcPct val="100000"/>
              </a:lnSpc>
              <a:spcBef>
                <a:spcPct val="0"/>
              </a:spcBef>
              <a:buFontTx/>
              <a:buNone/>
            </a:pPr>
            <a:endParaRPr lang="ru-RU" altLang="ru-RU" sz="1200">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r>
              <a:rPr lang="uk-UA" altLang="ru-RU" sz="1600" b="1">
                <a:latin typeface="Times New Roman" panose="02020603050405020304" pitchFamily="18" charset="0"/>
                <a:cs typeface="Times New Roman" panose="02020603050405020304" pitchFamily="18" charset="0"/>
              </a:rPr>
              <a:t>Умисне невиконання обмежувальних заходів, передбачених статтею 91</a:t>
            </a:r>
            <a:r>
              <a:rPr lang="uk-UA" altLang="ru-RU" sz="1600" b="1" baseline="30000">
                <a:latin typeface="Times New Roman" panose="02020603050405020304" pitchFamily="18" charset="0"/>
                <a:cs typeface="Times New Roman" panose="02020603050405020304" pitchFamily="18" charset="0"/>
              </a:rPr>
              <a:t>1</a:t>
            </a:r>
            <a:r>
              <a:rPr lang="uk-UA" altLang="ru-RU" sz="1600" b="1">
                <a:latin typeface="Times New Roman" panose="02020603050405020304" pitchFamily="18" charset="0"/>
                <a:cs typeface="Times New Roman" panose="02020603050405020304" pitchFamily="18" charset="0"/>
              </a:rPr>
              <a:t> КК України, або умисне невиконання обмежувальних приписів, або умисне ухилення від проходження програми для кривдників особою, щодо якої такі заходи застосовані судом, -</a:t>
            </a:r>
            <a:endParaRPr lang="ru-RU" altLang="ru-RU" sz="1600" b="1">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r>
              <a:rPr lang="uk-UA" altLang="ru-RU" sz="1600" b="1">
                <a:latin typeface="Times New Roman" panose="02020603050405020304" pitchFamily="18" charset="0"/>
                <a:cs typeface="Times New Roman" panose="02020603050405020304" pitchFamily="18" charset="0"/>
              </a:rPr>
              <a:t>караються арештом на строк до шести місяців або обмеженням волі на строк до двох років (набрання чинності 11.01.2019).</a:t>
            </a:r>
            <a:endParaRPr lang="ru-RU" altLang="ru-RU" sz="1600" b="1">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endParaRPr lang="ru-RU" altLang="ru-RU" sz="1500" b="1">
              <a:latin typeface="Times New Roman" panose="02020603050405020304" pitchFamily="18" charset="0"/>
              <a:cs typeface="Times New Roman" panose="02020603050405020304" pitchFamily="18" charset="0"/>
            </a:endParaRPr>
          </a:p>
        </p:txBody>
      </p:sp>
      <p:sp>
        <p:nvSpPr>
          <p:cNvPr id="24592" name="TextBox 11"/>
          <p:cNvSpPr txBox="1">
            <a:spLocks noChangeArrowheads="1"/>
          </p:cNvSpPr>
          <p:nvPr/>
        </p:nvSpPr>
        <p:spPr bwMode="auto">
          <a:xfrm>
            <a:off x="2971800" y="5767388"/>
            <a:ext cx="6756400" cy="641350"/>
          </a:xfrm>
          <a:prstGeom prst="rect">
            <a:avLst/>
          </a:prstGeom>
          <a:noFill/>
          <a:ln w="9525">
            <a:noFill/>
            <a:miter lim="800000"/>
            <a:headEnd/>
            <a:tailEnd/>
          </a:ln>
        </p:spPr>
        <p:txBody>
          <a:bodyPr>
            <a:spAutoFit/>
          </a:bodyPr>
          <a:lstStyle/>
          <a:p>
            <a:pPr eaLnBrk="1" hangingPunct="1">
              <a:defRPr/>
            </a:pPr>
            <a:r>
              <a:rPr lang="uk-UA">
                <a:latin typeface="Arial" charset="0"/>
                <a:cs typeface="Arial" charset="0"/>
              </a:rPr>
              <a:t> </a:t>
            </a:r>
            <a:endParaRPr lang="uk-UA">
              <a:solidFill>
                <a:schemeClr val="bg1"/>
              </a:solidFill>
              <a:latin typeface="Arial" charset="0"/>
              <a:cs typeface="Arial" charset="0"/>
            </a:endParaRPr>
          </a:p>
          <a:p>
            <a:pPr eaLnBrk="1" hangingPunct="1">
              <a:defRPr/>
            </a:pPr>
            <a:r>
              <a:rPr lang="uk-UA">
                <a:solidFill>
                  <a:schemeClr val="bg1"/>
                </a:solidFill>
                <a:latin typeface="Arial" charset="0"/>
                <a:cs typeface="Arial" charset="0"/>
              </a:rPr>
              <a:t>      </a:t>
            </a:r>
            <a:endParaRPr lang="ru-RU" sz="2200">
              <a:solidFill>
                <a:schemeClr val="bg1"/>
              </a:solidFill>
              <a:effectLst>
                <a:outerShdw blurRad="38100" dist="38100" dir="2700000" algn="tl">
                  <a:srgbClr val="000000"/>
                </a:outerShdw>
              </a:effectLst>
              <a:latin typeface="Calibri" pitchFamily="34" charset="0"/>
              <a:cs typeface="Arial" charset="0"/>
            </a:endParaRPr>
          </a:p>
        </p:txBody>
      </p:sp>
    </p:spTree>
    <p:extLst>
      <p:ext uri="{BB962C8B-B14F-4D97-AF65-F5344CB8AC3E}">
        <p14:creationId xmlns:p14="http://schemas.microsoft.com/office/powerpoint/2010/main" val="1749711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1100138"/>
          </a:xfrm>
          <a:prstGeom prst="rect">
            <a:avLst/>
          </a:prstGeom>
          <a:solidFill>
            <a:srgbClr val="001F3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dirty="0"/>
          </a:p>
        </p:txBody>
      </p:sp>
      <p:sp>
        <p:nvSpPr>
          <p:cNvPr id="5" name="Прямоугольник 4"/>
          <p:cNvSpPr/>
          <p:nvPr/>
        </p:nvSpPr>
        <p:spPr>
          <a:xfrm>
            <a:off x="0" y="5757863"/>
            <a:ext cx="12192000" cy="1100137"/>
          </a:xfrm>
          <a:prstGeom prst="rect">
            <a:avLst/>
          </a:prstGeom>
          <a:solidFill>
            <a:srgbClr val="001F3E"/>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dirty="0"/>
          </a:p>
        </p:txBody>
      </p:sp>
      <p:sp>
        <p:nvSpPr>
          <p:cNvPr id="17" name="Скругленный прямоугольник 16"/>
          <p:cNvSpPr>
            <a:spLocks noChangeArrowheads="1"/>
          </p:cNvSpPr>
          <p:nvPr/>
        </p:nvSpPr>
        <p:spPr bwMode="auto">
          <a:xfrm>
            <a:off x="0" y="1158875"/>
            <a:ext cx="12112625" cy="1235075"/>
          </a:xfrm>
          <a:prstGeom prst="roundRect">
            <a:avLst>
              <a:gd name="adj" fmla="val 16667"/>
            </a:avLst>
          </a:prstGeom>
          <a:gradFill rotWithShape="1">
            <a:gsLst>
              <a:gs pos="0">
                <a:srgbClr val="CCECFF">
                  <a:gamma/>
                  <a:shade val="46275"/>
                  <a:invGamma/>
                </a:srgbClr>
              </a:gs>
              <a:gs pos="100000">
                <a:srgbClr val="CCECFF"/>
              </a:gs>
            </a:gsLst>
            <a:lin ang="18900000" scaled="1"/>
          </a:gradFill>
          <a:ln w="12700" algn="ctr">
            <a:solidFill>
              <a:srgbClr val="41719C"/>
            </a:solidFill>
            <a:miter lim="800000"/>
            <a:headEnd/>
            <a:tailEnd/>
          </a:ln>
        </p:spPr>
        <p:txBody>
          <a:bodyPr anchor="ctr"/>
          <a:lstStyle/>
          <a:p>
            <a:pPr algn="ctr" eaLnBrk="1" fontAlgn="auto" hangingPunct="1">
              <a:spcBef>
                <a:spcPts val="0"/>
              </a:spcBef>
              <a:spcAft>
                <a:spcPts val="0"/>
              </a:spcAft>
              <a:defRPr/>
            </a:pPr>
            <a:endParaRPr lang="ru-RU">
              <a:solidFill>
                <a:schemeClr val="lt1"/>
              </a:solidFill>
              <a:latin typeface="+mn-lt"/>
              <a:cs typeface="+mn-cs"/>
            </a:endParaRPr>
          </a:p>
        </p:txBody>
      </p:sp>
      <p:sp>
        <p:nvSpPr>
          <p:cNvPr id="24" name="Скругленный прямоугольник 23"/>
          <p:cNvSpPr>
            <a:spLocks noChangeArrowheads="1"/>
          </p:cNvSpPr>
          <p:nvPr/>
        </p:nvSpPr>
        <p:spPr bwMode="auto">
          <a:xfrm>
            <a:off x="79375" y="2452688"/>
            <a:ext cx="12112625" cy="3259137"/>
          </a:xfrm>
          <a:prstGeom prst="roundRect">
            <a:avLst>
              <a:gd name="adj" fmla="val 16667"/>
            </a:avLst>
          </a:prstGeom>
          <a:solidFill>
            <a:srgbClr val="C9D1E9"/>
          </a:solidFill>
          <a:ln w="12700" algn="ctr">
            <a:solidFill>
              <a:srgbClr val="41719C"/>
            </a:solidFill>
            <a:miter lim="800000"/>
            <a:headEnd/>
            <a:tailEnd/>
          </a:ln>
        </p:spPr>
        <p:txBody>
          <a:bodyPr anchor="ctr"/>
          <a:lstStyle/>
          <a:p>
            <a:pPr algn="ctr" eaLnBrk="1" fontAlgn="auto" hangingPunct="1">
              <a:spcBef>
                <a:spcPts val="0"/>
              </a:spcBef>
              <a:spcAft>
                <a:spcPts val="0"/>
              </a:spcAft>
              <a:defRPr/>
            </a:pPr>
            <a:endParaRPr lang="ru-RU">
              <a:solidFill>
                <a:schemeClr val="lt1"/>
              </a:solidFill>
              <a:latin typeface="+mn-lt"/>
              <a:cs typeface="+mn-cs"/>
            </a:endParaRPr>
          </a:p>
        </p:txBody>
      </p:sp>
      <p:sp>
        <p:nvSpPr>
          <p:cNvPr id="26" name="TextBox 25"/>
          <p:cNvSpPr txBox="1"/>
          <p:nvPr/>
        </p:nvSpPr>
        <p:spPr>
          <a:xfrm>
            <a:off x="72164" y="1298238"/>
            <a:ext cx="12111897" cy="984885"/>
          </a:xfrm>
          <a:prstGeom prst="rect">
            <a:avLst/>
          </a:prstGeom>
          <a:noFill/>
        </p:spPr>
        <p:txBody>
          <a:bodyPr>
            <a:spAutoFit/>
            <a:scene3d>
              <a:camera prst="orthographicFront"/>
              <a:lightRig rig="threePt" dir="t"/>
            </a:scene3d>
            <a:sp3d extrusionH="57150">
              <a:bevelT w="38100" h="38100" prst="angle"/>
            </a:sp3d>
          </a:bodyPr>
          <a:lstStyle/>
          <a:p>
            <a:pPr algn="ctr" eaLnBrk="1" fontAlgn="auto" hangingPunct="1">
              <a:spcBef>
                <a:spcPts val="0"/>
              </a:spcBef>
              <a:spcAft>
                <a:spcPts val="0"/>
              </a:spcAft>
              <a:defRPr/>
            </a:pPr>
            <a:r>
              <a:rPr lang="ru-RU" sz="2900" b="1" dirty="0">
                <a:ln>
                  <a:solidFill>
                    <a:schemeClr val="tx1">
                      <a:lumMod val="95000"/>
                      <a:lumOff val="5000"/>
                    </a:schemeClr>
                  </a:solidFill>
                </a:ln>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АДМІНІСТРАТИВНА  ВІДПОВІДАЛЬНІСТЬ ЗА ВЧИНЕННЯ ДОМАШНЬОГО НАСИЛЬСТВА</a:t>
            </a:r>
            <a:endParaRPr lang="ru-RU" sz="2900" dirty="0">
              <a:ln>
                <a:solidFill>
                  <a:schemeClr val="tx1">
                    <a:lumMod val="95000"/>
                    <a:lumOff val="5000"/>
                  </a:schemeClr>
                </a:solidFill>
              </a:ln>
              <a:solidFill>
                <a:schemeClr val="bg1">
                  <a:lumMod val="8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6087" name="TextBox 28"/>
          <p:cNvSpPr txBox="1">
            <a:spLocks noChangeArrowheads="1"/>
          </p:cNvSpPr>
          <p:nvPr/>
        </p:nvSpPr>
        <p:spPr bwMode="auto">
          <a:xfrm>
            <a:off x="158750" y="2354263"/>
            <a:ext cx="11825288"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uk-UA" altLang="ru-RU" sz="1600" b="1">
                <a:latin typeface="Times New Roman" panose="02020603050405020304" pitchFamily="18" charset="0"/>
                <a:cs typeface="Times New Roman" panose="02020603050405020304" pitchFamily="18" charset="0"/>
              </a:rPr>
              <a:t>Стаття 173</a:t>
            </a:r>
            <a:r>
              <a:rPr lang="uk-UA" altLang="ru-RU" sz="1600" b="1" baseline="30000">
                <a:latin typeface="Times New Roman" panose="02020603050405020304" pitchFamily="18" charset="0"/>
                <a:cs typeface="Times New Roman" panose="02020603050405020304" pitchFamily="18" charset="0"/>
              </a:rPr>
              <a:t>-2</a:t>
            </a:r>
            <a:r>
              <a:rPr lang="uk-UA" altLang="ru-RU" sz="1600" b="1">
                <a:latin typeface="Times New Roman" panose="02020603050405020304" pitchFamily="18" charset="0"/>
                <a:cs typeface="Times New Roman" panose="02020603050405020304" pitchFamily="18" charset="0"/>
              </a:rPr>
              <a:t>. Вчинення домашнього насильства, насильства за ознакою статі, невиконання термінового заборонного припису або неповідомлення про місце свого тимчасового перебування</a:t>
            </a:r>
            <a:endParaRPr lang="ru-RU" altLang="ru-RU" sz="1600" b="1">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r>
              <a:rPr lang="uk-UA" altLang="ru-RU" sz="1500" b="1">
                <a:latin typeface="Times New Roman" panose="02020603050405020304" pitchFamily="18" charset="0"/>
                <a:cs typeface="Times New Roman" panose="02020603050405020304" pitchFamily="18" charset="0"/>
              </a:rPr>
              <a:t>Вчинення домашнього насильства, насильства за ознакою статі, тобто умисне вчинення будь-яких діянь (дій або бездіяльності) фізичного, психологічного чи економічного характеру (застосування насильства, що не спричинило тілесних ушкоджень, погрози, образи чи переслідування, позбавлення житла, їжі, одягу, іншого майна або коштів, на які потерпілий має передбачене законом право, тощо), внаслідок чого могла бути чи була завдана шкода фізичному або психічному здоров’ю потерпілого, а так само невиконання термінового заборонного припису особою, стосовно якої він винесений, або неповідомлення уповноваженим підрозділам органів Національної поліції України про місце свого тимчасового перебування в разі його винесення, -</a:t>
            </a:r>
            <a:endParaRPr lang="ru-RU" altLang="ru-RU" sz="1500" b="1">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r>
              <a:rPr lang="uk-UA" altLang="ru-RU" sz="1500" b="1" i="1">
                <a:latin typeface="Times New Roman" panose="02020603050405020304" pitchFamily="18" charset="0"/>
                <a:cs typeface="Times New Roman" panose="02020603050405020304" pitchFamily="18" charset="0"/>
              </a:rPr>
              <a:t>тягнуть за собою накладення штрафу від десяти до двадцяти неоподатковуваних мінімумів доходів громадян або громадські роботи на строк від тридцяти до сорока годин, або адміністративний арешт на строк до семи діб.</a:t>
            </a:r>
            <a:endParaRPr lang="ru-RU" altLang="ru-RU" sz="1500" b="1" i="1">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r>
              <a:rPr lang="uk-UA" altLang="ru-RU" sz="1500" b="1">
                <a:latin typeface="Times New Roman" panose="02020603050405020304" pitchFamily="18" charset="0"/>
                <a:cs typeface="Times New Roman" panose="02020603050405020304" pitchFamily="18" charset="0"/>
              </a:rPr>
              <a:t>Ті самі дії, вчинені особою, яку протягом року було піддано адміністративному стягненню за одне з порушень, передбачених частиною першою цієї статті, -</a:t>
            </a:r>
            <a:endParaRPr lang="ru-RU" altLang="ru-RU" sz="1500" b="1">
              <a:latin typeface="Times New Roman" panose="02020603050405020304" pitchFamily="18" charset="0"/>
              <a:cs typeface="Times New Roman" panose="02020603050405020304" pitchFamily="18" charset="0"/>
            </a:endParaRPr>
          </a:p>
          <a:p>
            <a:pPr algn="just" eaLnBrk="1" hangingPunct="1">
              <a:lnSpc>
                <a:spcPct val="100000"/>
              </a:lnSpc>
              <a:spcBef>
                <a:spcPct val="0"/>
              </a:spcBef>
              <a:buFontTx/>
              <a:buNone/>
            </a:pPr>
            <a:r>
              <a:rPr lang="uk-UA" altLang="ru-RU" sz="1500" b="1" i="1">
                <a:latin typeface="Times New Roman" panose="02020603050405020304" pitchFamily="18" charset="0"/>
                <a:cs typeface="Times New Roman" panose="02020603050405020304" pitchFamily="18" charset="0"/>
              </a:rPr>
              <a:t>тягнуть за собою накладення штрафу від двадцяти до сорока неоподатковуваних мінімумів доходів громадян або громадські роботи на строк від сорока до шістдесяти годин, або адміністративний арешт на строк до п’ятнадцяти діб.</a:t>
            </a:r>
            <a:endParaRPr lang="ru-RU" altLang="ru-RU" sz="1500" b="1" i="1">
              <a:latin typeface="Times New Roman" panose="02020603050405020304" pitchFamily="18" charset="0"/>
              <a:cs typeface="Times New Roman" panose="02020603050405020304" pitchFamily="18" charset="0"/>
            </a:endParaRPr>
          </a:p>
        </p:txBody>
      </p:sp>
      <p:sp>
        <p:nvSpPr>
          <p:cNvPr id="25614" name="TextBox 11"/>
          <p:cNvSpPr txBox="1">
            <a:spLocks noChangeArrowheads="1"/>
          </p:cNvSpPr>
          <p:nvPr/>
        </p:nvSpPr>
        <p:spPr bwMode="auto">
          <a:xfrm>
            <a:off x="2971800" y="5767388"/>
            <a:ext cx="6756400" cy="641350"/>
          </a:xfrm>
          <a:prstGeom prst="rect">
            <a:avLst/>
          </a:prstGeom>
          <a:noFill/>
          <a:ln w="9525">
            <a:noFill/>
            <a:miter lim="800000"/>
            <a:headEnd/>
            <a:tailEnd/>
          </a:ln>
        </p:spPr>
        <p:txBody>
          <a:bodyPr>
            <a:spAutoFit/>
          </a:bodyPr>
          <a:lstStyle/>
          <a:p>
            <a:pPr eaLnBrk="1" hangingPunct="1">
              <a:defRPr/>
            </a:pPr>
            <a:r>
              <a:rPr lang="uk-UA">
                <a:latin typeface="Arial" charset="0"/>
                <a:cs typeface="Arial" charset="0"/>
              </a:rPr>
              <a:t> </a:t>
            </a:r>
            <a:endParaRPr lang="uk-UA">
              <a:solidFill>
                <a:schemeClr val="bg1"/>
              </a:solidFill>
              <a:latin typeface="Arial" charset="0"/>
              <a:cs typeface="Arial" charset="0"/>
            </a:endParaRPr>
          </a:p>
          <a:p>
            <a:pPr eaLnBrk="1" hangingPunct="1">
              <a:defRPr/>
            </a:pPr>
            <a:r>
              <a:rPr lang="uk-UA">
                <a:solidFill>
                  <a:schemeClr val="bg1"/>
                </a:solidFill>
                <a:latin typeface="Arial" charset="0"/>
                <a:cs typeface="Arial" charset="0"/>
              </a:rPr>
              <a:t>      </a:t>
            </a:r>
            <a:endParaRPr lang="ru-RU" sz="2200">
              <a:solidFill>
                <a:schemeClr val="bg1"/>
              </a:solidFill>
              <a:effectLst>
                <a:outerShdw blurRad="38100" dist="38100" dir="2700000" algn="tl">
                  <a:srgbClr val="000000"/>
                </a:outerShdw>
              </a:effectLst>
              <a:latin typeface="Calibri" pitchFamily="34" charset="0"/>
              <a:cs typeface="Arial" charset="0"/>
            </a:endParaRPr>
          </a:p>
        </p:txBody>
      </p:sp>
    </p:spTree>
    <p:extLst>
      <p:ext uri="{BB962C8B-B14F-4D97-AF65-F5344CB8AC3E}">
        <p14:creationId xmlns:p14="http://schemas.microsoft.com/office/powerpoint/2010/main" val="26847508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idx="4294967295"/>
          </p:nvPr>
        </p:nvSpPr>
        <p:spPr>
          <a:xfrm>
            <a:off x="732899" y="274638"/>
            <a:ext cx="10849257" cy="725470"/>
          </a:xfrm>
          <a:ln>
            <a:miter lim="800000"/>
            <a:headEnd/>
            <a:tailEnd/>
          </a:ln>
          <a:extLst/>
        </p:spPr>
        <p:txBody>
          <a:bodyPr rtlCol="0">
            <a:normAutofit/>
            <a:sp3d prstMaterial="softEdge">
              <a:bevelT w="25400" h="25400"/>
            </a:sp3d>
          </a:bodyPr>
          <a:lstStyle/>
          <a:p>
            <a:pPr algn="ctr">
              <a:lnSpc>
                <a:spcPct val="100000"/>
              </a:lnSpc>
              <a:defRPr/>
            </a:pPr>
            <a:r>
              <a:rPr lang="uk-UA" sz="4000" b="1" u="sng" dirty="0" smtClean="0">
                <a:solidFill>
                  <a:srgbClr val="FF0000"/>
                </a:solidFill>
                <a:effectLst>
                  <a:outerShdw blurRad="31750" dist="25400" dir="5400000" algn="tl" rotWithShape="0">
                    <a:srgbClr val="000000">
                      <a:alpha val="25000"/>
                    </a:srgbClr>
                  </a:outerShdw>
                </a:effectLst>
                <a:latin typeface="Times New Roman" pitchFamily="18" charset="0"/>
                <a:ea typeface="ＭＳ Ｐゴシック" charset="0"/>
                <a:cs typeface="Times New Roman" pitchFamily="18" charset="0"/>
              </a:rPr>
              <a:t>Суб’єкти взаємодії</a:t>
            </a:r>
            <a:endParaRPr lang="uk-UA" sz="4000" b="1" u="sng" dirty="0">
              <a:solidFill>
                <a:srgbClr val="FF0000"/>
              </a:solidFill>
              <a:effectLst>
                <a:outerShdw blurRad="31750" dist="25400" dir="5400000" algn="tl" rotWithShape="0">
                  <a:srgbClr val="000000">
                    <a:alpha val="25000"/>
                  </a:srgbClr>
                </a:outerShdw>
              </a:effectLst>
              <a:latin typeface="Times New Roman" pitchFamily="18" charset="0"/>
              <a:ea typeface="ＭＳ Ｐゴシック" charset="0"/>
              <a:cs typeface="Times New Roman" pitchFamily="18" charset="0"/>
            </a:endParaRPr>
          </a:p>
        </p:txBody>
      </p:sp>
      <p:sp>
        <p:nvSpPr>
          <p:cNvPr id="47107" name="Номер слайда 4"/>
          <p:cNvSpPr txBox="1">
            <a:spLocks noGrp="1"/>
          </p:cNvSpPr>
          <p:nvPr/>
        </p:nvSpPr>
        <p:spPr bwMode="auto">
          <a:xfrm>
            <a:off x="11530013" y="6408738"/>
            <a:ext cx="48736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eaLnBrk="1" hangingPunct="1">
              <a:lnSpc>
                <a:spcPct val="100000"/>
              </a:lnSpc>
              <a:spcBef>
                <a:spcPct val="0"/>
              </a:spcBef>
              <a:buFontTx/>
              <a:buNone/>
            </a:pPr>
            <a:fld id="{92E8EB19-D92B-4B90-948A-5DC2D8BAEBED}" type="slidenum">
              <a:rPr lang="ru-RU" altLang="ru-RU" sz="1000">
                <a:latin typeface="Arial" panose="020B0604020202020204" pitchFamily="34" charset="0"/>
                <a:ea typeface="MS PGothic" panose="020B0600070205080204" pitchFamily="34" charset="-128"/>
              </a:rPr>
              <a:pPr algn="r" eaLnBrk="1" hangingPunct="1">
                <a:lnSpc>
                  <a:spcPct val="100000"/>
                </a:lnSpc>
                <a:spcBef>
                  <a:spcPct val="0"/>
                </a:spcBef>
                <a:buFontTx/>
                <a:buNone/>
              </a:pPr>
              <a:t>26</a:t>
            </a:fld>
            <a:endParaRPr lang="ru-RU" altLang="ru-RU" sz="1000">
              <a:latin typeface="Arial" panose="020B0604020202020204" pitchFamily="34" charset="0"/>
              <a:ea typeface="MS PGothic" panose="020B0600070205080204" pitchFamily="34" charset="-128"/>
            </a:endParaRPr>
          </a:p>
        </p:txBody>
      </p:sp>
      <p:graphicFrame>
        <p:nvGraphicFramePr>
          <p:cNvPr id="6" name="Схема 5"/>
          <p:cNvGraphicFramePr/>
          <p:nvPr/>
        </p:nvGraphicFramePr>
        <p:xfrm>
          <a:off x="468883" y="928670"/>
          <a:ext cx="11253625" cy="5643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8689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D:\2017\МЕТОДИЧНІ РЕКОМЕНДАЦІЇ - 650\Картинки\police-officer-512.png"/>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493838"/>
            <a:ext cx="5172075" cy="535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11"/>
          <p:cNvSpPr txBox="1">
            <a:spLocks/>
          </p:cNvSpPr>
          <p:nvPr/>
        </p:nvSpPr>
        <p:spPr bwMode="auto">
          <a:xfrm>
            <a:off x="4960938" y="2727325"/>
            <a:ext cx="6200775" cy="370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69875" indent="-269875" defTabSz="4572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defTabSz="4572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4572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70000"/>
              </a:lnSpc>
              <a:buClr>
                <a:schemeClr val="accent1"/>
              </a:buClr>
              <a:buFont typeface="Arial" panose="020B0604020202020204" pitchFamily="34" charset="0"/>
              <a:buNone/>
            </a:pPr>
            <a:r>
              <a:rPr lang="uk-UA" altLang="ru-RU" sz="2200" b="1" dirty="0">
                <a:latin typeface="Arial" panose="020B0604020202020204" pitchFamily="34" charset="0"/>
              </a:rPr>
              <a:t>1) терміновий заборонний припис стосовно кривдника(ст. 25 Закону);</a:t>
            </a:r>
          </a:p>
          <a:p>
            <a:pPr eaLnBrk="1" hangingPunct="1">
              <a:lnSpc>
                <a:spcPct val="70000"/>
              </a:lnSpc>
              <a:spcBef>
                <a:spcPct val="0"/>
              </a:spcBef>
              <a:buClr>
                <a:schemeClr val="accent1"/>
              </a:buClr>
              <a:buFont typeface="Arial" panose="020B0604020202020204" pitchFamily="34" charset="0"/>
              <a:buNone/>
            </a:pPr>
            <a:endParaRPr lang="uk-UA" altLang="ru-RU" sz="2200" b="1" dirty="0">
              <a:latin typeface="Arial" panose="020B0604020202020204" pitchFamily="34" charset="0"/>
            </a:endParaRPr>
          </a:p>
          <a:p>
            <a:pPr eaLnBrk="1" hangingPunct="1">
              <a:lnSpc>
                <a:spcPct val="70000"/>
              </a:lnSpc>
              <a:buClr>
                <a:schemeClr val="accent1"/>
              </a:buClr>
              <a:buFont typeface="Arial" panose="020B0604020202020204" pitchFamily="34" charset="0"/>
              <a:buNone/>
            </a:pPr>
            <a:r>
              <a:rPr lang="uk-UA" altLang="ru-RU" sz="2200" b="1" dirty="0">
                <a:latin typeface="Arial" panose="020B0604020202020204" pitchFamily="34" charset="0"/>
              </a:rPr>
              <a:t>2) обмежувальний припис стосовно кривдника (ст. 26 Закону);</a:t>
            </a:r>
          </a:p>
          <a:p>
            <a:pPr eaLnBrk="1" hangingPunct="1">
              <a:lnSpc>
                <a:spcPct val="70000"/>
              </a:lnSpc>
              <a:spcBef>
                <a:spcPct val="0"/>
              </a:spcBef>
              <a:buClr>
                <a:schemeClr val="accent1"/>
              </a:buClr>
              <a:buFont typeface="Wingdings 3" panose="05040102010807070707" pitchFamily="18" charset="2"/>
              <a:buChar char=""/>
            </a:pPr>
            <a:endParaRPr lang="uk-UA" altLang="ru-RU" sz="2200" b="1" dirty="0">
              <a:latin typeface="Arial" panose="020B0604020202020204" pitchFamily="34" charset="0"/>
            </a:endParaRPr>
          </a:p>
          <a:p>
            <a:pPr eaLnBrk="1" hangingPunct="1">
              <a:lnSpc>
                <a:spcPct val="70000"/>
              </a:lnSpc>
              <a:buClr>
                <a:schemeClr val="accent1"/>
              </a:buClr>
              <a:buFont typeface="Arial" panose="020B0604020202020204" pitchFamily="34" charset="0"/>
              <a:buNone/>
            </a:pPr>
            <a:r>
              <a:rPr lang="uk-UA" altLang="ru-RU" sz="2200" b="1" dirty="0">
                <a:latin typeface="Arial" panose="020B0604020202020204" pitchFamily="34" charset="0"/>
              </a:rPr>
              <a:t>3) взяття на профілактичний облік кривдника та проведення з ним профілактичної роботи(ст. 27 Закону);</a:t>
            </a:r>
          </a:p>
          <a:p>
            <a:pPr eaLnBrk="1" hangingPunct="1">
              <a:lnSpc>
                <a:spcPct val="70000"/>
              </a:lnSpc>
              <a:spcBef>
                <a:spcPct val="0"/>
              </a:spcBef>
              <a:buClr>
                <a:schemeClr val="accent1"/>
              </a:buClr>
              <a:buFont typeface="Wingdings 3" panose="05040102010807070707" pitchFamily="18" charset="2"/>
              <a:buChar char=""/>
            </a:pPr>
            <a:endParaRPr lang="uk-UA" altLang="ru-RU" sz="2200" b="1" dirty="0">
              <a:latin typeface="Arial" panose="020B0604020202020204" pitchFamily="34" charset="0"/>
            </a:endParaRPr>
          </a:p>
          <a:p>
            <a:pPr eaLnBrk="1" hangingPunct="1">
              <a:lnSpc>
                <a:spcPct val="70000"/>
              </a:lnSpc>
              <a:buClr>
                <a:schemeClr val="accent1"/>
              </a:buClr>
              <a:buFont typeface="Arial" panose="020B0604020202020204" pitchFamily="34" charset="0"/>
              <a:buNone/>
            </a:pPr>
            <a:r>
              <a:rPr lang="uk-UA" altLang="ru-RU" sz="2200" b="1" dirty="0">
                <a:latin typeface="Arial" panose="020B0604020202020204" pitchFamily="34" charset="0"/>
              </a:rPr>
              <a:t>4) направлення кривдника на проходження програми для кривдників</a:t>
            </a:r>
          </a:p>
          <a:p>
            <a:pPr eaLnBrk="1" hangingPunct="1">
              <a:lnSpc>
                <a:spcPct val="70000"/>
              </a:lnSpc>
              <a:buClr>
                <a:schemeClr val="accent1"/>
              </a:buClr>
              <a:buFont typeface="Arial" panose="020B0604020202020204" pitchFamily="34" charset="0"/>
              <a:buNone/>
            </a:pPr>
            <a:r>
              <a:rPr lang="uk-UA" altLang="ru-RU" sz="2200" b="1" dirty="0">
                <a:latin typeface="Arial" panose="020B0604020202020204" pitchFamily="34" charset="0"/>
              </a:rPr>
              <a:t>    (ст. 28 Закону)</a:t>
            </a:r>
          </a:p>
          <a:p>
            <a:pPr eaLnBrk="1" hangingPunct="1">
              <a:lnSpc>
                <a:spcPct val="70000"/>
              </a:lnSpc>
              <a:buClr>
                <a:schemeClr val="accent1"/>
              </a:buClr>
              <a:buFont typeface="Arial" panose="020B0604020202020204" pitchFamily="34" charset="0"/>
              <a:buNone/>
            </a:pPr>
            <a:endParaRPr lang="uk-UA" altLang="ru-RU" sz="2200" b="1" dirty="0">
              <a:latin typeface="Arial" panose="020B0604020202020204" pitchFamily="34" charset="0"/>
            </a:endParaRPr>
          </a:p>
        </p:txBody>
      </p:sp>
      <p:sp>
        <p:nvSpPr>
          <p:cNvPr id="8" name="Скругленный прямоугольник 16"/>
          <p:cNvSpPr>
            <a:spLocks noChangeArrowheads="1"/>
          </p:cNvSpPr>
          <p:nvPr/>
        </p:nvSpPr>
        <p:spPr bwMode="auto">
          <a:xfrm>
            <a:off x="134938" y="144463"/>
            <a:ext cx="5999162" cy="1722437"/>
          </a:xfrm>
          <a:prstGeom prst="roundRect">
            <a:avLst>
              <a:gd name="adj" fmla="val 16667"/>
            </a:avLst>
          </a:prstGeom>
          <a:gradFill rotWithShape="1">
            <a:gsLst>
              <a:gs pos="0">
                <a:srgbClr val="99CCFF"/>
              </a:gs>
              <a:gs pos="100000">
                <a:srgbClr val="475E76"/>
              </a:gs>
            </a:gsLst>
            <a:path path="shape">
              <a:fillToRect l="50000" t="50000" r="50000" b="50000"/>
            </a:path>
          </a:gradFill>
          <a:ln w="12700" algn="ctr">
            <a:solidFill>
              <a:srgbClr val="41719C"/>
            </a:solidFill>
            <a:miter lim="800000"/>
            <a:headEnd/>
            <a:tailEnd/>
          </a:ln>
          <a:effectLst>
            <a:outerShdw blurRad="76200" dir="18900000" sy="23000" kx="-1200000" algn="bl" rotWithShape="0">
              <a:prstClr val="black">
                <a:alpha val="20000"/>
              </a:prstClr>
            </a:outerShdw>
          </a:effectLst>
        </p:spPr>
        <p:txBody>
          <a:bodyPr anchor="ctr"/>
          <a:lstStyle/>
          <a:p>
            <a:pPr algn="ctr" eaLnBrk="1" hangingPunct="1">
              <a:defRPr/>
            </a:pPr>
            <a:endParaRPr lang="uk-UA" dirty="0">
              <a:latin typeface="Times New Roman" pitchFamily="18" charset="0"/>
            </a:endParaRPr>
          </a:p>
          <a:p>
            <a:pPr algn="ctr" eaLnBrk="1" hangingPunct="1">
              <a:lnSpc>
                <a:spcPts val="2300"/>
              </a:lnSpc>
              <a:defRPr/>
            </a:pPr>
            <a:r>
              <a:rPr lang="uk-UA" sz="3200" b="1" dirty="0">
                <a:solidFill>
                  <a:schemeClr val="bg1"/>
                </a:solidFill>
                <a:effectLst>
                  <a:outerShdw blurRad="38100" dist="38100" dir="2700000" algn="tl">
                    <a:srgbClr val="000000"/>
                  </a:outerShdw>
                </a:effectLst>
              </a:rPr>
              <a:t>Стаття 24 Закону України «Про запобігання та протидію домашньому насильству».</a:t>
            </a:r>
            <a:endParaRPr lang="uk-UA" sz="3200" dirty="0">
              <a:solidFill>
                <a:schemeClr val="bg1"/>
              </a:solidFill>
              <a:effectLst>
                <a:outerShdw blurRad="38100" dist="38100" dir="2700000" algn="tl">
                  <a:srgbClr val="000000"/>
                </a:outerShdw>
              </a:effectLst>
            </a:endParaRPr>
          </a:p>
          <a:p>
            <a:pPr algn="ctr" eaLnBrk="1" hangingPunct="1">
              <a:defRPr/>
            </a:pPr>
            <a:endParaRPr lang="ru-RU" sz="2400" b="1" dirty="0">
              <a:effectLst>
                <a:outerShdw blurRad="38100" dist="38100" dir="2700000" algn="tl">
                  <a:srgbClr val="FFFFFF"/>
                </a:outerShdw>
              </a:effectLst>
              <a:latin typeface="Times New Roman" pitchFamily="18" charset="0"/>
            </a:endParaRPr>
          </a:p>
        </p:txBody>
      </p:sp>
      <p:sp>
        <p:nvSpPr>
          <p:cNvPr id="2" name="Прямоугольник 1"/>
          <p:cNvSpPr>
            <a:spLocks noChangeArrowheads="1"/>
          </p:cNvSpPr>
          <p:nvPr/>
        </p:nvSpPr>
        <p:spPr bwMode="auto">
          <a:xfrm>
            <a:off x="134938" y="1965325"/>
            <a:ext cx="578643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uk-UA" altLang="ru-RU" sz="2200" u="sng">
                <a:solidFill>
                  <a:srgbClr val="C00000"/>
                </a:solidFill>
                <a:latin typeface="Arial Black" panose="020B0A04020102020204" pitchFamily="34" charset="0"/>
              </a:rPr>
              <a:t>Спеціальні заходи щодо протидії  насильству:  </a:t>
            </a:r>
            <a:endParaRPr lang="ru-RU" altLang="ru-RU" sz="2200" u="sng">
              <a:solidFill>
                <a:srgbClr val="C00000"/>
              </a:solidFill>
              <a:latin typeface="Arial Black" panose="020B0A04020102020204" pitchFamily="34" charset="0"/>
            </a:endParaRPr>
          </a:p>
        </p:txBody>
      </p:sp>
    </p:spTree>
    <p:extLst>
      <p:ext uri="{BB962C8B-B14F-4D97-AF65-F5344CB8AC3E}">
        <p14:creationId xmlns:p14="http://schemas.microsoft.com/office/powerpoint/2010/main" val="14772341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left)">
                                      <p:cBhvr>
                                        <p:cTn id="13" dur="1000"/>
                                        <p:tgtEl>
                                          <p:spTgt spid="2"/>
                                        </p:tgtEl>
                                      </p:cBhvr>
                                    </p:animEffect>
                                  </p:childTnLst>
                                </p:cTn>
                              </p:par>
                            </p:childTnLst>
                          </p:cTn>
                        </p:par>
                        <p:par>
                          <p:cTn id="14" fill="hold" nodeType="afterGroup">
                            <p:stCondLst>
                              <p:cond delay="2000"/>
                            </p:stCondLst>
                            <p:childTnLst>
                              <p:par>
                                <p:cTn id="15" presetID="47" presetClass="entr" presetSubtype="0" fill="hold" grpId="0" nodeType="afterEffect">
                                  <p:stCondLst>
                                    <p:cond delay="100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fade">
                                      <p:cBhvr>
                                        <p:cTn id="17" dur="1000"/>
                                        <p:tgtEl>
                                          <p:spTgt spid="7">
                                            <p:txEl>
                                              <p:pRg st="0" end="0"/>
                                            </p:txEl>
                                          </p:spTgt>
                                        </p:tgtEl>
                                      </p:cBhvr>
                                    </p:animEffect>
                                    <p:anim calcmode="lin" valueType="num">
                                      <p:cBhvr>
                                        <p:cTn id="1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par>
                          <p:cTn id="20" fill="hold" nodeType="afterGroup">
                            <p:stCondLst>
                              <p:cond delay="4000"/>
                            </p:stCondLst>
                            <p:childTnLst>
                              <p:par>
                                <p:cTn id="21" presetID="47" presetClass="entr" presetSubtype="0" fill="hold" grpId="0" nodeType="afterEffect">
                                  <p:stCondLst>
                                    <p:cond delay="1000"/>
                                  </p:stCondLst>
                                  <p:childTnLst>
                                    <p:set>
                                      <p:cBhvr>
                                        <p:cTn id="22" dur="1" fill="hold">
                                          <p:stCondLst>
                                            <p:cond delay="0"/>
                                          </p:stCondLst>
                                        </p:cTn>
                                        <p:tgtEl>
                                          <p:spTgt spid="7">
                                            <p:txEl>
                                              <p:pRg st="2" end="2"/>
                                            </p:txEl>
                                          </p:spTgt>
                                        </p:tgtEl>
                                        <p:attrNameLst>
                                          <p:attrName>style.visibility</p:attrName>
                                        </p:attrNameLst>
                                      </p:cBhvr>
                                      <p:to>
                                        <p:strVal val="visible"/>
                                      </p:to>
                                    </p:set>
                                    <p:animEffect transition="in" filter="fade">
                                      <p:cBhvr>
                                        <p:cTn id="23" dur="1000"/>
                                        <p:tgtEl>
                                          <p:spTgt spid="7">
                                            <p:txEl>
                                              <p:pRg st="2" end="2"/>
                                            </p:txEl>
                                          </p:spTgt>
                                        </p:tgtEl>
                                      </p:cBhvr>
                                    </p:animEffect>
                                    <p:anim calcmode="lin" valueType="num">
                                      <p:cBhvr>
                                        <p:cTn id="24"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par>
                          <p:cTn id="26" fill="hold" nodeType="afterGroup">
                            <p:stCondLst>
                              <p:cond delay="6000"/>
                            </p:stCondLst>
                            <p:childTnLst>
                              <p:par>
                                <p:cTn id="27" presetID="47" presetClass="entr" presetSubtype="0" fill="hold" grpId="0" nodeType="afterEffect">
                                  <p:stCondLst>
                                    <p:cond delay="1000"/>
                                  </p:stCondLst>
                                  <p:childTnLst>
                                    <p:set>
                                      <p:cBhvr>
                                        <p:cTn id="28" dur="1" fill="hold">
                                          <p:stCondLst>
                                            <p:cond delay="0"/>
                                          </p:stCondLst>
                                        </p:cTn>
                                        <p:tgtEl>
                                          <p:spTgt spid="7">
                                            <p:txEl>
                                              <p:pRg st="4" end="4"/>
                                            </p:txEl>
                                          </p:spTgt>
                                        </p:tgtEl>
                                        <p:attrNameLst>
                                          <p:attrName>style.visibility</p:attrName>
                                        </p:attrNameLst>
                                      </p:cBhvr>
                                      <p:to>
                                        <p:strVal val="visible"/>
                                      </p:to>
                                    </p:set>
                                    <p:animEffect transition="in" filter="fade">
                                      <p:cBhvr>
                                        <p:cTn id="29" dur="1000"/>
                                        <p:tgtEl>
                                          <p:spTgt spid="7">
                                            <p:txEl>
                                              <p:pRg st="4" end="4"/>
                                            </p:txEl>
                                          </p:spTgt>
                                        </p:tgtEl>
                                      </p:cBhvr>
                                    </p:animEffect>
                                    <p:anim calcmode="lin" valueType="num">
                                      <p:cBhvr>
                                        <p:cTn id="30"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par>
                          <p:cTn id="32" fill="hold" nodeType="afterGroup">
                            <p:stCondLst>
                              <p:cond delay="8000"/>
                            </p:stCondLst>
                            <p:childTnLst>
                              <p:par>
                                <p:cTn id="33" presetID="47" presetClass="entr" presetSubtype="0" fill="hold" grpId="0" nodeType="afterEffect">
                                  <p:stCondLst>
                                    <p:cond delay="1000"/>
                                  </p:stCondLst>
                                  <p:childTnLst>
                                    <p:set>
                                      <p:cBhvr>
                                        <p:cTn id="34" dur="1" fill="hold">
                                          <p:stCondLst>
                                            <p:cond delay="0"/>
                                          </p:stCondLst>
                                        </p:cTn>
                                        <p:tgtEl>
                                          <p:spTgt spid="7">
                                            <p:txEl>
                                              <p:pRg st="6" end="6"/>
                                            </p:txEl>
                                          </p:spTgt>
                                        </p:tgtEl>
                                        <p:attrNameLst>
                                          <p:attrName>style.visibility</p:attrName>
                                        </p:attrNameLst>
                                      </p:cBhvr>
                                      <p:to>
                                        <p:strVal val="visible"/>
                                      </p:to>
                                    </p:set>
                                    <p:animEffect transition="in" filter="fade">
                                      <p:cBhvr>
                                        <p:cTn id="35" dur="1000"/>
                                        <p:tgtEl>
                                          <p:spTgt spid="7">
                                            <p:txEl>
                                              <p:pRg st="6" end="6"/>
                                            </p:txEl>
                                          </p:spTgt>
                                        </p:tgtEl>
                                      </p:cBhvr>
                                    </p:animEffect>
                                    <p:anim calcmode="lin" valueType="num">
                                      <p:cBhvr>
                                        <p:cTn id="36"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7" presetClass="entr" presetSubtype="0" fill="hold" grpId="0" nodeType="clickEffect">
                                  <p:stCondLst>
                                    <p:cond delay="100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fade">
                                      <p:cBhvr>
                                        <p:cTn id="42" dur="1000"/>
                                        <p:tgtEl>
                                          <p:spTgt spid="7">
                                            <p:txEl>
                                              <p:pRg st="7" end="7"/>
                                            </p:txEl>
                                          </p:spTgt>
                                        </p:tgtEl>
                                      </p:cBhvr>
                                    </p:animEffect>
                                    <p:anim calcmode="lin" valueType="num">
                                      <p:cBhvr>
                                        <p:cTn id="43" dur="1000" fill="hold"/>
                                        <p:tgtEl>
                                          <p:spTgt spid="7">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7" end="7"/>
                                            </p:txEl>
                                          </p:spTgt>
                                        </p:tgtEl>
                                        <p:attrNameLst>
                                          <p:attrName>ppt_y</p:attrName>
                                        </p:attrNameLst>
                                      </p:cBhvr>
                                      <p:tavLst>
                                        <p:tav tm="0">
                                          <p:val>
                                            <p:strVal val="#ppt_y-.1"/>
                                          </p:val>
                                        </p:tav>
                                        <p:tav tm="100000">
                                          <p:val>
                                            <p:strVal val="#ppt_y"/>
                                          </p:val>
                                        </p:tav>
                                      </p:tavLst>
                                    </p:anim>
                                  </p:childTnLst>
                                </p:cTn>
                              </p:par>
                            </p:childTnLst>
                          </p:cTn>
                        </p:par>
                        <p:par>
                          <p:cTn id="45" fill="hold" nodeType="afterGroup">
                            <p:stCondLst>
                              <p:cond delay="2000"/>
                            </p:stCondLst>
                            <p:childTnLst>
                              <p:par>
                                <p:cTn id="46" presetID="42" presetClass="entr" presetSubtype="0" fill="hold" nodeType="after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fade">
                                      <p:cBhvr>
                                        <p:cTn id="48" dur="1000"/>
                                        <p:tgtEl>
                                          <p:spTgt spid="10"/>
                                        </p:tgtEl>
                                      </p:cBhvr>
                                    </p:animEffect>
                                    <p:anim calcmode="lin" valueType="num">
                                      <p:cBhvr>
                                        <p:cTn id="49" dur="1000" fill="hold"/>
                                        <p:tgtEl>
                                          <p:spTgt spid="10"/>
                                        </p:tgtEl>
                                        <p:attrNameLst>
                                          <p:attrName>ppt_x</p:attrName>
                                        </p:attrNameLst>
                                      </p:cBhvr>
                                      <p:tavLst>
                                        <p:tav tm="0">
                                          <p:val>
                                            <p:strVal val="#ppt_x"/>
                                          </p:val>
                                        </p:tav>
                                        <p:tav tm="100000">
                                          <p:val>
                                            <p:strVal val="#ppt_x"/>
                                          </p:val>
                                        </p:tav>
                                      </p:tavLst>
                                    </p:anim>
                                    <p:anim calcmode="lin" valueType="num">
                                      <p:cBhvr>
                                        <p:cTn id="5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P spid="8"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283200"/>
          </a:xfrm>
        </p:spPr>
        <p:txBody>
          <a:bodyPr/>
          <a:lstStyle/>
          <a:p>
            <a:pPr algn="ctr">
              <a:defRPr/>
            </a:pPr>
            <a:r>
              <a:rPr lang="ru-RU" sz="10000" b="1" i="1" u="sng" dirty="0" smtClean="0">
                <a:solidFill>
                  <a:srgbClr val="C00000"/>
                </a:solidFill>
                <a:latin typeface="Times New Roman" panose="02020603050405020304" pitchFamily="18" charset="0"/>
                <a:cs typeface="Times New Roman" panose="02020603050405020304" pitchFamily="18" charset="0"/>
              </a:rPr>
              <a:t>ТЕРМ</a:t>
            </a:r>
            <a:r>
              <a:rPr lang="uk-UA" sz="10000" b="1" i="1" u="sng" dirty="0" smtClean="0">
                <a:solidFill>
                  <a:srgbClr val="C00000"/>
                </a:solidFill>
                <a:latin typeface="Times New Roman" panose="02020603050405020304" pitchFamily="18" charset="0"/>
                <a:cs typeface="Times New Roman" panose="02020603050405020304" pitchFamily="18" charset="0"/>
              </a:rPr>
              <a:t>ІНОВИЙ ЗАБОРОННІЙ ПРИПИС (ТЗП)</a:t>
            </a:r>
            <a:endParaRPr lang="ru-RU" sz="10000" b="1" i="1" u="sng"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055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Прямоугольник 1"/>
          <p:cNvSpPr>
            <a:spLocks noChangeArrowheads="1"/>
          </p:cNvSpPr>
          <p:nvPr/>
        </p:nvSpPr>
        <p:spPr bwMode="auto">
          <a:xfrm>
            <a:off x="566738" y="333375"/>
            <a:ext cx="11314112" cy="629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7000"/>
              </a:lnSpc>
              <a:spcBef>
                <a:spcPct val="0"/>
              </a:spcBef>
              <a:spcAft>
                <a:spcPts val="800"/>
              </a:spcAft>
              <a:buFontTx/>
              <a:buNone/>
            </a:pPr>
            <a:r>
              <a:rPr lang="uk-UA" altLang="ru-RU" sz="3200" b="1">
                <a:solidFill>
                  <a:srgbClr val="FF0000"/>
                </a:solidFill>
                <a:latin typeface="Times New Roman" panose="02020603050405020304" pitchFamily="18" charset="0"/>
                <a:cs typeface="Times New Roman" panose="02020603050405020304" pitchFamily="18" charset="0"/>
              </a:rPr>
              <a:t> </a:t>
            </a:r>
            <a:r>
              <a:rPr lang="uk-UA" altLang="ru-RU" sz="3800" b="1" u="sng">
                <a:solidFill>
                  <a:srgbClr val="FF0000"/>
                </a:solidFill>
                <a:latin typeface="Times New Roman" panose="02020603050405020304" pitchFamily="18" charset="0"/>
                <a:cs typeface="Times New Roman" panose="02020603050405020304" pitchFamily="18" charset="0"/>
              </a:rPr>
              <a:t>Терміновий заборонний припис стосовно кривдника</a:t>
            </a:r>
            <a:r>
              <a:rPr lang="uk-UA" altLang="ru-RU" sz="3800" b="1">
                <a:solidFill>
                  <a:srgbClr val="FF0000"/>
                </a:solidFill>
                <a:latin typeface="Times New Roman" panose="02020603050405020304" pitchFamily="18" charset="0"/>
                <a:cs typeface="Times New Roman" panose="02020603050405020304" pitchFamily="18" charset="0"/>
              </a:rPr>
              <a:t> </a:t>
            </a:r>
            <a:r>
              <a:rPr lang="uk-UA" altLang="ru-RU" sz="3800" b="1">
                <a:solidFill>
                  <a:srgbClr val="000000"/>
                </a:solidFill>
                <a:latin typeface="Times New Roman" panose="02020603050405020304" pitchFamily="18" charset="0"/>
                <a:cs typeface="Times New Roman" panose="02020603050405020304" pitchFamily="18" charset="0"/>
              </a:rPr>
              <a:t>- спеціальний захід протидії домашньому насильству, що вживається уповноваженими підрозділами органів Національної поліції України як реагування на факт домашнього насильства та спрямований на негайне припинення домашнього насильства, усунення небезпеки для життя і здоров'я постраждалих осіб та недопущення продовження чи повторного вчинення такого насильства;</a:t>
            </a:r>
            <a:endParaRPr lang="uk-UA" altLang="ru-RU" sz="3800" b="1">
              <a:solidFill>
                <a:srgbClr val="00000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4249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8275" y="301625"/>
            <a:ext cx="11637963" cy="8124825"/>
          </a:xfrm>
          <a:prstGeom prst="rect">
            <a:avLst/>
          </a:prstGeom>
        </p:spPr>
        <p:txBody>
          <a:bodyPr>
            <a:spAutoFit/>
          </a:bodyPr>
          <a:lstStyle/>
          <a:p>
            <a:pPr algn="ctr" eaLnBrk="1" hangingPunct="1">
              <a:lnSpc>
                <a:spcPct val="150000"/>
              </a:lnSpc>
              <a:buFont typeface="Arial" pitchFamily="34" charset="0"/>
              <a:buNone/>
              <a:defRPr/>
            </a:pPr>
            <a:r>
              <a:rPr lang="uk-UA" altLang="uk-UA" sz="4400" b="1" dirty="0">
                <a:solidFill>
                  <a:srgbClr val="FF0000"/>
                </a:solidFill>
                <a:latin typeface="+mn-lt"/>
              </a:rPr>
              <a:t>Терміновий заборонний припис виноситься за заявою постраждалої особи, а також за власною ініціативою працівником уповноваженого підрозділу органів Національної поліції за результатами оцінки ризиків.</a:t>
            </a:r>
          </a:p>
          <a:p>
            <a:pPr algn="ctr" eaLnBrk="1" hangingPunct="1">
              <a:lnSpc>
                <a:spcPct val="150000"/>
              </a:lnSpc>
              <a:buFont typeface="Arial" pitchFamily="34" charset="0"/>
              <a:buNone/>
              <a:defRPr/>
            </a:pPr>
            <a:endParaRPr lang="ru-RU" altLang="uk-UA" sz="4400" b="1" i="1" dirty="0">
              <a:solidFill>
                <a:srgbClr val="002060"/>
              </a:solidFill>
              <a:latin typeface="+mn-lt"/>
            </a:endParaRPr>
          </a:p>
          <a:p>
            <a:pPr algn="ctr" eaLnBrk="1" hangingPunct="1">
              <a:lnSpc>
                <a:spcPct val="150000"/>
              </a:lnSpc>
              <a:buFont typeface="Arial" pitchFamily="34" charset="0"/>
              <a:buNone/>
              <a:defRPr/>
            </a:pPr>
            <a:endParaRPr lang="ru-RU" altLang="uk-UA" sz="4000" b="1" i="1" dirty="0">
              <a:solidFill>
                <a:srgbClr val="002060"/>
              </a:solidFill>
              <a:latin typeface="+mn-lt"/>
            </a:endParaRPr>
          </a:p>
        </p:txBody>
      </p:sp>
    </p:spTree>
    <p:extLst>
      <p:ext uri="{BB962C8B-B14F-4D97-AF65-F5344CB8AC3E}">
        <p14:creationId xmlns:p14="http://schemas.microsoft.com/office/powerpoint/2010/main" val="3018523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0" name="Object 2"/>
          <p:cNvGraphicFramePr>
            <a:graphicFrameLocks noChangeAspect="1"/>
          </p:cNvGraphicFramePr>
          <p:nvPr/>
        </p:nvGraphicFramePr>
        <p:xfrm>
          <a:off x="92075" y="92075"/>
          <a:ext cx="11780838" cy="6608763"/>
        </p:xfrm>
        <a:graphic>
          <a:graphicData uri="http://schemas.openxmlformats.org/presentationml/2006/ole">
            <mc:AlternateContent xmlns:mc="http://schemas.openxmlformats.org/markup-compatibility/2006">
              <mc:Choice xmlns:v="urn:schemas-microsoft-com:vml" Requires="v">
                <p:oleObj spid="_x0000_s1030" name="Document" r:id="rId3" imgW="10345332" imgH="7299185" progId="Word.Document.8">
                  <p:embed/>
                </p:oleObj>
              </mc:Choice>
              <mc:Fallback>
                <p:oleObj name="Document" r:id="rId3" imgW="10345332" imgH="7299185" progId="Word.Document.8">
                  <p:embed/>
                  <p:pic>
                    <p:nvPicPr>
                      <p:cNvPr id="2765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075" y="92075"/>
                        <a:ext cx="11780838" cy="660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19462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Box 11"/>
          <p:cNvSpPr txBox="1">
            <a:spLocks noChangeArrowheads="1"/>
          </p:cNvSpPr>
          <p:nvPr/>
        </p:nvSpPr>
        <p:spPr bwMode="auto">
          <a:xfrm>
            <a:off x="2971800" y="5767388"/>
            <a:ext cx="675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1800">
                <a:latin typeface="Arial" panose="020B0604020202020204" pitchFamily="34" charset="0"/>
              </a:rPr>
              <a:t> </a:t>
            </a:r>
            <a:endParaRPr lang="uk-UA" altLang="ru-RU" sz="1800">
              <a:solidFill>
                <a:schemeClr val="bg1"/>
              </a:solidFill>
              <a:latin typeface="Arial" panose="020B0604020202020204" pitchFamily="34" charset="0"/>
            </a:endParaRPr>
          </a:p>
          <a:p>
            <a:pPr eaLnBrk="1" hangingPunct="1">
              <a:lnSpc>
                <a:spcPct val="100000"/>
              </a:lnSpc>
              <a:spcBef>
                <a:spcPct val="0"/>
              </a:spcBef>
              <a:buFontTx/>
              <a:buNone/>
            </a:pPr>
            <a:r>
              <a:rPr lang="uk-UA" altLang="ru-RU" sz="1800">
                <a:solidFill>
                  <a:schemeClr val="bg1"/>
                </a:solidFill>
                <a:latin typeface="Arial" panose="020B0604020202020204" pitchFamily="34" charset="0"/>
              </a:rPr>
              <a:t>      </a:t>
            </a:r>
            <a:endParaRPr lang="ru-RU" altLang="ru-RU" sz="2200">
              <a:solidFill>
                <a:schemeClr val="bg1"/>
              </a:solidFill>
            </a:endParaRPr>
          </a:p>
        </p:txBody>
      </p:sp>
      <p:sp>
        <p:nvSpPr>
          <p:cNvPr id="28677" name="TextBox 8"/>
          <p:cNvSpPr txBox="1">
            <a:spLocks noChangeArrowheads="1"/>
          </p:cNvSpPr>
          <p:nvPr/>
        </p:nvSpPr>
        <p:spPr bwMode="auto">
          <a:xfrm>
            <a:off x="0" y="1885950"/>
            <a:ext cx="1155223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endParaRPr lang="uk-UA" altLang="ru-RU" sz="1800">
              <a:latin typeface="Arial" panose="020B0604020202020204" pitchFamily="34" charset="0"/>
            </a:endParaRPr>
          </a:p>
        </p:txBody>
      </p:sp>
      <p:pic>
        <p:nvPicPr>
          <p:cNvPr id="28680" name="Picture 2" descr="D:\2017\МЕТОДИЧНІ РЕКОМЕНДАЦІЇ - 650\Картинки\police-officer-512.pn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0" y="5822950"/>
            <a:ext cx="1163638"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81" name="Скругленный прямоугольник 16"/>
          <p:cNvSpPr>
            <a:spLocks noChangeArrowheads="1"/>
          </p:cNvSpPr>
          <p:nvPr/>
        </p:nvSpPr>
        <p:spPr bwMode="auto">
          <a:xfrm>
            <a:off x="0" y="445293"/>
            <a:ext cx="12192000" cy="725488"/>
          </a:xfrm>
          <a:prstGeom prst="roundRect">
            <a:avLst>
              <a:gd name="adj" fmla="val 16667"/>
            </a:avLst>
          </a:prstGeom>
          <a:gradFill rotWithShape="1">
            <a:gsLst>
              <a:gs pos="0">
                <a:srgbClr val="99CCFF"/>
              </a:gs>
              <a:gs pos="100000">
                <a:srgbClr val="475E76"/>
              </a:gs>
            </a:gsLst>
            <a:path path="shape">
              <a:fillToRect l="50000" t="50000" r="50000" b="50000"/>
            </a:path>
          </a:gradFill>
          <a:ln w="12700" algn="ctr">
            <a:solidFill>
              <a:srgbClr val="41719C"/>
            </a:solidFill>
            <a:miter lim="800000"/>
            <a:headEnd/>
            <a:tailEnd/>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uk-UA" altLang="ru-RU" sz="2400" b="1"/>
              <a:t>Стаття 25 </a:t>
            </a:r>
            <a:r>
              <a:rPr lang="uk-UA" altLang="ru-RU" sz="2000" b="1"/>
              <a:t>Закону України “Про запобігання та протидію домашньому насильству”</a:t>
            </a:r>
          </a:p>
          <a:p>
            <a:pPr algn="ctr" eaLnBrk="1" hangingPunct="1">
              <a:lnSpc>
                <a:spcPct val="100000"/>
              </a:lnSpc>
              <a:spcBef>
                <a:spcPct val="0"/>
              </a:spcBef>
              <a:buFontTx/>
              <a:buNone/>
            </a:pPr>
            <a:r>
              <a:rPr lang="uk-UA" altLang="ru-RU" sz="2400" b="1"/>
              <a:t>Терміновий заборонний припис стосовно кривдника</a:t>
            </a:r>
            <a:endParaRPr lang="ru-RU" altLang="ru-RU" sz="2400" b="1"/>
          </a:p>
        </p:txBody>
      </p:sp>
      <p:sp>
        <p:nvSpPr>
          <p:cNvPr id="28682" name="Rectangle 10"/>
          <p:cNvSpPr>
            <a:spLocks noGrp="1"/>
          </p:cNvSpPr>
          <p:nvPr>
            <p:ph type="body" sz="half" idx="1"/>
          </p:nvPr>
        </p:nvSpPr>
        <p:spPr>
          <a:xfrm>
            <a:off x="2021840" y="1537494"/>
            <a:ext cx="9263063" cy="762000"/>
          </a:xfrm>
        </p:spPr>
        <p:txBody>
          <a:bodyPr>
            <a:normAutofit fontScale="85000" lnSpcReduction="10000"/>
          </a:bodyPr>
          <a:lstStyle/>
          <a:p>
            <a:pPr algn="ctr">
              <a:lnSpc>
                <a:spcPct val="100000"/>
              </a:lnSpc>
              <a:spcBef>
                <a:spcPct val="0"/>
              </a:spcBef>
              <a:buFont typeface="Arial" panose="020B0604020202020204" pitchFamily="34" charset="0"/>
              <a:buNone/>
            </a:pPr>
            <a:r>
              <a:rPr lang="uk-UA" altLang="ru-RU" sz="1800" b="1" u="sng" smtClean="0">
                <a:solidFill>
                  <a:srgbClr val="FF3300"/>
                </a:solidFill>
                <a:latin typeface="Times New Roman" panose="02020603050405020304" pitchFamily="18" charset="0"/>
              </a:rPr>
              <a:t>Терміновий заборонний припис</a:t>
            </a:r>
            <a:r>
              <a:rPr lang="uk-UA" altLang="ru-RU" sz="1800" b="1" smtClean="0">
                <a:latin typeface="Times New Roman" panose="02020603050405020304" pitchFamily="18" charset="0"/>
              </a:rPr>
              <a:t> виноситься кривднику </a:t>
            </a:r>
            <a:r>
              <a:rPr lang="uk-UA" altLang="ru-RU" sz="1800" b="1" u="sng" smtClean="0">
                <a:solidFill>
                  <a:srgbClr val="FF3300"/>
                </a:solidFill>
                <a:latin typeface="Times New Roman" panose="02020603050405020304" pitchFamily="18" charset="0"/>
              </a:rPr>
              <a:t>(строком до 10 діб)</a:t>
            </a:r>
            <a:r>
              <a:rPr lang="uk-UA" altLang="ru-RU" sz="1800" b="1" smtClean="0">
                <a:latin typeface="Times New Roman" panose="02020603050405020304" pitchFamily="18" charset="0"/>
              </a:rPr>
              <a:t> в разі існування безпосередньої загрози життю чи здоров’ю постраждалої особи з метою негайного припинення домашнього насильства, недопущення його продовження чи повторного вчинення </a:t>
            </a:r>
          </a:p>
        </p:txBody>
      </p:sp>
      <p:sp>
        <p:nvSpPr>
          <p:cNvPr id="19466" name="AutoShape 13"/>
          <p:cNvSpPr>
            <a:spLocks noChangeArrowheads="1"/>
          </p:cNvSpPr>
          <p:nvPr/>
        </p:nvSpPr>
        <p:spPr bwMode="auto">
          <a:xfrm rot="10800000">
            <a:off x="4737894" y="2580164"/>
            <a:ext cx="3475038" cy="1238250"/>
          </a:xfrm>
          <a:custGeom>
            <a:avLst/>
            <a:gdLst>
              <a:gd name="T0" fmla="*/ 989013 w 21600"/>
              <a:gd name="T1" fmla="*/ 0 h 21600"/>
              <a:gd name="T2" fmla="*/ 0 w 21600"/>
              <a:gd name="T3" fmla="*/ 906034 h 21600"/>
              <a:gd name="T4" fmla="*/ 989013 w 21600"/>
              <a:gd name="T5" fmla="*/ 1087194 h 21600"/>
              <a:gd name="T6" fmla="*/ 1978025 w 21600"/>
              <a:gd name="T7" fmla="*/ 906034 h 21600"/>
              <a:gd name="T8" fmla="*/ 17694720 60000 65536"/>
              <a:gd name="T9" fmla="*/ 11796480 60000 65536"/>
              <a:gd name="T10" fmla="*/ 5898240 60000 65536"/>
              <a:gd name="T11" fmla="*/ 0 60000 65536"/>
              <a:gd name="T12" fmla="*/ 2160 w 21600"/>
              <a:gd name="T13" fmla="*/ 12343 h 21600"/>
              <a:gd name="T14" fmla="*/ 19440 w 21600"/>
              <a:gd name="T15" fmla="*/ 18514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solidFill>
            <a:srgbClr val="FFFF99"/>
          </a:solidFill>
          <a:ln w="9525">
            <a:solidFill>
              <a:schemeClr val="tx1"/>
            </a:solidFill>
            <a:prstDash val="dash"/>
            <a:miter lim="800000"/>
            <a:headEnd/>
            <a:tailEnd/>
          </a:ln>
        </p:spPr>
        <p:txBody>
          <a:bodyPr rot="10800000" wrap="none" anchor="ctr"/>
          <a:lstStyle/>
          <a:p>
            <a:pPr algn="ctr" eaLnBrk="1" hangingPunct="1">
              <a:defRPr/>
            </a:pPr>
            <a:r>
              <a:rPr lang="uk-UA" sz="1200" b="1">
                <a:solidFill>
                  <a:srgbClr val="FF3300"/>
                </a:solidFill>
                <a:effectLst>
                  <a:outerShdw blurRad="38100" dist="38100" dir="2700000" algn="tl">
                    <a:srgbClr val="000000"/>
                  </a:outerShdw>
                </a:effectLst>
                <a:latin typeface="Times New Roman" pitchFamily="18" charset="0"/>
                <a:cs typeface="Arial" charset="0"/>
              </a:rPr>
              <a:t>Заходи термінового </a:t>
            </a:r>
          </a:p>
          <a:p>
            <a:pPr algn="ctr" eaLnBrk="1" hangingPunct="1">
              <a:defRPr/>
            </a:pPr>
            <a:r>
              <a:rPr lang="uk-UA" sz="1200" b="1">
                <a:solidFill>
                  <a:srgbClr val="FF3300"/>
                </a:solidFill>
                <a:effectLst>
                  <a:outerShdw blurRad="38100" dist="38100" dir="2700000" algn="tl">
                    <a:srgbClr val="000000"/>
                  </a:outerShdw>
                </a:effectLst>
                <a:latin typeface="Times New Roman" pitchFamily="18" charset="0"/>
                <a:cs typeface="Arial" charset="0"/>
              </a:rPr>
              <a:t>заборонного припису</a:t>
            </a:r>
            <a:endParaRPr lang="ru-RU" sz="1200" b="1">
              <a:solidFill>
                <a:srgbClr val="FF3300"/>
              </a:solidFill>
              <a:effectLst>
                <a:outerShdw blurRad="38100" dist="38100" dir="2700000" algn="tl">
                  <a:srgbClr val="000000"/>
                </a:outerShdw>
              </a:effectLst>
              <a:latin typeface="Times New Roman" pitchFamily="18" charset="0"/>
              <a:cs typeface="Arial" charset="0"/>
            </a:endParaRPr>
          </a:p>
        </p:txBody>
      </p:sp>
      <p:sp>
        <p:nvSpPr>
          <p:cNvPr id="28686" name="Rectangle 14"/>
          <p:cNvSpPr>
            <a:spLocks noChangeArrowheads="1"/>
          </p:cNvSpPr>
          <p:nvPr/>
        </p:nvSpPr>
        <p:spPr bwMode="auto">
          <a:xfrm>
            <a:off x="1551384" y="2463324"/>
            <a:ext cx="2986087" cy="1585913"/>
          </a:xfrm>
          <a:prstGeom prst="rect">
            <a:avLst/>
          </a:prstGeom>
          <a:gradFill rotWithShape="1">
            <a:gsLst>
              <a:gs pos="0">
                <a:schemeClr val="accent1"/>
              </a:gs>
              <a:gs pos="100000">
                <a:schemeClr val="accent1">
                  <a:gamma/>
                  <a:shade val="46275"/>
                  <a:invGamma/>
                </a:schemeClr>
              </a:gs>
            </a:gsLst>
            <a:path path="shape">
              <a:fillToRect l="50000" t="50000" r="50000" b="50000"/>
            </a:path>
          </a:gradFill>
          <a:ln w="9525">
            <a:solidFill>
              <a:srgbClr val="000000"/>
            </a:solidFill>
            <a:prstDash val="dash"/>
            <a:miter lim="800000"/>
            <a:headEnd/>
            <a:tailEnd/>
          </a:ln>
          <a:effectLst/>
        </p:spPr>
        <p:txBody>
          <a:bodyPr wrap="none" anchor="ctr"/>
          <a:lstStyle/>
          <a:p>
            <a:pPr algn="ctr" eaLnBrk="1" hangingPunct="1">
              <a:defRPr/>
            </a:pPr>
            <a:r>
              <a:rPr lang="uk-UA" sz="1600" b="1" dirty="0" err="1">
                <a:solidFill>
                  <a:srgbClr val="FFFF00"/>
                </a:solidFill>
                <a:latin typeface="Times New Roman" pitchFamily="18" charset="0"/>
                <a:cs typeface="Arial" charset="0"/>
              </a:rPr>
              <a:t>Зобов</a:t>
            </a:r>
            <a:r>
              <a:rPr lang="en-US" sz="1600" b="1" dirty="0">
                <a:solidFill>
                  <a:srgbClr val="FFFF00"/>
                </a:solidFill>
                <a:latin typeface="Times New Roman" pitchFamily="18" charset="0"/>
                <a:cs typeface="Arial" charset="0"/>
              </a:rPr>
              <a:t>’</a:t>
            </a:r>
            <a:r>
              <a:rPr lang="uk-UA" sz="1600" b="1" dirty="0" err="1">
                <a:solidFill>
                  <a:srgbClr val="FFFF00"/>
                </a:solidFill>
                <a:latin typeface="Times New Roman" pitchFamily="18" charset="0"/>
                <a:cs typeface="Arial" charset="0"/>
              </a:rPr>
              <a:t>язання</a:t>
            </a:r>
            <a:r>
              <a:rPr lang="uk-UA" sz="1600" b="1" dirty="0">
                <a:solidFill>
                  <a:srgbClr val="FFFF00"/>
                </a:solidFill>
                <a:latin typeface="Times New Roman" pitchFamily="18" charset="0"/>
                <a:cs typeface="Arial" charset="0"/>
              </a:rPr>
              <a:t> залишити місце </a:t>
            </a:r>
          </a:p>
          <a:p>
            <a:pPr algn="ctr" eaLnBrk="1" hangingPunct="1">
              <a:defRPr/>
            </a:pPr>
            <a:r>
              <a:rPr lang="uk-UA" sz="1600" b="1" dirty="0">
                <a:solidFill>
                  <a:srgbClr val="FFFF00"/>
                </a:solidFill>
                <a:latin typeface="Times New Roman" pitchFamily="18" charset="0"/>
                <a:cs typeface="Arial" charset="0"/>
              </a:rPr>
              <a:t>проживання </a:t>
            </a:r>
          </a:p>
          <a:p>
            <a:pPr algn="ctr" eaLnBrk="1" hangingPunct="1">
              <a:defRPr/>
            </a:pPr>
            <a:r>
              <a:rPr lang="uk-UA" sz="1600" b="1" dirty="0">
                <a:solidFill>
                  <a:srgbClr val="FFFF00"/>
                </a:solidFill>
                <a:latin typeface="Times New Roman" pitchFamily="18" charset="0"/>
                <a:cs typeface="Arial" charset="0"/>
              </a:rPr>
              <a:t>(перебування)</a:t>
            </a:r>
          </a:p>
          <a:p>
            <a:pPr algn="ctr" eaLnBrk="1" hangingPunct="1">
              <a:defRPr/>
            </a:pPr>
            <a:r>
              <a:rPr lang="uk-UA" sz="1600" b="1" dirty="0">
                <a:solidFill>
                  <a:srgbClr val="FFFF00"/>
                </a:solidFill>
                <a:latin typeface="Times New Roman" pitchFamily="18" charset="0"/>
                <a:cs typeface="Arial" charset="0"/>
              </a:rPr>
              <a:t> постраждалої особи</a:t>
            </a:r>
            <a:r>
              <a:rPr lang="uk-UA" sz="1200" dirty="0">
                <a:solidFill>
                  <a:srgbClr val="FFFF00"/>
                </a:solidFill>
                <a:latin typeface="Times New Roman" pitchFamily="18" charset="0"/>
                <a:cs typeface="Arial" charset="0"/>
              </a:rPr>
              <a:t> </a:t>
            </a:r>
            <a:endParaRPr lang="ru-RU" sz="1200" dirty="0">
              <a:solidFill>
                <a:srgbClr val="FFFF00"/>
              </a:solidFill>
              <a:latin typeface="Times New Roman" pitchFamily="18" charset="0"/>
              <a:cs typeface="Arial" charset="0"/>
            </a:endParaRPr>
          </a:p>
        </p:txBody>
      </p:sp>
      <p:sp>
        <p:nvSpPr>
          <p:cNvPr id="28687" name="Rectangle 15"/>
          <p:cNvSpPr>
            <a:spLocks noChangeArrowheads="1"/>
          </p:cNvSpPr>
          <p:nvPr/>
        </p:nvSpPr>
        <p:spPr bwMode="auto">
          <a:xfrm>
            <a:off x="5057774" y="4099878"/>
            <a:ext cx="2835275" cy="1436687"/>
          </a:xfrm>
          <a:prstGeom prst="rect">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prstDash val="dash"/>
            <a:miter lim="800000"/>
            <a:headEnd/>
            <a:tailEnd/>
          </a:ln>
          <a:effectLst/>
        </p:spPr>
        <p:txBody>
          <a:bodyPr wrap="none" anchor="ctr"/>
          <a:lstStyle/>
          <a:p>
            <a:pPr algn="ctr" eaLnBrk="1" hangingPunct="1">
              <a:defRPr/>
            </a:pPr>
            <a:r>
              <a:rPr lang="uk-UA" sz="1600" b="1">
                <a:solidFill>
                  <a:srgbClr val="FFFF00"/>
                </a:solidFill>
                <a:latin typeface="Times New Roman" pitchFamily="18" charset="0"/>
                <a:cs typeface="Arial" charset="0"/>
              </a:rPr>
              <a:t>Заборона в будь-який спосіб</a:t>
            </a:r>
          </a:p>
          <a:p>
            <a:pPr algn="ctr" eaLnBrk="1" hangingPunct="1">
              <a:defRPr/>
            </a:pPr>
            <a:r>
              <a:rPr lang="uk-UA" sz="1600" b="1">
                <a:solidFill>
                  <a:srgbClr val="FFFF00"/>
                </a:solidFill>
                <a:latin typeface="Times New Roman" pitchFamily="18" charset="0"/>
                <a:cs typeface="Arial" charset="0"/>
              </a:rPr>
              <a:t>контактувати з </a:t>
            </a:r>
          </a:p>
          <a:p>
            <a:pPr algn="ctr" eaLnBrk="1" hangingPunct="1">
              <a:defRPr/>
            </a:pPr>
            <a:r>
              <a:rPr lang="uk-UA" sz="1600" b="1">
                <a:solidFill>
                  <a:srgbClr val="FFFF00"/>
                </a:solidFill>
                <a:latin typeface="Times New Roman" pitchFamily="18" charset="0"/>
                <a:cs typeface="Arial" charset="0"/>
              </a:rPr>
              <a:t>постраждалою особою</a:t>
            </a:r>
            <a:endParaRPr lang="ru-RU" sz="1600" b="1">
              <a:solidFill>
                <a:srgbClr val="FFFF00"/>
              </a:solidFill>
              <a:latin typeface="Times New Roman" pitchFamily="18" charset="0"/>
              <a:cs typeface="Arial" charset="0"/>
            </a:endParaRPr>
          </a:p>
        </p:txBody>
      </p:sp>
      <p:sp>
        <p:nvSpPr>
          <p:cNvPr id="28688" name="Rectangle 16"/>
          <p:cNvSpPr>
            <a:spLocks noChangeArrowheads="1"/>
          </p:cNvSpPr>
          <p:nvPr/>
        </p:nvSpPr>
        <p:spPr bwMode="auto">
          <a:xfrm>
            <a:off x="8379778" y="2536904"/>
            <a:ext cx="2905125" cy="1620838"/>
          </a:xfrm>
          <a:prstGeom prst="rect">
            <a:avLst/>
          </a:prstGeom>
          <a:gradFill rotWithShape="1">
            <a:gsLst>
              <a:gs pos="0">
                <a:schemeClr val="accent1"/>
              </a:gs>
              <a:gs pos="100000">
                <a:schemeClr val="accent1">
                  <a:gamma/>
                  <a:shade val="46275"/>
                  <a:invGamma/>
                </a:schemeClr>
              </a:gs>
            </a:gsLst>
            <a:path path="shape">
              <a:fillToRect l="50000" t="50000" r="50000" b="50000"/>
            </a:path>
          </a:gradFill>
          <a:ln w="9525">
            <a:solidFill>
              <a:schemeClr val="tx1"/>
            </a:solidFill>
            <a:prstDash val="dash"/>
            <a:miter lim="800000"/>
            <a:headEnd/>
            <a:tailEnd/>
          </a:ln>
          <a:effectLst/>
        </p:spPr>
        <p:txBody>
          <a:bodyPr wrap="none" anchor="ctr"/>
          <a:lstStyle/>
          <a:p>
            <a:pPr algn="ctr" eaLnBrk="1" hangingPunct="1">
              <a:defRPr/>
            </a:pPr>
            <a:r>
              <a:rPr lang="uk-UA" sz="1600" b="1">
                <a:solidFill>
                  <a:srgbClr val="FFFF00"/>
                </a:solidFill>
                <a:latin typeface="Times New Roman" pitchFamily="18" charset="0"/>
                <a:cs typeface="Arial" charset="0"/>
              </a:rPr>
              <a:t>Заборона на вхід та</a:t>
            </a:r>
          </a:p>
          <a:p>
            <a:pPr algn="ctr" eaLnBrk="1" hangingPunct="1">
              <a:defRPr/>
            </a:pPr>
            <a:r>
              <a:rPr lang="uk-UA" sz="1600" b="1">
                <a:solidFill>
                  <a:srgbClr val="FFFF00"/>
                </a:solidFill>
                <a:latin typeface="Times New Roman" pitchFamily="18" charset="0"/>
                <a:cs typeface="Arial" charset="0"/>
              </a:rPr>
              <a:t> перебування </a:t>
            </a:r>
          </a:p>
          <a:p>
            <a:pPr algn="ctr" eaLnBrk="1" hangingPunct="1">
              <a:defRPr/>
            </a:pPr>
            <a:r>
              <a:rPr lang="uk-UA" sz="1600" b="1">
                <a:solidFill>
                  <a:srgbClr val="FFFF00"/>
                </a:solidFill>
                <a:latin typeface="Times New Roman" pitchFamily="18" charset="0"/>
                <a:cs typeface="Arial" charset="0"/>
              </a:rPr>
              <a:t>в місці проживання</a:t>
            </a:r>
          </a:p>
          <a:p>
            <a:pPr algn="ctr" eaLnBrk="1" hangingPunct="1">
              <a:defRPr/>
            </a:pPr>
            <a:r>
              <a:rPr lang="uk-UA" sz="1600" b="1">
                <a:solidFill>
                  <a:srgbClr val="FFFF00"/>
                </a:solidFill>
                <a:latin typeface="Times New Roman" pitchFamily="18" charset="0"/>
                <a:cs typeface="Arial" charset="0"/>
              </a:rPr>
              <a:t> (перебування) </a:t>
            </a:r>
          </a:p>
          <a:p>
            <a:pPr algn="ctr" eaLnBrk="1" hangingPunct="1">
              <a:defRPr/>
            </a:pPr>
            <a:r>
              <a:rPr lang="uk-UA" sz="1600" b="1">
                <a:solidFill>
                  <a:srgbClr val="FFFF00"/>
                </a:solidFill>
                <a:latin typeface="Times New Roman" pitchFamily="18" charset="0"/>
                <a:cs typeface="Arial" charset="0"/>
              </a:rPr>
              <a:t>постраждалої особи</a:t>
            </a:r>
            <a:endParaRPr lang="ru-RU" sz="1600" b="1">
              <a:solidFill>
                <a:srgbClr val="FFFF00"/>
              </a:solidFill>
              <a:latin typeface="Times New Roman" pitchFamily="18" charset="0"/>
              <a:cs typeface="Arial" charset="0"/>
            </a:endParaRPr>
          </a:p>
        </p:txBody>
      </p:sp>
      <p:pic>
        <p:nvPicPr>
          <p:cNvPr id="2" name="Picture 2" descr="D:\2017\МЕТОДИЧНІ РЕКОМЕНДАЦІЇ - 650\Картинки\police-officer-512.pn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0" y="5822950"/>
            <a:ext cx="1163638"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D:\2017\МЕТОДИЧНІ РЕКОМЕНДАЦІЇ - 650\Картинки\police-officer-512.png"/>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0" y="5822950"/>
            <a:ext cx="1163638"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4673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03200" y="52388"/>
            <a:ext cx="11826875" cy="6770687"/>
          </a:xfrm>
          <a:prstGeom prst="rect">
            <a:avLst/>
          </a:prstGeom>
        </p:spPr>
        <p:txBody>
          <a:bodyPr>
            <a:spAutoFit/>
          </a:bodyPr>
          <a:lstStyle/>
          <a:p>
            <a:pPr algn="ctr" eaLnBrk="1" hangingPunct="1">
              <a:defRPr/>
            </a:pPr>
            <a:r>
              <a:rPr lang="uk-UA" altLang="uk-UA" sz="3100" b="1" dirty="0">
                <a:solidFill>
                  <a:schemeClr val="tx1">
                    <a:lumMod val="95000"/>
                    <a:lumOff val="5000"/>
                  </a:schemeClr>
                </a:solidFill>
                <a:latin typeface="+mn-lt"/>
                <a:cs typeface="Times New Roman" pitchFamily="18" charset="0"/>
              </a:rPr>
              <a:t>Під час вирішення питання про винесення термінового заборонного припису пріоритет надається безпеці постраждалої особи. </a:t>
            </a:r>
          </a:p>
          <a:p>
            <a:pPr algn="ctr" eaLnBrk="1" hangingPunct="1">
              <a:defRPr/>
            </a:pPr>
            <a:r>
              <a:rPr lang="uk-UA" altLang="uk-UA" sz="3100" b="1" dirty="0">
                <a:solidFill>
                  <a:schemeClr val="tx1">
                    <a:lumMod val="95000"/>
                    <a:lumOff val="5000"/>
                  </a:schemeClr>
                </a:solidFill>
                <a:latin typeface="+mn-lt"/>
                <a:cs typeface="Times New Roman" pitchFamily="18" charset="0"/>
              </a:rPr>
              <a:t>Зазначена вимога поширюється також на місце спільного проживання (перебування) постраждалої особи та кривдника незалежно від їхніх майнових прав на відповідне житлове приміщення.</a:t>
            </a:r>
            <a:endParaRPr lang="uk-UA" altLang="uk-UA" sz="3100" b="1" dirty="0">
              <a:solidFill>
                <a:schemeClr val="tx1">
                  <a:lumMod val="95000"/>
                  <a:lumOff val="5000"/>
                </a:schemeClr>
              </a:solidFill>
              <a:latin typeface="+mn-lt"/>
            </a:endParaRPr>
          </a:p>
          <a:p>
            <a:pPr algn="ctr" eaLnBrk="1" hangingPunct="1">
              <a:buFont typeface="Arial" pitchFamily="34" charset="0"/>
              <a:buNone/>
              <a:defRPr/>
            </a:pPr>
            <a:r>
              <a:rPr lang="uk-UA" altLang="uk-UA" sz="3100" b="1" dirty="0">
                <a:solidFill>
                  <a:schemeClr val="tx1">
                    <a:lumMod val="95000"/>
                    <a:lumOff val="5000"/>
                  </a:schemeClr>
                </a:solidFill>
                <a:latin typeface="+mn-lt"/>
                <a:cs typeface="Times New Roman" pitchFamily="18" charset="0"/>
              </a:rPr>
              <a:t>	Працівники уповноваженого підрозділу органів Національної поліції можуть у встановленому законом порядку застосовувати поліцейські </a:t>
            </a:r>
            <a:r>
              <a:rPr lang="uk-UA" altLang="uk-UA" sz="3100" b="1" u="sng" dirty="0">
                <a:solidFill>
                  <a:srgbClr val="FF0000"/>
                </a:solidFill>
                <a:latin typeface="+mn-lt"/>
                <a:cs typeface="Times New Roman" pitchFamily="18" charset="0"/>
              </a:rPr>
              <a:t>заходи примусу</a:t>
            </a:r>
            <a:r>
              <a:rPr lang="uk-UA" altLang="uk-UA" sz="3100" b="1" dirty="0">
                <a:solidFill>
                  <a:srgbClr val="FF0000"/>
                </a:solidFill>
                <a:latin typeface="+mn-lt"/>
                <a:cs typeface="Times New Roman" pitchFamily="18" charset="0"/>
              </a:rPr>
              <a:t>  </a:t>
            </a:r>
            <a:r>
              <a:rPr lang="uk-UA" altLang="uk-UA" sz="3100" b="1" dirty="0">
                <a:solidFill>
                  <a:schemeClr val="tx1">
                    <a:lumMod val="95000"/>
                    <a:lumOff val="5000"/>
                  </a:schemeClr>
                </a:solidFill>
                <a:latin typeface="+mn-lt"/>
                <a:cs typeface="Times New Roman" pitchFamily="18" charset="0"/>
              </a:rPr>
              <a:t>для виселення з житлового приміщення кривдника, якщо терміновий заборонний припис передбачає зобов’язання залишити місце проживання (перебування) постраждалої особи, а кривдник відмовляється добровільно його залишити.</a:t>
            </a:r>
          </a:p>
        </p:txBody>
      </p:sp>
    </p:spTree>
    <p:extLst>
      <p:ext uri="{BB962C8B-B14F-4D97-AF65-F5344CB8AC3E}">
        <p14:creationId xmlns:p14="http://schemas.microsoft.com/office/powerpoint/2010/main" val="258267838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1227</Words>
  <Application>Microsoft Office PowerPoint</Application>
  <PresentationFormat>Широкий екран</PresentationFormat>
  <Paragraphs>120</Paragraphs>
  <Slides>26</Slides>
  <Notes>1</Notes>
  <HiddenSlides>0</HiddenSlides>
  <MMClips>0</MMClips>
  <ScaleCrop>false</ScaleCrop>
  <HeadingPairs>
    <vt:vector size="8" baseType="variant">
      <vt:variant>
        <vt:lpstr>Використані шрифти</vt:lpstr>
      </vt:variant>
      <vt:variant>
        <vt:i4>11</vt:i4>
      </vt:variant>
      <vt:variant>
        <vt:lpstr>Тема</vt:lpstr>
      </vt:variant>
      <vt:variant>
        <vt:i4>1</vt:i4>
      </vt:variant>
      <vt:variant>
        <vt:lpstr>Вбудовані сервери OLE</vt:lpstr>
      </vt:variant>
      <vt:variant>
        <vt:i4>2</vt:i4>
      </vt:variant>
      <vt:variant>
        <vt:lpstr>Заголовки слайдів</vt:lpstr>
      </vt:variant>
      <vt:variant>
        <vt:i4>26</vt:i4>
      </vt:variant>
    </vt:vector>
  </HeadingPairs>
  <TitlesOfParts>
    <vt:vector size="40" baseType="lpstr">
      <vt:lpstr>MS PGothic</vt:lpstr>
      <vt:lpstr>MS PGothic</vt:lpstr>
      <vt:lpstr>游ゴシック</vt:lpstr>
      <vt:lpstr>Arial</vt:lpstr>
      <vt:lpstr>Arial Black</vt:lpstr>
      <vt:lpstr>Book Antiqua</vt:lpstr>
      <vt:lpstr>Calibri</vt:lpstr>
      <vt:lpstr>Calibri Light</vt:lpstr>
      <vt:lpstr>Times New Roman</vt:lpstr>
      <vt:lpstr>Wingdings</vt:lpstr>
      <vt:lpstr>Wingdings 3</vt:lpstr>
      <vt:lpstr>Тема Office</vt:lpstr>
      <vt:lpstr>Document</vt:lpstr>
      <vt:lpstr>Документ</vt:lpstr>
      <vt:lpstr>СПЕЦІАЛЬНІ ЗАХОДИ ЩОДО ПРОТИДІЇ ДОМАШНЬОМУ НАСИЛЬСТВУ</vt:lpstr>
      <vt:lpstr>Презентація PowerPoint</vt:lpstr>
      <vt:lpstr>Презентація PowerPoint</vt:lpstr>
      <vt:lpstr>ТЕРМІНОВИЙ ЗАБОРОННІЙ ПРИПИС (ТЗП)</vt:lpstr>
      <vt:lpstr>Презентація PowerPoint</vt:lpstr>
      <vt:lpstr>Презентація PowerPoint</vt:lpstr>
      <vt:lpstr>Презентація PowerPoint</vt:lpstr>
      <vt:lpstr>Презентація PowerPoint</vt:lpstr>
      <vt:lpstr>Презентація PowerPoint</vt:lpstr>
      <vt:lpstr>Спеціальні заходи щодо протидії  домашньому насильству і порядок їх застосування  </vt:lpstr>
      <vt:lpstr>Презентація PowerPoint</vt:lpstr>
      <vt:lpstr>Презентація PowerPoint</vt:lpstr>
      <vt:lpstr>Презентація PowerPoint</vt:lpstr>
      <vt:lpstr>Презентація PowerPoint</vt:lpstr>
      <vt:lpstr>Обмежувальний припис стосовно кривдника</vt:lpstr>
      <vt:lpstr>Презентація PowerPoint</vt:lpstr>
      <vt:lpstr>Презентація PowerPoint</vt:lpstr>
      <vt:lpstr>Презентація PowerPoint</vt:lpstr>
      <vt:lpstr>Взяття на профілактичний облік кривдника та проведення з ним профілактичної роботи.</vt:lpstr>
      <vt:lpstr>Презентація PowerPoint</vt:lpstr>
      <vt:lpstr> Направлення кривдника на проходження програми для кривдників </vt:lpstr>
      <vt:lpstr>Презентація PowerPoint</vt:lpstr>
      <vt:lpstr>Презентація PowerPoint</vt:lpstr>
      <vt:lpstr>Презентація PowerPoint</vt:lpstr>
      <vt:lpstr>Презентація PowerPoint</vt:lpstr>
      <vt:lpstr>Суб’єкти взаємодії</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Види адміністративних стягнень</dc:title>
  <dc:creator>User</dc:creator>
  <cp:lastModifiedBy>PC</cp:lastModifiedBy>
  <cp:revision>11</cp:revision>
  <dcterms:created xsi:type="dcterms:W3CDTF">2022-09-18T17:03:52Z</dcterms:created>
  <dcterms:modified xsi:type="dcterms:W3CDTF">2025-10-06T17:57:35Z</dcterms:modified>
</cp:coreProperties>
</file>