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81" r:id="rId22"/>
    <p:sldId id="282" r:id="rId23"/>
    <p:sldId id="283" r:id="rId24"/>
    <p:sldId id="285" r:id="rId25"/>
    <p:sldId id="284" r:id="rId26"/>
    <p:sldId id="276" r:id="rId27"/>
    <p:sldId id="277" r:id="rId28"/>
    <p:sldId id="279" r:id="rId29"/>
    <p:sldId id="286" r:id="rId30"/>
    <p:sldId id="287" r:id="rId31"/>
    <p:sldId id="280" r:id="rId32"/>
    <p:sldId id="278" r:id="rId3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12"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est\Desktop\&#1052;&#1072;&#1096;&#1080;&#1085;&#1085;&#1077;%20&#1085;&#1072;&#1074;&#1095;&#1072;&#1085;&#1085;&#1103;\&#1056;&#1077;&#1075;&#1088;&#1077;&#1089;&#1110;&#11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uk-UA"/>
              <a:t>Поліноміальна регресія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uk-UA"/>
        </a:p>
      </c:txPr>
    </c:title>
    <c:autoTitleDeleted val="0"/>
    <c:plotArea>
      <c:layout/>
      <c:scatterChart>
        <c:scatterStyle val="lineMarker"/>
        <c:varyColors val="0"/>
        <c:ser>
          <c:idx val="0"/>
          <c:order val="0"/>
          <c:tx>
            <c:strRef>
              <c:f>Аркуш1!$C$2</c:f>
              <c:strCache>
                <c:ptCount val="1"/>
                <c:pt idx="0">
                  <c:v>y</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6"/>
            <c:dispRSqr val="0"/>
            <c:dispEq val="0"/>
          </c:trendline>
          <c:xVal>
            <c:numRef>
              <c:f>Аркуш1!$B$3:$B$71</c:f>
              <c:numCache>
                <c:formatCode>General</c:formatCode>
                <c:ptCount val="69"/>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numCache>
            </c:numRef>
          </c:xVal>
          <c:yVal>
            <c:numRef>
              <c:f>Аркуш1!$C$3:$C$71</c:f>
              <c:numCache>
                <c:formatCode>General</c:formatCode>
                <c:ptCount val="69"/>
                <c:pt idx="0">
                  <c:v>4</c:v>
                </c:pt>
                <c:pt idx="1">
                  <c:v>4.4800166611121028</c:v>
                </c:pt>
                <c:pt idx="2">
                  <c:v>4.9202663113649665</c:v>
                </c:pt>
                <c:pt idx="3">
                  <c:v>5.3213459565024239</c:v>
                </c:pt>
                <c:pt idx="4">
                  <c:v>5.6842439760115404</c:v>
                </c:pt>
                <c:pt idx="5">
                  <c:v>6.010330247561491</c:v>
                </c:pt>
                <c:pt idx="6">
                  <c:v>6.3013424596387129</c:v>
                </c:pt>
                <c:pt idx="7">
                  <c:v>6.5593687491379544</c:v>
                </c:pt>
                <c:pt idx="8">
                  <c:v>6.7868268373886611</c:v>
                </c:pt>
                <c:pt idx="9">
                  <c:v>6.9864398730826576</c:v>
                </c:pt>
                <c:pt idx="10">
                  <c:v>7.1612092234725591</c:v>
                </c:pt>
                <c:pt idx="11">
                  <c:v>7.314384485702309</c:v>
                </c:pt>
                <c:pt idx="12">
                  <c:v>7.4494310179066945</c:v>
                </c:pt>
                <c:pt idx="13">
                  <c:v>7.5699953144983496</c:v>
                </c:pt>
                <c:pt idx="14">
                  <c:v>7.6798685716009638</c:v>
                </c:pt>
                <c:pt idx="15">
                  <c:v>7.7829488066708112</c:v>
                </c:pt>
                <c:pt idx="16">
                  <c:v>7.8832019107948446</c:v>
                </c:pt>
                <c:pt idx="17">
                  <c:v>7.9846220228179012</c:v>
                </c:pt>
                <c:pt idx="18">
                  <c:v>8.0911916212276509</c:v>
                </c:pt>
                <c:pt idx="19">
                  <c:v>8.2068417325459873</c:v>
                </c:pt>
                <c:pt idx="20">
                  <c:v>8.3354126538114297</c:v>
                </c:pt>
                <c:pt idx="21">
                  <c:v>8.4806155816005706</c:v>
                </c:pt>
                <c:pt idx="22">
                  <c:v>8.6459955309786167</c:v>
                </c:pt>
                <c:pt idx="23">
                  <c:v>8.834895914880704</c:v>
                </c:pt>
                <c:pt idx="24">
                  <c:v>9.0504251378350187</c:v>
                </c:pt>
                <c:pt idx="25">
                  <c:v>9.2954255378122657</c:v>
                </c:pt>
                <c:pt idx="26">
                  <c:v>9.5724449865242107</c:v>
                </c:pt>
                <c:pt idx="27">
                  <c:v>9.8837114319317543</c:v>
                </c:pt>
                <c:pt idx="28">
                  <c:v>10.231110637325369</c:v>
                </c:pt>
                <c:pt idx="29">
                  <c:v>10.616167339401638</c:v>
                </c:pt>
                <c:pt idx="30">
                  <c:v>11.040030013598219</c:v>
                </c:pt>
                <c:pt idx="31">
                  <c:v>11.503459398906882</c:v>
                </c:pt>
                <c:pt idx="32">
                  <c:v>12.006820896820987</c:v>
                </c:pt>
                <c:pt idx="33">
                  <c:v>12.55008092036454</c:v>
                </c:pt>
                <c:pt idx="34">
                  <c:v>13.132807229682156</c:v>
                </c:pt>
                <c:pt idx="35">
                  <c:v>13.754173250836814</c:v>
                </c:pt>
                <c:pt idx="36">
                  <c:v>14.412966334663412</c:v>
                </c:pt>
                <c:pt idx="37">
                  <c:v>15.107599873158367</c:v>
                </c:pt>
                <c:pt idx="38">
                  <c:v>15.836129152342332</c:v>
                </c:pt>
                <c:pt idx="39">
                  <c:v>16.59627078319944</c:v>
                </c:pt>
                <c:pt idx="40">
                  <c:v>17.385425516545553</c:v>
                </c:pt>
                <c:pt idx="41">
                  <c:v>18.200704213866924</c:v>
                </c:pt>
                <c:pt idx="42">
                  <c:v>19.038956714637202</c:v>
                </c:pt>
                <c:pt idx="43">
                  <c:v>19.896803311680099</c:v>
                </c:pt>
                <c:pt idx="44">
                  <c:v>20.770668520086321</c:v>
                </c:pt>
                <c:pt idx="45">
                  <c:v>21.656816802276882</c:v>
                </c:pt>
                <c:pt idx="46">
                  <c:v>22.551389892259781</c:v>
                </c:pt>
                <c:pt idx="47">
                  <c:v>23.450445346148438</c:v>
                </c:pt>
                <c:pt idx="48">
                  <c:v>24.349995933757786</c:v>
                </c:pt>
                <c:pt idx="49">
                  <c:v>25.246049477690303</c:v>
                </c:pt>
                <c:pt idx="50">
                  <c:v>26.134648741852907</c:v>
                </c:pt>
                <c:pt idx="51">
                  <c:v>27.011910970851922</c:v>
                </c:pt>
                <c:pt idx="52">
                  <c:v>27.874066685201509</c:v>
                </c:pt>
                <c:pt idx="53">
                  <c:v>28.717497344716644</c:v>
                </c:pt>
                <c:pt idx="54">
                  <c:v>29.538771503770541</c:v>
                </c:pt>
                <c:pt idx="55">
                  <c:v>30.33467909716504</c:v>
                </c:pt>
                <c:pt idx="56">
                  <c:v>31.102263514040999</c:v>
                </c:pt>
                <c:pt idx="57">
                  <c:v>31.838851139356638</c:v>
                </c:pt>
                <c:pt idx="58">
                  <c:v>32.542078067765274</c:v>
                </c:pt>
              </c:numCache>
            </c:numRef>
          </c:yVal>
          <c:smooth val="0"/>
          <c:extLst>
            <c:ext xmlns:c16="http://schemas.microsoft.com/office/drawing/2014/chart" uri="{C3380CC4-5D6E-409C-BE32-E72D297353CC}">
              <c16:uniqueId val="{00000001-C875-4B64-AC03-A830D9C79A42}"/>
            </c:ext>
          </c:extLst>
        </c:ser>
        <c:ser>
          <c:idx val="1"/>
          <c:order val="1"/>
          <c:tx>
            <c:strRef>
              <c:f>Аркуш1!$D$2</c:f>
              <c:strCache>
                <c:ptCount val="1"/>
                <c:pt idx="0">
                  <c:v>y1</c:v>
                </c:pt>
              </c:strCache>
            </c:strRef>
          </c:tx>
          <c:spPr>
            <a:ln w="19050" cap="rnd">
              <a:noFill/>
              <a:round/>
            </a:ln>
            <a:effectLst/>
          </c:spPr>
          <c:marker>
            <c:symbol val="circle"/>
            <c:size val="5"/>
            <c:spPr>
              <a:solidFill>
                <a:schemeClr val="accent6"/>
              </a:solidFill>
              <a:ln w="9525">
                <a:solidFill>
                  <a:schemeClr val="accent2"/>
                </a:solidFill>
              </a:ln>
              <a:effectLst/>
            </c:spPr>
          </c:marker>
          <c:trendline>
            <c:spPr>
              <a:ln w="19050" cap="rnd">
                <a:solidFill>
                  <a:schemeClr val="accent2"/>
                </a:solidFill>
                <a:prstDash val="sysDot"/>
              </a:ln>
              <a:effectLst/>
            </c:spPr>
            <c:trendlineType val="log"/>
            <c:dispRSqr val="1"/>
            <c:dispEq val="1"/>
            <c:trendlineLbl>
              <c:layout>
                <c:manualLayout>
                  <c:x val="-0.16935875745741799"/>
                  <c:y val="-1.120939373834232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trendlineLbl>
          </c:trendline>
          <c:xVal>
            <c:numRef>
              <c:f>Аркуш1!$B$3:$B$71</c:f>
              <c:numCache>
                <c:formatCode>General</c:formatCode>
                <c:ptCount val="69"/>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numCache>
            </c:numRef>
          </c:xVal>
          <c:yVal>
            <c:numRef>
              <c:f>Аркуш1!$D$3:$D$71</c:f>
              <c:numCache>
                <c:formatCode>General</c:formatCode>
                <c:ptCount val="69"/>
                <c:pt idx="0">
                  <c:v>5</c:v>
                </c:pt>
                <c:pt idx="1">
                  <c:v>5.4800166611121028</c:v>
                </c:pt>
                <c:pt idx="2">
                  <c:v>5.9202663113649665</c:v>
                </c:pt>
                <c:pt idx="3">
                  <c:v>6.3213459565024239</c:v>
                </c:pt>
                <c:pt idx="4">
                  <c:v>6.6842439760115404</c:v>
                </c:pt>
                <c:pt idx="5">
                  <c:v>7.010330247561491</c:v>
                </c:pt>
                <c:pt idx="6">
                  <c:v>7.3013424596387129</c:v>
                </c:pt>
                <c:pt idx="7">
                  <c:v>7.5593687491379544</c:v>
                </c:pt>
                <c:pt idx="8">
                  <c:v>7.7868268373886611</c:v>
                </c:pt>
                <c:pt idx="9">
                  <c:v>7.9864398730826576</c:v>
                </c:pt>
                <c:pt idx="10">
                  <c:v>8.1612092234725591</c:v>
                </c:pt>
                <c:pt idx="11">
                  <c:v>8.314384485702309</c:v>
                </c:pt>
                <c:pt idx="12">
                  <c:v>8.4494310179066936</c:v>
                </c:pt>
                <c:pt idx="13">
                  <c:v>8.5699953144983496</c:v>
                </c:pt>
                <c:pt idx="14">
                  <c:v>8.6798685716009629</c:v>
                </c:pt>
                <c:pt idx="15">
                  <c:v>8.7829488066708112</c:v>
                </c:pt>
                <c:pt idx="16">
                  <c:v>8.8832019107948454</c:v>
                </c:pt>
                <c:pt idx="17">
                  <c:v>8.9846220228179021</c:v>
                </c:pt>
                <c:pt idx="18">
                  <c:v>9.0911916212276509</c:v>
                </c:pt>
                <c:pt idx="19">
                  <c:v>9.2068417325459873</c:v>
                </c:pt>
                <c:pt idx="20">
                  <c:v>9.3354126538114297</c:v>
                </c:pt>
                <c:pt idx="21">
                  <c:v>9.4806155816005706</c:v>
                </c:pt>
                <c:pt idx="22">
                  <c:v>9.6459955309786167</c:v>
                </c:pt>
                <c:pt idx="23">
                  <c:v>9.834895914880704</c:v>
                </c:pt>
                <c:pt idx="24">
                  <c:v>10.050425137835019</c:v>
                </c:pt>
                <c:pt idx="25">
                  <c:v>10.295425537812266</c:v>
                </c:pt>
                <c:pt idx="26">
                  <c:v>10.572444986524211</c:v>
                </c:pt>
                <c:pt idx="27">
                  <c:v>10.883711431931754</c:v>
                </c:pt>
                <c:pt idx="28">
                  <c:v>11.231110637325369</c:v>
                </c:pt>
                <c:pt idx="29">
                  <c:v>11.616167339401638</c:v>
                </c:pt>
                <c:pt idx="30">
                  <c:v>12.040030013598219</c:v>
                </c:pt>
                <c:pt idx="31">
                  <c:v>12.503459398906882</c:v>
                </c:pt>
                <c:pt idx="32">
                  <c:v>13.006820896820987</c:v>
                </c:pt>
                <c:pt idx="33">
                  <c:v>13.55008092036454</c:v>
                </c:pt>
                <c:pt idx="34">
                  <c:v>14.132807229682156</c:v>
                </c:pt>
                <c:pt idx="35">
                  <c:v>14.754173250836814</c:v>
                </c:pt>
                <c:pt idx="36">
                  <c:v>15.412966334663412</c:v>
                </c:pt>
                <c:pt idx="37">
                  <c:v>16.107599873158367</c:v>
                </c:pt>
                <c:pt idx="38">
                  <c:v>16.83612915234233</c:v>
                </c:pt>
                <c:pt idx="39">
                  <c:v>17.59627078319944</c:v>
                </c:pt>
                <c:pt idx="40">
                  <c:v>18.385425516545553</c:v>
                </c:pt>
                <c:pt idx="41">
                  <c:v>19.200704213866924</c:v>
                </c:pt>
                <c:pt idx="42">
                  <c:v>20.038956714637202</c:v>
                </c:pt>
                <c:pt idx="43">
                  <c:v>20.896803311680099</c:v>
                </c:pt>
                <c:pt idx="44">
                  <c:v>21.770668520086321</c:v>
                </c:pt>
                <c:pt idx="45">
                  <c:v>22.656816802276882</c:v>
                </c:pt>
                <c:pt idx="46">
                  <c:v>23.551389892259781</c:v>
                </c:pt>
                <c:pt idx="47">
                  <c:v>24.450445346148438</c:v>
                </c:pt>
                <c:pt idx="48">
                  <c:v>25.349995933757786</c:v>
                </c:pt>
                <c:pt idx="49">
                  <c:v>26.246049477690303</c:v>
                </c:pt>
                <c:pt idx="50">
                  <c:v>27.134648741852907</c:v>
                </c:pt>
                <c:pt idx="51">
                  <c:v>28.011910970851922</c:v>
                </c:pt>
                <c:pt idx="52">
                  <c:v>28.874066685201509</c:v>
                </c:pt>
                <c:pt idx="53">
                  <c:v>29.717497344716644</c:v>
                </c:pt>
                <c:pt idx="54">
                  <c:v>30.538771503770541</c:v>
                </c:pt>
                <c:pt idx="55">
                  <c:v>31.33467909716504</c:v>
                </c:pt>
                <c:pt idx="56">
                  <c:v>32.102263514040999</c:v>
                </c:pt>
                <c:pt idx="57">
                  <c:v>32.838851139356635</c:v>
                </c:pt>
                <c:pt idx="58">
                  <c:v>33.542078067765274</c:v>
                </c:pt>
                <c:pt idx="59">
                  <c:v>34.209913722976147</c:v>
                </c:pt>
                <c:pt idx="60">
                  <c:v>34.840681146601462</c:v>
                </c:pt>
                <c:pt idx="61">
                  <c:v>35.433073753770337</c:v>
                </c:pt>
                <c:pt idx="62">
                  <c:v>35.986168388092871</c:v>
                </c:pt>
                <c:pt idx="63">
                  <c:v>36.49943454553366</c:v>
                </c:pt>
                <c:pt idx="64">
                  <c:v>36.97273967503277</c:v>
                </c:pt>
                <c:pt idx="65">
                  <c:v>37.40635050291209</c:v>
                </c:pt>
                <c:pt idx="66">
                  <c:v>37.80093036783412</c:v>
                </c:pt>
                <c:pt idx="67">
                  <c:v>38.15753259294128</c:v>
                </c:pt>
                <c:pt idx="68">
                  <c:v>38.477589961399303</c:v>
                </c:pt>
              </c:numCache>
            </c:numRef>
          </c:yVal>
          <c:smooth val="0"/>
          <c:extLst>
            <c:ext xmlns:c16="http://schemas.microsoft.com/office/drawing/2014/chart" uri="{C3380CC4-5D6E-409C-BE32-E72D297353CC}">
              <c16:uniqueId val="{00000003-C875-4B64-AC03-A830D9C79A42}"/>
            </c:ext>
          </c:extLst>
        </c:ser>
        <c:dLbls>
          <c:showLegendKey val="0"/>
          <c:showVal val="0"/>
          <c:showCatName val="0"/>
          <c:showSerName val="0"/>
          <c:showPercent val="0"/>
          <c:showBubbleSize val="0"/>
        </c:dLbls>
        <c:axId val="835505951"/>
        <c:axId val="809809119"/>
      </c:scatterChart>
      <c:valAx>
        <c:axId val="8355059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crossAx val="809809119"/>
        <c:crosses val="autoZero"/>
        <c:crossBetween val="midCat"/>
      </c:valAx>
      <c:valAx>
        <c:axId val="809809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crossAx val="83550595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F72F59-5D96-F4BA-DAAA-4B0F3E21EDBD}"/>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81B73450-66E1-E83E-5028-6B4B1D203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EFB986CC-0DAC-F2C6-CCC8-3AD1F424FC00}"/>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5" name="Місце для нижнього колонтитула 4">
            <a:extLst>
              <a:ext uri="{FF2B5EF4-FFF2-40B4-BE49-F238E27FC236}">
                <a16:creationId xmlns:a16="http://schemas.microsoft.com/office/drawing/2014/main" id="{CFE77323-6926-D556-3FAC-C81AEB516EB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138CFD5-1325-F2F3-7AFD-8F944C6CF7BF}"/>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112554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852E3-CC82-486B-931C-D2382C612E5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9F1BC53-8461-3F91-EF6C-87FA9D9221E5}"/>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E82A88C-BADB-FCFE-FA44-112D79BEB0EF}"/>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5" name="Місце для нижнього колонтитула 4">
            <a:extLst>
              <a:ext uri="{FF2B5EF4-FFF2-40B4-BE49-F238E27FC236}">
                <a16:creationId xmlns:a16="http://schemas.microsoft.com/office/drawing/2014/main" id="{C7302F1D-C6CE-2A56-AD59-9F485BEC7DA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3FF87BE-D4F6-07B2-5E3B-EBE7BFD791E2}"/>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359177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8C07A17D-D408-725C-C51E-54D1770B843E}"/>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0240EA0-6832-2C5D-5D9B-5F50D3A9E7A6}"/>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4A17172-796A-36A2-B1C5-5846305EB79C}"/>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5" name="Місце для нижнього колонтитула 4">
            <a:extLst>
              <a:ext uri="{FF2B5EF4-FFF2-40B4-BE49-F238E27FC236}">
                <a16:creationId xmlns:a16="http://schemas.microsoft.com/office/drawing/2014/main" id="{635A7CA5-12A7-182C-79B0-DECD68959E5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02F97B4-049C-43E2-E06A-F9A49EE18E0F}"/>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414784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43C9F4-1F01-E95E-ECB7-82B2F7D64B6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060546B-EDCA-4CF0-23E8-E88320CD61C5}"/>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567D2F5-4526-CD7F-18DE-8BB991E5A38E}"/>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5" name="Місце для нижнього колонтитула 4">
            <a:extLst>
              <a:ext uri="{FF2B5EF4-FFF2-40B4-BE49-F238E27FC236}">
                <a16:creationId xmlns:a16="http://schemas.microsoft.com/office/drawing/2014/main" id="{B45882B6-0F6B-704B-24A6-8E1C646E908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42EEBBA-0E43-8BD1-A96D-B3A7E6DE0BF3}"/>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208509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0D4DA2-2F5C-D35B-8771-D8C13021A388}"/>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19AF927-15C1-F017-4A77-04CC6C4B4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124C674A-8D6D-C2E5-A45C-3C0471BD6557}"/>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5" name="Місце для нижнього колонтитула 4">
            <a:extLst>
              <a:ext uri="{FF2B5EF4-FFF2-40B4-BE49-F238E27FC236}">
                <a16:creationId xmlns:a16="http://schemas.microsoft.com/office/drawing/2014/main" id="{4A755019-3B62-970A-EB28-8B994431182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B90151A-24BA-5CB2-35A7-6C60BC623329}"/>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12993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1A324C-83B1-6B80-24D6-FB2B2045F21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C1A3B8C-8CA4-A511-9A44-CBFA1882A48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92669E94-DE9A-684D-EAC1-C0A391409765}"/>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8FC01AE8-7E18-75FB-2AF3-C75D1D64C0FF}"/>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6" name="Місце для нижнього колонтитула 5">
            <a:extLst>
              <a:ext uri="{FF2B5EF4-FFF2-40B4-BE49-F238E27FC236}">
                <a16:creationId xmlns:a16="http://schemas.microsoft.com/office/drawing/2014/main" id="{1D840F24-16DA-E8ED-4145-6D73601CCFC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24C96F6-140E-7864-F88C-DA3E70401F77}"/>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79489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991DB-2C77-428D-1EC1-32FAFDC75AB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F520771-3B9F-94E7-57AD-9791A22D7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45CC2CF2-E04F-11C5-5F10-EFD3AB2DBC70}"/>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9716E450-23A6-ED2E-C24E-5214737F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6CB8A245-0F5F-B821-14DC-32EA8DC3F2A5}"/>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96B44B76-5515-3B72-5F0D-67C77D1A84D0}"/>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8" name="Місце для нижнього колонтитула 7">
            <a:extLst>
              <a:ext uri="{FF2B5EF4-FFF2-40B4-BE49-F238E27FC236}">
                <a16:creationId xmlns:a16="http://schemas.microsoft.com/office/drawing/2014/main" id="{77D4E0CB-CE94-2D5D-00B4-8255281DC54B}"/>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ADFC87A-0E17-A93B-5101-619BC2BCB68E}"/>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102166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9466C-E0AF-5B7B-8F80-EC493DA40AD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2D584F0E-5EF3-B48C-3112-62515C141C79}"/>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4" name="Місце для нижнього колонтитула 3">
            <a:extLst>
              <a:ext uri="{FF2B5EF4-FFF2-40B4-BE49-F238E27FC236}">
                <a16:creationId xmlns:a16="http://schemas.microsoft.com/office/drawing/2014/main" id="{32B6EDA1-B5C6-1732-C59C-D46F39C49BA0}"/>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7E5BEFD0-1BA4-DF06-9D01-2731E25DEEEC}"/>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216765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E9071D4D-2412-AFAB-D732-087C1959E42C}"/>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3" name="Місце для нижнього колонтитула 2">
            <a:extLst>
              <a:ext uri="{FF2B5EF4-FFF2-40B4-BE49-F238E27FC236}">
                <a16:creationId xmlns:a16="http://schemas.microsoft.com/office/drawing/2014/main" id="{1909EAC2-E846-524B-66AB-05480E7C5FF8}"/>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89464643-08F1-31EF-25A0-50D02B499834}"/>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386763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4C35ED-6255-D258-CB39-A24285DBB7E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A20B90C-54C6-C0FE-3F47-D280428AA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270BD75C-386E-5DB2-D84D-043FBE01C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F15BFC2-14BD-9EEF-C7C5-BCD9DB48C158}"/>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6" name="Місце для нижнього колонтитула 5">
            <a:extLst>
              <a:ext uri="{FF2B5EF4-FFF2-40B4-BE49-F238E27FC236}">
                <a16:creationId xmlns:a16="http://schemas.microsoft.com/office/drawing/2014/main" id="{FBD8AEB2-9D9F-C74A-0E0D-13050857674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24714A8-E547-9543-03BE-7BA165784ED5}"/>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97637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3EBC8-897A-3F56-7F9E-D9C9B68BE76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A889663-7A8E-4597-7C93-008FAA031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385D215C-E9A6-CFA0-0C5A-14860A538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79E7E564-0009-B5BA-5E0E-386DC995622A}"/>
              </a:ext>
            </a:extLst>
          </p:cNvPr>
          <p:cNvSpPr>
            <a:spLocks noGrp="1"/>
          </p:cNvSpPr>
          <p:nvPr>
            <p:ph type="dt" sz="half" idx="10"/>
          </p:nvPr>
        </p:nvSpPr>
        <p:spPr/>
        <p:txBody>
          <a:bodyPr/>
          <a:lstStyle/>
          <a:p>
            <a:fld id="{AEE6CE58-7D07-4C99-BF6B-659C7605EFC6}" type="datetimeFigureOut">
              <a:rPr lang="uk-UA" smtClean="0"/>
              <a:t>19.02.2024</a:t>
            </a:fld>
            <a:endParaRPr lang="uk-UA"/>
          </a:p>
        </p:txBody>
      </p:sp>
      <p:sp>
        <p:nvSpPr>
          <p:cNvPr id="6" name="Місце для нижнього колонтитула 5">
            <a:extLst>
              <a:ext uri="{FF2B5EF4-FFF2-40B4-BE49-F238E27FC236}">
                <a16:creationId xmlns:a16="http://schemas.microsoft.com/office/drawing/2014/main" id="{17F2301D-EAEC-5AC2-A793-68352E5376C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C11A3215-B470-714E-10D1-26D0C9D724DF}"/>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30687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62F6DF3-6DC2-920D-62D9-67D813403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718735F-741D-0766-D0C6-5FFF21FD4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494909A-BB13-3B5B-6BF2-489F60C76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6CE58-7D07-4C99-BF6B-659C7605EFC6}" type="datetimeFigureOut">
              <a:rPr lang="uk-UA" smtClean="0"/>
              <a:t>19.02.2024</a:t>
            </a:fld>
            <a:endParaRPr lang="uk-UA"/>
          </a:p>
        </p:txBody>
      </p:sp>
      <p:sp>
        <p:nvSpPr>
          <p:cNvPr id="5" name="Місце для нижнього колонтитула 4">
            <a:extLst>
              <a:ext uri="{FF2B5EF4-FFF2-40B4-BE49-F238E27FC236}">
                <a16:creationId xmlns:a16="http://schemas.microsoft.com/office/drawing/2014/main" id="{8407A8FF-A52A-A2D2-E02D-31DEFC5E1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A0B0F8D6-307A-43AF-7118-94C28F326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5B51-B677-402F-880D-810C0FDD1B82}" type="slidenum">
              <a:rPr lang="uk-UA" smtClean="0"/>
              <a:t>‹№›</a:t>
            </a:fld>
            <a:endParaRPr lang="uk-UA"/>
          </a:p>
        </p:txBody>
      </p:sp>
    </p:spTree>
    <p:extLst>
      <p:ext uri="{BB962C8B-B14F-4D97-AF65-F5344CB8AC3E}">
        <p14:creationId xmlns:p14="http://schemas.microsoft.com/office/powerpoint/2010/main" val="4109021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olab.research.google.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uk.wikipedia.org/wiki/%D0%A1%D0%B0%D0%BD-%D0%A4%D1%80%D0%B0%D0%BD%D1%86%D0%B8%D1%81%D0%BA%D0%BE" TargetMode="External"/><Relationship Id="rId13" Type="http://schemas.openxmlformats.org/officeDocument/2006/relationships/hyperlink" Target="https://uk.wikipedia.org/w/index.php?title=John_Burroughs_School&amp;action=edit&amp;redlink=1" TargetMode="External"/><Relationship Id="rId18" Type="http://schemas.openxmlformats.org/officeDocument/2006/relationships/hyperlink" Target="https://www.wikidata.org/wiki/Q6675901" TargetMode="External"/><Relationship Id="rId3" Type="http://schemas.openxmlformats.org/officeDocument/2006/relationships/hyperlink" Target="https://uk.wikipedia.org/wiki/%D0%90%D0%BD%D0%B3%D0%BB%D1%96%D0%B9%D1%81%D1%8C%D0%BA%D0%B0_%D0%BC%D0%BE%D0%B2%D0%B0" TargetMode="External"/><Relationship Id="rId21" Type="http://schemas.openxmlformats.org/officeDocument/2006/relationships/hyperlink" Target="https://uk.wikipedia.org/wiki/%D0%A1%D0%B5%D0%BC_%D0%90%D0%BB%D1%8C%D1%82%D0%BC%D0%B0%D0%BD#cite_note-[https://openai.com/blog/openai-announces-leadership-transition_OpenAI_announces_leadership_transition]%3Cspan_class=%22wef_low_priority_links%22%3E%3C/span%3E%3Cdiv_style=%22display:none%22%3E%3C/div%3E-2" TargetMode="External"/><Relationship Id="rId7" Type="http://schemas.openxmlformats.org/officeDocument/2006/relationships/hyperlink" Target="https://uk.wikipedia.org/wiki/%D0%A1%D0%BF%D0%BE%D0%BB%D1%83%D1%87%D0%B5%D0%BD%D1%96_%D0%A8%D1%82%D0%B0%D1%82%D0%B8_%D0%90%D0%BC%D0%B5%D1%80%D0%B8%D0%BA%D0%B8" TargetMode="External"/><Relationship Id="rId12" Type="http://schemas.openxmlformats.org/officeDocument/2006/relationships/hyperlink" Target="https://uk.wikipedia.org/wiki/%D0%A1%D1%82%D0%B5%D0%BD%D1%84%D0%BE%D1%80%D0%B4%D1%81%D1%8C%D0%BA%D0%B8%D0%B9_%D1%83%D0%BD%D1%96%D0%B2%D0%B5%D1%80%D1%81%D0%B8%D1%82%D0%B5%D1%82" TargetMode="External"/><Relationship Id="rId17" Type="http://schemas.openxmlformats.org/officeDocument/2006/relationships/hyperlink" Target="https://uk.wikipedia.org/w/index.php?title=Loopt&amp;action=edit&amp;redlink=1" TargetMode="External"/><Relationship Id="rId2" Type="http://schemas.openxmlformats.org/officeDocument/2006/relationships/image" Target="../media/image1.jpeg"/><Relationship Id="rId16" Type="http://schemas.openxmlformats.org/officeDocument/2006/relationships/hyperlink" Target="https://www.wikidata.org/wiki/Q111759432?uselang=uk" TargetMode="External"/><Relationship Id="rId20" Type="http://schemas.openxmlformats.org/officeDocument/2006/relationships/hyperlink" Target="https://uk.wikipedia.org/wiki/%D0%A1%D0%B5%D0%BC_%D0%90%D0%BB%D1%8C%D1%82%D0%BC%D0%B0%D0%BD#cite_note-[https://www.vilaweb.cat/noticies/chatgpt-algunes-inquietants-interioritats-projecte-intelligencia-artificial-fascina-mon/_https://www.vilaweb.cat/noticies/chatgpt-algunes-inquietants-interioritats-projecte-intelligencia-artificial-fascina-mon/]%3Cspan_class=%22wef_low_priority_links%22%3E%3C/span%3E%3Cdiv_style=%22display:none%22%3E%3C/div%3E-1" TargetMode="External"/><Relationship Id="rId1" Type="http://schemas.openxmlformats.org/officeDocument/2006/relationships/slideLayout" Target="../slideLayouts/slideLayout2.xml"/><Relationship Id="rId6" Type="http://schemas.openxmlformats.org/officeDocument/2006/relationships/hyperlink" Target="https://uk.wikipedia.org/wiki/%D0%A7%D0%B8%D0%BA%D0%B0%D0%B3%D0%BE" TargetMode="External"/><Relationship Id="rId11" Type="http://schemas.openxmlformats.org/officeDocument/2006/relationships/hyperlink" Target="https://uk.wikipedia.org/wiki/%D0%91%D0%BB%D0%BE%D0%B3%D0%B5%D1%80" TargetMode="External"/><Relationship Id="rId24" Type="http://schemas.openxmlformats.org/officeDocument/2006/relationships/hyperlink" Target="https://blog.samaltman.com/" TargetMode="External"/><Relationship Id="rId5" Type="http://schemas.openxmlformats.org/officeDocument/2006/relationships/hyperlink" Target="https://uk.wikipedia.org/wiki/1985" TargetMode="External"/><Relationship Id="rId15" Type="http://schemas.openxmlformats.org/officeDocument/2006/relationships/hyperlink" Target="https://uk.wikipedia.org/wiki/Y_Combinator" TargetMode="External"/><Relationship Id="rId23" Type="http://schemas.openxmlformats.org/officeDocument/2006/relationships/hyperlink" Target="https://uk.wikipedia.org/wiki/2005" TargetMode="External"/><Relationship Id="rId10" Type="http://schemas.openxmlformats.org/officeDocument/2006/relationships/hyperlink" Target="https://uk.wikipedia.org/wiki/%D0%9F%D1%80%D0%BE%D0%B3%D1%80%D0%B0%D0%BC%D1%96%D1%81%D1%82" TargetMode="External"/><Relationship Id="rId19" Type="http://schemas.openxmlformats.org/officeDocument/2006/relationships/hyperlink" Target="https://uk.wikipedia.org/wiki/OpenAI" TargetMode="External"/><Relationship Id="rId4" Type="http://schemas.openxmlformats.org/officeDocument/2006/relationships/hyperlink" Target="https://uk.wikipedia.org/wiki/22_%D0%BA%D0%B2%D1%96%D1%82%D0%BD%D1%8F" TargetMode="External"/><Relationship Id="rId9" Type="http://schemas.openxmlformats.org/officeDocument/2006/relationships/hyperlink" Target="https://www.wikidata.org/wiki/Q43845" TargetMode="External"/><Relationship Id="rId14" Type="http://schemas.openxmlformats.org/officeDocument/2006/relationships/hyperlink" Target="https://www.wikidata.org/wiki/Q6224030" TargetMode="External"/><Relationship Id="rId22" Type="http://schemas.openxmlformats.org/officeDocument/2006/relationships/hyperlink" Target="https://www.wikidata.org/wiki/Q7407093#P10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izmag.com.ua/bigdata-analiz-velykyh-danyh-dlya-kompanij/" TargetMode="External"/><Relationship Id="rId2" Type="http://schemas.openxmlformats.org/officeDocument/2006/relationships/hyperlink" Target="https://bizmag.com.ua/shho-take-shtuchnyj-intelek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340D22-6D9C-5E32-9A7B-ADFEDD9346C9}"/>
              </a:ext>
            </a:extLst>
          </p:cNvPr>
          <p:cNvSpPr>
            <a:spLocks noGrp="1"/>
          </p:cNvSpPr>
          <p:nvPr>
            <p:ph type="ctrTitle"/>
          </p:nvPr>
        </p:nvSpPr>
        <p:spPr>
          <a:xfrm>
            <a:off x="1524000" y="491742"/>
            <a:ext cx="9144000" cy="2387600"/>
          </a:xfrm>
        </p:spPr>
        <p:txBody>
          <a:bodyPr/>
          <a:lstStyle/>
          <a:p>
            <a:r>
              <a:rPr lang="uk-UA" b="1" dirty="0">
                <a:solidFill>
                  <a:srgbClr val="FF0000"/>
                </a:solidFill>
              </a:rPr>
              <a:t>Машинне навчання</a:t>
            </a:r>
          </a:p>
        </p:txBody>
      </p:sp>
      <p:sp>
        <p:nvSpPr>
          <p:cNvPr id="3" name="Підзаголовок 2">
            <a:extLst>
              <a:ext uri="{FF2B5EF4-FFF2-40B4-BE49-F238E27FC236}">
                <a16:creationId xmlns:a16="http://schemas.microsoft.com/office/drawing/2014/main" id="{5E5D7277-D28D-D6C3-2AF4-B27B372259E1}"/>
              </a:ext>
            </a:extLst>
          </p:cNvPr>
          <p:cNvSpPr>
            <a:spLocks noGrp="1"/>
          </p:cNvSpPr>
          <p:nvPr>
            <p:ph type="subTitle" idx="1"/>
          </p:nvPr>
        </p:nvSpPr>
        <p:spPr/>
        <p:txBody>
          <a:bodyPr>
            <a:normAutofit/>
          </a:bodyPr>
          <a:lstStyle/>
          <a:p>
            <a:r>
              <a:rPr lang="uk-UA" sz="4000" dirty="0"/>
              <a:t>З кредити</a:t>
            </a:r>
          </a:p>
          <a:p>
            <a:r>
              <a:rPr lang="uk-UA" sz="4000" dirty="0"/>
              <a:t>залік</a:t>
            </a:r>
          </a:p>
        </p:txBody>
      </p:sp>
    </p:spTree>
    <p:extLst>
      <p:ext uri="{BB962C8B-B14F-4D97-AF65-F5344CB8AC3E}">
        <p14:creationId xmlns:p14="http://schemas.microsoft.com/office/powerpoint/2010/main" val="378513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1B4344-66F6-AD39-67EA-B7C3FC9DE638}"/>
              </a:ext>
            </a:extLst>
          </p:cNvPr>
          <p:cNvSpPr>
            <a:spLocks noGrp="1"/>
          </p:cNvSpPr>
          <p:nvPr>
            <p:ph type="title"/>
          </p:nvPr>
        </p:nvSpPr>
        <p:spPr/>
        <p:txBody>
          <a:bodyPr>
            <a:normAutofit fontScale="90000"/>
          </a:bodyPr>
          <a:lstStyle/>
          <a:p>
            <a:pPr algn="ctr"/>
            <a:r>
              <a:rPr lang="uk-UA" b="1" dirty="0">
                <a:solidFill>
                  <a:srgbClr val="000000"/>
                </a:solidFill>
                <a:latin typeface="PT Sans" panose="020B0503020203020204" pitchFamily="34" charset="-52"/>
                <a:ea typeface="Times New Roman" panose="02020603050405020304" pitchFamily="18" charset="0"/>
              </a:rPr>
              <a:t>Виклики і обмеження машинного навчання</a:t>
            </a:r>
            <a:br>
              <a:rPr lang="uk-UA" b="1" dirty="0">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80F2AFA6-056B-939D-BDBF-C5A773A67BAB}"/>
              </a:ext>
            </a:extLst>
          </p:cNvPr>
          <p:cNvSpPr>
            <a:spLocks noGrp="1"/>
          </p:cNvSpPr>
          <p:nvPr>
            <p:ph idx="1"/>
          </p:nvPr>
        </p:nvSpPr>
        <p:spPr>
          <a:xfrm>
            <a:off x="649013" y="1163473"/>
            <a:ext cx="10515600" cy="5016610"/>
          </a:xfrm>
        </p:spPr>
        <p:txBody>
          <a:bodyPr>
            <a:normAutofit lnSpcReduction="10000"/>
          </a:bodyPr>
          <a:lstStyle/>
          <a:p>
            <a:pPr indent="0" algn="just">
              <a:buNone/>
            </a:pPr>
            <a:r>
              <a:rPr lang="uk-UA" sz="2400" dirty="0">
                <a:solidFill>
                  <a:srgbClr val="000000"/>
                </a:solidFill>
                <a:effectLst/>
                <a:latin typeface="Roboto" panose="02000000000000000000" pitchFamily="2" charset="0"/>
                <a:ea typeface="Times New Roman" panose="02020603050405020304" pitchFamily="18" charset="0"/>
              </a:rPr>
              <a:t>Незважаючи на успіхи, машинне навчання має певні обмеження:</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Якість даних.</a:t>
            </a:r>
            <a:r>
              <a:rPr lang="uk-UA" sz="2400" dirty="0">
                <a:solidFill>
                  <a:srgbClr val="000000"/>
                </a:solidFill>
                <a:effectLst/>
                <a:latin typeface="PT Sans" panose="020B0503020203020204" pitchFamily="34" charset="-52"/>
                <a:ea typeface="Times New Roman" panose="02020603050405020304" pitchFamily="18" charset="0"/>
              </a:rPr>
              <a:t> Від якості навчальних даних залежить успіх моделі.</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Упередженість даних.</a:t>
            </a:r>
            <a:r>
              <a:rPr lang="uk-UA" sz="2400" dirty="0">
                <a:solidFill>
                  <a:srgbClr val="000000"/>
                </a:solidFill>
                <a:effectLst/>
                <a:latin typeface="PT Sans" panose="020B0503020203020204" pitchFamily="34" charset="-52"/>
                <a:ea typeface="Times New Roman" panose="02020603050405020304" pitchFamily="18" charset="0"/>
              </a:rPr>
              <a:t> Моделі можуть відтворювати і підсилювати людські упередження в даних.</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“Чорний ящик”.</a:t>
            </a:r>
            <a:r>
              <a:rPr lang="uk-UA" sz="2400" dirty="0">
                <a:solidFill>
                  <a:srgbClr val="000000"/>
                </a:solidFill>
                <a:effectLst/>
                <a:latin typeface="PT Sans" panose="020B0503020203020204" pitchFamily="34" charset="-52"/>
                <a:ea typeface="Times New Roman" panose="02020603050405020304" pitchFamily="18" charset="0"/>
              </a:rPr>
              <a:t> Важко пояснити і зрозуміти, як модель досягла певного результату.</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Обчислювальні ресурси.</a:t>
            </a:r>
            <a:r>
              <a:rPr lang="uk-UA" sz="2400" dirty="0">
                <a:solidFill>
                  <a:srgbClr val="000000"/>
                </a:solidFill>
                <a:effectLst/>
                <a:latin typeface="PT Sans" panose="020B0503020203020204" pitchFamily="34" charset="-52"/>
                <a:ea typeface="Times New Roman" panose="02020603050405020304" pitchFamily="18" charset="0"/>
              </a:rPr>
              <a:t> Для навчання складних моделей потрібно багато </a:t>
            </a:r>
            <a:r>
              <a:rPr lang="uk-UA" sz="2400" dirty="0" err="1">
                <a:solidFill>
                  <a:srgbClr val="000000"/>
                </a:solidFill>
                <a:effectLst/>
                <a:latin typeface="PT Sans" panose="020B0503020203020204" pitchFamily="34" charset="-52"/>
                <a:ea typeface="Times New Roman" panose="02020603050405020304" pitchFamily="18" charset="0"/>
              </a:rPr>
              <a:t>потужностей</a:t>
            </a:r>
            <a:r>
              <a:rPr lang="uk-UA" sz="2400" dirty="0">
                <a:solidFill>
                  <a:srgbClr val="000000"/>
                </a:solidFill>
                <a:effectLst/>
                <a:latin typeface="PT Sans" panose="020B0503020203020204" pitchFamily="34" charset="-52"/>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err="1">
                <a:solidFill>
                  <a:srgbClr val="000000"/>
                </a:solidFill>
                <a:effectLst/>
                <a:latin typeface="PT Sans" panose="020B0503020203020204" pitchFamily="34" charset="-52"/>
                <a:ea typeface="Times New Roman" panose="02020603050405020304" pitchFamily="18" charset="0"/>
              </a:rPr>
              <a:t>Кібербезпека</a:t>
            </a:r>
            <a:r>
              <a:rPr lang="uk-UA" sz="2400" b="1" dirty="0">
                <a:solidFill>
                  <a:srgbClr val="000000"/>
                </a:solidFill>
                <a:effectLst/>
                <a:latin typeface="PT Sans" panose="020B0503020203020204" pitchFamily="34" charset="-52"/>
                <a:ea typeface="Times New Roman" panose="02020603050405020304" pitchFamily="18" charset="0"/>
              </a:rPr>
              <a:t>.</a:t>
            </a:r>
            <a:r>
              <a:rPr lang="uk-UA" sz="2400" dirty="0">
                <a:solidFill>
                  <a:srgbClr val="000000"/>
                </a:solidFill>
                <a:effectLst/>
                <a:latin typeface="PT Sans" panose="020B0503020203020204" pitchFamily="34" charset="-52"/>
                <a:ea typeface="Times New Roman" panose="02020603050405020304" pitchFamily="18" charset="0"/>
              </a:rPr>
              <a:t> Моделі можуть бути вразливими до </a:t>
            </a:r>
            <a:r>
              <a:rPr lang="uk-UA" sz="2400" dirty="0" err="1">
                <a:solidFill>
                  <a:srgbClr val="000000"/>
                </a:solidFill>
                <a:effectLst/>
                <a:latin typeface="PT Sans" panose="020B0503020203020204" pitchFamily="34" charset="-52"/>
                <a:ea typeface="Times New Roman" panose="02020603050405020304" pitchFamily="18" charset="0"/>
              </a:rPr>
              <a:t>хакерських</a:t>
            </a:r>
            <a:r>
              <a:rPr lang="uk-UA" sz="2400" dirty="0">
                <a:solidFill>
                  <a:srgbClr val="000000"/>
                </a:solidFill>
                <a:effectLst/>
                <a:latin typeface="PT Sans" panose="020B0503020203020204" pitchFamily="34" charset="-52"/>
                <a:ea typeface="Times New Roman" panose="02020603050405020304" pitchFamily="18" charset="0"/>
              </a:rPr>
              <a:t> атак.</a:t>
            </a:r>
          </a:p>
          <a:p>
            <a:pPr marL="342900" lvl="0" indent="-342900" algn="just">
              <a:buSzPts val="1000"/>
              <a:buFont typeface="Symbol" panose="05050102010706020507" pitchFamily="18" charset="2"/>
              <a:buChar char=""/>
              <a:tabLst>
                <a:tab pos="457200" algn="l"/>
              </a:tabLst>
            </a:pPr>
            <a:r>
              <a:rPr lang="uk-UA" sz="2400" b="1" dirty="0">
                <a:solidFill>
                  <a:srgbClr val="000000"/>
                </a:solidFill>
                <a:latin typeface="PT Sans" panose="020B0503020203020204" pitchFamily="34" charset="-52"/>
              </a:rPr>
              <a:t>Морально-етичні виклики. </a:t>
            </a:r>
            <a:r>
              <a:rPr lang="uk-UA" sz="2400" dirty="0">
                <a:solidFill>
                  <a:srgbClr val="000000"/>
                </a:solidFill>
                <a:latin typeface="PT Sans" panose="020B0503020203020204" pitchFamily="34" charset="-52"/>
              </a:rPr>
              <a:t>Моделі </a:t>
            </a:r>
            <a:r>
              <a:rPr lang="uk-UA" sz="2400" dirty="0" err="1">
                <a:solidFill>
                  <a:srgbClr val="000000"/>
                </a:solidFill>
                <a:latin typeface="PT Sans" panose="020B0503020203020204" pitchFamily="34" charset="-52"/>
              </a:rPr>
              <a:t>можеть</a:t>
            </a:r>
            <a:r>
              <a:rPr lang="uk-UA" sz="2400" dirty="0">
                <a:solidFill>
                  <a:srgbClr val="000000"/>
                </a:solidFill>
                <a:latin typeface="PT Sans" panose="020B0503020203020204" pitchFamily="34" charset="-52"/>
              </a:rPr>
              <a:t> використовуватись в </a:t>
            </a:r>
            <a:r>
              <a:rPr lang="uk-UA" sz="2400" dirty="0" err="1">
                <a:solidFill>
                  <a:srgbClr val="000000"/>
                </a:solidFill>
                <a:latin typeface="PT Sans" panose="020B0503020203020204" pitchFamily="34" charset="-52"/>
              </a:rPr>
              <a:t>дискрутивних</a:t>
            </a:r>
            <a:r>
              <a:rPr lang="uk-UA" sz="2400" dirty="0">
                <a:solidFill>
                  <a:srgbClr val="000000"/>
                </a:solidFill>
                <a:latin typeface="PT Sans" panose="020B0503020203020204" pitchFamily="34" charset="-52"/>
              </a:rPr>
              <a:t> цілях</a:t>
            </a:r>
          </a:p>
          <a:p>
            <a:pPr indent="0" algn="just">
              <a:buNone/>
            </a:pPr>
            <a:r>
              <a:rPr lang="uk-UA" sz="2400" dirty="0">
                <a:solidFill>
                  <a:srgbClr val="000000"/>
                </a:solidFill>
                <a:effectLst/>
                <a:latin typeface="Roboto" panose="02000000000000000000" pitchFamily="2" charset="0"/>
                <a:ea typeface="Times New Roman" panose="02020603050405020304" pitchFamily="18" charset="0"/>
              </a:rPr>
              <a:t>Тому розвиток машинного навчання потребує комплексного підходу, який враховує етичні аспекти та </a:t>
            </a:r>
            <a:r>
              <a:rPr lang="uk-UA" sz="2400" dirty="0" err="1">
                <a:solidFill>
                  <a:srgbClr val="000000"/>
                </a:solidFill>
                <a:effectLst/>
                <a:latin typeface="Roboto" panose="02000000000000000000" pitchFamily="2" charset="0"/>
                <a:ea typeface="Times New Roman" panose="02020603050405020304" pitchFamily="18" charset="0"/>
              </a:rPr>
              <a:t>кібербезпеку</a:t>
            </a:r>
            <a:r>
              <a:rPr lang="uk-UA" sz="2400" dirty="0">
                <a:solidFill>
                  <a:srgbClr val="000000"/>
                </a:solidFill>
                <a:effectLst/>
                <a:latin typeface="Roboto" panose="02000000000000000000" pitchFamily="2" charset="0"/>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224448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6989C7-FAFF-CE03-583E-13C746141107}"/>
              </a:ext>
            </a:extLst>
          </p:cNvPr>
          <p:cNvSpPr>
            <a:spLocks noGrp="1"/>
          </p:cNvSpPr>
          <p:nvPr>
            <p:ph type="title"/>
          </p:nvPr>
        </p:nvSpPr>
        <p:spPr>
          <a:xfrm>
            <a:off x="838200" y="365125"/>
            <a:ext cx="10515600" cy="980199"/>
          </a:xfrm>
        </p:spPr>
        <p:txBody>
          <a:bodyPr/>
          <a:lstStyle/>
          <a:p>
            <a:pPr algn="ctr"/>
            <a:r>
              <a:rPr lang="uk-UA" dirty="0"/>
              <a:t>Типи задач машинного навчання</a:t>
            </a:r>
          </a:p>
        </p:txBody>
      </p:sp>
      <p:sp>
        <p:nvSpPr>
          <p:cNvPr id="3" name="Місце для вмісту 2">
            <a:extLst>
              <a:ext uri="{FF2B5EF4-FFF2-40B4-BE49-F238E27FC236}">
                <a16:creationId xmlns:a16="http://schemas.microsoft.com/office/drawing/2014/main" id="{761BF059-BD36-D058-7C59-AB8A1CC84405}"/>
              </a:ext>
            </a:extLst>
          </p:cNvPr>
          <p:cNvSpPr>
            <a:spLocks noGrp="1"/>
          </p:cNvSpPr>
          <p:nvPr>
            <p:ph idx="1"/>
          </p:nvPr>
        </p:nvSpPr>
        <p:spPr>
          <a:xfrm>
            <a:off x="838200" y="1095375"/>
            <a:ext cx="10515600" cy="5589204"/>
          </a:xfrm>
        </p:spPr>
        <p:txBody>
          <a:bodyPr>
            <a:normAutofit fontScale="92500" lnSpcReduction="20000"/>
          </a:bodyPr>
          <a:lstStyle/>
          <a:p>
            <a:pPr indent="0" algn="just">
              <a:lnSpc>
                <a:spcPct val="120000"/>
              </a:lnSpc>
              <a:spcBef>
                <a:spcPts val="0"/>
              </a:spcBef>
              <a:buNone/>
            </a:pPr>
            <a:r>
              <a:rPr lang="uk-UA" sz="2600" dirty="0">
                <a:effectLst/>
                <a:ea typeface="Times New Roman" panose="02020603050405020304" pitchFamily="18" charset="0"/>
                <a:cs typeface="Calibri" panose="020F0502020204030204" pitchFamily="34" charset="0"/>
              </a:rPr>
              <a:t>У</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машинному</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навчанні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основні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типи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задач</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зазвичай</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поділяють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наступні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категорії</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600" b="1" dirty="0">
                <a:effectLst/>
                <a:ea typeface="Times New Roman" panose="02020603050405020304" pitchFamily="18" charset="0"/>
                <a:cs typeface="Calibri" panose="020F0502020204030204" pitchFamily="34" charset="0"/>
              </a:rPr>
              <a:t>Класифікація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Задача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класифікації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полягає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присвоєнні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категорій</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класів</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вхідним</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даним</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Модель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машинного</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навчання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намагається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визначити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до</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якого</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класу</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належить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новий</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приклад</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основі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навчальних</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даних</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742950" lvl="1" indent="-285750" algn="just">
              <a:lnSpc>
                <a:spcPct val="120000"/>
              </a:lnSpc>
              <a:spcBef>
                <a:spcPts val="0"/>
              </a:spcBef>
              <a:buSzPts val="1000"/>
              <a:buFont typeface="Courier New" panose="02070309020205020404" pitchFamily="49" charset="0"/>
              <a:buChar char="o"/>
            </a:pPr>
            <a:r>
              <a:rPr lang="uk-UA" sz="2600" b="1" dirty="0">
                <a:effectLst/>
                <a:ea typeface="Times New Roman" panose="02020603050405020304" pitchFamily="18" charset="0"/>
                <a:cs typeface="Calibri" panose="020F0502020204030204" pitchFamily="34" charset="0"/>
              </a:rPr>
              <a:t>Бінарна</a:t>
            </a:r>
            <a:r>
              <a:rPr lang="uk-UA" sz="2600" b="1" dirty="0">
                <a:effectLst/>
                <a:ea typeface="Times New Roman" panose="02020603050405020304" pitchFamily="18" charset="0"/>
                <a:cs typeface="Times New Roman" panose="02020603050405020304" pitchFamily="18" charset="0"/>
              </a:rPr>
              <a:t> </a:t>
            </a:r>
            <a:r>
              <a:rPr lang="uk-UA" sz="2600" b="1" dirty="0">
                <a:effectLst/>
                <a:ea typeface="Times New Roman" panose="02020603050405020304" pitchFamily="18" charset="0"/>
                <a:cs typeface="Calibri" panose="020F0502020204030204" pitchFamily="34" charset="0"/>
              </a:rPr>
              <a:t>класифікація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Коли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лише</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два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наприклад</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спам</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або</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не</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спам</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742950" lvl="1" indent="-285750" algn="just">
              <a:lnSpc>
                <a:spcPct val="120000"/>
              </a:lnSpc>
              <a:spcBef>
                <a:spcPts val="0"/>
              </a:spcBef>
              <a:buSzPts val="1000"/>
              <a:buFont typeface="Courier New" panose="02070309020205020404" pitchFamily="49" charset="0"/>
              <a:buChar char="o"/>
            </a:pPr>
            <a:r>
              <a:rPr lang="uk-UA" sz="2600" b="1" dirty="0" err="1">
                <a:effectLst/>
                <a:ea typeface="Times New Roman" panose="02020603050405020304" pitchFamily="18" charset="0"/>
                <a:cs typeface="Calibri" panose="020F0502020204030204" pitchFamily="34" charset="0"/>
              </a:rPr>
              <a:t>Багатокласова</a:t>
            </a:r>
            <a:r>
              <a:rPr lang="uk-UA" sz="2600" b="1" dirty="0">
                <a:effectLst/>
                <a:ea typeface="Times New Roman" panose="02020603050405020304" pitchFamily="18" charset="0"/>
                <a:cs typeface="Times New Roman" panose="02020603050405020304" pitchFamily="18" charset="0"/>
              </a:rPr>
              <a:t> </a:t>
            </a:r>
            <a:r>
              <a:rPr lang="uk-UA" sz="2600" b="1" dirty="0">
                <a:effectLst/>
                <a:ea typeface="Times New Roman" panose="02020603050405020304" pitchFamily="18" charset="0"/>
                <a:cs typeface="Calibri" panose="020F0502020204030204" pitchFamily="34" charset="0"/>
              </a:rPr>
              <a:t>класифікація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Коли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більше</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ніж</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два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наприклад</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класифікація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зображень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категоріями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об</a:t>
            </a:r>
            <a:r>
              <a:rPr lang="uk-UA" sz="2600" dirty="0">
                <a:effectLst/>
                <a:ea typeface="Times New Roman" panose="02020603050405020304" pitchFamily="18" charset="0"/>
                <a:cs typeface="Times New Roman" panose="02020603050405020304" pitchFamily="18" charset="0"/>
              </a:rPr>
              <a:t>'</a:t>
            </a:r>
            <a:r>
              <a:rPr lang="uk-UA" sz="2600" dirty="0">
                <a:effectLst/>
                <a:ea typeface="Times New Roman" panose="02020603050405020304" pitchFamily="18" charset="0"/>
                <a:cs typeface="Calibri" panose="020F0502020204030204" pitchFamily="34" charset="0"/>
              </a:rPr>
              <a:t>єктів</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600" b="1" dirty="0">
                <a:effectLst/>
                <a:ea typeface="Times New Roman" panose="02020603050405020304" pitchFamily="18" charset="0"/>
                <a:cs typeface="Calibri" panose="020F0502020204030204" pitchFamily="34" charset="0"/>
              </a:rPr>
              <a:t>Регресія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Задача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регресії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полягає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передбаченні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неперервної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величини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Модель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вивчає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відносини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між</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змінними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та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прогнозує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числовий</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результат</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742950" lvl="1" indent="-285750" algn="just">
              <a:lnSpc>
                <a:spcPct val="120000"/>
              </a:lnSpc>
              <a:spcBef>
                <a:spcPts val="0"/>
              </a:spcBef>
              <a:buSzPts val="1000"/>
              <a:buFont typeface="Courier New" panose="02070309020205020404" pitchFamily="49" charset="0"/>
              <a:buChar char="o"/>
            </a:pPr>
            <a:r>
              <a:rPr lang="uk-UA" sz="2600" b="1" dirty="0">
                <a:effectLst/>
                <a:ea typeface="Times New Roman" panose="02020603050405020304" pitchFamily="18" charset="0"/>
                <a:cs typeface="Calibri" panose="020F0502020204030204" pitchFamily="34" charset="0"/>
              </a:rPr>
              <a:t>Лінійна</a:t>
            </a:r>
            <a:r>
              <a:rPr lang="uk-UA" sz="2600" b="1" dirty="0">
                <a:effectLst/>
                <a:ea typeface="Times New Roman" panose="02020603050405020304" pitchFamily="18" charset="0"/>
                <a:cs typeface="Times New Roman" panose="02020603050405020304" pitchFamily="18" charset="0"/>
              </a:rPr>
              <a:t> </a:t>
            </a:r>
            <a:r>
              <a:rPr lang="uk-UA" sz="2600" b="1" dirty="0">
                <a:effectLst/>
                <a:ea typeface="Times New Roman" panose="02020603050405020304" pitchFamily="18" charset="0"/>
                <a:cs typeface="Calibri" panose="020F0502020204030204" pitchFamily="34" charset="0"/>
              </a:rPr>
              <a:t>регресія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Прогнозування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значення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змінної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основі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лінійної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залежності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від</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інших</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змінних</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742950" lvl="1" indent="-285750" algn="just">
              <a:lnSpc>
                <a:spcPct val="120000"/>
              </a:lnSpc>
              <a:spcBef>
                <a:spcPts val="0"/>
              </a:spcBef>
              <a:buSzPts val="1000"/>
              <a:buFont typeface="Courier New" panose="02070309020205020404" pitchFamily="49" charset="0"/>
              <a:buChar char="o"/>
            </a:pPr>
            <a:r>
              <a:rPr lang="uk-UA" sz="2600" b="1" dirty="0">
                <a:effectLst/>
                <a:ea typeface="Times New Roman" panose="02020603050405020304" pitchFamily="18" charset="0"/>
                <a:cs typeface="Calibri" panose="020F0502020204030204" pitchFamily="34" charset="0"/>
              </a:rPr>
              <a:t>Нелінійна</a:t>
            </a:r>
            <a:r>
              <a:rPr lang="uk-UA" sz="2600" b="1" dirty="0">
                <a:effectLst/>
                <a:ea typeface="Times New Roman" panose="02020603050405020304" pitchFamily="18" charset="0"/>
                <a:cs typeface="Times New Roman" panose="02020603050405020304" pitchFamily="18" charset="0"/>
              </a:rPr>
              <a:t> </a:t>
            </a:r>
            <a:r>
              <a:rPr lang="uk-UA" sz="2600" b="1" dirty="0">
                <a:effectLst/>
                <a:ea typeface="Times New Roman" panose="02020603050405020304" pitchFamily="18" charset="0"/>
                <a:cs typeface="Calibri" panose="020F0502020204030204" pitchFamily="34" charset="0"/>
              </a:rPr>
              <a:t>регресія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Коли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залежність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між</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змінними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нелінійною</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42801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2067E-E544-25BB-4DD0-11837284A926}"/>
              </a:ext>
            </a:extLst>
          </p:cNvPr>
          <p:cNvSpPr>
            <a:spLocks noGrp="1"/>
          </p:cNvSpPr>
          <p:nvPr>
            <p:ph type="title"/>
          </p:nvPr>
        </p:nvSpPr>
        <p:spPr>
          <a:xfrm>
            <a:off x="838200" y="365126"/>
            <a:ext cx="10515600" cy="833054"/>
          </a:xfrm>
        </p:spPr>
        <p:txBody>
          <a:bodyPr/>
          <a:lstStyle/>
          <a:p>
            <a:pPr algn="ctr"/>
            <a:r>
              <a:rPr lang="uk-UA" dirty="0"/>
              <a:t>Типи задач машинного навчання</a:t>
            </a:r>
          </a:p>
        </p:txBody>
      </p:sp>
      <p:sp>
        <p:nvSpPr>
          <p:cNvPr id="3" name="Місце для вмісту 2">
            <a:extLst>
              <a:ext uri="{FF2B5EF4-FFF2-40B4-BE49-F238E27FC236}">
                <a16:creationId xmlns:a16="http://schemas.microsoft.com/office/drawing/2014/main" id="{50CBDA12-8931-03B9-38B0-07461789BBD2}"/>
              </a:ext>
            </a:extLst>
          </p:cNvPr>
          <p:cNvSpPr>
            <a:spLocks noGrp="1"/>
          </p:cNvSpPr>
          <p:nvPr>
            <p:ph idx="1"/>
          </p:nvPr>
        </p:nvSpPr>
        <p:spPr>
          <a:xfrm>
            <a:off x="838200" y="1198179"/>
            <a:ext cx="10515600" cy="5423337"/>
          </a:xfrm>
        </p:spPr>
        <p:txBody>
          <a:bodyPr>
            <a:normAutofit fontScale="55000" lnSpcReduction="20000"/>
          </a:bodyPr>
          <a:lstStyle/>
          <a:p>
            <a:pPr marL="342900" lvl="0" indent="-342900" algn="just">
              <a:lnSpc>
                <a:spcPct val="120000"/>
              </a:lnSpc>
              <a:spcBef>
                <a:spcPts val="0"/>
              </a:spcBef>
              <a:buFont typeface="+mj-lt"/>
              <a:buAutoNum type="arabicPeriod"/>
            </a:pPr>
            <a:endParaRPr lang="uk-UA"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20000"/>
              </a:lnSpc>
              <a:spcBef>
                <a:spcPts val="0"/>
              </a:spcBef>
              <a:buFont typeface="+mj-lt"/>
              <a:buAutoNum type="arabicPeriod" startAt="3"/>
            </a:pPr>
            <a:r>
              <a:rPr lang="uk-UA" sz="3400" b="1" dirty="0">
                <a:effectLst/>
                <a:ea typeface="Times New Roman" panose="02020603050405020304" pitchFamily="18" charset="0"/>
                <a:cs typeface="Calibri" panose="020F0502020204030204" pitchFamily="34" charset="0"/>
              </a:rPr>
              <a:t>Кластеризація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Задача</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кластеризації</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полягає</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в</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групуванні</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об</a:t>
            </a:r>
            <a:r>
              <a:rPr lang="uk-UA" sz="3400" dirty="0">
                <a:effectLst/>
                <a:ea typeface="Times New Roman" panose="02020603050405020304" pitchFamily="18" charset="0"/>
                <a:cs typeface="Times New Roman" panose="02020603050405020304" pitchFamily="18" charset="0"/>
              </a:rPr>
              <a:t>'</a:t>
            </a:r>
            <a:r>
              <a:rPr lang="uk-UA" sz="3400" dirty="0">
                <a:effectLst/>
                <a:ea typeface="Times New Roman" panose="02020603050405020304" pitchFamily="18" charset="0"/>
                <a:cs typeface="Calibri" panose="020F0502020204030204" pitchFamily="34" charset="0"/>
              </a:rPr>
              <a:t>єктів</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за</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певними</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схожими</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характеристиками</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без</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використання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попередньо</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визначених</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міток</a:t>
            </a:r>
            <a:r>
              <a:rPr lang="uk-UA" sz="3400" dirty="0">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809625" lvl="1" indent="0" algn="just">
              <a:lnSpc>
                <a:spcPct val="120000"/>
              </a:lnSpc>
              <a:spcBef>
                <a:spcPts val="0"/>
              </a:spcBef>
              <a:buSzPts val="1000"/>
              <a:buNone/>
            </a:pPr>
            <a:r>
              <a:rPr lang="uk-UA" sz="3400" b="1" dirty="0">
                <a:effectLst/>
                <a:ea typeface="Times New Roman" panose="02020603050405020304" pitchFamily="18" charset="0"/>
                <a:cs typeface="Calibri" panose="020F0502020204030204" pitchFamily="34" charset="0"/>
              </a:rPr>
              <a:t>Ієрархічна</a:t>
            </a:r>
            <a:r>
              <a:rPr lang="uk-UA" sz="3400" b="1" dirty="0">
                <a:effectLst/>
                <a:ea typeface="Times New Roman" panose="02020603050405020304" pitchFamily="18" charset="0"/>
                <a:cs typeface="Times New Roman" panose="02020603050405020304" pitchFamily="18" charset="0"/>
              </a:rPr>
              <a:t> </a:t>
            </a:r>
            <a:r>
              <a:rPr lang="uk-UA" sz="3400" b="1" dirty="0">
                <a:effectLst/>
                <a:ea typeface="Times New Roman" panose="02020603050405020304" pitchFamily="18" charset="0"/>
                <a:cs typeface="Calibri" panose="020F0502020204030204" pitchFamily="34" charset="0"/>
              </a:rPr>
              <a:t>кластеризація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Створення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ієрархії</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кластерів</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які</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можуть</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бути</a:t>
            </a:r>
            <a:r>
              <a:rPr lang="uk-UA" sz="3400" dirty="0">
                <a:effectLst/>
                <a:ea typeface="Times New Roman" panose="02020603050405020304" pitchFamily="18" charset="0"/>
                <a:cs typeface="Times New Roman" panose="02020603050405020304" pitchFamily="18" charset="0"/>
              </a:rPr>
              <a:t> </a:t>
            </a:r>
            <a:r>
              <a:rPr lang="uk-UA" sz="3400" dirty="0" err="1">
                <a:effectLst/>
                <a:ea typeface="Times New Roman" panose="02020603050405020304" pitchFamily="18" charset="0"/>
                <a:cs typeface="Calibri" panose="020F0502020204030204" pitchFamily="34" charset="0"/>
              </a:rPr>
              <a:t>візуалізовані</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у</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вигляді</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деревоподібної</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структури</a:t>
            </a:r>
            <a:r>
              <a:rPr lang="uk-UA" sz="3400" dirty="0">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809625" lvl="1" indent="0" algn="just">
              <a:lnSpc>
                <a:spcPct val="120000"/>
              </a:lnSpc>
              <a:spcBef>
                <a:spcPts val="0"/>
              </a:spcBef>
              <a:buSzPts val="1000"/>
              <a:buNone/>
            </a:pPr>
            <a:r>
              <a:rPr lang="uk-UA" sz="3400" b="1" dirty="0">
                <a:effectLst/>
                <a:ea typeface="Times New Roman" panose="02020603050405020304" pitchFamily="18" charset="0"/>
                <a:cs typeface="Calibri" panose="020F0502020204030204" pitchFamily="34" charset="0"/>
              </a:rPr>
              <a:t>Нечітка</a:t>
            </a:r>
            <a:r>
              <a:rPr lang="uk-UA" sz="3400" b="1" dirty="0">
                <a:effectLst/>
                <a:ea typeface="Times New Roman" panose="02020603050405020304" pitchFamily="18" charset="0"/>
                <a:cs typeface="Times New Roman" panose="02020603050405020304" pitchFamily="18" charset="0"/>
              </a:rPr>
              <a:t> </a:t>
            </a:r>
            <a:r>
              <a:rPr lang="uk-UA" sz="3400" b="1" dirty="0">
                <a:effectLst/>
                <a:ea typeface="Times New Roman" panose="02020603050405020304" pitchFamily="18" charset="0"/>
                <a:cs typeface="Calibri" panose="020F0502020204030204" pitchFamily="34" charset="0"/>
              </a:rPr>
              <a:t>кластеризація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Кожен</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об</a:t>
            </a:r>
            <a:r>
              <a:rPr lang="uk-UA" sz="3400" dirty="0">
                <a:effectLst/>
                <a:ea typeface="Times New Roman" panose="02020603050405020304" pitchFamily="18" charset="0"/>
                <a:cs typeface="Times New Roman" panose="02020603050405020304" pitchFamily="18" charset="0"/>
              </a:rPr>
              <a:t>'</a:t>
            </a:r>
            <a:r>
              <a:rPr lang="uk-UA" sz="3400" dirty="0">
                <a:effectLst/>
                <a:ea typeface="Times New Roman" panose="02020603050405020304" pitchFamily="18" charset="0"/>
                <a:cs typeface="Calibri" panose="020F0502020204030204" pitchFamily="34" charset="0"/>
              </a:rPr>
              <a:t>єкт</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може</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належати</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до</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більше</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ніж</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одного</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кластера</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з</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певним</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ступенем</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приналежності</a:t>
            </a:r>
            <a:r>
              <a:rPr lang="uk-UA" sz="3400" dirty="0">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3"/>
            </a:pPr>
            <a:r>
              <a:rPr lang="uk-UA" sz="3400" b="1" dirty="0">
                <a:solidFill>
                  <a:srgbClr val="000000"/>
                </a:solidFill>
                <a:effectLst/>
                <a:ea typeface="Times New Roman" panose="02020603050405020304" pitchFamily="18" charset="0"/>
                <a:cs typeface="Calibri" panose="020F0502020204030204" pitchFamily="34" charset="0"/>
              </a:rPr>
              <a:t>Зниження</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розмірності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Задачі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полягають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зменшенні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кількості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вхідних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змінних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видаляючи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неважливі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або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шумові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дані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що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не</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вносять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значного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вкладу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передбачувану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змінну</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809625" lvl="1" indent="0" algn="just">
              <a:lnSpc>
                <a:spcPct val="120000"/>
              </a:lnSpc>
              <a:spcBef>
                <a:spcPts val="0"/>
              </a:spcBef>
              <a:buSzPts val="1000"/>
              <a:buNone/>
            </a:pPr>
            <a:r>
              <a:rPr lang="uk-UA" sz="3400" b="1" dirty="0">
                <a:solidFill>
                  <a:srgbClr val="000000"/>
                </a:solidFill>
                <a:effectLst/>
                <a:ea typeface="Times New Roman" panose="02020603050405020304" pitchFamily="18" charset="0"/>
                <a:cs typeface="Calibri" panose="020F0502020204030204" pitchFamily="34" charset="0"/>
              </a:rPr>
              <a:t>Вибір</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особливостей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Вибір</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найбільш</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значущих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особливостей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змінних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для</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використання</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моделі</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809625" lvl="1" indent="0" algn="just">
              <a:lnSpc>
                <a:spcPct val="120000"/>
              </a:lnSpc>
              <a:spcBef>
                <a:spcPts val="0"/>
              </a:spcBef>
              <a:buSzPts val="1000"/>
              <a:buNone/>
            </a:pPr>
            <a:r>
              <a:rPr lang="uk-UA" sz="3400" b="1" dirty="0">
                <a:solidFill>
                  <a:srgbClr val="000000"/>
                </a:solidFill>
                <a:effectLst/>
                <a:ea typeface="Times New Roman" panose="02020603050405020304" pitchFamily="18" charset="0"/>
                <a:cs typeface="Calibri" panose="020F0502020204030204" pitchFamily="34" charset="0"/>
              </a:rPr>
              <a:t>Витягання</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особливостей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Трансформація</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вхідних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даних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новий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набір</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особливостей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правило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меншою</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розмірністю</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3"/>
            </a:pPr>
            <a:r>
              <a:rPr lang="uk-UA" sz="3400" b="1" dirty="0">
                <a:solidFill>
                  <a:srgbClr val="000000"/>
                </a:solidFill>
                <a:effectLst/>
                <a:ea typeface="Times New Roman" panose="02020603050405020304" pitchFamily="18" charset="0"/>
                <a:cs typeface="Calibri" panose="020F0502020204030204" pitchFamily="34" charset="0"/>
              </a:rPr>
              <a:t>Аномалії</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виявлення</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викидів</a:t>
            </a:r>
            <a:r>
              <a:rPr lang="uk-UA" sz="3400" b="1" dirty="0">
                <a:solidFill>
                  <a:srgbClr val="000000"/>
                </a:solidFill>
                <a:effectLst/>
                <a:ea typeface="Times New Roman" panose="02020603050405020304" pitchFamily="18" charset="0"/>
                <a:cs typeface="Times New Roman" panose="02020603050405020304" pitchFamily="18" charset="0"/>
              </a:rPr>
              <a:t>)</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Задачі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полягають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виявленні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аномальних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несподіваних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або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рідкісних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елементів</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даних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можуть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вказувати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на</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помилки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або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нові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раніше</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невідомі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закономірності</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3"/>
            </a:pPr>
            <a:r>
              <a:rPr lang="uk-UA" sz="3400" b="1" dirty="0">
                <a:solidFill>
                  <a:srgbClr val="000000"/>
                </a:solidFill>
                <a:effectLst/>
                <a:ea typeface="Times New Roman" panose="02020603050405020304" pitchFamily="18" charset="0"/>
                <a:cs typeface="Calibri" panose="020F0502020204030204" pitchFamily="34" charset="0"/>
              </a:rPr>
              <a:t>Рекомендаційні</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системи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Задачі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полягають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створенні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систем</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що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рекомендують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користувачам</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продукти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чи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послуги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на</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основі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їхніх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попередніх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переваг</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та</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поведінки</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75560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21D260-0FD3-5F5F-4000-960151E1A279}"/>
              </a:ext>
            </a:extLst>
          </p:cNvPr>
          <p:cNvSpPr>
            <a:spLocks noGrp="1"/>
          </p:cNvSpPr>
          <p:nvPr>
            <p:ph type="title"/>
          </p:nvPr>
        </p:nvSpPr>
        <p:spPr>
          <a:xfrm>
            <a:off x="838200" y="365125"/>
            <a:ext cx="10515600" cy="864585"/>
          </a:xfrm>
        </p:spPr>
        <p:txBody>
          <a:bodyPr/>
          <a:lstStyle/>
          <a:p>
            <a:pPr algn="ctr"/>
            <a:r>
              <a:rPr lang="uk-UA" sz="4000" b="1" dirty="0"/>
              <a:t>Алгоритми</a:t>
            </a:r>
            <a:r>
              <a:rPr lang="uk-UA" b="1" dirty="0"/>
              <a:t> машинного навчання</a:t>
            </a:r>
          </a:p>
        </p:txBody>
      </p:sp>
      <p:sp>
        <p:nvSpPr>
          <p:cNvPr id="3" name="Місце для вмісту 2">
            <a:extLst>
              <a:ext uri="{FF2B5EF4-FFF2-40B4-BE49-F238E27FC236}">
                <a16:creationId xmlns:a16="http://schemas.microsoft.com/office/drawing/2014/main" id="{DB635ED7-68F0-625E-B43A-BEF9B81F93A0}"/>
              </a:ext>
            </a:extLst>
          </p:cNvPr>
          <p:cNvSpPr>
            <a:spLocks noGrp="1"/>
          </p:cNvSpPr>
          <p:nvPr>
            <p:ph idx="1"/>
          </p:nvPr>
        </p:nvSpPr>
        <p:spPr>
          <a:xfrm>
            <a:off x="838200" y="1384190"/>
            <a:ext cx="10515600" cy="5473809"/>
          </a:xfrm>
        </p:spPr>
        <p:txBody>
          <a:bodyPr>
            <a:normAutofit/>
          </a:bodyPr>
          <a:lstStyle/>
          <a:p>
            <a:pPr indent="0" algn="just">
              <a:lnSpc>
                <a:spcPct val="120000"/>
              </a:lnSpc>
              <a:spcBef>
                <a:spcPts val="0"/>
              </a:spcBef>
              <a:buNone/>
            </a:pPr>
            <a:r>
              <a:rPr lang="uk-UA" sz="2000" dirty="0">
                <a:solidFill>
                  <a:srgbClr val="000000"/>
                </a:solidFill>
                <a:effectLst/>
                <a:ea typeface="Times New Roman" panose="02020603050405020304" pitchFamily="18" charset="0"/>
                <a:cs typeface="Calibri" panose="020F0502020204030204" pitchFamily="34" charset="0"/>
              </a:rPr>
              <a:t>Існує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багато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алгоритмів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машинного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навчання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кожен</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підходить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різних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типів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задач</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і</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даних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Ось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деякі</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найпопулярніших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алгоритмів</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Лінійна</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регресія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Це</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один</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найпростіших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алгоритмів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що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використовується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прогнозування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числових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значень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Він</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намагається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знайти</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найкращу</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лінійну</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відповідність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між</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вхідними</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вихідними</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змінними</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Логістична</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регресія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Цей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використовується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задач</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бінарної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класифікації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і</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вивчає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ймовірність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того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що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дана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вхідна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змінна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належить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однієї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двох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категорій</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Дерева</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рішень</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Decision</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Trees</a:t>
            </a:r>
            <a:r>
              <a:rPr lang="uk-UA" sz="2000" b="1" dirty="0">
                <a:solidFill>
                  <a:srgbClr val="000000"/>
                </a:solidFill>
                <a:effectLst/>
                <a:ea typeface="Times New Roman" panose="02020603050405020304" pitchFamily="18" charset="0"/>
                <a:cs typeface="Times New Roman" panose="02020603050405020304" pitchFamily="18" charset="0"/>
              </a:rPr>
              <a:t>)</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Популярний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метод</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класифікації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регресії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використовує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деревоподібну</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модель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рішень</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Випадковий</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ліс</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Random</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Forest</a:t>
            </a:r>
            <a:r>
              <a:rPr lang="uk-UA" sz="2000" b="1" dirty="0">
                <a:solidFill>
                  <a:srgbClr val="000000"/>
                </a:solidFill>
                <a:effectLst/>
                <a:ea typeface="Times New Roman" panose="02020603050405020304" pitchFamily="18" charset="0"/>
                <a:cs typeface="Times New Roman" panose="02020603050405020304" pitchFamily="18" charset="0"/>
              </a:rPr>
              <a:t>)</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Ансамблевий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метод</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створює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багато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дерев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рішень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підмножинах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даних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використовує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середнє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їх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прогнозів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покращення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точності</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контролю</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перенавчання</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Машини</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опорних</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векторів</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Support</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Vector</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Machines</a:t>
            </a:r>
            <a:r>
              <a:rPr lang="uk-UA" sz="2000" b="1" dirty="0">
                <a:solidFill>
                  <a:srgbClr val="000000"/>
                </a:solidFill>
                <a:effectLst/>
                <a:ea typeface="Times New Roman" panose="02020603050405020304" pitchFamily="18" charset="0"/>
                <a:cs typeface="Times New Roman" panose="02020603050405020304" pitchFamily="18" charset="0"/>
              </a:rPr>
              <a:t>, SVM)</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Ефективний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класифікації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шукає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гіперплощину</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найкраще</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розділяє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класи</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даних</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106941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0110C2-CE86-8B64-AFAB-DAB9B7BC2F36}"/>
              </a:ext>
            </a:extLst>
          </p:cNvPr>
          <p:cNvSpPr>
            <a:spLocks noGrp="1"/>
          </p:cNvSpPr>
          <p:nvPr>
            <p:ph type="title"/>
          </p:nvPr>
        </p:nvSpPr>
        <p:spPr>
          <a:xfrm>
            <a:off x="838200" y="365126"/>
            <a:ext cx="10515600" cy="748972"/>
          </a:xfrm>
        </p:spPr>
        <p:txBody>
          <a:bodyPr/>
          <a:lstStyle/>
          <a:p>
            <a:pPr algn="ctr"/>
            <a:r>
              <a:rPr lang="uk-UA" sz="4000" b="1" dirty="0"/>
              <a:t>Алгоритми</a:t>
            </a:r>
            <a:r>
              <a:rPr lang="uk-UA" b="1" dirty="0"/>
              <a:t> машинного навчання</a:t>
            </a:r>
            <a:endParaRPr lang="uk-UA" dirty="0"/>
          </a:p>
        </p:txBody>
      </p:sp>
      <p:sp>
        <p:nvSpPr>
          <p:cNvPr id="3" name="Місце для вмісту 2">
            <a:extLst>
              <a:ext uri="{FF2B5EF4-FFF2-40B4-BE49-F238E27FC236}">
                <a16:creationId xmlns:a16="http://schemas.microsoft.com/office/drawing/2014/main" id="{239A6C11-4622-1CD3-3110-C9DA089409CB}"/>
              </a:ext>
            </a:extLst>
          </p:cNvPr>
          <p:cNvSpPr>
            <a:spLocks noGrp="1"/>
          </p:cNvSpPr>
          <p:nvPr>
            <p:ph idx="1"/>
          </p:nvPr>
        </p:nvSpPr>
        <p:spPr>
          <a:xfrm>
            <a:off x="838200" y="1114098"/>
            <a:ext cx="10515600" cy="5378776"/>
          </a:xfrm>
        </p:spPr>
        <p:txBody>
          <a:bodyPr>
            <a:normAutofit fontScale="55000" lnSpcReduction="20000"/>
          </a:bodyPr>
          <a:lstStyle/>
          <a:p>
            <a:pPr marL="514350" lvl="0" indent="-514350" algn="just">
              <a:lnSpc>
                <a:spcPct val="120000"/>
              </a:lnSpc>
              <a:spcBef>
                <a:spcPts val="0"/>
              </a:spcBef>
              <a:buFont typeface="+mj-lt"/>
              <a:buAutoNum type="arabicPeriod" startAt="6"/>
            </a:pP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k-</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найближчих</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сусідів</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(k-</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Nearest</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Neighbors</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k-NN)</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Простий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класифікує</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єкти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основі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найближчих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просторі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особливостей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тренувальних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зразків</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pPr marL="514350" lvl="0" indent="-514350" algn="just">
              <a:lnSpc>
                <a:spcPct val="120000"/>
              </a:lnSpc>
              <a:spcBef>
                <a:spcPts val="0"/>
              </a:spcBef>
              <a:buFont typeface="+mj-lt"/>
              <a:buAutoNum type="arabicPeriod" startAt="6"/>
            </a:pP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Наївний</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Баєсів</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класифікатор</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Naive</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Bayes</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Заснований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застосуванні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теореми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Баєса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припущенням</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незалежність</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між</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особливостями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використовується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класифікації</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текстових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pPr marL="514350" lvl="0" indent="-514350" algn="just">
              <a:lnSpc>
                <a:spcPct val="120000"/>
              </a:lnSpc>
              <a:spcBef>
                <a:spcPts val="0"/>
              </a:spcBef>
              <a:buFont typeface="+mj-lt"/>
              <a:buAutoNum type="arabicPeriod" startAt="6"/>
            </a:pP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Градієнтний</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бустінг</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Gradient</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Boosting</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Ще</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один</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ансамблевий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метод</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який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покращує</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модель</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послідовного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додавання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нових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виправляють</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помилки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попередніх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pPr marL="514350" lvl="0" indent="-514350" algn="just">
              <a:lnSpc>
                <a:spcPct val="120000"/>
              </a:lnSpc>
              <a:spcBef>
                <a:spcPts val="0"/>
              </a:spcBef>
              <a:buFont typeface="+mj-lt"/>
              <a:buAutoNum type="arabicPeriod" startAt="6"/>
            </a:pP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Нейронні</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мережі</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Neural</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Networks</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категорія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намагаються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імітувати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людського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мозку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розв</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язання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складних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задач</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таких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розпізнавання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образів</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мови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складних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візерунків</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pPr marL="514350" lvl="0" indent="-514350" algn="just">
              <a:lnSpc>
                <a:spcPct val="120000"/>
              </a:lnSpc>
              <a:spcBef>
                <a:spcPts val="0"/>
              </a:spcBef>
              <a:buFont typeface="+mj-lt"/>
              <a:buAutoNum type="arabicPeriod" startAt="6"/>
            </a:pP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Глибоке</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Deep</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Learning</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Підмножина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багатьма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прихованими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шарами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моделювати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дуже</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складні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відносини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обсягах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424720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13ED6C-6E6C-67C6-6178-010859404A34}"/>
              </a:ext>
            </a:extLst>
          </p:cNvPr>
          <p:cNvSpPr>
            <a:spLocks noGrp="1"/>
          </p:cNvSpPr>
          <p:nvPr>
            <p:ph type="title"/>
          </p:nvPr>
        </p:nvSpPr>
        <p:spPr>
          <a:xfrm>
            <a:off x="838200" y="365126"/>
            <a:ext cx="10515600" cy="748972"/>
          </a:xfrm>
        </p:spPr>
        <p:txBody>
          <a:bodyPr>
            <a:noAutofit/>
          </a:bodyPr>
          <a:lstStyle/>
          <a:p>
            <a:pPr algn="ctr"/>
            <a:r>
              <a:rPr lang="uk-UA" sz="3600" dirty="0">
                <a:effectLst/>
                <a:latin typeface="Calibri" panose="020F0502020204030204" pitchFamily="34" charset="0"/>
                <a:ea typeface="Times New Roman" panose="02020603050405020304" pitchFamily="18" charset="0"/>
              </a:rPr>
              <a:t>Інструменти</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a:effectLst/>
                <a:latin typeface="Calibri" panose="020F0502020204030204" pitchFamily="34" charset="0"/>
                <a:ea typeface="Times New Roman" panose="02020603050405020304" pitchFamily="18" charset="0"/>
              </a:rPr>
              <a:t>та</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a:effectLst/>
                <a:latin typeface="Calibri" panose="020F0502020204030204" pitchFamily="34" charset="0"/>
                <a:ea typeface="Times New Roman" panose="02020603050405020304" pitchFamily="18" charset="0"/>
              </a:rPr>
              <a:t>бібліотеки</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a:effectLst/>
                <a:latin typeface="Calibri" panose="020F0502020204030204" pitchFamily="34" charset="0"/>
                <a:ea typeface="Times New Roman" panose="02020603050405020304" pitchFamily="18" charset="0"/>
              </a:rPr>
              <a:t>машинного</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a:effectLst/>
                <a:latin typeface="Calibri" panose="020F0502020204030204" pitchFamily="34" charset="0"/>
                <a:ea typeface="Times New Roman" panose="02020603050405020304" pitchFamily="18" charset="0"/>
              </a:rPr>
              <a:t>навчання</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err="1">
                <a:effectLst/>
                <a:latin typeface="DM Sans" pitchFamily="2" charset="0"/>
                <a:ea typeface="Times New Roman" panose="02020603050405020304" pitchFamily="18" charset="0"/>
                <a:cs typeface="Times New Roman" panose="02020603050405020304" pitchFamily="18" charset="0"/>
              </a:rPr>
              <a:t>Python</a:t>
            </a:r>
            <a:r>
              <a:rPr lang="uk-UA" sz="3600" dirty="0">
                <a:effectLst/>
                <a:latin typeface="DM Sans" pitchFamily="2" charset="0"/>
                <a:ea typeface="Times New Roman" panose="02020603050405020304" pitchFamily="18" charset="0"/>
                <a:cs typeface="Times New Roman" panose="02020603050405020304" pitchFamily="18" charset="0"/>
              </a:rPr>
              <a:t>)</a:t>
            </a:r>
            <a:endParaRPr lang="uk-UA" sz="3600" dirty="0"/>
          </a:p>
        </p:txBody>
      </p:sp>
      <p:sp>
        <p:nvSpPr>
          <p:cNvPr id="3" name="Місце для вмісту 2">
            <a:extLst>
              <a:ext uri="{FF2B5EF4-FFF2-40B4-BE49-F238E27FC236}">
                <a16:creationId xmlns:a16="http://schemas.microsoft.com/office/drawing/2014/main" id="{51988EBB-8BB9-356A-19F7-419272472D72}"/>
              </a:ext>
            </a:extLst>
          </p:cNvPr>
          <p:cNvSpPr>
            <a:spLocks noGrp="1"/>
          </p:cNvSpPr>
          <p:nvPr>
            <p:ph idx="1"/>
          </p:nvPr>
        </p:nvSpPr>
        <p:spPr>
          <a:xfrm>
            <a:off x="838200" y="1253330"/>
            <a:ext cx="10515600" cy="5239543"/>
          </a:xfrm>
        </p:spPr>
        <p:txBody>
          <a:bodyPr>
            <a:normAutofit lnSpcReduction="10000"/>
          </a:bodyPr>
          <a:lstStyle/>
          <a:p>
            <a:pPr indent="0" algn="just">
              <a:lnSpc>
                <a:spcPct val="120000"/>
              </a:lnSpc>
              <a:spcBef>
                <a:spcPts val="0"/>
              </a:spcBef>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світі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існує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безліч</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інструментів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полегшують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розробку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реалізацію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однією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найпопулярніших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програмування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свою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читабельність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гнучкість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екосистему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деякі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ключових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інструментів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використовуються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Scikit-learn</a:t>
            </a:r>
            <a:r>
              <a:rPr lang="uk-UA" sz="1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sklearn</a:t>
            </a:r>
            <a:r>
              <a:rPr lang="uk-UA" sz="1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найбільш</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популярних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Вона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містить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широкий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набір</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класифікації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кластеризації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вибору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також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інструменти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попередньої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обробки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оцінки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пайплайнів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TensorFlow</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Відкрита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розроблена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Brain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Team</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TensorFlow</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широко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використовується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глибинного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Вона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створювати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складні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архітектури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можливістю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масштабування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різні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платформи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мобільних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пристроїв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кластерів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серверів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Keras</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високорівневий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інтерфейс</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який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працює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поверх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TensorFlow</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Theano</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CNTK.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Keras</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робить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експериментування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мережами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швидким</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простим</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завдяки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своїй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простоті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зручності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Pandas</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обробки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аналізу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швидкі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гнучкі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виразні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структури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призначені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реляційними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маркованими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легко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інтуїтивно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роблять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20000"/>
              </a:lnSpc>
              <a:spcBef>
                <a:spcPts val="0"/>
              </a:spcBef>
            </a:pPr>
            <a:endParaRPr lang="uk-UA" dirty="0"/>
          </a:p>
        </p:txBody>
      </p:sp>
    </p:spTree>
    <p:extLst>
      <p:ext uri="{BB962C8B-B14F-4D97-AF65-F5344CB8AC3E}">
        <p14:creationId xmlns:p14="http://schemas.microsoft.com/office/powerpoint/2010/main" val="297873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23E2C8-DCF6-8A3A-790B-B36D8A5ED6F4}"/>
              </a:ext>
            </a:extLst>
          </p:cNvPr>
          <p:cNvSpPr>
            <a:spLocks noGrp="1"/>
          </p:cNvSpPr>
          <p:nvPr>
            <p:ph type="title"/>
          </p:nvPr>
        </p:nvSpPr>
        <p:spPr>
          <a:xfrm>
            <a:off x="838200" y="365125"/>
            <a:ext cx="10515600" cy="843565"/>
          </a:xfrm>
        </p:spPr>
        <p:txBody>
          <a:bodyPr>
            <a:normAutofit/>
          </a:bodyPr>
          <a:lstStyle/>
          <a:p>
            <a:pPr algn="ctr"/>
            <a:r>
              <a:rPr lang="uk-UA" sz="3600" b="1" dirty="0">
                <a:effectLst/>
                <a:latin typeface="Calibri" panose="020F0502020204030204" pitchFamily="34" charset="0"/>
                <a:ea typeface="Times New Roman" panose="02020603050405020304" pitchFamily="18" charset="0"/>
              </a:rPr>
              <a:t>Інструменти</a:t>
            </a:r>
            <a:r>
              <a:rPr lang="uk-UA" sz="3600" b="1" dirty="0">
                <a:effectLst/>
                <a:latin typeface="DM Sans" pitchFamily="2" charset="0"/>
                <a:ea typeface="Times New Roman" panose="02020603050405020304" pitchFamily="18" charset="0"/>
                <a:cs typeface="Times New Roman" panose="02020603050405020304" pitchFamily="18" charset="0"/>
              </a:rPr>
              <a:t> </a:t>
            </a:r>
            <a:r>
              <a:rPr lang="uk-UA" sz="3600" b="1" dirty="0">
                <a:effectLst/>
                <a:latin typeface="Calibri" panose="020F0502020204030204" pitchFamily="34" charset="0"/>
                <a:ea typeface="Times New Roman" panose="02020603050405020304" pitchFamily="18" charset="0"/>
              </a:rPr>
              <a:t>та</a:t>
            </a:r>
            <a:r>
              <a:rPr lang="uk-UA" sz="3600" b="1" dirty="0">
                <a:effectLst/>
                <a:latin typeface="DM Sans" pitchFamily="2" charset="0"/>
                <a:ea typeface="Times New Roman" panose="02020603050405020304" pitchFamily="18" charset="0"/>
                <a:cs typeface="Times New Roman" panose="02020603050405020304" pitchFamily="18" charset="0"/>
              </a:rPr>
              <a:t> </a:t>
            </a:r>
            <a:r>
              <a:rPr lang="uk-UA" sz="3600" b="1" dirty="0">
                <a:effectLst/>
                <a:latin typeface="Calibri" panose="020F0502020204030204" pitchFamily="34" charset="0"/>
                <a:ea typeface="Times New Roman" panose="02020603050405020304" pitchFamily="18" charset="0"/>
              </a:rPr>
              <a:t>бібліотеки</a:t>
            </a:r>
            <a:r>
              <a:rPr lang="uk-UA" sz="3600" b="1" dirty="0">
                <a:effectLst/>
                <a:latin typeface="DM Sans" pitchFamily="2" charset="0"/>
                <a:ea typeface="Times New Roman" panose="02020603050405020304" pitchFamily="18" charset="0"/>
                <a:cs typeface="Times New Roman" panose="02020603050405020304" pitchFamily="18" charset="0"/>
              </a:rPr>
              <a:t> </a:t>
            </a:r>
            <a:r>
              <a:rPr lang="uk-UA" sz="3600" b="1" dirty="0">
                <a:effectLst/>
                <a:latin typeface="Calibri" panose="020F0502020204030204" pitchFamily="34" charset="0"/>
                <a:ea typeface="Times New Roman" panose="02020603050405020304" pitchFamily="18" charset="0"/>
              </a:rPr>
              <a:t>машинного</a:t>
            </a:r>
            <a:r>
              <a:rPr lang="uk-UA" sz="3600" b="1" dirty="0">
                <a:effectLst/>
                <a:latin typeface="DM Sans" pitchFamily="2" charset="0"/>
                <a:ea typeface="Times New Roman" panose="02020603050405020304" pitchFamily="18" charset="0"/>
                <a:cs typeface="Times New Roman" panose="02020603050405020304" pitchFamily="18" charset="0"/>
              </a:rPr>
              <a:t> </a:t>
            </a:r>
            <a:r>
              <a:rPr lang="uk-UA" sz="3600" b="1" dirty="0">
                <a:effectLst/>
                <a:latin typeface="Calibri" panose="020F0502020204030204" pitchFamily="34" charset="0"/>
                <a:ea typeface="Times New Roman" panose="02020603050405020304" pitchFamily="18" charset="0"/>
              </a:rPr>
              <a:t>навчання</a:t>
            </a:r>
            <a:endParaRPr lang="uk-UA" sz="3600" b="1" dirty="0"/>
          </a:p>
        </p:txBody>
      </p:sp>
      <p:sp>
        <p:nvSpPr>
          <p:cNvPr id="3" name="Місце для вмісту 2">
            <a:extLst>
              <a:ext uri="{FF2B5EF4-FFF2-40B4-BE49-F238E27FC236}">
                <a16:creationId xmlns:a16="http://schemas.microsoft.com/office/drawing/2014/main" id="{AB40EB73-F1B1-4045-9BCE-495BE97128A0}"/>
              </a:ext>
            </a:extLst>
          </p:cNvPr>
          <p:cNvSpPr>
            <a:spLocks noGrp="1"/>
          </p:cNvSpPr>
          <p:nvPr>
            <p:ph idx="1"/>
          </p:nvPr>
        </p:nvSpPr>
        <p:spPr>
          <a:xfrm>
            <a:off x="838200" y="1253330"/>
            <a:ext cx="10515600" cy="5315635"/>
          </a:xfrm>
        </p:spPr>
        <p:txBody>
          <a:bodyPr>
            <a:normAutofit fontScale="92500" lnSpcReduction="10000"/>
          </a:bodyPr>
          <a:lstStyle/>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NumPy</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обчислень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великими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масивами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матрицями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NumPy</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основою</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багатьох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оскільки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вона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ефективні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структури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операції</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Matplotlib</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створення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статичних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інтерактивних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анімованих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візуалізацій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Matplotlib</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використовуватися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створення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гістограм</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спектрів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потужності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тощо</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Seaborn</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Надбудова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Matplotlib</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більш</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високорівневий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інтерфейс</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створення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статистичних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Seaborn</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робить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більш</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привабливими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зрозумілими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замовчуванням</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Plotly</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візуалізації</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підтримує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інтерактивні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дашборди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Jupyter</a:t>
            </a:r>
            <a:r>
              <a:rPr lang="uk-UA" sz="22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Notebook</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Веб</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додаток</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який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створювати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ділитися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документами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містять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живий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код</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рівняння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візуалізації</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пояснювальний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текст</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indent="0" algn="just">
              <a:lnSpc>
                <a:spcPct val="120000"/>
              </a:lnSpc>
              <a:spcBef>
                <a:spcPts val="0"/>
              </a:spcBef>
              <a:buNone/>
            </a:pP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інструменти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забезпечують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потужні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можливості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дослідників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розробників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працюють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сфері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вони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стали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стандартом</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цій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області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368130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B9C343-43DC-D7B6-A267-7A45FA98E0EB}"/>
              </a:ext>
            </a:extLst>
          </p:cNvPr>
          <p:cNvSpPr>
            <a:spLocks noGrp="1"/>
          </p:cNvSpPr>
          <p:nvPr>
            <p:ph type="title"/>
          </p:nvPr>
        </p:nvSpPr>
        <p:spPr>
          <a:xfrm>
            <a:off x="838200" y="365126"/>
            <a:ext cx="10515600" cy="812034"/>
          </a:xfrm>
        </p:spPr>
        <p:txBody>
          <a:bodyPr/>
          <a:lstStyle/>
          <a:p>
            <a:pPr algn="ctr"/>
            <a:r>
              <a:rPr lang="uk-UA" dirty="0"/>
              <a:t>Середовища для розробки</a:t>
            </a:r>
          </a:p>
        </p:txBody>
      </p:sp>
      <p:sp>
        <p:nvSpPr>
          <p:cNvPr id="3" name="Місце для вмісту 2">
            <a:extLst>
              <a:ext uri="{FF2B5EF4-FFF2-40B4-BE49-F238E27FC236}">
                <a16:creationId xmlns:a16="http://schemas.microsoft.com/office/drawing/2014/main" id="{0F007221-00AF-F3C8-76A4-243F4824A309}"/>
              </a:ext>
            </a:extLst>
          </p:cNvPr>
          <p:cNvSpPr>
            <a:spLocks noGrp="1"/>
          </p:cNvSpPr>
          <p:nvPr>
            <p:ph idx="1"/>
          </p:nvPr>
        </p:nvSpPr>
        <p:spPr>
          <a:xfrm>
            <a:off x="838200" y="1177160"/>
            <a:ext cx="10515600" cy="5423337"/>
          </a:xfrm>
        </p:spPr>
        <p:txBody>
          <a:bodyPr>
            <a:noAutofit/>
          </a:bodyPr>
          <a:lstStyle/>
          <a:p>
            <a:pPr>
              <a:lnSpc>
                <a:spcPct val="120000"/>
              </a:lnSpc>
              <a:spcBef>
                <a:spcPts val="0"/>
              </a:spcBef>
            </a:pPr>
            <a:r>
              <a:rPr lang="en-US" sz="2400" b="1" dirty="0"/>
              <a:t>Visual Studio Code</a:t>
            </a:r>
          </a:p>
          <a:p>
            <a:pPr>
              <a:lnSpc>
                <a:spcPct val="120000"/>
              </a:lnSpc>
              <a:spcBef>
                <a:spcPts val="0"/>
              </a:spcBef>
            </a:pPr>
            <a:r>
              <a:rPr lang="en-US" sz="2400" b="1" dirty="0"/>
              <a:t>IDLE</a:t>
            </a:r>
          </a:p>
          <a:p>
            <a:pPr>
              <a:lnSpc>
                <a:spcPct val="120000"/>
              </a:lnSpc>
              <a:spcBef>
                <a:spcPts val="0"/>
              </a:spcBef>
            </a:pPr>
            <a:r>
              <a:rPr lang="en-US" sz="2400" b="1" dirty="0"/>
              <a:t>Anaconda (Spider)</a:t>
            </a:r>
          </a:p>
          <a:p>
            <a:pPr>
              <a:lnSpc>
                <a:spcPct val="120000"/>
              </a:lnSpc>
              <a:spcBef>
                <a:spcPts val="0"/>
              </a:spcBef>
            </a:pPr>
            <a:r>
              <a:rPr lang="en-US" sz="2400" b="1" dirty="0" err="1"/>
              <a:t>Colab</a:t>
            </a:r>
            <a:r>
              <a:rPr lang="uk-UA" sz="24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Colaboratory</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безкоштовним</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облачним</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сервісом</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який</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писати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виконувати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код</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веб</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браузер</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широко</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використовується</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аналізу</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освіти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оскільки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він</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легкий</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потужних</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обчислювальних</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ресурсів</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включаючи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графічні</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процесори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(GPU)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тензорні</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процесори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(TPU).</a:t>
            </a:r>
            <a:endParaRPr lang="uk-UA" sz="24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9094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AA2B5-C74F-7766-F45B-5B36063C3301}"/>
              </a:ext>
            </a:extLst>
          </p:cNvPr>
          <p:cNvSpPr>
            <a:spLocks noGrp="1"/>
          </p:cNvSpPr>
          <p:nvPr>
            <p:ph type="title"/>
          </p:nvPr>
        </p:nvSpPr>
        <p:spPr>
          <a:xfrm>
            <a:off x="838200" y="365126"/>
            <a:ext cx="10515600" cy="625445"/>
          </a:xfrm>
        </p:spPr>
        <p:txBody>
          <a:bodyPr>
            <a:normAutofit fontScale="90000"/>
          </a:bodyPr>
          <a:lstStyle/>
          <a:p>
            <a:pPr algn="ctr"/>
            <a:r>
              <a:rPr lang="uk-UA"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Основні</a:t>
            </a:r>
            <a:r>
              <a:rPr lang="uk-UA"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особливості</a:t>
            </a:r>
            <a:r>
              <a:rPr lang="uk-UA"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latin typeface="Calibri" panose="020F0502020204030204" pitchFamily="34" charset="0"/>
                <a:ea typeface="Times New Roman" panose="02020603050405020304" pitchFamily="18" charset="0"/>
                <a:cs typeface="Calibri" panose="020F0502020204030204" pitchFamily="34" charset="0"/>
              </a:rPr>
              <a:t>переваги</a:t>
            </a:r>
            <a:r>
              <a:rPr lang="uk-UA"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dirty="0" err="1">
                <a:solidFill>
                  <a:srgbClr val="000000"/>
                </a:solidFill>
                <a:latin typeface="DM Sans" pitchFamily="2" charset="0"/>
                <a:ea typeface="Times New Roman" panose="02020603050405020304" pitchFamily="18" charset="0"/>
                <a:cs typeface="Times New Roman" panose="02020603050405020304" pitchFamily="18" charset="0"/>
              </a:rPr>
              <a:t>Colab</a:t>
            </a:r>
            <a:br>
              <a:rPr lang="uk-UA" dirty="0">
                <a:latin typeface="Calibri" panose="020F0502020204030204" pitchFamily="34" charset="0"/>
                <a:ea typeface="DengXian" panose="02010600030101010101" pitchFamily="2" charset="-122"/>
                <a:cs typeface="Arial" panose="020B0604020202020204" pitchFamily="34" charset="0"/>
              </a:rPr>
            </a:br>
            <a:endParaRPr lang="uk-UA" dirty="0"/>
          </a:p>
        </p:txBody>
      </p:sp>
      <p:sp>
        <p:nvSpPr>
          <p:cNvPr id="3" name="Місце для вмісту 2">
            <a:extLst>
              <a:ext uri="{FF2B5EF4-FFF2-40B4-BE49-F238E27FC236}">
                <a16:creationId xmlns:a16="http://schemas.microsoft.com/office/drawing/2014/main" id="{B33E2C79-5FE2-8338-8896-B32733491871}"/>
              </a:ext>
            </a:extLst>
          </p:cNvPr>
          <p:cNvSpPr>
            <a:spLocks noGrp="1"/>
          </p:cNvSpPr>
          <p:nvPr>
            <p:ph idx="1"/>
          </p:nvPr>
        </p:nvSpPr>
        <p:spPr>
          <a:xfrm>
            <a:off x="672662" y="771182"/>
            <a:ext cx="10681138" cy="6007990"/>
          </a:xfrm>
        </p:spPr>
        <p:txBody>
          <a:bodyPr>
            <a:noAutofit/>
          </a:bodyPr>
          <a:lstStyle/>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Безкоштовне</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використання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доступний</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безкоштовно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всіх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обліковим</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записом</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Немає</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необхідності</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встановлення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Все</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вам</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потрібно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веб</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браузер</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Немає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потреби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встановлювати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будь</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локальний</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комп</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ютер</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GPU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TPU</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графічних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тензорних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процесорів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прискорює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обчислення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корисно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тренування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Сумісність</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err="1">
                <a:solidFill>
                  <a:srgbClr val="000000"/>
                </a:solidFill>
                <a:effectLst/>
                <a:latin typeface="DM Sans" pitchFamily="2" charset="0"/>
                <a:ea typeface="Times New Roman" panose="02020603050405020304" pitchFamily="18" charset="0"/>
                <a:cs typeface="Times New Roman" panose="02020603050405020304" pitchFamily="18" charset="0"/>
              </a:rPr>
              <a:t>Jupyter</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err="1">
                <a:solidFill>
                  <a:srgbClr val="000000"/>
                </a:solidFill>
                <a:effectLst/>
                <a:latin typeface="DM Sans" pitchFamily="2" charset="0"/>
                <a:ea typeface="Times New Roman" panose="02020603050405020304" pitchFamily="18" charset="0"/>
                <a:cs typeface="Times New Roman" panose="02020603050405020304" pitchFamily="18" charset="0"/>
              </a:rPr>
              <a:t>Notebook</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ноутбуки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сумісні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Jupyter</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Notebook</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тому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можете</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експортувати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ноутбуки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Jupyter</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навпаки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Спільна</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робота</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реальному</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підтримує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спільну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ноутбуками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режимі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реального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подібно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Docs</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Інтеграція</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err="1">
                <a:solidFill>
                  <a:srgbClr val="000000"/>
                </a:solidFill>
                <a:effectLst/>
                <a:latin typeface="DM Sans" pitchFamily="2" charset="0"/>
                <a:ea typeface="Times New Roman" panose="02020603050405020304" pitchFamily="18" charset="0"/>
                <a:cs typeface="Times New Roman" panose="02020603050405020304" pitchFamily="18" charset="0"/>
              </a:rPr>
              <a:t>Drive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тісно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інтегрований</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Drive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легко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зберігати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ділитися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ноутбуками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також</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доступати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збережених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вашому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Drive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0" indent="0">
              <a:lnSpc>
                <a:spcPct val="120000"/>
              </a:lnSpc>
              <a:spcBef>
                <a:spcPts val="0"/>
              </a:spcBef>
              <a:buNone/>
            </a:pPr>
            <a:r>
              <a:rPr lang="uk-UA" sz="2000" dirty="0">
                <a:effectLst/>
                <a:latin typeface="Calibri" panose="020F0502020204030204" pitchFamily="34" charset="0"/>
                <a:ea typeface="Times New Roman" panose="02020603050405020304" pitchFamily="18" charset="0"/>
              </a:rPr>
              <a:t>Для</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роботи</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з</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err="1">
                <a:effectLst/>
                <a:latin typeface="DM Sans" pitchFamily="2" charset="0"/>
                <a:ea typeface="Times New Roman" panose="02020603050405020304" pitchFamily="18" charset="0"/>
                <a:cs typeface="Times New Roman" panose="02020603050405020304" pitchFamily="18" charset="0"/>
              </a:rPr>
              <a:t>Colab</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відвідайте</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веб</a:t>
            </a:r>
            <a:r>
              <a:rPr lang="uk-UA" sz="2000" dirty="0">
                <a:effectLst/>
                <a:latin typeface="DM Sans" pitchFamily="2" charset="0"/>
                <a:ea typeface="Times New Roman" panose="02020603050405020304" pitchFamily="18" charset="0"/>
                <a:cs typeface="Times New Roman" panose="02020603050405020304" pitchFamily="18" charset="0"/>
              </a:rPr>
              <a:t>-</a:t>
            </a:r>
            <a:r>
              <a:rPr lang="uk-UA" sz="2000" dirty="0">
                <a:effectLst/>
                <a:latin typeface="Calibri" panose="020F0502020204030204" pitchFamily="34" charset="0"/>
                <a:ea typeface="Times New Roman" panose="02020603050405020304" pitchFamily="18" charset="0"/>
              </a:rPr>
              <a:t>сайт</a:t>
            </a:r>
            <a:r>
              <a:rPr lang="uk-UA" sz="2000" dirty="0">
                <a:effectLst/>
                <a:latin typeface="DM Sans" pitchFamily="2" charset="0"/>
                <a:ea typeface="Times New Roman" panose="02020603050405020304" pitchFamily="18" charset="0"/>
                <a:cs typeface="DM Sans" pitchFamily="2" charset="0"/>
              </a:rPr>
              <a:t> </a:t>
            </a:r>
            <a:r>
              <a:rPr lang="uk-UA" sz="2000" u="sng" dirty="0">
                <a:solidFill>
                  <a:srgbClr val="0969DA"/>
                </a:solidFill>
                <a:effectLst/>
                <a:latin typeface="DM Sans" pitchFamily="2" charset="0"/>
                <a:ea typeface="Times New Roman" panose="02020603050405020304" pitchFamily="18" charset="0"/>
                <a:cs typeface="Times New Roman" panose="02020603050405020304" pitchFamily="18" charset="0"/>
                <a:hlinkClick r:id="rId2"/>
              </a:rPr>
              <a:t>https://colab.research.google.com/</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і</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увійдіть</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за</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допомогою</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вашого</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err="1">
                <a:effectLst/>
                <a:latin typeface="DM Sans" pitchFamily="2" charset="0"/>
                <a:ea typeface="Times New Roman" panose="02020603050405020304" pitchFamily="18" charset="0"/>
                <a:cs typeface="Times New Roman" panose="02020603050405020304" pitchFamily="18" charset="0"/>
              </a:rPr>
              <a:t>Google</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облікового</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запису</a:t>
            </a:r>
            <a:r>
              <a:rPr lang="uk-UA" sz="2000" dirty="0">
                <a:effectLst/>
                <a:latin typeface="DM Sans" pitchFamily="2" charset="0"/>
                <a:ea typeface="Times New Roman" panose="02020603050405020304" pitchFamily="18" charset="0"/>
                <a:cs typeface="Times New Roman" panose="02020603050405020304" pitchFamily="18" charset="0"/>
              </a:rPr>
              <a:t>.</a:t>
            </a:r>
            <a:endParaRPr lang="uk-UA" sz="2000" dirty="0"/>
          </a:p>
          <a:p>
            <a:endParaRPr lang="uk-UA" sz="1800" dirty="0"/>
          </a:p>
        </p:txBody>
      </p:sp>
    </p:spTree>
    <p:extLst>
      <p:ext uri="{BB962C8B-B14F-4D97-AF65-F5344CB8AC3E}">
        <p14:creationId xmlns:p14="http://schemas.microsoft.com/office/powerpoint/2010/main" val="244477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375E7A-F38B-32C4-5855-E6C21F02A983}"/>
              </a:ext>
            </a:extLst>
          </p:cNvPr>
          <p:cNvSpPr>
            <a:spLocks noGrp="1"/>
          </p:cNvSpPr>
          <p:nvPr>
            <p:ph type="title"/>
          </p:nvPr>
        </p:nvSpPr>
        <p:spPr>
          <a:xfrm>
            <a:off x="838200" y="365126"/>
            <a:ext cx="10515600" cy="938158"/>
          </a:xfrm>
        </p:spPr>
        <p:txBody>
          <a:bodyPr>
            <a:normAutofit fontScale="90000"/>
          </a:bodyPr>
          <a:lstStyle/>
          <a:p>
            <a:pPr algn="ctr"/>
            <a:br>
              <a:rPr lang="uk-UA" dirty="0">
                <a:solidFill>
                  <a:srgbClr val="000000"/>
                </a:solidFill>
                <a:latin typeface="Aparajita" panose="02020603050405020304" pitchFamily="18" charset="0"/>
              </a:rPr>
            </a:br>
            <a:r>
              <a:rPr lang="uk-UA" dirty="0">
                <a:solidFill>
                  <a:srgbClr val="000000"/>
                </a:solidFill>
                <a:latin typeface="+mn-lt"/>
              </a:rPr>
              <a:t>О</a:t>
            </a:r>
            <a:r>
              <a:rPr lang="uk-UA" b="0" i="0" dirty="0">
                <a:solidFill>
                  <a:srgbClr val="000000"/>
                </a:solidFill>
                <a:effectLst/>
                <a:latin typeface="+mn-lt"/>
              </a:rPr>
              <a:t>сновні навички, необхідні для штучного інтелекту </a:t>
            </a:r>
            <a:br>
              <a:rPr lang="uk-UA" b="0" i="0" dirty="0">
                <a:solidFill>
                  <a:srgbClr val="000000"/>
                </a:solidFill>
                <a:effectLst/>
                <a:latin typeface="Aparajita"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81195635-D6C7-FD56-C1B6-B4E055D57E30}"/>
              </a:ext>
            </a:extLst>
          </p:cNvPr>
          <p:cNvSpPr>
            <a:spLocks noGrp="1"/>
          </p:cNvSpPr>
          <p:nvPr>
            <p:ph idx="1"/>
          </p:nvPr>
        </p:nvSpPr>
        <p:spPr>
          <a:xfrm>
            <a:off x="1027386" y="1507579"/>
            <a:ext cx="10515600" cy="5350421"/>
          </a:xfrm>
        </p:spPr>
        <p:txBody>
          <a:bodyPr>
            <a:normAutofit fontScale="77500" lnSpcReduction="20000"/>
          </a:bodyPr>
          <a:lstStyle/>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Наука про дані: </a:t>
            </a:r>
            <a:r>
              <a:rPr lang="uk-UA" b="0" i="0" dirty="0" err="1">
                <a:solidFill>
                  <a:srgbClr val="000000"/>
                </a:solidFill>
                <a:effectLst/>
                <a:latin typeface="Gautami" panose="020B0502040204020203" pitchFamily="34" charset="0"/>
              </a:rPr>
              <a:t>Багатодисциплінарна</a:t>
            </a:r>
            <a:r>
              <a:rPr lang="uk-UA" b="0" i="0" dirty="0">
                <a:solidFill>
                  <a:srgbClr val="000000"/>
                </a:solidFill>
                <a:effectLst/>
                <a:latin typeface="Gautami" panose="020B0502040204020203" pitchFamily="34" charset="0"/>
              </a:rPr>
              <a:t> галузь, зосереджена на використанні даних для отримання розуміння, навички науки про дані мають вирішальне значення для ШІ. Вони можуть включати все, від програмування до математики, і вони допомагають дослідникам даних використовувати такі методи, як статистичне моделювання та візуалізація даних.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робототехніка: </a:t>
            </a:r>
            <a:r>
              <a:rPr lang="nl-NL" b="0" i="0" dirty="0">
                <a:solidFill>
                  <a:srgbClr val="000000"/>
                </a:solidFill>
                <a:effectLst/>
                <a:latin typeface="Gautami" panose="020B0502040204020203" pitchFamily="34" charset="0"/>
              </a:rPr>
              <a:t>AI </a:t>
            </a:r>
            <a:r>
              <a:rPr lang="uk-UA" b="0" i="0" dirty="0">
                <a:solidFill>
                  <a:srgbClr val="000000"/>
                </a:solidFill>
                <a:effectLst/>
                <a:latin typeface="Gautami" panose="020B0502040204020203" pitchFamily="34" charset="0"/>
              </a:rPr>
              <a:t>забезпечує роботів комп’ютерним зором, щоб допомогти їм орієнтуватися та відчувати середовище.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етика: </a:t>
            </a:r>
            <a:r>
              <a:rPr lang="uk-UA" b="0" i="0" dirty="0">
                <a:solidFill>
                  <a:srgbClr val="000000"/>
                </a:solidFill>
                <a:effectLst/>
                <a:latin typeface="Gautami" panose="020B0502040204020203" pitchFamily="34" charset="0"/>
              </a:rPr>
              <a:t>Кожен, хто займається штучним інтелектом, повинен добре знати всі етичні наслідки такої технології. Етика є одним із головних питань, що стосуються розгортання систем ШІ.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Знання домену: </a:t>
            </a:r>
            <a:r>
              <a:rPr lang="uk-UA" b="0" i="0" dirty="0">
                <a:solidFill>
                  <a:srgbClr val="000000"/>
                </a:solidFill>
                <a:effectLst/>
                <a:latin typeface="Gautami" panose="020B0502040204020203" pitchFamily="34" charset="0"/>
              </a:rPr>
              <a:t>Маючи знання в галузі, ви краще зрозумієте галузь. Це також допоможе вам розробити інноваційні технології для вирішення конкретних проблем і ризиків, покращуючи підтримку вашого бізнесу.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Машинне навчання: </a:t>
            </a:r>
            <a:r>
              <a:rPr lang="uk-UA" b="0" i="0" dirty="0">
                <a:solidFill>
                  <a:srgbClr val="000000"/>
                </a:solidFill>
                <a:effectLst/>
                <a:latin typeface="Gautami" panose="020B0502040204020203" pitchFamily="34" charset="0"/>
              </a:rPr>
              <a:t>Щоб по-справжньому зрозуміти ШІ та застосувати його найкращим чином, ви повинні добре розуміти машинне навчання. Хоча вам, можливо, не потрібно знати кожен окремий технічний аспект розробки машинного навчання, ви повинні знати його фундаментальні аспекти. </a:t>
            </a:r>
          </a:p>
          <a:p>
            <a:endParaRPr lang="uk-UA" dirty="0"/>
          </a:p>
        </p:txBody>
      </p:sp>
    </p:spTree>
    <p:extLst>
      <p:ext uri="{BB962C8B-B14F-4D97-AF65-F5344CB8AC3E}">
        <p14:creationId xmlns:p14="http://schemas.microsoft.com/office/powerpoint/2010/main" val="290892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8FCC81-9A4D-A64E-E6B9-64E1D9A91972}"/>
              </a:ext>
            </a:extLst>
          </p:cNvPr>
          <p:cNvSpPr>
            <a:spLocks noGrp="1"/>
          </p:cNvSpPr>
          <p:nvPr>
            <p:ph type="title"/>
          </p:nvPr>
        </p:nvSpPr>
        <p:spPr>
          <a:xfrm>
            <a:off x="838200" y="365125"/>
            <a:ext cx="10515600" cy="2409606"/>
          </a:xfrm>
        </p:spPr>
        <p:txBody>
          <a:bodyPr>
            <a:normAutofit/>
          </a:bodyPr>
          <a:lstStyle/>
          <a:p>
            <a:pPr algn="ctr"/>
            <a:r>
              <a:rPr lang="uk-UA" b="1" dirty="0">
                <a:solidFill>
                  <a:srgbClr val="FF0000"/>
                </a:solidFill>
              </a:rPr>
              <a:t>Історія </a:t>
            </a:r>
            <a:r>
              <a:rPr lang="en-US" b="1" dirty="0">
                <a:solidFill>
                  <a:srgbClr val="FF0000"/>
                </a:solidFill>
              </a:rPr>
              <a:t>Chat GPT</a:t>
            </a:r>
            <a:br>
              <a:rPr lang="uk-UA" b="1" dirty="0">
                <a:solidFill>
                  <a:srgbClr val="FF0000"/>
                </a:solidFill>
              </a:rPr>
            </a:br>
            <a:r>
              <a:rPr lang="en-US" b="1" dirty="0">
                <a:solidFill>
                  <a:srgbClr val="FF0000"/>
                </a:solidFill>
              </a:rPr>
              <a:t> </a:t>
            </a:r>
            <a:r>
              <a:rPr lang="en-US" sz="3600" dirty="0"/>
              <a:t>(</a:t>
            </a:r>
            <a:r>
              <a:rPr lang="ru-RU" sz="3600" b="0" i="0" dirty="0" err="1">
                <a:solidFill>
                  <a:srgbClr val="040C28"/>
                </a:solidFill>
                <a:effectLst/>
                <a:latin typeface="Google Sans"/>
              </a:rPr>
              <a:t>Generative</a:t>
            </a:r>
            <a:r>
              <a:rPr lang="ru-RU" sz="3600" b="0" i="0" dirty="0">
                <a:solidFill>
                  <a:srgbClr val="040C28"/>
                </a:solidFill>
                <a:effectLst/>
                <a:latin typeface="Google Sans"/>
              </a:rPr>
              <a:t> </a:t>
            </a:r>
            <a:r>
              <a:rPr lang="ru-RU" sz="3600" b="0" i="0" dirty="0" err="1">
                <a:solidFill>
                  <a:srgbClr val="040C28"/>
                </a:solidFill>
                <a:effectLst/>
                <a:latin typeface="Google Sans"/>
              </a:rPr>
              <a:t>Pre-trained</a:t>
            </a:r>
            <a:r>
              <a:rPr lang="ru-RU" sz="3600" b="0" i="0" dirty="0">
                <a:solidFill>
                  <a:srgbClr val="040C28"/>
                </a:solidFill>
                <a:effectLst/>
                <a:latin typeface="Google Sans"/>
              </a:rPr>
              <a:t> </a:t>
            </a:r>
            <a:r>
              <a:rPr lang="ru-RU" sz="3600" b="0" i="0" dirty="0" err="1">
                <a:solidFill>
                  <a:srgbClr val="040C28"/>
                </a:solidFill>
                <a:effectLst/>
                <a:latin typeface="Google Sans"/>
              </a:rPr>
              <a:t>Transformer</a:t>
            </a:r>
            <a:r>
              <a:rPr lang="ru-RU" sz="3600" b="0" i="0" dirty="0">
                <a:solidFill>
                  <a:srgbClr val="202124"/>
                </a:solidFill>
                <a:effectLst/>
                <a:latin typeface="Google Sans"/>
              </a:rPr>
              <a:t>, </a:t>
            </a:r>
            <a:br>
              <a:rPr lang="ru-RU" sz="3600" b="0" i="0" dirty="0">
                <a:solidFill>
                  <a:srgbClr val="202124"/>
                </a:solidFill>
                <a:effectLst/>
                <a:latin typeface="Google Sans"/>
              </a:rPr>
            </a:br>
            <a:r>
              <a:rPr lang="ru-RU" sz="3600" b="0" i="0" dirty="0" err="1">
                <a:solidFill>
                  <a:srgbClr val="202124"/>
                </a:solidFill>
                <a:effectLst/>
                <a:latin typeface="Google Sans"/>
              </a:rPr>
              <a:t>генеративний</a:t>
            </a:r>
            <a:r>
              <a:rPr lang="ru-RU" sz="3600" b="0" i="0" dirty="0">
                <a:solidFill>
                  <a:srgbClr val="202124"/>
                </a:solidFill>
                <a:effectLst/>
                <a:latin typeface="Google Sans"/>
              </a:rPr>
              <a:t> </a:t>
            </a:r>
            <a:r>
              <a:rPr lang="ru-RU" sz="3600" b="0" i="0" dirty="0" err="1">
                <a:solidFill>
                  <a:srgbClr val="202124"/>
                </a:solidFill>
                <a:effectLst/>
                <a:latin typeface="Google Sans"/>
              </a:rPr>
              <a:t>попередньо</a:t>
            </a:r>
            <a:r>
              <a:rPr lang="ru-RU" sz="3600" dirty="0" err="1">
                <a:solidFill>
                  <a:srgbClr val="202124"/>
                </a:solidFill>
                <a:latin typeface="Google Sans"/>
              </a:rPr>
              <a:t>-</a:t>
            </a:r>
            <a:r>
              <a:rPr lang="ru-RU" sz="3600" b="0" i="0" dirty="0" err="1">
                <a:solidFill>
                  <a:srgbClr val="202124"/>
                </a:solidFill>
                <a:effectLst/>
                <a:latin typeface="Google Sans"/>
              </a:rPr>
              <a:t>навчений</a:t>
            </a:r>
            <a:r>
              <a:rPr lang="ru-RU" sz="3600" b="0" i="0" dirty="0">
                <a:solidFill>
                  <a:srgbClr val="202124"/>
                </a:solidFill>
                <a:effectLst/>
                <a:latin typeface="Google Sans"/>
              </a:rPr>
              <a:t> трансформер</a:t>
            </a:r>
            <a:r>
              <a:rPr lang="en-US" sz="3600" dirty="0"/>
              <a:t>)</a:t>
            </a:r>
            <a:endParaRPr lang="uk-UA" sz="3600" dirty="0"/>
          </a:p>
        </p:txBody>
      </p:sp>
      <p:sp>
        <p:nvSpPr>
          <p:cNvPr id="3" name="Місце для вмісту 2">
            <a:extLst>
              <a:ext uri="{FF2B5EF4-FFF2-40B4-BE49-F238E27FC236}">
                <a16:creationId xmlns:a16="http://schemas.microsoft.com/office/drawing/2014/main" id="{0D0B6427-09E3-7BF7-07BC-BA7EA441D0A5}"/>
              </a:ext>
            </a:extLst>
          </p:cNvPr>
          <p:cNvSpPr>
            <a:spLocks noGrp="1"/>
          </p:cNvSpPr>
          <p:nvPr>
            <p:ph idx="1"/>
          </p:nvPr>
        </p:nvSpPr>
        <p:spPr>
          <a:xfrm>
            <a:off x="838200" y="2506662"/>
            <a:ext cx="10515600" cy="4351338"/>
          </a:xfrm>
        </p:spPr>
        <p:txBody>
          <a:bodyPr/>
          <a:lstStyle/>
          <a:p>
            <a:r>
              <a:rPr lang="en-US" b="1" dirty="0"/>
              <a:t>GPT-1    2018</a:t>
            </a:r>
            <a:r>
              <a:rPr lang="uk-UA" b="1" dirty="0"/>
              <a:t> р.</a:t>
            </a:r>
            <a:r>
              <a:rPr lang="en-US" b="1" dirty="0"/>
              <a:t> </a:t>
            </a:r>
            <a:r>
              <a:rPr lang="uk-UA" b="1" dirty="0"/>
              <a:t>Розробник - компанія </a:t>
            </a:r>
            <a:r>
              <a:rPr lang="en-US" b="1" dirty="0"/>
              <a:t>OpenAI</a:t>
            </a:r>
            <a:endParaRPr lang="uk-UA" b="1" dirty="0"/>
          </a:p>
          <a:p>
            <a:pPr marL="0" indent="0">
              <a:buNone/>
            </a:pPr>
            <a:r>
              <a:rPr lang="uk-UA" dirty="0"/>
              <a:t>Генерація наступного слова фрази – на основі </a:t>
            </a:r>
            <a:r>
              <a:rPr lang="uk-UA" dirty="0" err="1"/>
              <a:t>пгенеративної</a:t>
            </a:r>
            <a:r>
              <a:rPr lang="uk-UA" dirty="0"/>
              <a:t> </a:t>
            </a:r>
            <a:r>
              <a:rPr lang="uk-UA" dirty="0" err="1"/>
              <a:t>мовної</a:t>
            </a:r>
            <a:r>
              <a:rPr lang="uk-UA" dirty="0"/>
              <a:t> моделі з використанням нейронної </a:t>
            </a:r>
            <a:r>
              <a:rPr lang="en-US" dirty="0"/>
              <a:t> </a:t>
            </a:r>
            <a:r>
              <a:rPr lang="uk-UA" dirty="0"/>
              <a:t>мережі </a:t>
            </a:r>
            <a:r>
              <a:rPr lang="ru-RU" sz="2800" b="0" i="0" dirty="0" err="1">
                <a:solidFill>
                  <a:srgbClr val="040C28"/>
                </a:solidFill>
                <a:effectLst/>
                <a:latin typeface="Google Sans"/>
              </a:rPr>
              <a:t>Transformer</a:t>
            </a:r>
            <a:r>
              <a:rPr lang="uk-UA" dirty="0"/>
              <a:t>.</a:t>
            </a:r>
          </a:p>
          <a:p>
            <a:pPr marL="0" indent="0">
              <a:buNone/>
            </a:pPr>
            <a:r>
              <a:rPr lang="uk-UA" dirty="0"/>
              <a:t>Навчання на текстах без розмітки.</a:t>
            </a:r>
            <a:r>
              <a:rPr lang="en-US" dirty="0"/>
              <a:t> 70 </a:t>
            </a:r>
            <a:r>
              <a:rPr lang="uk-UA" dirty="0"/>
              <a:t> млн параметрів.</a:t>
            </a:r>
          </a:p>
          <a:p>
            <a:pPr marL="0" indent="0">
              <a:buNone/>
            </a:pPr>
            <a:r>
              <a:rPr lang="uk-UA" dirty="0"/>
              <a:t> </a:t>
            </a:r>
            <a:r>
              <a:rPr lang="en-US" b="1" dirty="0"/>
              <a:t>GPT-</a:t>
            </a:r>
            <a:r>
              <a:rPr lang="uk-UA" b="1" dirty="0"/>
              <a:t>2</a:t>
            </a:r>
            <a:r>
              <a:rPr lang="en-US" b="1" dirty="0"/>
              <a:t>    201</a:t>
            </a:r>
            <a:r>
              <a:rPr lang="uk-UA" b="1" dirty="0"/>
              <a:t>9 р.</a:t>
            </a:r>
            <a:r>
              <a:rPr lang="en-US" b="1" dirty="0"/>
              <a:t> </a:t>
            </a:r>
            <a:r>
              <a:rPr lang="uk-UA" b="1" dirty="0"/>
              <a:t>Розробник - компанія </a:t>
            </a:r>
            <a:r>
              <a:rPr lang="en-US" b="1" dirty="0"/>
              <a:t>OpenAI</a:t>
            </a:r>
            <a:endParaRPr lang="uk-UA" b="1" dirty="0"/>
          </a:p>
          <a:p>
            <a:pPr marL="0" indent="0">
              <a:buNone/>
            </a:pPr>
            <a:r>
              <a:rPr lang="uk-UA" dirty="0"/>
              <a:t>Навчання на основі англомовного форуму</a:t>
            </a:r>
            <a:r>
              <a:rPr lang="en-US" dirty="0"/>
              <a:t> reddit </a:t>
            </a:r>
            <a:r>
              <a:rPr lang="uk-UA" dirty="0"/>
              <a:t>.</a:t>
            </a:r>
            <a:endParaRPr lang="en-US" dirty="0"/>
          </a:p>
          <a:p>
            <a:pPr marL="0" indent="0">
              <a:buNone/>
            </a:pPr>
            <a:r>
              <a:rPr lang="uk-UA" dirty="0"/>
              <a:t>Використані 8 млн текстів (40 </a:t>
            </a:r>
            <a:r>
              <a:rPr lang="en-US" dirty="0"/>
              <a:t>GB), 1.5 </a:t>
            </a:r>
            <a:r>
              <a:rPr lang="uk-UA" dirty="0"/>
              <a:t>млрд параметрів (6 </a:t>
            </a:r>
            <a:r>
              <a:rPr lang="en-US" dirty="0"/>
              <a:t>GB).</a:t>
            </a:r>
          </a:p>
          <a:p>
            <a:pPr marL="0" indent="0">
              <a:buNone/>
            </a:pPr>
            <a:r>
              <a:rPr lang="uk-UA" dirty="0"/>
              <a:t>Генерація есе на задану тему англійською мовою. В 10 разів </a:t>
            </a:r>
            <a:r>
              <a:rPr lang="en-US" dirty="0"/>
              <a:t>&gt;</a:t>
            </a:r>
            <a:r>
              <a:rPr lang="en-US" b="1" dirty="0"/>
              <a:t> GPT-1</a:t>
            </a:r>
            <a:endParaRPr lang="uk-UA" dirty="0"/>
          </a:p>
          <a:p>
            <a:pPr marL="0" indent="0">
              <a:buNone/>
            </a:pPr>
            <a:endParaRPr lang="uk-UA" b="1" dirty="0"/>
          </a:p>
          <a:p>
            <a:pPr marL="0" indent="0">
              <a:buNone/>
            </a:pPr>
            <a:endParaRPr lang="uk-UA" dirty="0"/>
          </a:p>
          <a:p>
            <a:pPr marL="0" indent="0">
              <a:buNone/>
            </a:pPr>
            <a:endParaRPr lang="uk-UA" dirty="0"/>
          </a:p>
        </p:txBody>
      </p:sp>
    </p:spTree>
    <p:extLst>
      <p:ext uri="{BB962C8B-B14F-4D97-AF65-F5344CB8AC3E}">
        <p14:creationId xmlns:p14="http://schemas.microsoft.com/office/powerpoint/2010/main" val="406146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01C2C4-86A7-527D-B019-B4F8DEE8EE07}"/>
              </a:ext>
            </a:extLst>
          </p:cNvPr>
          <p:cNvSpPr>
            <a:spLocks noGrp="1"/>
          </p:cNvSpPr>
          <p:nvPr>
            <p:ph type="title"/>
          </p:nvPr>
        </p:nvSpPr>
        <p:spPr/>
        <p:txBody>
          <a:bodyPr>
            <a:normAutofit/>
          </a:bodyPr>
          <a:lstStyle/>
          <a:p>
            <a:pPr algn="ctr"/>
            <a:r>
              <a:rPr lang="uk-UA" sz="4000" dirty="0">
                <a:solidFill>
                  <a:srgbClr val="000000"/>
                </a:solidFill>
                <a:latin typeface="+mn-lt"/>
              </a:rPr>
              <a:t>О</a:t>
            </a:r>
            <a:r>
              <a:rPr lang="uk-UA" sz="4000" b="0" i="0" dirty="0">
                <a:solidFill>
                  <a:srgbClr val="000000"/>
                </a:solidFill>
                <a:effectLst/>
                <a:latin typeface="+mn-lt"/>
              </a:rPr>
              <a:t>сновні навички, необхідні для машинного навчання</a:t>
            </a:r>
            <a:endParaRPr lang="uk-UA" sz="4000" dirty="0">
              <a:latin typeface="+mn-lt"/>
            </a:endParaRPr>
          </a:p>
        </p:txBody>
      </p:sp>
      <p:sp>
        <p:nvSpPr>
          <p:cNvPr id="3" name="Місце для вмісту 2">
            <a:extLst>
              <a:ext uri="{FF2B5EF4-FFF2-40B4-BE49-F238E27FC236}">
                <a16:creationId xmlns:a16="http://schemas.microsoft.com/office/drawing/2014/main" id="{053F1728-411B-E086-1B14-1D5602F66C8C}"/>
              </a:ext>
            </a:extLst>
          </p:cNvPr>
          <p:cNvSpPr>
            <a:spLocks noGrp="1"/>
          </p:cNvSpPr>
          <p:nvPr>
            <p:ph idx="1"/>
          </p:nvPr>
        </p:nvSpPr>
        <p:spPr/>
        <p:txBody>
          <a:bodyPr>
            <a:normAutofit fontScale="70000" lnSpcReduction="20000"/>
          </a:bodyPr>
          <a:lstStyle/>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Програмування: </a:t>
            </a:r>
            <a:r>
              <a:rPr lang="uk-UA" b="0" i="0" dirty="0">
                <a:solidFill>
                  <a:srgbClr val="000000"/>
                </a:solidFill>
                <a:effectLst/>
                <a:latin typeface="Gautami" panose="020B0502040204020203" pitchFamily="34" charset="0"/>
              </a:rPr>
              <a:t>Кожен фахівець з машинного навчання повинен володіти такими мовами програмування, як </a:t>
            </a:r>
            <a:r>
              <a:rPr lang="nl-NL" b="0" i="0" dirty="0">
                <a:solidFill>
                  <a:srgbClr val="000000"/>
                </a:solidFill>
                <a:effectLst/>
                <a:latin typeface="Gautami" panose="020B0502040204020203" pitchFamily="34" charset="0"/>
              </a:rPr>
              <a:t>Java, R, Python, C++ </a:t>
            </a:r>
            <a:r>
              <a:rPr lang="uk-UA" b="0" i="0" dirty="0">
                <a:solidFill>
                  <a:srgbClr val="000000"/>
                </a:solidFill>
                <a:effectLst/>
                <a:latin typeface="Gautami" panose="020B0502040204020203" pitchFamily="34" charset="0"/>
              </a:rPr>
              <a:t>і </a:t>
            </a:r>
            <a:r>
              <a:rPr lang="nl-NL" b="0" i="0" dirty="0">
                <a:solidFill>
                  <a:srgbClr val="000000"/>
                </a:solidFill>
                <a:effectLst/>
                <a:latin typeface="Gautami" panose="020B0502040204020203" pitchFamily="34" charset="0"/>
              </a:rPr>
              <a:t>Javascript.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Математика: </a:t>
            </a:r>
            <a:r>
              <a:rPr lang="uk-UA" b="0" i="0" dirty="0">
                <a:solidFill>
                  <a:srgbClr val="000000"/>
                </a:solidFill>
                <a:effectLst/>
                <a:latin typeface="Gautami" panose="020B0502040204020203" pitchFamily="34" charset="0"/>
              </a:rPr>
              <a:t>Фахівці з машинного навчання багато працюють з алгоритмами та прикладною математикою, тому вони повинні володіти сильними аналітичними навичками та навичками вирішення проблем у поєднанні з математичними знаннями.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Архітектура нейронної мережі: </a:t>
            </a:r>
            <a:r>
              <a:rPr lang="uk-UA" b="0" i="0" dirty="0">
                <a:solidFill>
                  <a:srgbClr val="000000"/>
                </a:solidFill>
                <a:effectLst/>
                <a:latin typeface="Gautami" panose="020B0502040204020203" pitchFamily="34" charset="0"/>
              </a:rPr>
              <a:t>Нейронні мережі є фундаментальними для глибокого навчання, яке є підмножиною машинного навчання. Експерти з </a:t>
            </a:r>
            <a:r>
              <a:rPr lang="nl-NL" b="0" i="0" dirty="0">
                <a:solidFill>
                  <a:srgbClr val="000000"/>
                </a:solidFill>
                <a:effectLst/>
                <a:latin typeface="Gautami" panose="020B0502040204020203" pitchFamily="34" charset="0"/>
              </a:rPr>
              <a:t>ML </a:t>
            </a:r>
            <a:r>
              <a:rPr lang="uk-UA" b="0" i="0" dirty="0">
                <a:solidFill>
                  <a:srgbClr val="000000"/>
                </a:solidFill>
                <a:effectLst/>
                <a:latin typeface="Gautami" panose="020B0502040204020203" pitchFamily="34" charset="0"/>
              </a:rPr>
              <a:t>мають глибоке розуміння цих нейронних мереж і того, як їх можна застосовувати в різних секторах. </a:t>
            </a:r>
          </a:p>
          <a:p>
            <a:pPr algn="l" fontAlgn="base">
              <a:buFont typeface="Arial" panose="020B0604020202020204" pitchFamily="34" charset="0"/>
              <a:buChar char="•"/>
            </a:pPr>
            <a:r>
              <a:rPr lang="uk-UA" b="1" dirty="0">
                <a:latin typeface="Gautami" panose="020B0502040204020203" pitchFamily="34" charset="0"/>
              </a:rPr>
              <a:t>Великі дані</a:t>
            </a:r>
            <a:r>
              <a:rPr lang="uk-UA" b="1" i="0" dirty="0">
                <a:effectLst/>
                <a:latin typeface="Gautami" panose="020B0502040204020203" pitchFamily="34" charset="0"/>
              </a:rPr>
              <a:t>:</a:t>
            </a:r>
            <a:r>
              <a:rPr lang="uk-UA" b="0" i="0" dirty="0">
                <a:effectLst/>
                <a:latin typeface="Gautami" panose="020B0502040204020203" pitchFamily="34" charset="0"/>
              </a:rPr>
              <a:t> Основною </a:t>
            </a:r>
            <a:r>
              <a:rPr lang="uk-UA" b="0" i="0" dirty="0">
                <a:solidFill>
                  <a:srgbClr val="000000"/>
                </a:solidFill>
                <a:effectLst/>
                <a:latin typeface="Gautami" panose="020B0502040204020203" pitchFamily="34" charset="0"/>
              </a:rPr>
              <a:t>частиною машинного навчання є великі дані, де ці моделі аналізують масивні набори даних, щоб ідентифікувати закономірності та робити прогнози. Великі дані стосуються ефективного вилучення, управління та аналізу величезних обсягів даних.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Розподілені обчислення: </a:t>
            </a:r>
            <a:r>
              <a:rPr lang="uk-UA" b="0" i="0" dirty="0">
                <a:solidFill>
                  <a:srgbClr val="000000"/>
                </a:solidFill>
                <a:effectLst/>
                <a:latin typeface="Gautami" panose="020B0502040204020203" pitchFamily="34" charset="0"/>
              </a:rPr>
              <a:t>Розподілені обчислення, галузь інформатики, є ще однією важливою частиною машинного навчання. Це відноситься до розподілених систем, компоненти яких розташовані на різних об'єднаних в мережу комп'ютерах, які координують свої дії шляхом обміну повідомленнями. </a:t>
            </a:r>
          </a:p>
          <a:p>
            <a:endParaRPr lang="uk-UA" dirty="0"/>
          </a:p>
        </p:txBody>
      </p:sp>
    </p:spTree>
    <p:extLst>
      <p:ext uri="{BB962C8B-B14F-4D97-AF65-F5344CB8AC3E}">
        <p14:creationId xmlns:p14="http://schemas.microsoft.com/office/powerpoint/2010/main" val="14756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B977EC-DF18-C609-778D-EDE7042A73DC}"/>
              </a:ext>
            </a:extLst>
          </p:cNvPr>
          <p:cNvSpPr>
            <a:spLocks noGrp="1"/>
          </p:cNvSpPr>
          <p:nvPr>
            <p:ph type="title"/>
          </p:nvPr>
        </p:nvSpPr>
        <p:spPr/>
        <p:txBody>
          <a:bodyPr/>
          <a:lstStyle/>
          <a:p>
            <a:pPr algn="ctr"/>
            <a:r>
              <a:rPr lang="uk-UA" sz="4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sz="4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4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endParaRPr lang="uk-UA" dirty="0"/>
          </a:p>
        </p:txBody>
      </p:sp>
      <p:sp>
        <p:nvSpPr>
          <p:cNvPr id="3" name="Місце для вмісту 2">
            <a:extLst>
              <a:ext uri="{FF2B5EF4-FFF2-40B4-BE49-F238E27FC236}">
                <a16:creationId xmlns:a16="http://schemas.microsoft.com/office/drawing/2014/main" id="{0916E629-0751-483F-A734-F30EDE720E16}"/>
              </a:ext>
            </a:extLst>
          </p:cNvPr>
          <p:cNvSpPr>
            <a:spLocks noGrp="1"/>
          </p:cNvSpPr>
          <p:nvPr>
            <p:ph idx="1"/>
          </p:nvPr>
        </p:nvSpPr>
        <p:spPr>
          <a:xfrm>
            <a:off x="838200" y="1499805"/>
            <a:ext cx="10515600" cy="4351338"/>
          </a:xfrm>
        </p:spPr>
        <p:txBody>
          <a:bodyPr/>
          <a:lstStyle/>
          <a:p>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машинному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відіграє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критично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важливу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роль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підготовці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сировинних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ефективного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точного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моделювання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p>
          <a:p>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процес</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включає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різноманітні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методи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техніки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спрямовані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очищення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нормалізацію</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трансформацію</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вибір</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перед</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їхнім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використанням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алгоритмах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p>
          <a:p>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допомагає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покращити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збільшити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точність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ефективність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220310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6BB035-EA85-C39B-3EDA-DEC006C19540}"/>
              </a:ext>
            </a:extLst>
          </p:cNvPr>
          <p:cNvSpPr>
            <a:spLocks noGrp="1"/>
          </p:cNvSpPr>
          <p:nvPr>
            <p:ph type="title"/>
          </p:nvPr>
        </p:nvSpPr>
        <p:spPr>
          <a:xfrm>
            <a:off x="838200" y="365126"/>
            <a:ext cx="10515600" cy="769992"/>
          </a:xfrm>
        </p:spPr>
        <p:txBody>
          <a:bodyPr/>
          <a:lstStyle/>
          <a:p>
            <a:pPr algn="ct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Основні</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кроки</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препроцесінгу</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даних</a:t>
            </a:r>
            <a:endParaRPr lang="uk-UA" dirty="0"/>
          </a:p>
        </p:txBody>
      </p:sp>
      <p:sp>
        <p:nvSpPr>
          <p:cNvPr id="3" name="Місце для вмісту 2">
            <a:extLst>
              <a:ext uri="{FF2B5EF4-FFF2-40B4-BE49-F238E27FC236}">
                <a16:creationId xmlns:a16="http://schemas.microsoft.com/office/drawing/2014/main" id="{6247E4E5-F947-611A-1605-ADCB871AF9F4}"/>
              </a:ext>
            </a:extLst>
          </p:cNvPr>
          <p:cNvSpPr>
            <a:spLocks noGrp="1"/>
          </p:cNvSpPr>
          <p:nvPr>
            <p:ph idx="1"/>
          </p:nvPr>
        </p:nvSpPr>
        <p:spPr>
          <a:xfrm>
            <a:off x="932793" y="1237044"/>
            <a:ext cx="10515600" cy="5153245"/>
          </a:xfrm>
        </p:spPr>
        <p:txBody>
          <a:bodyPr>
            <a:normAutofit fontScale="70000" lnSpcReduction="20000"/>
          </a:bodyPr>
          <a:lstStyle/>
          <a:p>
            <a:pPr marL="0" lvl="0" indent="0">
              <a:lnSpc>
                <a:spcPct val="107000"/>
              </a:lnSpc>
              <a:spcBef>
                <a:spcPts val="1200"/>
              </a:spcBef>
              <a:spcAft>
                <a:spcPts val="1200"/>
              </a:spcAft>
              <a:buNone/>
              <a:tabLst>
                <a:tab pos="457200" algn="l"/>
              </a:tabLst>
            </a:pPr>
            <a:r>
              <a:rPr lang="uk-U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Очищення</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Видалення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коригування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шуму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неправильні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викривлені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Заповнення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відсутніх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значень</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інтерполяцію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використання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середнього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медіанного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значення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моделювання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Видалення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дублікатів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щоб</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уникнути</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зайвого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повторюваних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модель</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0" lvl="0" indent="0">
              <a:lnSpc>
                <a:spcPct val="107000"/>
              </a:lnSpc>
              <a:spcBef>
                <a:spcPts val="1200"/>
              </a:spcBef>
              <a:spcAft>
                <a:spcPts val="1200"/>
              </a:spcAft>
              <a:buNone/>
              <a:tabLst>
                <a:tab pos="457200" algn="l"/>
              </a:tabLst>
            </a:pP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Трансформація</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Нормалізація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стандартизація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приведення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всіх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масштабу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важливо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чутливих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масштабу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Кодування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категоріальних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числовий</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формат</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one-hot</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encoding</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label</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encoding</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тощо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Розбиття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текстових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токени</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очищення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стоп</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слів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стемінг</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лематизація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подальшої</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роботи</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текстом</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endParaRPr lang="uk-UA" dirty="0"/>
          </a:p>
        </p:txBody>
      </p:sp>
    </p:spTree>
    <p:extLst>
      <p:ext uri="{BB962C8B-B14F-4D97-AF65-F5344CB8AC3E}">
        <p14:creationId xmlns:p14="http://schemas.microsoft.com/office/powerpoint/2010/main" val="49801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9A008D-59F1-C0D1-48D1-015F353BBAB0}"/>
              </a:ext>
            </a:extLst>
          </p:cNvPr>
          <p:cNvSpPr>
            <a:spLocks noGrp="1"/>
          </p:cNvSpPr>
          <p:nvPr>
            <p:ph type="title"/>
          </p:nvPr>
        </p:nvSpPr>
        <p:spPr>
          <a:xfrm>
            <a:off x="838200" y="365126"/>
            <a:ext cx="10515600" cy="833054"/>
          </a:xfrm>
        </p:spPr>
        <p:txBody>
          <a:bodyPr/>
          <a:lstStyle/>
          <a:p>
            <a:pPr algn="ct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Основні</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кроки</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препроцесінгу</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даних</a:t>
            </a:r>
            <a:endParaRPr lang="uk-UA" dirty="0"/>
          </a:p>
        </p:txBody>
      </p:sp>
      <p:sp>
        <p:nvSpPr>
          <p:cNvPr id="3" name="Місце для вмісту 2">
            <a:extLst>
              <a:ext uri="{FF2B5EF4-FFF2-40B4-BE49-F238E27FC236}">
                <a16:creationId xmlns:a16="http://schemas.microsoft.com/office/drawing/2014/main" id="{475C605C-FD04-453E-7875-EDCD9F129198}"/>
              </a:ext>
            </a:extLst>
          </p:cNvPr>
          <p:cNvSpPr>
            <a:spLocks noGrp="1"/>
          </p:cNvSpPr>
          <p:nvPr>
            <p:ph idx="1"/>
          </p:nvPr>
        </p:nvSpPr>
        <p:spPr>
          <a:xfrm>
            <a:off x="838200" y="1321127"/>
            <a:ext cx="10515600" cy="5171747"/>
          </a:xfrm>
        </p:spPr>
        <p:txBody>
          <a:bodyPr>
            <a:normAutofit fontScale="70000" lnSpcReduction="20000"/>
          </a:bodyPr>
          <a:lstStyle/>
          <a:p>
            <a:pPr marL="0" lvl="0" indent="0">
              <a:lnSpc>
                <a:spcPct val="107000"/>
              </a:lnSpc>
              <a:spcBef>
                <a:spcPts val="1200"/>
              </a:spcBef>
              <a:spcAft>
                <a:spcPts val="1200"/>
              </a:spcAft>
              <a:buNone/>
              <a:tabLst>
                <a:tab pos="457200" algn="l"/>
              </a:tabLst>
            </a:pP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Вибір</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Видалення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нерелевантних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вносять</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корисної</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інформації</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Вибір</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найважливіших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статистичних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тестів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вибору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Генерація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нових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комбінування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трансформацію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існуючих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покращення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p>
          <a:p>
            <a:pPr marL="0" lvl="0" indent="0">
              <a:lnSpc>
                <a:spcPct val="107000"/>
              </a:lnSpc>
              <a:spcBef>
                <a:spcPts val="1200"/>
              </a:spcBef>
              <a:spcAft>
                <a:spcPts val="1200"/>
              </a:spcAft>
              <a:buNone/>
              <a:tabLst>
                <a:tab pos="457200" algn="l"/>
              </a:tabLst>
            </a:pPr>
            <a:r>
              <a:rPr lang="uk-UA" sz="2700" b="1" dirty="0">
                <a:solidFill>
                  <a:srgbClr val="000000"/>
                </a:solidFill>
                <a:latin typeface="Calibri" panose="020F0502020204030204" pitchFamily="34" charset="0"/>
                <a:cs typeface="Calibri" panose="020F0502020204030204" pitchFamily="34" charset="0"/>
              </a:rPr>
              <a:t>4.  Перетворення даних:</a:t>
            </a:r>
          </a:p>
          <a:p>
            <a:pPr marL="742950" lvl="1" indent="-285750">
              <a:lnSpc>
                <a:spcPct val="107000"/>
              </a:lnSpc>
              <a:spcAft>
                <a:spcPts val="800"/>
              </a:spcAft>
              <a:buSzPts val="1000"/>
              <a:buFont typeface="Courier New" panose="02070309020205020404" pitchFamily="49" charset="0"/>
              <a:buChar char="o"/>
              <a:tabLst>
                <a:tab pos="914400" algn="l"/>
              </a:tabLst>
            </a:pPr>
            <a:r>
              <a:rPr lang="uk-UA" sz="2700" b="1" dirty="0">
                <a:solidFill>
                  <a:srgbClr val="000000"/>
                </a:solidFill>
                <a:latin typeface="Calibri" panose="020F0502020204030204" pitchFamily="34" charset="0"/>
                <a:cs typeface="Calibri" panose="020F0502020204030204" pitchFamily="34" charset="0"/>
              </a:rPr>
              <a:t>Кодування категоріальних ознак</a:t>
            </a: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700" b="1" dirty="0">
                <a:solidFill>
                  <a:srgbClr val="000000"/>
                </a:solidFill>
                <a:latin typeface="Calibri" panose="020F0502020204030204" pitchFamily="34" charset="0"/>
                <a:cs typeface="Calibri" panose="020F0502020204030204" pitchFamily="34" charset="0"/>
              </a:rPr>
              <a:t>Розбиття тексту на слова/речення</a:t>
            </a: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700" b="1" dirty="0">
                <a:solidFill>
                  <a:srgbClr val="000000"/>
                </a:solidFill>
                <a:latin typeface="Calibri" panose="020F0502020204030204" pitchFamily="34" charset="0"/>
                <a:cs typeface="Calibri" panose="020F0502020204030204" pitchFamily="34" charset="0"/>
              </a:rPr>
              <a:t>Перетворення дат/часу</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0" lvl="0" indent="0">
              <a:lnSpc>
                <a:spcPct val="107000"/>
              </a:lnSpc>
              <a:spcBef>
                <a:spcPts val="1200"/>
              </a:spcBef>
              <a:spcAft>
                <a:spcPts val="1200"/>
              </a:spcAft>
              <a:buNone/>
              <a:tabLst>
                <a:tab pos="457200" algn="l"/>
              </a:tabLst>
            </a:pP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5.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Розбиття</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навчальну</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тестову</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вибірки</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Відокремлення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частини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перевірки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оцінки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після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238369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F3D938-6893-113E-E111-EDD7D45E3808}"/>
              </a:ext>
            </a:extLst>
          </p:cNvPr>
          <p:cNvSpPr>
            <a:spLocks noGrp="1"/>
          </p:cNvSpPr>
          <p:nvPr>
            <p:ph type="title"/>
          </p:nvPr>
        </p:nvSpPr>
        <p:spPr>
          <a:xfrm>
            <a:off x="838200" y="365126"/>
            <a:ext cx="10515600" cy="1001220"/>
          </a:xfrm>
        </p:spPr>
        <p:txBody>
          <a:bodyPr>
            <a:normAutofit fontScale="90000"/>
          </a:bodyPr>
          <a:lstStyle/>
          <a:p>
            <a:pPr algn="ct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Важливість</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препроцесінгу</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a:t>
            </a:r>
            <a:br>
              <a:rPr lang="uk-UA" dirty="0">
                <a:latin typeface="Calibri" panose="020F0502020204030204" pitchFamily="34" charset="0"/>
                <a:ea typeface="DengXian" panose="02010600030101010101" pitchFamily="2" charset="-122"/>
                <a:cs typeface="Arial" panose="020B0604020202020204" pitchFamily="34" charset="0"/>
              </a:rPr>
            </a:br>
            <a:endParaRPr lang="uk-UA" dirty="0"/>
          </a:p>
        </p:txBody>
      </p:sp>
      <p:sp>
        <p:nvSpPr>
          <p:cNvPr id="3" name="Місце для вмісту 2">
            <a:extLst>
              <a:ext uri="{FF2B5EF4-FFF2-40B4-BE49-F238E27FC236}">
                <a16:creationId xmlns:a16="http://schemas.microsoft.com/office/drawing/2014/main" id="{7D2E44C7-104D-2437-9CDE-A6545B951F3A}"/>
              </a:ext>
            </a:extLst>
          </p:cNvPr>
          <p:cNvSpPr>
            <a:spLocks noGrp="1"/>
          </p:cNvSpPr>
          <p:nvPr>
            <p:ph idx="1"/>
          </p:nvPr>
        </p:nvSpPr>
        <p:spPr>
          <a:xfrm>
            <a:off x="995855" y="1110922"/>
            <a:ext cx="10515600" cy="5279368"/>
          </a:xfrm>
        </p:spPr>
        <p:txBody>
          <a:bodyPr>
            <a:normAutofit fontScale="92500" lnSpcReduction="20000"/>
          </a:bodyPr>
          <a:lstStyle/>
          <a:p>
            <a:pPr>
              <a:lnSpc>
                <a:spcPct val="107000"/>
              </a:lnSpc>
              <a:spcAft>
                <a:spcPts val="1200"/>
              </a:spcAft>
            </a:pPr>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важливим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оскільки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Покращує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зменшуючи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шум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виправляючи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помилки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Допомагає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забезпечити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більшу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точність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Зменшує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обчислювальні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витрати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рахунок</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видалення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нерелевантних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признаків</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алгоритмам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ефективніше</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працювати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даними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Правильно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виконаний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підвищити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шанси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успіх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проекту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тоді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недостатньо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якісна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підготовка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призвести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помилкових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висновків</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неефективності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1479399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9C9CC2-4A07-8F3D-DB41-9103AA7C2B89}"/>
              </a:ext>
            </a:extLst>
          </p:cNvPr>
          <p:cNvSpPr>
            <a:spLocks noGrp="1"/>
          </p:cNvSpPr>
          <p:nvPr>
            <p:ph type="title"/>
          </p:nvPr>
        </p:nvSpPr>
        <p:spPr/>
        <p:txBody>
          <a:bodyPr/>
          <a:lstStyle/>
          <a:p>
            <a:pPr algn="ctr"/>
            <a:r>
              <a:rPr lang="uk-UA" b="1" dirty="0"/>
              <a:t>Приклад </a:t>
            </a:r>
            <a:r>
              <a:rPr lang="uk-UA" b="1" dirty="0" err="1"/>
              <a:t>препроцесінгу</a:t>
            </a:r>
            <a:endParaRPr lang="uk-UA" b="1" dirty="0"/>
          </a:p>
        </p:txBody>
      </p:sp>
      <p:sp>
        <p:nvSpPr>
          <p:cNvPr id="3" name="Місце для вмісту 2">
            <a:extLst>
              <a:ext uri="{FF2B5EF4-FFF2-40B4-BE49-F238E27FC236}">
                <a16:creationId xmlns:a16="http://schemas.microsoft.com/office/drawing/2014/main" id="{F7F4123F-2E6C-690D-0AAF-730E984A0D71}"/>
              </a:ext>
            </a:extLst>
          </p:cNvPr>
          <p:cNvSpPr>
            <a:spLocks noGrp="1"/>
          </p:cNvSpPr>
          <p:nvPr>
            <p:ph idx="1"/>
          </p:nvPr>
        </p:nvSpPr>
        <p:spPr>
          <a:xfrm>
            <a:off x="838200" y="1626148"/>
            <a:ext cx="10515600" cy="4351338"/>
          </a:xfrm>
        </p:spPr>
        <p:txBody>
          <a:bodyPr/>
          <a:lstStyle/>
          <a:p>
            <a:endParaRPr lang="uk-UA" dirty="0"/>
          </a:p>
          <a:p>
            <a:endParaRPr lang="uk-UA" dirty="0"/>
          </a:p>
        </p:txBody>
      </p:sp>
    </p:spTree>
    <p:extLst>
      <p:ext uri="{BB962C8B-B14F-4D97-AF65-F5344CB8AC3E}">
        <p14:creationId xmlns:p14="http://schemas.microsoft.com/office/powerpoint/2010/main" val="742787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39CA94-C393-BE50-758F-AEB47E0A3FE8}"/>
              </a:ext>
            </a:extLst>
          </p:cNvPr>
          <p:cNvSpPr>
            <a:spLocks noGrp="1"/>
          </p:cNvSpPr>
          <p:nvPr>
            <p:ph type="title"/>
          </p:nvPr>
        </p:nvSpPr>
        <p:spPr>
          <a:xfrm>
            <a:off x="838200" y="365125"/>
            <a:ext cx="10515600" cy="727951"/>
          </a:xfrm>
        </p:spPr>
        <p:txBody>
          <a:bodyPr/>
          <a:lstStyle/>
          <a:p>
            <a:pPr algn="ctr"/>
            <a:r>
              <a:rPr lang="uk-UA" dirty="0"/>
              <a:t>Лінійна регресія</a:t>
            </a:r>
          </a:p>
        </p:txBody>
      </p:sp>
      <p:sp>
        <p:nvSpPr>
          <p:cNvPr id="3" name="Місце для вмісту 2">
            <a:extLst>
              <a:ext uri="{FF2B5EF4-FFF2-40B4-BE49-F238E27FC236}">
                <a16:creationId xmlns:a16="http://schemas.microsoft.com/office/drawing/2014/main" id="{9744EA37-700D-DBD5-2AF5-8A57C37CAE40}"/>
              </a:ext>
            </a:extLst>
          </p:cNvPr>
          <p:cNvSpPr>
            <a:spLocks noGrp="1"/>
          </p:cNvSpPr>
          <p:nvPr>
            <p:ph idx="1"/>
          </p:nvPr>
        </p:nvSpPr>
        <p:spPr>
          <a:xfrm>
            <a:off x="764628" y="1093076"/>
            <a:ext cx="10515600" cy="5239544"/>
          </a:xfrm>
        </p:spPr>
        <p:txBody>
          <a:bodyPr>
            <a:normAutofit lnSpcReduction="10000"/>
          </a:bodyPr>
          <a:lstStyle/>
          <a:p>
            <a:pPr marL="179388" indent="0">
              <a:lnSpc>
                <a:spcPct val="120000"/>
              </a:lnSpc>
              <a:spcBef>
                <a:spcPts val="0"/>
              </a:spcBef>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одним</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найпростіших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найбільш</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використовуваних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статистичних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методів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машинному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прогнозування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числових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значень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тобто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метод</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залежність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залежною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цільовою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хочемо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передбачити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однією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кількома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предикторами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Існують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типи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лінійної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Проста</a:t>
            </a:r>
            <a:r>
              <a:rPr lang="uk-UA" sz="1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a:t>
            </a:r>
            <a:r>
              <a:rPr lang="uk-UA" sz="1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залежність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однією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залежною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однією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Формула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простої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лінійної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y =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0</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1</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x +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eps</a:t>
            </a:r>
            <a:br>
              <a:rPr lang="uk-UA"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b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де</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y  -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цільова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x  -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0</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перетин</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intercept</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1</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коефіцієнт</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нахилу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slope</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eps</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випадкова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помилка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Поліноміальна лінійна регресія</a:t>
            </a:r>
            <a:r>
              <a:rPr lang="uk-UA"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y =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0</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1</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x +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2</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x</a:t>
            </a:r>
            <a:r>
              <a:rPr lang="en-US" sz="1800" baseline="30000" dirty="0">
                <a:solidFill>
                  <a:srgbClr val="000000"/>
                </a:solidFill>
                <a:effectLst/>
                <a:latin typeface="DM Sans" pitchFamily="2" charset="0"/>
                <a:ea typeface="Times New Roman" panose="02020603050405020304" pitchFamily="18" charset="0"/>
                <a:cs typeface="Times New Roman" panose="02020603050405020304" pitchFamily="18" charset="0"/>
              </a:rPr>
              <a:t>2</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 … + </a:t>
            </a:r>
            <a:r>
              <a:rPr lang="en-US"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1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x</a:t>
            </a:r>
            <a:r>
              <a:rPr lang="en-US" sz="1800" baseline="30000" dirty="0">
                <a:solidFill>
                  <a:srgbClr val="000000"/>
                </a:solidFill>
                <a:effectLst/>
                <a:latin typeface="DM Sans" pitchFamily="2" charset="0"/>
                <a:ea typeface="Times New Roman" panose="02020603050405020304" pitchFamily="18" charset="0"/>
                <a:cs typeface="Times New Roman" panose="02020603050405020304" pitchFamily="18" charset="0"/>
              </a:rPr>
              <a:t>n</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eps</a:t>
            </a:r>
            <a:r>
              <a:rPr lang="en-US" sz="1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en-US"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Узагальнена</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 регресія</a:t>
            </a:r>
            <a:r>
              <a:rPr lang="uk-UA"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y =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0</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1</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18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x</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2</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18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x</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 … + </a:t>
            </a:r>
            <a:r>
              <a:rPr lang="en-US"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1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1800"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x</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eps</a:t>
            </a:r>
            <a:r>
              <a:rPr lang="en-US" sz="1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Багатовимірна</a:t>
            </a:r>
            <a:r>
              <a:rPr lang="uk-UA" sz="1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a:t>
            </a:r>
            <a:r>
              <a:rPr lang="uk-UA" sz="1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залежність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однією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залежною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кількома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Формула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багатовимірної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лінійної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p>
          <a:p>
            <a:pPr marL="179388" indent="0">
              <a:lnSpc>
                <a:spcPct val="120000"/>
              </a:lnSpc>
              <a:spcBef>
                <a:spcPts val="0"/>
              </a:spcBef>
              <a:buNone/>
            </a:pP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y =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0</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1</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x</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1</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2</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x</a:t>
            </a:r>
            <a:r>
              <a:rPr lang="uk-UA"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2 </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 + </a:t>
            </a:r>
            <a:r>
              <a:rPr lang="en-US"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1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x</a:t>
            </a:r>
            <a:r>
              <a:rPr lang="en-US" sz="1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k</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eps</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x</a:t>
            </a:r>
            <a:r>
              <a:rPr lang="en-US" sz="1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i</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1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i</a:t>
            </a:r>
            <a:r>
              <a:rPr lang="en-US"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відповідні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коефіцієнти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15056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ECD6F-2F74-2B07-8A4E-AABACA10BB36}"/>
              </a:ext>
            </a:extLst>
          </p:cNvPr>
          <p:cNvSpPr>
            <a:spLocks noGrp="1"/>
          </p:cNvSpPr>
          <p:nvPr>
            <p:ph type="title"/>
          </p:nvPr>
        </p:nvSpPr>
        <p:spPr>
          <a:xfrm>
            <a:off x="838200" y="365125"/>
            <a:ext cx="10515600" cy="757347"/>
          </a:xfrm>
        </p:spPr>
        <p:txBody>
          <a:bodyPr/>
          <a:lstStyle/>
          <a:p>
            <a:pPr algn="ctr"/>
            <a:r>
              <a:rPr lang="uk-UA" sz="4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 регресія</a:t>
            </a:r>
            <a:endParaRPr lang="uk-UA" dirty="0"/>
          </a:p>
        </p:txBody>
      </p:sp>
      <p:sp>
        <p:nvSpPr>
          <p:cNvPr id="3" name="Місце для вмісту 2">
            <a:extLst>
              <a:ext uri="{FF2B5EF4-FFF2-40B4-BE49-F238E27FC236}">
                <a16:creationId xmlns:a16="http://schemas.microsoft.com/office/drawing/2014/main" id="{76745D4D-A4B3-DBB5-DAE4-14DDAFC572B9}"/>
              </a:ext>
            </a:extLst>
          </p:cNvPr>
          <p:cNvSpPr>
            <a:spLocks noGrp="1"/>
          </p:cNvSpPr>
          <p:nvPr>
            <p:ph idx="1"/>
          </p:nvPr>
        </p:nvSpPr>
        <p:spPr>
          <a:xfrm>
            <a:off x="680544" y="1253330"/>
            <a:ext cx="10515600" cy="5157979"/>
          </a:xfrm>
        </p:spPr>
        <p:txBody>
          <a:bodyPr>
            <a:normAutofit fontScale="92500" lnSpcReduction="10000"/>
          </a:bodyPr>
          <a:lstStyle/>
          <a:p>
            <a:pPr indent="0" algn="just">
              <a:lnSpc>
                <a:spcPct val="120000"/>
              </a:lnSpc>
              <a:spcBef>
                <a:spcPts val="0"/>
              </a:spcBef>
              <a:buNone/>
            </a:pP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 регресія - один з найпростіших і найпоширеніших методів машинного навчання для прогнозування числових значень на основі лінійної залежності між вхідними та вихідними змінними.</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indent="0" algn="just">
              <a:lnSpc>
                <a:spcPct val="120000"/>
              </a:lnSpc>
              <a:spcBef>
                <a:spcPts val="0"/>
              </a:spcBef>
              <a:buNone/>
            </a:pP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Основна ідея лінійної регресії полягає в наступному:</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630238" lvl="0" indent="0" algn="just">
              <a:lnSpc>
                <a:spcPct val="120000"/>
              </a:lnSpc>
              <a:spcBef>
                <a:spcPts val="0"/>
              </a:spcBef>
              <a:buSzPts val="1000"/>
              <a:buNone/>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Маємо набір даних, що складається з вхідних ознак (</a:t>
            </a:r>
            <a:r>
              <a:rPr lang="uk-UA"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предикторів</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 та цільової змінної (відгуку) y, яку потрібно спрогнозувати.</a:t>
            </a:r>
            <a:endParaRPr lang="uk-UA" sz="2000" dirty="0">
              <a:effectLst/>
              <a:latin typeface="Symbol" panose="05050102010706020507" pitchFamily="18" charset="2"/>
              <a:ea typeface="DengXian" panose="02010600030101010101" pitchFamily="2" charset="-122"/>
              <a:cs typeface="Arial" panose="020B0604020202020204" pitchFamily="34" charset="0"/>
            </a:endParaRPr>
          </a:p>
          <a:p>
            <a:pPr marL="630238" lvl="0" indent="0" algn="just">
              <a:lnSpc>
                <a:spcPct val="120000"/>
              </a:lnSpc>
              <a:spcBef>
                <a:spcPts val="0"/>
              </a:spcBef>
              <a:buSzPts val="1000"/>
              <a:buNone/>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Припускаємо, що між х та y існує лінійна залежність: </a:t>
            </a:r>
            <a:endParaRPr lang="uk-UA" sz="2000" dirty="0">
              <a:effectLst/>
              <a:latin typeface="Symbol" panose="05050102010706020507" pitchFamily="18" charset="2"/>
              <a:ea typeface="DengXian" panose="02010600030101010101" pitchFamily="2" charset="-122"/>
              <a:cs typeface="Arial" panose="020B0604020202020204" pitchFamily="34" charset="0"/>
            </a:endParaRPr>
          </a:p>
          <a:p>
            <a:pPr marL="630238" lvl="0" indent="0" algn="just">
              <a:lnSpc>
                <a:spcPct val="120000"/>
              </a:lnSpc>
              <a:spcBef>
                <a:spcPts val="0"/>
              </a:spcBef>
              <a:buSzPts val="1000"/>
              <a:buNone/>
            </a:pP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 = w</a:t>
            </a:r>
            <a:r>
              <a:rPr lang="uk-UA" sz="20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t>
            </a:r>
            <a:r>
              <a:rPr lang="uk-UA" sz="20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uk-UA"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r>
              <a:rPr lang="uk-UA" sz="2000" i="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a:t>
            </a:r>
            <a:r>
              <a:rPr lang="uk-UA"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 </a:t>
            </a:r>
            <a:r>
              <a:rPr lang="uk-UA"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r>
              <a:rPr lang="uk-UA" sz="2000" i="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uk-UA"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r>
              <a:rPr lang="uk-UA" sz="2000"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де w</a:t>
            </a:r>
            <a:r>
              <a:rPr lang="en-US" sz="2000"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вагові коефіцієнти моделі.</a:t>
            </a:r>
            <a:endParaRPr lang="uk-UA" sz="2000" dirty="0">
              <a:effectLst/>
              <a:latin typeface="Symbol" panose="05050102010706020507" pitchFamily="18" charset="2"/>
              <a:ea typeface="DengXian" panose="02010600030101010101" pitchFamily="2" charset="-122"/>
              <a:cs typeface="Arial" panose="020B0604020202020204" pitchFamily="34" charset="0"/>
            </a:endParaRPr>
          </a:p>
          <a:p>
            <a:pPr marL="630238" lvl="0" indent="0" algn="just">
              <a:lnSpc>
                <a:spcPct val="120000"/>
              </a:lnSpc>
              <a:spcBef>
                <a:spcPts val="0"/>
              </a:spcBef>
              <a:buSzPts val="1000"/>
              <a:buNone/>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 допомогою методу найменших квадратів знаходимо такі w</a:t>
            </a:r>
            <a:r>
              <a:rPr lang="en-US" sz="2000"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щоб мінімізувати суму квадратів відхилень між реальними значення y та </a:t>
            </a:r>
            <a:r>
              <a:rPr lang="uk-UA"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спрогнозованими</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моделлю ŷ.</a:t>
            </a:r>
            <a:endParaRPr lang="uk-UA" sz="2000" dirty="0">
              <a:effectLst/>
              <a:latin typeface="Symbol" panose="05050102010706020507" pitchFamily="18" charset="2"/>
              <a:ea typeface="DengXian" panose="02010600030101010101" pitchFamily="2" charset="-122"/>
              <a:cs typeface="Arial" panose="020B0604020202020204" pitchFamily="34" charset="0"/>
            </a:endParaRPr>
          </a:p>
          <a:p>
            <a:pPr indent="0" algn="just">
              <a:lnSpc>
                <a:spcPct val="120000"/>
              </a:lnSpc>
              <a:spcBef>
                <a:spcPts val="0"/>
              </a:spcBef>
              <a:buNone/>
            </a:pP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Переваги лінійної регресії: простота, </a:t>
            </a:r>
            <a:r>
              <a:rPr lang="uk-UA"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інтерпретовність</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масштабовність</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indent="0" algn="just">
              <a:lnSpc>
                <a:spcPct val="120000"/>
              </a:lnSpc>
              <a:spcBef>
                <a:spcPts val="0"/>
              </a:spcBef>
              <a:buNone/>
            </a:pP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Недоліки: робить припущення про лінійність, схильна до перенавчання.</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indent="0" algn="just">
              <a:lnSpc>
                <a:spcPct val="120000"/>
              </a:lnSpc>
              <a:spcBef>
                <a:spcPts val="0"/>
              </a:spcBef>
              <a:buNone/>
            </a:pP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 регресія ширко застосовується в різних сферах: фінансах, страхуванні, соціології тощо для прогнозування числових показників. Вона часто використовується як базовий алгоритм або як частина складніших моделей машинного навчання.</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46411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3879A8-2170-57CC-28DB-3AE9B49F9318}"/>
              </a:ext>
            </a:extLst>
          </p:cNvPr>
          <p:cNvSpPr>
            <a:spLocks noGrp="1"/>
          </p:cNvSpPr>
          <p:nvPr>
            <p:ph type="title"/>
          </p:nvPr>
        </p:nvSpPr>
        <p:spPr>
          <a:xfrm>
            <a:off x="838200" y="365126"/>
            <a:ext cx="10515600" cy="507234"/>
          </a:xfrm>
        </p:spPr>
        <p:txBody>
          <a:bodyPr>
            <a:normAutofit fontScale="90000"/>
          </a:bodyPr>
          <a:lstStyle/>
          <a:p>
            <a:pPr algn="ctr"/>
            <a:b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Алгоритм</a:t>
            </a:r>
            <a:r>
              <a:rPr lang="uk-U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лінійної регресії</a:t>
            </a:r>
            <a:br>
              <a:rPr lang="uk-UA" dirty="0">
                <a:latin typeface="Calibri" panose="020F0502020204030204" pitchFamily="34" charset="0"/>
                <a:ea typeface="DengXian" panose="02010600030101010101" pitchFamily="2" charset="-122"/>
                <a:cs typeface="Arial" panose="020B0604020202020204" pitchFamily="34" charset="0"/>
              </a:rPr>
            </a:br>
            <a:endParaRPr lang="uk-UA" dirty="0"/>
          </a:p>
        </p:txBody>
      </p:sp>
      <p:sp>
        <p:nvSpPr>
          <p:cNvPr id="3" name="Місце для вмісту 2">
            <a:extLst>
              <a:ext uri="{FF2B5EF4-FFF2-40B4-BE49-F238E27FC236}">
                <a16:creationId xmlns:a16="http://schemas.microsoft.com/office/drawing/2014/main" id="{5DA6E007-E11D-1C22-3503-9E3F08AA57F7}"/>
              </a:ext>
            </a:extLst>
          </p:cNvPr>
          <p:cNvSpPr>
            <a:spLocks noGrp="1"/>
          </p:cNvSpPr>
          <p:nvPr>
            <p:ph idx="1"/>
          </p:nvPr>
        </p:nvSpPr>
        <p:spPr>
          <a:xfrm>
            <a:off x="1069428" y="1022102"/>
            <a:ext cx="10515600" cy="5757069"/>
          </a:xfrm>
        </p:spPr>
        <p:txBody>
          <a:bodyPr>
            <a:normAutofit fontScale="92500" lnSpcReduction="10000"/>
          </a:bodyPr>
          <a:lstStyle/>
          <a:p>
            <a:pPr marL="342900" lvl="0" indent="-342900" algn="just">
              <a:lnSpc>
                <a:spcPct val="106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Формулювання</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Визначаємо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структуру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тобто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вибираємо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будуть</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включені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предиктори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06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Оцінка</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параметрів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Використовуючи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метод</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найменших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квадратів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МНК</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знаходимо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оцінки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коефіцієнтів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20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i</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мінімізуючи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квадратів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різниць</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між</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спостережуваними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прогнозованими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значеннями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 y ).</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179388" indent="0">
              <a:lnSpc>
                <a:spcPct val="120000"/>
              </a:lnSpc>
              <a:spcBef>
                <a:spcPts val="0"/>
              </a:spcBef>
              <a:buNone/>
            </a:pP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y = </a:t>
            </a:r>
            <a:r>
              <a:rPr lang="en-US" sz="20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20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0</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0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20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1</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20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x</a:t>
            </a:r>
            <a:r>
              <a:rPr lang="en-US"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en-US" sz="20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20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2</a:t>
            </a:r>
            <a:r>
              <a:rPr lang="en-US"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20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x</a:t>
            </a:r>
            <a:r>
              <a:rPr lang="en-US" sz="2000" dirty="0">
                <a:solidFill>
                  <a:srgbClr val="000000"/>
                </a:solidFill>
                <a:effectLst/>
                <a:latin typeface="DM Sans" pitchFamily="2" charset="0"/>
                <a:ea typeface="Times New Roman" panose="02020603050405020304" pitchFamily="18" charset="0"/>
                <a:cs typeface="Times New Roman" panose="02020603050405020304" pitchFamily="18" charset="0"/>
              </a:rPr>
              <a:t>)  + … + </a:t>
            </a:r>
            <a:r>
              <a:rPr lang="en-US"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20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r>
              <a:rPr lang="en-US"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2000"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x</a:t>
            </a:r>
            <a:r>
              <a:rPr lang="en-US" sz="20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en-US"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eps</a:t>
            </a:r>
            <a:r>
              <a:rPr lang="en-US" sz="20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06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Діагностика</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Перевіряємо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модель</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адекватно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описує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різних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статистичних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тестів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діагностичних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наприклад</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аналіз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залишків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06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Інтерпретація</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результатів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Тлумачимо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отримані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коефіцієнти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beta</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щоб</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зрозуміти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взаємозв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язок</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між</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незалежними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залежною</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змінними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06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Прогнозування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Використовуючи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отриману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модель</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робимо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прогнози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нових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значень</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p>
          <a:p>
            <a:pPr indent="0" algn="just">
              <a:lnSpc>
                <a:spcPct val="120000"/>
              </a:lnSpc>
              <a:spcBef>
                <a:spcPts val="0"/>
              </a:spcBef>
              <a:buNone/>
            </a:pP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Переваги лінійної регресії:</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0" lvl="0" indent="0" algn="just">
              <a:lnSpc>
                <a:spcPct val="120000"/>
              </a:lnSpc>
              <a:spcBef>
                <a:spcPts val="0"/>
              </a:spcBef>
              <a:buSzPts val="1000"/>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Простота та </a:t>
            </a:r>
            <a:r>
              <a:rPr lang="uk-U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інтерпретовність</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результатів.</a:t>
            </a:r>
            <a:endParaRPr lang="uk-UA" sz="1800" dirty="0">
              <a:effectLst/>
              <a:latin typeface="Symbol" panose="05050102010706020507" pitchFamily="18" charset="2"/>
              <a:ea typeface="DengXian" panose="02010600030101010101" pitchFamily="2" charset="-122"/>
              <a:cs typeface="Arial" panose="020B0604020202020204" pitchFamily="34" charset="0"/>
            </a:endParaRPr>
          </a:p>
          <a:p>
            <a:pPr marL="0" lvl="0" indent="0" algn="just">
              <a:lnSpc>
                <a:spcPct val="120000"/>
              </a:lnSpc>
              <a:spcBef>
                <a:spcPts val="0"/>
              </a:spcBef>
              <a:buSzPts val="1000"/>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Швидкість обчислень.</a:t>
            </a:r>
            <a:endParaRPr lang="uk-UA" sz="1800" dirty="0">
              <a:effectLst/>
              <a:latin typeface="Symbol" panose="05050102010706020507" pitchFamily="18" charset="2"/>
              <a:ea typeface="DengXian" panose="02010600030101010101" pitchFamily="2" charset="-122"/>
              <a:cs typeface="Arial" panose="020B0604020202020204" pitchFamily="34" charset="0"/>
            </a:endParaRPr>
          </a:p>
          <a:p>
            <a:pPr marL="0" lvl="0" indent="0" algn="just">
              <a:lnSpc>
                <a:spcPct val="120000"/>
              </a:lnSpc>
              <a:spcBef>
                <a:spcPts val="0"/>
              </a:spcBef>
              <a:buSzPts val="1000"/>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Широке застосування в різних галузях.</a:t>
            </a:r>
            <a:endParaRPr lang="uk-UA" sz="1800" dirty="0">
              <a:effectLst/>
              <a:latin typeface="Symbol" panose="05050102010706020507" pitchFamily="18" charset="2"/>
              <a:ea typeface="DengXian" panose="02010600030101010101" pitchFamily="2" charset="-122"/>
              <a:cs typeface="Arial" panose="020B0604020202020204" pitchFamily="34" charset="0"/>
            </a:endParaRPr>
          </a:p>
          <a:p>
            <a:pPr indent="0" algn="just">
              <a:lnSpc>
                <a:spcPct val="120000"/>
              </a:lnSpc>
              <a:spcBef>
                <a:spcPts val="0"/>
              </a:spcBef>
              <a:buNone/>
            </a:pPr>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Обмеження:</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0" lvl="0" indent="0" algn="just">
              <a:lnSpc>
                <a:spcPct val="120000"/>
              </a:lnSpc>
              <a:spcBef>
                <a:spcPts val="0"/>
              </a:spcBef>
              <a:buSzPts val="1000"/>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Припускає лінійний зв'язок між змінними, що може бути не завжди реалістичним.</a:t>
            </a:r>
            <a:endParaRPr lang="uk-UA" sz="1800" dirty="0">
              <a:effectLst/>
              <a:latin typeface="Symbol" panose="05050102010706020507" pitchFamily="18" charset="2"/>
              <a:ea typeface="DengXian" panose="02010600030101010101" pitchFamily="2" charset="-122"/>
              <a:cs typeface="Arial" panose="020B0604020202020204" pitchFamily="34" charset="0"/>
            </a:endParaRPr>
          </a:p>
          <a:p>
            <a:pPr marL="0" lvl="0" indent="0" algn="just">
              <a:lnSpc>
                <a:spcPct val="120000"/>
              </a:lnSpc>
              <a:spcBef>
                <a:spcPts val="0"/>
              </a:spcBef>
              <a:buSzPts val="1000"/>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Чутлива до викидів (</a:t>
            </a:r>
            <a:r>
              <a:rPr lang="uk-U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outliers</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та </a:t>
            </a:r>
            <a:r>
              <a:rPr lang="uk-U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мультиколінеарності</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(висока кореляція між незалежними змінними).</a:t>
            </a:r>
            <a:endParaRPr lang="uk-UA" sz="1800" dirty="0">
              <a:effectLst/>
              <a:latin typeface="Symbol" panose="05050102010706020507" pitchFamily="18" charset="2"/>
              <a:ea typeface="DengXian" panose="02010600030101010101" pitchFamily="2" charset="-122"/>
              <a:cs typeface="Arial" panose="020B0604020202020204" pitchFamily="34" charset="0"/>
            </a:endParaRPr>
          </a:p>
          <a:p>
            <a:pPr marL="0" lvl="0" indent="0" algn="just">
              <a:lnSpc>
                <a:spcPct val="120000"/>
              </a:lnSpc>
              <a:spcBef>
                <a:spcPts val="0"/>
              </a:spcBef>
              <a:buSzPts val="1000"/>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може моделювати складні зв'язки без додавання поліноміальних або взаємодіючих термінів.</a:t>
            </a:r>
            <a:endParaRPr lang="uk-UA" sz="1800" dirty="0">
              <a:effectLst/>
              <a:latin typeface="Symbol" panose="05050102010706020507" pitchFamily="18" charset="2"/>
              <a:ea typeface="DengXian" panose="02010600030101010101" pitchFamily="2" charset="-122"/>
              <a:cs typeface="Arial" panose="020B0604020202020204" pitchFamily="34" charset="0"/>
            </a:endParaRPr>
          </a:p>
          <a:p>
            <a:pPr marL="0" indent="0" algn="just">
              <a:lnSpc>
                <a:spcPct val="120000"/>
              </a:lnSpc>
              <a:spcBef>
                <a:spcPts val="0"/>
              </a:spcBef>
              <a:buNone/>
            </a:pP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588256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9FC99C-B33F-A409-6F1C-18D1DAC58936}"/>
              </a:ext>
            </a:extLst>
          </p:cNvPr>
          <p:cNvSpPr>
            <a:spLocks noGrp="1"/>
          </p:cNvSpPr>
          <p:nvPr>
            <p:ph type="title"/>
          </p:nvPr>
        </p:nvSpPr>
        <p:spPr>
          <a:xfrm>
            <a:off x="838200" y="365125"/>
            <a:ext cx="10515600" cy="485775"/>
          </a:xfrm>
        </p:spPr>
        <p:txBody>
          <a:bodyPr>
            <a:normAutofit fontScale="90000"/>
          </a:bodyPr>
          <a:lstStyle/>
          <a:p>
            <a:pPr algn="ctr"/>
            <a:r>
              <a:rPr lang="uk-UA" b="1" dirty="0"/>
              <a:t>Лінійна поліноміальна регресія</a:t>
            </a:r>
          </a:p>
        </p:txBody>
      </p:sp>
      <p:sp>
        <p:nvSpPr>
          <p:cNvPr id="3" name="Місце для вмісту 2">
            <a:extLst>
              <a:ext uri="{FF2B5EF4-FFF2-40B4-BE49-F238E27FC236}">
                <a16:creationId xmlns:a16="http://schemas.microsoft.com/office/drawing/2014/main" id="{913213A4-6784-129E-D409-CA43653D8BA0}"/>
              </a:ext>
            </a:extLst>
          </p:cNvPr>
          <p:cNvSpPr>
            <a:spLocks noGrp="1"/>
          </p:cNvSpPr>
          <p:nvPr>
            <p:ph idx="1"/>
          </p:nvPr>
        </p:nvSpPr>
        <p:spPr>
          <a:xfrm>
            <a:off x="497490" y="850900"/>
            <a:ext cx="10754710" cy="4351338"/>
          </a:xfrm>
        </p:spPr>
        <p:txBody>
          <a:bodyPr/>
          <a:lstStyle/>
          <a:p>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y = </a:t>
            </a:r>
            <a:r>
              <a:rPr lang="en-US" sz="2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2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0</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uk-UA" sz="2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1</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800" dirty="0">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2800" baseline="-25000" dirty="0">
                <a:solidFill>
                  <a:srgbClr val="000000"/>
                </a:solidFill>
                <a:effectLst/>
                <a:latin typeface="DM Sans" pitchFamily="2" charset="0"/>
                <a:ea typeface="Times New Roman" panose="02020603050405020304" pitchFamily="18" charset="0"/>
                <a:cs typeface="Times New Roman" panose="02020603050405020304" pitchFamily="18" charset="0"/>
              </a:rPr>
              <a:t>2</a:t>
            </a:r>
            <a:r>
              <a:rPr lang="en-US"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r>
              <a:rPr lang="en-US" sz="2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2800" dirty="0">
                <a:solidFill>
                  <a:srgbClr val="000000"/>
                </a:solidFill>
                <a:effectLst/>
                <a:latin typeface="DM Sans" pitchFamily="2" charset="0"/>
                <a:ea typeface="Times New Roman" panose="02020603050405020304" pitchFamily="18" charset="0"/>
                <a:cs typeface="Times New Roman" panose="02020603050405020304" pitchFamily="18" charset="0"/>
              </a:rPr>
              <a:t>+ … + </a:t>
            </a:r>
            <a:r>
              <a:rPr lang="en-US"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w</a:t>
            </a:r>
            <a:r>
              <a:rPr lang="en-US" sz="2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r>
              <a:rPr lang="en-US"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r>
              <a:rPr lang="en-US" sz="2800"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eps</a:t>
            </a:r>
            <a:r>
              <a:rPr lang="en-US" sz="2800" baseline="-25000" dirty="0" err="1">
                <a:solidFill>
                  <a:srgbClr val="000000"/>
                </a:solidFill>
                <a:effectLst/>
                <a:latin typeface="DM Sans" pitchFamily="2" charset="0"/>
                <a:ea typeface="Times New Roman" panose="02020603050405020304" pitchFamily="18" charset="0"/>
                <a:cs typeface="Times New Roman" panose="02020603050405020304" pitchFamily="18" charset="0"/>
              </a:rPr>
              <a:t>n</a:t>
            </a:r>
            <a:endParaRPr lang="uk-UA" sz="2800" baseline="-25000" dirty="0">
              <a:solidFill>
                <a:srgbClr val="000000"/>
              </a:solidFill>
              <a:effectLst/>
              <a:latin typeface="DM Sans" pitchFamily="2" charset="0"/>
              <a:ea typeface="Times New Roman" panose="02020603050405020304" pitchFamily="18" charset="0"/>
              <a:cs typeface="Times New Roman" panose="02020603050405020304" pitchFamily="18" charset="0"/>
            </a:endParaRPr>
          </a:p>
          <a:p>
            <a:r>
              <a:rPr lang="en-US" sz="2400" baseline="0" dirty="0"/>
              <a:t>Y = 0,004x</a:t>
            </a:r>
            <a:r>
              <a:rPr lang="en-US" sz="2400" baseline="30000" dirty="0"/>
              <a:t>6</a:t>
            </a:r>
            <a:r>
              <a:rPr lang="en-US" sz="2400" baseline="0" dirty="0"/>
              <a:t> - 0,0756x</a:t>
            </a:r>
            <a:r>
              <a:rPr lang="en-US" sz="2400" baseline="30000" dirty="0"/>
              <a:t>5</a:t>
            </a:r>
            <a:r>
              <a:rPr lang="en-US" sz="2400" baseline="0" dirty="0"/>
              <a:t> + 0,4343x</a:t>
            </a:r>
            <a:r>
              <a:rPr lang="en-US" sz="2400" baseline="30000" dirty="0"/>
              <a:t>4</a:t>
            </a:r>
            <a:r>
              <a:rPr lang="en-US" sz="2400" baseline="0" dirty="0"/>
              <a:t> - 0,4865x</a:t>
            </a:r>
            <a:r>
              <a:rPr lang="en-US" sz="2400" baseline="30000" dirty="0"/>
              <a:t>3</a:t>
            </a:r>
            <a:r>
              <a:rPr lang="en-US" sz="2400" baseline="0" dirty="0"/>
              <a:t> - 1,5661x</a:t>
            </a:r>
            <a:r>
              <a:rPr lang="en-US" sz="2400" baseline="30000" dirty="0"/>
              <a:t>2</a:t>
            </a:r>
            <a:r>
              <a:rPr lang="en-US" sz="2400" baseline="0" dirty="0"/>
              <a:t> + 4,8459x + 4,0108</a:t>
            </a:r>
            <a:endParaRPr lang="uk-UA" sz="2400"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graphicFrame>
        <p:nvGraphicFramePr>
          <p:cNvPr id="4" name="Діаграма 3">
            <a:extLst>
              <a:ext uri="{FF2B5EF4-FFF2-40B4-BE49-F238E27FC236}">
                <a16:creationId xmlns:a16="http://schemas.microsoft.com/office/drawing/2014/main" id="{769AF757-5972-A032-1A8E-804C160CB9A0}"/>
              </a:ext>
            </a:extLst>
          </p:cNvPr>
          <p:cNvGraphicFramePr>
            <a:graphicFrameLocks/>
          </p:cNvGraphicFramePr>
          <p:nvPr>
            <p:extLst>
              <p:ext uri="{D42A27DB-BD31-4B8C-83A1-F6EECF244321}">
                <p14:modId xmlns:p14="http://schemas.microsoft.com/office/powerpoint/2010/main" val="2013096767"/>
              </p:ext>
            </p:extLst>
          </p:nvPr>
        </p:nvGraphicFramePr>
        <p:xfrm>
          <a:off x="1756387" y="1758870"/>
          <a:ext cx="7709053" cy="4734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123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292EC-80A2-E904-6C53-389A651E1405}"/>
              </a:ext>
            </a:extLst>
          </p:cNvPr>
          <p:cNvSpPr>
            <a:spLocks noGrp="1"/>
          </p:cNvSpPr>
          <p:nvPr>
            <p:ph type="title"/>
          </p:nvPr>
        </p:nvSpPr>
        <p:spPr>
          <a:xfrm>
            <a:off x="838200" y="365126"/>
            <a:ext cx="10515600" cy="1137854"/>
          </a:xfrm>
        </p:spPr>
        <p:txBody>
          <a:bodyPr/>
          <a:lstStyle/>
          <a:p>
            <a:pPr algn="ctr"/>
            <a:r>
              <a:rPr lang="uk-UA" b="1" dirty="0">
                <a:solidFill>
                  <a:srgbClr val="FF0000"/>
                </a:solidFill>
              </a:rPr>
              <a:t>Історія </a:t>
            </a:r>
            <a:r>
              <a:rPr lang="en-US" b="1" dirty="0">
                <a:solidFill>
                  <a:srgbClr val="FF0000"/>
                </a:solidFill>
              </a:rPr>
              <a:t>Chat GPT</a:t>
            </a:r>
            <a:endParaRPr lang="uk-UA" dirty="0"/>
          </a:p>
        </p:txBody>
      </p:sp>
      <p:sp>
        <p:nvSpPr>
          <p:cNvPr id="3" name="Місце для вмісту 2">
            <a:extLst>
              <a:ext uri="{FF2B5EF4-FFF2-40B4-BE49-F238E27FC236}">
                <a16:creationId xmlns:a16="http://schemas.microsoft.com/office/drawing/2014/main" id="{5BA43129-1A8E-7572-FF56-322BEC91EC79}"/>
              </a:ext>
            </a:extLst>
          </p:cNvPr>
          <p:cNvSpPr>
            <a:spLocks noGrp="1"/>
          </p:cNvSpPr>
          <p:nvPr>
            <p:ph idx="1"/>
          </p:nvPr>
        </p:nvSpPr>
        <p:spPr>
          <a:xfrm>
            <a:off x="838200" y="1373679"/>
            <a:ext cx="10515600" cy="5006099"/>
          </a:xfrm>
        </p:spPr>
        <p:txBody>
          <a:bodyPr/>
          <a:lstStyle/>
          <a:p>
            <a:r>
              <a:rPr lang="en-US" b="1" dirty="0"/>
              <a:t>GPT-</a:t>
            </a:r>
            <a:r>
              <a:rPr lang="uk-UA" b="1" dirty="0"/>
              <a:t>3</a:t>
            </a:r>
            <a:r>
              <a:rPr lang="en-US" b="1" dirty="0"/>
              <a:t>    20</a:t>
            </a:r>
            <a:r>
              <a:rPr lang="uk-UA" b="1" dirty="0"/>
              <a:t>20 р.</a:t>
            </a:r>
            <a:r>
              <a:rPr lang="en-US" b="1" dirty="0"/>
              <a:t> </a:t>
            </a:r>
            <a:r>
              <a:rPr lang="uk-UA" b="1" dirty="0"/>
              <a:t>Розробник - компанія </a:t>
            </a:r>
            <a:r>
              <a:rPr lang="en-US" b="1" dirty="0"/>
              <a:t>OpenAI</a:t>
            </a:r>
            <a:endParaRPr lang="uk-UA" b="1" dirty="0"/>
          </a:p>
          <a:p>
            <a:pPr marL="0" indent="0">
              <a:buNone/>
            </a:pPr>
            <a:r>
              <a:rPr lang="uk-UA" dirty="0"/>
              <a:t>420 </a:t>
            </a:r>
            <a:r>
              <a:rPr lang="en-US" dirty="0"/>
              <a:t>GB </a:t>
            </a:r>
            <a:r>
              <a:rPr lang="uk-UA" dirty="0"/>
              <a:t>текстів різними мовами, 175 млрд параметрів, </a:t>
            </a:r>
            <a:r>
              <a:rPr lang="uk-UA" dirty="0" err="1"/>
              <a:t>мовна</a:t>
            </a:r>
            <a:r>
              <a:rPr lang="uk-UA" dirty="0"/>
              <a:t> модель – 700</a:t>
            </a:r>
            <a:r>
              <a:rPr lang="en-US" dirty="0"/>
              <a:t> GB.</a:t>
            </a:r>
          </a:p>
          <a:p>
            <a:pPr marL="0" indent="0">
              <a:buNone/>
            </a:pPr>
            <a:r>
              <a:rPr lang="uk-UA" dirty="0"/>
              <a:t>Модель сама навчилась арифметиці і перекладу між різними мовами. </a:t>
            </a:r>
            <a:r>
              <a:rPr lang="en-US" dirty="0"/>
              <a:t>Prompt –</a:t>
            </a:r>
            <a:r>
              <a:rPr lang="uk-UA" dirty="0"/>
              <a:t> запити до </a:t>
            </a:r>
            <a:r>
              <a:rPr lang="en-US" b="1" dirty="0"/>
              <a:t>GPT</a:t>
            </a:r>
            <a:r>
              <a:rPr lang="uk-UA" b="1" dirty="0"/>
              <a:t>.</a:t>
            </a:r>
          </a:p>
          <a:p>
            <a:pPr marL="0" indent="0">
              <a:buNone/>
            </a:pPr>
            <a:endParaRPr lang="uk-UA" b="1" dirty="0"/>
          </a:p>
          <a:p>
            <a:pPr marL="0" indent="0">
              <a:buNone/>
            </a:pPr>
            <a:r>
              <a:rPr lang="en-US" b="1" dirty="0"/>
              <a:t>GPT-</a:t>
            </a:r>
            <a:r>
              <a:rPr lang="uk-UA" b="1" dirty="0"/>
              <a:t>3.5</a:t>
            </a:r>
            <a:r>
              <a:rPr lang="en-US" b="1" dirty="0"/>
              <a:t>    </a:t>
            </a:r>
            <a:r>
              <a:rPr lang="uk-UA" b="1" dirty="0"/>
              <a:t>листопад </a:t>
            </a:r>
            <a:r>
              <a:rPr lang="en-US" b="1" dirty="0"/>
              <a:t>20</a:t>
            </a:r>
            <a:r>
              <a:rPr lang="uk-UA" b="1" dirty="0"/>
              <a:t>22 р.</a:t>
            </a:r>
            <a:r>
              <a:rPr lang="en-US" b="1" dirty="0"/>
              <a:t> </a:t>
            </a:r>
            <a:r>
              <a:rPr lang="uk-UA" b="1" dirty="0"/>
              <a:t>Розробник - компанія </a:t>
            </a:r>
            <a:r>
              <a:rPr lang="en-US" b="1" dirty="0"/>
              <a:t>OpenAI</a:t>
            </a:r>
            <a:endParaRPr lang="uk-UA" b="1" dirty="0"/>
          </a:p>
          <a:p>
            <a:pPr marL="0" indent="0">
              <a:buNone/>
            </a:pPr>
            <a:r>
              <a:rPr lang="uk-UA" dirty="0" err="1"/>
              <a:t>Нейромережа</a:t>
            </a:r>
            <a:r>
              <a:rPr lang="uk-UA" dirty="0"/>
              <a:t> </a:t>
            </a:r>
            <a:r>
              <a:rPr lang="uk-UA" dirty="0" err="1"/>
              <a:t>донавчалась</a:t>
            </a:r>
            <a:r>
              <a:rPr lang="uk-UA" dirty="0"/>
              <a:t> з використанням зворотного </a:t>
            </a:r>
            <a:r>
              <a:rPr lang="uk-UA" dirty="0" err="1"/>
              <a:t>звязку</a:t>
            </a:r>
            <a:r>
              <a:rPr lang="uk-UA" dirty="0"/>
              <a:t> для врахування морально-етичних обмежень.</a:t>
            </a:r>
          </a:p>
          <a:p>
            <a:pPr marL="0" indent="0">
              <a:buNone/>
            </a:pPr>
            <a:r>
              <a:rPr lang="uk-UA" dirty="0"/>
              <a:t>Вбудована в </a:t>
            </a:r>
            <a:r>
              <a:rPr lang="en-US" dirty="0"/>
              <a:t>Bing, Microsoft </a:t>
            </a:r>
            <a:r>
              <a:rPr lang="uk-UA" dirty="0"/>
              <a:t>придбала </a:t>
            </a:r>
            <a:r>
              <a:rPr lang="en-US" b="1" dirty="0"/>
              <a:t>OpenAI</a:t>
            </a:r>
            <a:endParaRPr lang="uk-UA" dirty="0"/>
          </a:p>
        </p:txBody>
      </p:sp>
    </p:spTree>
    <p:extLst>
      <p:ext uri="{BB962C8B-B14F-4D97-AF65-F5344CB8AC3E}">
        <p14:creationId xmlns:p14="http://schemas.microsoft.com/office/powerpoint/2010/main" val="1034682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EC70A6-550A-F2F1-1717-5832E7034D24}"/>
              </a:ext>
            </a:extLst>
          </p:cNvPr>
          <p:cNvSpPr>
            <a:spLocks noGrp="1"/>
          </p:cNvSpPr>
          <p:nvPr>
            <p:ph type="title"/>
          </p:nvPr>
        </p:nvSpPr>
        <p:spPr>
          <a:xfrm>
            <a:off x="838200" y="365125"/>
            <a:ext cx="10515600" cy="612775"/>
          </a:xfrm>
        </p:spPr>
        <p:txBody>
          <a:bodyPr>
            <a:normAutofit fontScale="90000"/>
          </a:bodyPr>
          <a:lstStyle/>
          <a:p>
            <a:pPr algn="ctr"/>
            <a:r>
              <a:rPr lang="uk-UA" b="1" dirty="0"/>
              <a:t>Коефіцієнт детермінації</a:t>
            </a:r>
          </a:p>
        </p:txBody>
      </p:sp>
      <p:pic>
        <p:nvPicPr>
          <p:cNvPr id="1026" name="Picture 2" descr="Коефіцієнт детермінації — Вікіпедія">
            <a:extLst>
              <a:ext uri="{FF2B5EF4-FFF2-40B4-BE49-F238E27FC236}">
                <a16:creationId xmlns:a16="http://schemas.microsoft.com/office/drawing/2014/main" id="{6FEC89BC-5F17-E68B-06C1-B04A77EA5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266718"/>
            <a:ext cx="5260975" cy="5124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оефіцієнт детермінації та кореляції для моделі парної регресії. Перевірка  суттєвості коефіцієнта детермінації за допомогою f-критерію.">
            <a:extLst>
              <a:ext uri="{FF2B5EF4-FFF2-40B4-BE49-F238E27FC236}">
                <a16:creationId xmlns:a16="http://schemas.microsoft.com/office/drawing/2014/main" id="{5197A226-4DC8-7399-1DE4-3E432125A5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5675" y="1957334"/>
            <a:ext cx="3366461" cy="1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4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246E7-43C0-94CE-FC2A-517DF2B268E0}"/>
              </a:ext>
            </a:extLst>
          </p:cNvPr>
          <p:cNvSpPr>
            <a:spLocks noGrp="1"/>
          </p:cNvSpPr>
          <p:nvPr>
            <p:ph type="title"/>
          </p:nvPr>
        </p:nvSpPr>
        <p:spPr>
          <a:xfrm>
            <a:off x="838200" y="365125"/>
            <a:ext cx="10515600" cy="738461"/>
          </a:xfrm>
        </p:spPr>
        <p:txBody>
          <a:bodyPr/>
          <a:lstStyle/>
          <a:p>
            <a:pPr algn="ctr"/>
            <a:r>
              <a:rPr lang="uk-UA" sz="4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 регресія</a:t>
            </a:r>
            <a:endParaRPr lang="uk-UA" dirty="0"/>
          </a:p>
        </p:txBody>
      </p:sp>
      <p:pic>
        <p:nvPicPr>
          <p:cNvPr id="4" name="Місце для вмісту 3">
            <a:extLst>
              <a:ext uri="{FF2B5EF4-FFF2-40B4-BE49-F238E27FC236}">
                <a16:creationId xmlns:a16="http://schemas.microsoft.com/office/drawing/2014/main" id="{9B60E9EA-12B2-A097-7E70-5C85AF1248DA}"/>
              </a:ext>
            </a:extLst>
          </p:cNvPr>
          <p:cNvPicPr>
            <a:picLocks noGrp="1"/>
          </p:cNvPicPr>
          <p:nvPr>
            <p:ph idx="1"/>
          </p:nvPr>
        </p:nvPicPr>
        <p:blipFill>
          <a:blip r:embed="rId2"/>
          <a:srcRect/>
          <a:stretch>
            <a:fillRect/>
          </a:stretch>
        </p:blipFill>
        <p:spPr>
          <a:xfrm>
            <a:off x="1090448" y="1036719"/>
            <a:ext cx="9808779" cy="5456156"/>
          </a:xfrm>
          <a:prstGeom prst="rect">
            <a:avLst/>
          </a:prstGeom>
          <a:noFill/>
          <a:ln>
            <a:noFill/>
            <a:prstDash/>
          </a:ln>
        </p:spPr>
      </p:pic>
    </p:spTree>
    <p:extLst>
      <p:ext uri="{BB962C8B-B14F-4D97-AF65-F5344CB8AC3E}">
        <p14:creationId xmlns:p14="http://schemas.microsoft.com/office/powerpoint/2010/main" val="2215573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BB8C47-4F4E-7866-2892-2C23DA48D4AE}"/>
              </a:ext>
            </a:extLst>
          </p:cNvPr>
          <p:cNvSpPr>
            <a:spLocks noGrp="1"/>
          </p:cNvSpPr>
          <p:nvPr>
            <p:ph type="title"/>
          </p:nvPr>
        </p:nvSpPr>
        <p:spPr/>
        <p:txBody>
          <a:bodyPr/>
          <a:lstStyle/>
          <a:p>
            <a:pPr algn="ctr"/>
            <a:r>
              <a:rPr lang="uk-UA" sz="4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Лінійна регресія</a:t>
            </a:r>
            <a:endParaRPr lang="uk-UA" dirty="0"/>
          </a:p>
        </p:txBody>
      </p:sp>
      <p:pic>
        <p:nvPicPr>
          <p:cNvPr id="4" name="Місце для вмісту 3" descr="Лінійна регресія на Python: пояснюємо на пальцях">
            <a:extLst>
              <a:ext uri="{FF2B5EF4-FFF2-40B4-BE49-F238E27FC236}">
                <a16:creationId xmlns:a16="http://schemas.microsoft.com/office/drawing/2014/main" id="{96942D4E-647F-2A7F-9286-10B3213EBB68}"/>
              </a:ext>
            </a:extLst>
          </p:cNvPr>
          <p:cNvPicPr>
            <a:picLocks noGrp="1"/>
          </p:cNvPicPr>
          <p:nvPr>
            <p:ph idx="1"/>
          </p:nvPr>
        </p:nvPicPr>
        <p:blipFill>
          <a:blip r:embed="rId2"/>
          <a:srcRect/>
          <a:stretch>
            <a:fillRect/>
          </a:stretch>
        </p:blipFill>
        <p:spPr>
          <a:xfrm>
            <a:off x="1462609" y="1447252"/>
            <a:ext cx="9554859" cy="4848444"/>
          </a:xfrm>
          <a:prstGeom prst="rect">
            <a:avLst/>
          </a:prstGeom>
          <a:noFill/>
          <a:ln>
            <a:noFill/>
            <a:prstDash/>
          </a:ln>
        </p:spPr>
      </p:pic>
    </p:spTree>
    <p:extLst>
      <p:ext uri="{BB962C8B-B14F-4D97-AF65-F5344CB8AC3E}">
        <p14:creationId xmlns:p14="http://schemas.microsoft.com/office/powerpoint/2010/main" val="10605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1487A-3927-6968-6433-9D7D312A273C}"/>
              </a:ext>
            </a:extLst>
          </p:cNvPr>
          <p:cNvSpPr>
            <a:spLocks noGrp="1"/>
          </p:cNvSpPr>
          <p:nvPr>
            <p:ph type="title"/>
          </p:nvPr>
        </p:nvSpPr>
        <p:spPr>
          <a:xfrm>
            <a:off x="838200" y="365126"/>
            <a:ext cx="10515600" cy="850898"/>
          </a:xfrm>
        </p:spPr>
        <p:txBody>
          <a:bodyPr/>
          <a:lstStyle/>
          <a:p>
            <a:pPr algn="ctr"/>
            <a:r>
              <a:rPr lang="uk-UA" b="1" dirty="0">
                <a:solidFill>
                  <a:srgbClr val="FF0000"/>
                </a:solidFill>
              </a:rPr>
              <a:t>Історія </a:t>
            </a:r>
            <a:r>
              <a:rPr lang="en-US" b="1" dirty="0">
                <a:solidFill>
                  <a:srgbClr val="FF0000"/>
                </a:solidFill>
              </a:rPr>
              <a:t>Chat GPT</a:t>
            </a:r>
            <a:endParaRPr lang="uk-UA" dirty="0"/>
          </a:p>
        </p:txBody>
      </p:sp>
      <p:sp>
        <p:nvSpPr>
          <p:cNvPr id="3" name="Місце для вмісту 2">
            <a:extLst>
              <a:ext uri="{FF2B5EF4-FFF2-40B4-BE49-F238E27FC236}">
                <a16:creationId xmlns:a16="http://schemas.microsoft.com/office/drawing/2014/main" id="{D57F1E40-4ED0-D337-5B2B-320AD6438242}"/>
              </a:ext>
            </a:extLst>
          </p:cNvPr>
          <p:cNvSpPr>
            <a:spLocks noGrp="1"/>
          </p:cNvSpPr>
          <p:nvPr>
            <p:ph idx="1"/>
          </p:nvPr>
        </p:nvSpPr>
        <p:spPr>
          <a:xfrm>
            <a:off x="838200" y="1216023"/>
            <a:ext cx="10515600" cy="5195287"/>
          </a:xfrm>
        </p:spPr>
        <p:txBody>
          <a:bodyPr>
            <a:normAutofit fontScale="92500" lnSpcReduction="10000"/>
          </a:bodyPr>
          <a:lstStyle/>
          <a:p>
            <a:pPr marL="0" indent="0">
              <a:buNone/>
            </a:pPr>
            <a:r>
              <a:rPr lang="en-US" b="1" dirty="0"/>
              <a:t>GPT-</a:t>
            </a:r>
            <a:r>
              <a:rPr lang="uk-UA" b="1" dirty="0"/>
              <a:t>4</a:t>
            </a:r>
            <a:r>
              <a:rPr lang="en-US" b="1" dirty="0"/>
              <a:t>    </a:t>
            </a:r>
            <a:r>
              <a:rPr lang="uk-UA" b="1" dirty="0"/>
              <a:t>травень </a:t>
            </a:r>
            <a:r>
              <a:rPr lang="en-US" b="1" dirty="0"/>
              <a:t>20</a:t>
            </a:r>
            <a:r>
              <a:rPr lang="uk-UA" b="1" dirty="0"/>
              <a:t>23 р.</a:t>
            </a:r>
            <a:r>
              <a:rPr lang="en-US" b="1" dirty="0"/>
              <a:t> </a:t>
            </a:r>
            <a:r>
              <a:rPr lang="uk-UA" b="1" dirty="0"/>
              <a:t>Розробник - компанія </a:t>
            </a:r>
            <a:r>
              <a:rPr lang="en-US" b="1" dirty="0"/>
              <a:t>OpenAI</a:t>
            </a:r>
            <a:endParaRPr lang="uk-UA" b="1" dirty="0"/>
          </a:p>
          <a:p>
            <a:pPr marL="0" indent="0">
              <a:buNone/>
            </a:pPr>
            <a:r>
              <a:rPr lang="uk-UA" dirty="0"/>
              <a:t>Зручний інтерфейс –діалогове вікно</a:t>
            </a:r>
          </a:p>
          <a:p>
            <a:pPr marL="0" indent="0">
              <a:buNone/>
            </a:pPr>
            <a:r>
              <a:rPr lang="uk-UA" dirty="0"/>
              <a:t>Модель навчається приблизно на 13 трлн токенів із різних джерел. Здебільшого це інтернет, книги та наукові статті. Щоб зменшити витрати на навчання, </a:t>
            </a:r>
            <a:r>
              <a:rPr lang="nl-NL" dirty="0"/>
              <a:t>OpenAI </a:t>
            </a:r>
            <a:r>
              <a:rPr lang="uk-UA" dirty="0"/>
              <a:t>використовує тензорний і конвеєрний паралелізм.</a:t>
            </a:r>
          </a:p>
          <a:p>
            <a:pPr marL="0" indent="0">
              <a:buNone/>
            </a:pPr>
            <a:r>
              <a:rPr lang="nl-NL" dirty="0"/>
              <a:t>GPT-4 </a:t>
            </a:r>
            <a:r>
              <a:rPr lang="uk-UA" dirty="0"/>
              <a:t>має 1,8 трлн параметрів на 120 рівнях, що в десять разів більше, аніж має </a:t>
            </a:r>
            <a:r>
              <a:rPr lang="nl-NL" dirty="0"/>
              <a:t>GPT-3. </a:t>
            </a:r>
            <a:endParaRPr lang="uk-UA" dirty="0"/>
          </a:p>
          <a:p>
            <a:pPr marL="0" indent="0">
              <a:buNone/>
            </a:pPr>
            <a:r>
              <a:rPr lang="nl-NL" dirty="0"/>
              <a:t>GPT-4 </a:t>
            </a:r>
            <a:r>
              <a:rPr lang="uk-UA" dirty="0"/>
              <a:t>використовує модель </a:t>
            </a:r>
            <a:r>
              <a:rPr lang="nl-NL" dirty="0"/>
              <a:t>MoE (Mixture of Experts) </a:t>
            </a:r>
            <a:r>
              <a:rPr lang="uk-UA" dirty="0"/>
              <a:t>із 16 експертами, кожен із яких має приблизно 111 млрд параметрів. </a:t>
            </a:r>
            <a:r>
              <a:rPr lang="nl-NL" dirty="0"/>
              <a:t>MoE </a:t>
            </a:r>
            <a:r>
              <a:rPr lang="uk-UA" dirty="0"/>
              <a:t>дозволяє робити логічне виведення ефективніше, потребуючи близько 280 млрд параметрів і 560 </a:t>
            </a:r>
            <a:r>
              <a:rPr lang="nl-NL" dirty="0"/>
              <a:t>TFLOPs.</a:t>
            </a:r>
            <a:r>
              <a:rPr lang="uk-UA" dirty="0"/>
              <a:t> </a:t>
            </a:r>
          </a:p>
          <a:p>
            <a:pPr marL="0" indent="0">
              <a:buNone/>
            </a:pPr>
            <a:r>
              <a:rPr lang="uk-UA" dirty="0"/>
              <a:t>Орієнтовна вартість навчання для </a:t>
            </a:r>
            <a:r>
              <a:rPr lang="nl-NL" dirty="0"/>
              <a:t>GPT-4 </a:t>
            </a:r>
            <a:r>
              <a:rPr lang="uk-UA" dirty="0"/>
              <a:t>становить близько $63 млн.</a:t>
            </a:r>
          </a:p>
          <a:p>
            <a:pPr marL="0" indent="0">
              <a:buNone/>
            </a:pPr>
            <a:r>
              <a:rPr lang="uk-UA" dirty="0"/>
              <a:t> </a:t>
            </a:r>
            <a:r>
              <a:rPr lang="uk-UA" b="1" dirty="0"/>
              <a:t>Остання версія - </a:t>
            </a:r>
            <a:r>
              <a:rPr lang="nl-NL" b="1" dirty="0"/>
              <a:t>GPT-4</a:t>
            </a:r>
            <a:r>
              <a:rPr lang="uk-UA" b="1" dirty="0"/>
              <a:t>.4</a:t>
            </a:r>
          </a:p>
          <a:p>
            <a:pPr marL="0" indent="0">
              <a:buNone/>
            </a:pPr>
            <a:endParaRPr lang="uk-UA" b="0" i="0" dirty="0">
              <a:solidFill>
                <a:srgbClr val="0D0D0D"/>
              </a:solidFill>
              <a:effectLst/>
              <a:latin typeface="Roboto" panose="02000000000000000000" pitchFamily="2" charset="0"/>
            </a:endParaRPr>
          </a:p>
          <a:p>
            <a:pPr marL="0" indent="0">
              <a:buNone/>
            </a:pPr>
            <a:endParaRPr lang="uk-UA" b="0" i="0" dirty="0">
              <a:solidFill>
                <a:srgbClr val="0D0D0D"/>
              </a:solidFill>
              <a:effectLst/>
              <a:latin typeface="Roboto" panose="02000000000000000000" pitchFamily="2" charset="0"/>
            </a:endParaRPr>
          </a:p>
          <a:p>
            <a:pPr marL="0" indent="0">
              <a:buNone/>
            </a:pPr>
            <a:endParaRPr lang="uk-UA" b="0" i="0" dirty="0">
              <a:solidFill>
                <a:srgbClr val="0D0D0D"/>
              </a:solidFill>
              <a:effectLst/>
              <a:latin typeface="Roboto" panose="02000000000000000000" pitchFamily="2" charset="0"/>
            </a:endParaRPr>
          </a:p>
          <a:p>
            <a:endParaRPr lang="uk-UA" dirty="0"/>
          </a:p>
        </p:txBody>
      </p:sp>
    </p:spTree>
    <p:extLst>
      <p:ext uri="{BB962C8B-B14F-4D97-AF65-F5344CB8AC3E}">
        <p14:creationId xmlns:p14="http://schemas.microsoft.com/office/powerpoint/2010/main" val="127518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7DDF2-BE25-F505-75E0-AC176C787A89}"/>
              </a:ext>
            </a:extLst>
          </p:cNvPr>
          <p:cNvSpPr>
            <a:spLocks noGrp="1"/>
          </p:cNvSpPr>
          <p:nvPr>
            <p:ph type="title"/>
          </p:nvPr>
        </p:nvSpPr>
        <p:spPr/>
        <p:txBody>
          <a:bodyPr/>
          <a:lstStyle/>
          <a:p>
            <a:pPr algn="ctr"/>
            <a:r>
              <a:rPr lang="uk-UA" dirty="0"/>
              <a:t>Сем </a:t>
            </a:r>
            <a:r>
              <a:rPr lang="uk-UA" dirty="0" err="1"/>
              <a:t>Альтман</a:t>
            </a:r>
            <a:endParaRPr lang="uk-UA" dirty="0"/>
          </a:p>
        </p:txBody>
      </p:sp>
      <p:pic>
        <p:nvPicPr>
          <p:cNvPr id="4" name="Picture 2">
            <a:extLst>
              <a:ext uri="{FF2B5EF4-FFF2-40B4-BE49-F238E27FC236}">
                <a16:creationId xmlns:a16="http://schemas.microsoft.com/office/drawing/2014/main" id="{C15A26DC-9E46-5FA0-AE34-8FE0668A5F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986" y="1959742"/>
            <a:ext cx="4530865" cy="45331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я 4">
            <a:extLst>
              <a:ext uri="{FF2B5EF4-FFF2-40B4-BE49-F238E27FC236}">
                <a16:creationId xmlns:a16="http://schemas.microsoft.com/office/drawing/2014/main" id="{FDCBD373-5E56-9D4E-5BCF-96E2071CDAE1}"/>
              </a:ext>
            </a:extLst>
          </p:cNvPr>
          <p:cNvGraphicFramePr>
            <a:graphicFrameLocks noGrp="1"/>
          </p:cNvGraphicFramePr>
          <p:nvPr>
            <p:extLst>
              <p:ext uri="{D42A27DB-BD31-4B8C-83A1-F6EECF244321}">
                <p14:modId xmlns:p14="http://schemas.microsoft.com/office/powerpoint/2010/main" val="456100000"/>
              </p:ext>
            </p:extLst>
          </p:nvPr>
        </p:nvGraphicFramePr>
        <p:xfrm>
          <a:off x="6023334" y="1959742"/>
          <a:ext cx="5833680" cy="4533133"/>
        </p:xfrm>
        <a:graphic>
          <a:graphicData uri="http://schemas.openxmlformats.org/drawingml/2006/table">
            <a:tbl>
              <a:tblPr/>
              <a:tblGrid>
                <a:gridCol w="2340665">
                  <a:extLst>
                    <a:ext uri="{9D8B030D-6E8A-4147-A177-3AD203B41FA5}">
                      <a16:colId xmlns:a16="http://schemas.microsoft.com/office/drawing/2014/main" val="492867605"/>
                    </a:ext>
                  </a:extLst>
                </a:gridCol>
                <a:gridCol w="3493015">
                  <a:extLst>
                    <a:ext uri="{9D8B030D-6E8A-4147-A177-3AD203B41FA5}">
                      <a16:colId xmlns:a16="http://schemas.microsoft.com/office/drawing/2014/main" val="780175076"/>
                    </a:ext>
                  </a:extLst>
                </a:gridCol>
              </a:tblGrid>
              <a:tr h="365760">
                <a:tc>
                  <a:txBody>
                    <a:bodyPr/>
                    <a:lstStyle/>
                    <a:p>
                      <a:pPr algn="l" fontAlgn="t"/>
                      <a:r>
                        <a:rPr lang="uk-UA" sz="1800">
                          <a:effectLst/>
                        </a:rPr>
                        <a:t> народженні</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err="1">
                          <a:solidFill>
                            <a:schemeClr val="tx1"/>
                          </a:solidFill>
                          <a:effectLst/>
                          <a:hlinkClick r:id="rId3" tooltip="Англійська мова">
                            <a:extLst>
                              <a:ext uri="{A12FA001-AC4F-418D-AE19-62706E023703}">
                                <ahyp:hlinkClr xmlns:ahyp="http://schemas.microsoft.com/office/drawing/2018/hyperlinkcolor" val="tx"/>
                              </a:ext>
                            </a:extLst>
                          </a:hlinkClick>
                        </a:rPr>
                        <a:t>англ</a:t>
                      </a:r>
                      <a:r>
                        <a:rPr lang="uk-UA" sz="1800" u="none" strike="noStrike" dirty="0">
                          <a:solidFill>
                            <a:schemeClr val="tx1"/>
                          </a:solidFill>
                          <a:effectLst/>
                          <a:hlinkClick r:id="rId3" tooltip="Англійська мова">
                            <a:extLst>
                              <a:ext uri="{A12FA001-AC4F-418D-AE19-62706E023703}">
                                <ahyp:hlinkClr xmlns:ahyp="http://schemas.microsoft.com/office/drawing/2018/hyperlinkcolor" val="tx"/>
                              </a:ext>
                            </a:extLst>
                          </a:hlinkClick>
                        </a:rPr>
                        <a:t>.</a:t>
                      </a:r>
                      <a:r>
                        <a:rPr lang="uk-UA" sz="1800" dirty="0">
                          <a:solidFill>
                            <a:schemeClr val="tx1"/>
                          </a:solidFill>
                          <a:effectLst/>
                        </a:rPr>
                        <a:t> </a:t>
                      </a:r>
                      <a:r>
                        <a:rPr lang="nl-NL" sz="1800" i="1" dirty="0">
                          <a:solidFill>
                            <a:schemeClr val="tx1"/>
                          </a:solidFill>
                          <a:effectLst/>
                        </a:rPr>
                        <a:t>Samuel Harris Altman</a:t>
                      </a:r>
                      <a:endParaRPr lang="nl-NL"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89292155"/>
                  </a:ext>
                </a:extLst>
              </a:tr>
              <a:tr h="640080">
                <a:tc>
                  <a:txBody>
                    <a:bodyPr/>
                    <a:lstStyle/>
                    <a:p>
                      <a:pPr algn="l" fontAlgn="t"/>
                      <a:r>
                        <a:rPr lang="uk-UA" sz="1800">
                          <a:effectLst/>
                        </a:rPr>
                        <a:t>Народився</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ru-RU" sz="1800" u="none" strike="noStrike" dirty="0">
                          <a:solidFill>
                            <a:schemeClr val="tx1"/>
                          </a:solidFill>
                          <a:effectLst/>
                          <a:hlinkClick r:id="rId4" tooltip="22 квітня">
                            <a:extLst>
                              <a:ext uri="{A12FA001-AC4F-418D-AE19-62706E023703}">
                                <ahyp:hlinkClr xmlns:ahyp="http://schemas.microsoft.com/office/drawing/2018/hyperlinkcolor" val="tx"/>
                              </a:ext>
                            </a:extLst>
                          </a:hlinkClick>
                        </a:rPr>
                        <a:t>22 </a:t>
                      </a:r>
                      <a:r>
                        <a:rPr lang="ru-RU" sz="1800" u="none" strike="noStrike" dirty="0" err="1">
                          <a:solidFill>
                            <a:schemeClr val="tx1"/>
                          </a:solidFill>
                          <a:effectLst/>
                          <a:hlinkClick r:id="rId4" tooltip="22 квітня">
                            <a:extLst>
                              <a:ext uri="{A12FA001-AC4F-418D-AE19-62706E023703}">
                                <ahyp:hlinkClr xmlns:ahyp="http://schemas.microsoft.com/office/drawing/2018/hyperlinkcolor" val="tx"/>
                              </a:ext>
                            </a:extLst>
                          </a:hlinkClick>
                        </a:rPr>
                        <a:t>квітня</a:t>
                      </a:r>
                      <a:r>
                        <a:rPr lang="ru-RU" sz="1800" dirty="0">
                          <a:solidFill>
                            <a:schemeClr val="tx1"/>
                          </a:solidFill>
                          <a:effectLst/>
                        </a:rPr>
                        <a:t> </a:t>
                      </a:r>
                      <a:r>
                        <a:rPr lang="ru-RU" sz="1800" u="none" strike="noStrike" dirty="0">
                          <a:solidFill>
                            <a:schemeClr val="tx1"/>
                          </a:solidFill>
                          <a:effectLst/>
                          <a:hlinkClick r:id="rId5" tooltip="1985">
                            <a:extLst>
                              <a:ext uri="{A12FA001-AC4F-418D-AE19-62706E023703}">
                                <ahyp:hlinkClr xmlns:ahyp="http://schemas.microsoft.com/office/drawing/2018/hyperlinkcolor" val="tx"/>
                              </a:ext>
                            </a:extLst>
                          </a:hlinkClick>
                        </a:rPr>
                        <a:t>1985</a:t>
                      </a:r>
                      <a:r>
                        <a:rPr lang="ru-RU" sz="1800" dirty="0">
                          <a:solidFill>
                            <a:schemeClr val="tx1"/>
                          </a:solidFill>
                          <a:effectLst/>
                        </a:rPr>
                        <a:t> (38 </a:t>
                      </a:r>
                      <a:r>
                        <a:rPr lang="ru-RU" sz="1800" dirty="0" err="1">
                          <a:solidFill>
                            <a:schemeClr val="tx1"/>
                          </a:solidFill>
                          <a:effectLst/>
                        </a:rPr>
                        <a:t>років</a:t>
                      </a:r>
                      <a:r>
                        <a:rPr lang="ru-RU" sz="1800" dirty="0">
                          <a:solidFill>
                            <a:schemeClr val="tx1"/>
                          </a:solidFill>
                          <a:effectLst/>
                        </a:rPr>
                        <a:t>)</a:t>
                      </a:r>
                      <a:br>
                        <a:rPr lang="ru-RU" sz="1800" dirty="0">
                          <a:solidFill>
                            <a:schemeClr val="tx1"/>
                          </a:solidFill>
                          <a:effectLst/>
                        </a:rPr>
                      </a:br>
                      <a:r>
                        <a:rPr lang="ru-RU" sz="1800" u="none" strike="noStrike" dirty="0">
                          <a:solidFill>
                            <a:schemeClr val="tx1"/>
                          </a:solidFill>
                          <a:effectLst/>
                          <a:hlinkClick r:id="rId6" tooltip="Чикаго">
                            <a:extLst>
                              <a:ext uri="{A12FA001-AC4F-418D-AE19-62706E023703}">
                                <ahyp:hlinkClr xmlns:ahyp="http://schemas.microsoft.com/office/drawing/2018/hyperlinkcolor" val="tx"/>
                              </a:ext>
                            </a:extLst>
                          </a:hlinkClick>
                        </a:rPr>
                        <a:t>Чикаго</a:t>
                      </a:r>
                      <a:endParaRPr lang="ru-RU"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309135520"/>
                  </a:ext>
                </a:extLst>
              </a:tr>
              <a:tr h="365760">
                <a:tc>
                  <a:txBody>
                    <a:bodyPr/>
                    <a:lstStyle/>
                    <a:p>
                      <a:pPr algn="l" fontAlgn="t"/>
                      <a:r>
                        <a:rPr lang="uk-UA" sz="1800">
                          <a:effectLst/>
                        </a:rPr>
                        <a:t>Країна</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dirty="0">
                          <a:solidFill>
                            <a:schemeClr val="tx1"/>
                          </a:solidFill>
                          <a:effectLst/>
                        </a:rPr>
                        <a:t> </a:t>
                      </a:r>
                      <a:r>
                        <a:rPr lang="uk-UA" sz="1800" u="none" strike="noStrike" dirty="0">
                          <a:solidFill>
                            <a:schemeClr val="tx1"/>
                          </a:solidFill>
                          <a:effectLst/>
                          <a:hlinkClick r:id="rId7" tooltip="Сполучені Штати Америки">
                            <a:extLst>
                              <a:ext uri="{A12FA001-AC4F-418D-AE19-62706E023703}">
                                <ahyp:hlinkClr xmlns:ahyp="http://schemas.microsoft.com/office/drawing/2018/hyperlinkcolor" val="tx"/>
                              </a:ext>
                            </a:extLst>
                          </a:hlinkClick>
                        </a:rPr>
                        <a:t>США</a:t>
                      </a:r>
                      <a:endParaRPr lang="uk-UA"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152558279"/>
                  </a:ext>
                </a:extLst>
              </a:tr>
              <a:tr h="418333">
                <a:tc>
                  <a:txBody>
                    <a:bodyPr/>
                    <a:lstStyle/>
                    <a:p>
                      <a:pPr algn="l" fontAlgn="t"/>
                      <a:r>
                        <a:rPr lang="uk-UA" sz="1800">
                          <a:effectLst/>
                        </a:rPr>
                        <a:t>Місце проживання</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8" tooltip="Сан-Франциско">
                            <a:extLst>
                              <a:ext uri="{A12FA001-AC4F-418D-AE19-62706E023703}">
                                <ahyp:hlinkClr xmlns:ahyp="http://schemas.microsoft.com/office/drawing/2018/hyperlinkcolor" val="tx"/>
                              </a:ext>
                            </a:extLst>
                          </a:hlinkClick>
                        </a:rPr>
                        <a:t>Сан-Франциско</a:t>
                      </a:r>
                      <a:endParaRPr lang="uk-UA"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566474200"/>
                  </a:ext>
                </a:extLst>
              </a:tr>
              <a:tr h="365760">
                <a:tc>
                  <a:txBody>
                    <a:bodyPr/>
                    <a:lstStyle/>
                    <a:p>
                      <a:pPr algn="l" fontAlgn="t"/>
                      <a:r>
                        <a:rPr lang="uk-UA" sz="1800">
                          <a:effectLst/>
                        </a:rPr>
                        <a:t>Діяльність</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9" tooltip="d:Q43845">
                            <a:extLst>
                              <a:ext uri="{A12FA001-AC4F-418D-AE19-62706E023703}">
                                <ahyp:hlinkClr xmlns:ahyp="http://schemas.microsoft.com/office/drawing/2018/hyperlinkcolor" val="tx"/>
                              </a:ext>
                            </a:extLst>
                          </a:hlinkClick>
                        </a:rPr>
                        <a:t>підприємець</a:t>
                      </a:r>
                      <a:r>
                        <a:rPr lang="uk-UA" sz="1800" dirty="0">
                          <a:solidFill>
                            <a:schemeClr val="tx1"/>
                          </a:solidFill>
                          <a:effectLst/>
                        </a:rPr>
                        <a:t>, </a:t>
                      </a:r>
                      <a:r>
                        <a:rPr lang="uk-UA" sz="1800" u="none" strike="noStrike" dirty="0">
                          <a:solidFill>
                            <a:schemeClr val="tx1"/>
                          </a:solidFill>
                          <a:effectLst/>
                          <a:hlinkClick r:id="rId10" tooltip="Програміст">
                            <a:extLst>
                              <a:ext uri="{A12FA001-AC4F-418D-AE19-62706E023703}">
                                <ahyp:hlinkClr xmlns:ahyp="http://schemas.microsoft.com/office/drawing/2018/hyperlinkcolor" val="tx"/>
                              </a:ext>
                            </a:extLst>
                          </a:hlinkClick>
                        </a:rPr>
                        <a:t>програміст</a:t>
                      </a:r>
                      <a:r>
                        <a:rPr lang="uk-UA" sz="1800" dirty="0">
                          <a:solidFill>
                            <a:schemeClr val="tx1"/>
                          </a:solidFill>
                          <a:effectLst/>
                        </a:rPr>
                        <a:t>, </a:t>
                      </a:r>
                      <a:r>
                        <a:rPr lang="uk-UA" sz="1800" u="none" strike="noStrike" dirty="0">
                          <a:solidFill>
                            <a:schemeClr val="tx1"/>
                          </a:solidFill>
                          <a:effectLst/>
                          <a:hlinkClick r:id="rId11" tooltip="Блогер">
                            <a:extLst>
                              <a:ext uri="{A12FA001-AC4F-418D-AE19-62706E023703}">
                                <ahyp:hlinkClr xmlns:ahyp="http://schemas.microsoft.com/office/drawing/2018/hyperlinkcolor" val="tx"/>
                              </a:ext>
                            </a:extLst>
                          </a:hlinkClick>
                        </a:rPr>
                        <a:t>блогер</a:t>
                      </a:r>
                      <a:endParaRPr lang="uk-UA"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2976745"/>
                  </a:ext>
                </a:extLst>
              </a:tr>
              <a:tr h="640080">
                <a:tc>
                  <a:txBody>
                    <a:bodyPr/>
                    <a:lstStyle/>
                    <a:p>
                      <a:pPr algn="l" fontAlgn="t"/>
                      <a:r>
                        <a:rPr lang="nl-NL" sz="1800" dirty="0">
                          <a:effectLst/>
                        </a:rPr>
                        <a:t>Alma mater</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12" tooltip="Стенфордський університет">
                            <a:extLst>
                              <a:ext uri="{A12FA001-AC4F-418D-AE19-62706E023703}">
                                <ahyp:hlinkClr xmlns:ahyp="http://schemas.microsoft.com/office/drawing/2018/hyperlinkcolor" val="tx"/>
                              </a:ext>
                            </a:extLst>
                          </a:hlinkClick>
                        </a:rPr>
                        <a:t>Стенфордський університет</a:t>
                      </a:r>
                      <a:r>
                        <a:rPr lang="uk-UA" sz="1800" dirty="0">
                          <a:solidFill>
                            <a:schemeClr val="tx1"/>
                          </a:solidFill>
                          <a:effectLst/>
                        </a:rPr>
                        <a:t> і </a:t>
                      </a:r>
                      <a:r>
                        <a:rPr lang="nl-NL" sz="1800" u="none" strike="noStrike" dirty="0">
                          <a:solidFill>
                            <a:schemeClr val="tx1"/>
                          </a:solidFill>
                          <a:effectLst/>
                          <a:hlinkClick r:id="rId13" tooltip="John Burroughs School (ще не написана)">
                            <a:extLst>
                              <a:ext uri="{A12FA001-AC4F-418D-AE19-62706E023703}">
                                <ahyp:hlinkClr xmlns:ahyp="http://schemas.microsoft.com/office/drawing/2018/hyperlinkcolor" val="tx"/>
                              </a:ext>
                            </a:extLst>
                          </a:hlinkClick>
                        </a:rPr>
                        <a:t>John Burroughs School</a:t>
                      </a:r>
                      <a:r>
                        <a:rPr lang="nl-NL" sz="1800" u="none" strike="noStrike" baseline="30000" dirty="0">
                          <a:solidFill>
                            <a:schemeClr val="tx1"/>
                          </a:solidFill>
                          <a:effectLst/>
                          <a:hlinkClick r:id="rId14" tooltip="d:Q6224030">
                            <a:extLst>
                              <a:ext uri="{A12FA001-AC4F-418D-AE19-62706E023703}">
                                <ahyp:hlinkClr xmlns:ahyp="http://schemas.microsoft.com/office/drawing/2018/hyperlinkcolor" val="tx"/>
                              </a:ext>
                            </a:extLst>
                          </a:hlinkClick>
                        </a:rPr>
                        <a:t>d</a:t>
                      </a:r>
                      <a:endParaRPr lang="nl-NL"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528562843"/>
                  </a:ext>
                </a:extLst>
              </a:tr>
              <a:tr h="365760">
                <a:tc>
                  <a:txBody>
                    <a:bodyPr/>
                    <a:lstStyle/>
                    <a:p>
                      <a:pPr algn="l" fontAlgn="t"/>
                      <a:r>
                        <a:rPr lang="uk-UA" sz="1800" dirty="0">
                          <a:effectLst/>
                        </a:rPr>
                        <a:t>Знання мов</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3" tooltip="Англійська мова">
                            <a:extLst>
                              <a:ext uri="{A12FA001-AC4F-418D-AE19-62706E023703}">
                                <ahyp:hlinkClr xmlns:ahyp="http://schemas.microsoft.com/office/drawing/2018/hyperlinkcolor" val="tx"/>
                              </a:ext>
                            </a:extLst>
                          </a:hlinkClick>
                        </a:rPr>
                        <a:t>англійська</a:t>
                      </a:r>
                      <a:endParaRPr lang="uk-UA"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589314583"/>
                  </a:ext>
                </a:extLst>
              </a:tr>
              <a:tr h="640080">
                <a:tc>
                  <a:txBody>
                    <a:bodyPr/>
                    <a:lstStyle/>
                    <a:p>
                      <a:pPr algn="l" fontAlgn="t"/>
                      <a:r>
                        <a:rPr lang="uk-UA" sz="1800">
                          <a:effectLst/>
                        </a:rPr>
                        <a:t>Заклад</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en-US" sz="1800" u="none" strike="noStrike" dirty="0">
                          <a:solidFill>
                            <a:schemeClr val="tx1"/>
                          </a:solidFill>
                          <a:effectLst/>
                          <a:hlinkClick r:id="rId15" tooltip="Y Combinator">
                            <a:extLst>
                              <a:ext uri="{A12FA001-AC4F-418D-AE19-62706E023703}">
                                <ahyp:hlinkClr xmlns:ahyp="http://schemas.microsoft.com/office/drawing/2018/hyperlinkcolor" val="tx"/>
                              </a:ext>
                            </a:extLst>
                          </a:hlinkClick>
                        </a:rPr>
                        <a:t>Y Combinator</a:t>
                      </a:r>
                      <a:r>
                        <a:rPr lang="en-US" sz="1800" dirty="0">
                          <a:solidFill>
                            <a:schemeClr val="tx1"/>
                          </a:solidFill>
                          <a:effectLst/>
                        </a:rPr>
                        <a:t>, Reddit Inc.</a:t>
                      </a:r>
                      <a:r>
                        <a:rPr lang="en-US" sz="1800" u="none" strike="noStrike" baseline="30000" dirty="0">
                          <a:solidFill>
                            <a:schemeClr val="tx1"/>
                          </a:solidFill>
                          <a:effectLst/>
                          <a:hlinkClick r:id="rId16">
                            <a:extLst>
                              <a:ext uri="{A12FA001-AC4F-418D-AE19-62706E023703}">
                                <ahyp:hlinkClr xmlns:ahyp="http://schemas.microsoft.com/office/drawing/2018/hyperlinkcolor" val="tx"/>
                              </a:ext>
                            </a:extLst>
                          </a:hlinkClick>
                        </a:rPr>
                        <a:t>[d]</a:t>
                      </a:r>
                      <a:r>
                        <a:rPr lang="en-US" sz="1800" dirty="0">
                          <a:solidFill>
                            <a:schemeClr val="tx1"/>
                          </a:solidFill>
                          <a:effectLst/>
                        </a:rPr>
                        <a:t>, </a:t>
                      </a:r>
                      <a:r>
                        <a:rPr lang="en-US" sz="1800" u="none" strike="noStrike" dirty="0" err="1">
                          <a:solidFill>
                            <a:schemeClr val="tx1"/>
                          </a:solidFill>
                          <a:effectLst/>
                          <a:hlinkClick r:id="rId17" tooltip="Loopt (ще не написана)">
                            <a:extLst>
                              <a:ext uri="{A12FA001-AC4F-418D-AE19-62706E023703}">
                                <ahyp:hlinkClr xmlns:ahyp="http://schemas.microsoft.com/office/drawing/2018/hyperlinkcolor" val="tx"/>
                              </a:ext>
                            </a:extLst>
                          </a:hlinkClick>
                        </a:rPr>
                        <a:t>Loopt</a:t>
                      </a:r>
                      <a:r>
                        <a:rPr lang="en-US" sz="1800" u="none" strike="noStrike" baseline="30000" dirty="0" err="1">
                          <a:solidFill>
                            <a:schemeClr val="tx1"/>
                          </a:solidFill>
                          <a:effectLst/>
                          <a:hlinkClick r:id="rId18" tooltip="d:Q6675901">
                            <a:extLst>
                              <a:ext uri="{A12FA001-AC4F-418D-AE19-62706E023703}">
                                <ahyp:hlinkClr xmlns:ahyp="http://schemas.microsoft.com/office/drawing/2018/hyperlinkcolor" val="tx"/>
                              </a:ext>
                            </a:extLst>
                          </a:hlinkClick>
                        </a:rPr>
                        <a:t>d</a:t>
                      </a:r>
                      <a:r>
                        <a:rPr lang="en-US" sz="1800" dirty="0">
                          <a:solidFill>
                            <a:schemeClr val="tx1"/>
                          </a:solidFill>
                          <a:effectLst/>
                        </a:rPr>
                        <a:t> і </a:t>
                      </a:r>
                      <a:r>
                        <a:rPr lang="en-US" sz="1800" u="none" strike="noStrike" dirty="0">
                          <a:solidFill>
                            <a:schemeClr val="tx1"/>
                          </a:solidFill>
                          <a:effectLst/>
                          <a:hlinkClick r:id="rId19" tooltip="OpenAI">
                            <a:extLst>
                              <a:ext uri="{A12FA001-AC4F-418D-AE19-62706E023703}">
                                <ahyp:hlinkClr xmlns:ahyp="http://schemas.microsoft.com/office/drawing/2018/hyperlinkcolor" val="tx"/>
                              </a:ext>
                            </a:extLst>
                          </a:hlinkClick>
                        </a:rPr>
                        <a:t>OpenAI</a:t>
                      </a:r>
                      <a:r>
                        <a:rPr lang="en-US" sz="1800" b="0" i="0" u="none" strike="noStrike" baseline="30000" dirty="0">
                          <a:solidFill>
                            <a:schemeClr val="tx1"/>
                          </a:solidFill>
                          <a:effectLst/>
                          <a:hlinkClick r:id="rId20">
                            <a:extLst>
                              <a:ext uri="{A12FA001-AC4F-418D-AE19-62706E023703}">
                                <ahyp:hlinkClr xmlns:ahyp="http://schemas.microsoft.com/office/drawing/2018/hyperlinkcolor" val="tx"/>
                              </a:ext>
                            </a:extLst>
                          </a:hlinkClick>
                        </a:rPr>
                        <a:t>[1]</a:t>
                      </a:r>
                      <a:r>
                        <a:rPr lang="en-US" sz="1800" b="0" i="0" u="none" strike="noStrike" baseline="30000" dirty="0">
                          <a:solidFill>
                            <a:schemeClr val="tx1"/>
                          </a:solidFill>
                          <a:effectLst/>
                          <a:hlinkClick r:id="rId21">
                            <a:extLst>
                              <a:ext uri="{A12FA001-AC4F-418D-AE19-62706E023703}">
                                <ahyp:hlinkClr xmlns:ahyp="http://schemas.microsoft.com/office/drawing/2018/hyperlinkcolor" val="tx"/>
                              </a:ext>
                            </a:extLst>
                          </a:hlinkClick>
                        </a:rPr>
                        <a:t>[2]</a:t>
                      </a:r>
                      <a:r>
                        <a:rPr lang="en-US" sz="1800" u="none" strike="noStrike" baseline="30000" dirty="0">
                          <a:solidFill>
                            <a:schemeClr val="tx1"/>
                          </a:solidFill>
                          <a:effectLst/>
                          <a:hlinkClick r:id="rId22" tooltip="d:Q7407093">
                            <a:extLst>
                              <a:ext uri="{A12FA001-AC4F-418D-AE19-62706E023703}">
                                <ahyp:hlinkClr xmlns:ahyp="http://schemas.microsoft.com/office/drawing/2018/hyperlinkcolor" val="tx"/>
                              </a:ext>
                            </a:extLst>
                          </a:hlinkClick>
                        </a:rPr>
                        <a:t>[…]</a:t>
                      </a:r>
                      <a:endParaRPr lang="en-US"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665983945"/>
                  </a:ext>
                </a:extLst>
              </a:tr>
              <a:tr h="365760">
                <a:tc>
                  <a:txBody>
                    <a:bodyPr/>
                    <a:lstStyle/>
                    <a:p>
                      <a:pPr algn="l" fontAlgn="t"/>
                      <a:r>
                        <a:rPr lang="uk-UA" sz="1800">
                          <a:effectLst/>
                        </a:rPr>
                        <a:t>Роки активності</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23" tooltip="2005">
                            <a:extLst>
                              <a:ext uri="{A12FA001-AC4F-418D-AE19-62706E023703}">
                                <ahyp:hlinkClr xmlns:ahyp="http://schemas.microsoft.com/office/drawing/2018/hyperlinkcolor" val="tx"/>
                              </a:ext>
                            </a:extLst>
                          </a:hlinkClick>
                        </a:rPr>
                        <a:t>2005</a:t>
                      </a:r>
                      <a:r>
                        <a:rPr lang="uk-UA" sz="1800" dirty="0">
                          <a:solidFill>
                            <a:schemeClr val="tx1"/>
                          </a:solidFill>
                          <a:effectLst/>
                        </a:rPr>
                        <a:t> — тепер. час</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198332176"/>
                  </a:ext>
                </a:extLst>
              </a:tr>
              <a:tr h="365760">
                <a:tc>
                  <a:txBody>
                    <a:bodyPr/>
                    <a:lstStyle/>
                    <a:p>
                      <a:pPr algn="l" fontAlgn="t"/>
                      <a:r>
                        <a:rPr lang="uk-UA" sz="1800">
                          <a:effectLst/>
                        </a:rPr>
                        <a:t>Сайт</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nl-NL" sz="1800" u="none" strike="noStrike" dirty="0">
                          <a:solidFill>
                            <a:schemeClr val="tx1"/>
                          </a:solidFill>
                          <a:effectLst/>
                          <a:hlinkClick r:id="rId24">
                            <a:extLst>
                              <a:ext uri="{A12FA001-AC4F-418D-AE19-62706E023703}">
                                <ahyp:hlinkClr xmlns:ahyp="http://schemas.microsoft.com/office/drawing/2018/hyperlinkcolor" val="tx"/>
                              </a:ext>
                            </a:extLst>
                          </a:hlinkClick>
                        </a:rPr>
                        <a:t>blog.samaltman.com</a:t>
                      </a:r>
                      <a:endParaRPr lang="nl-NL"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339239278"/>
                  </a:ext>
                </a:extLst>
              </a:tr>
            </a:tbl>
          </a:graphicData>
        </a:graphic>
      </p:graphicFrame>
    </p:spTree>
    <p:extLst>
      <p:ext uri="{BB962C8B-B14F-4D97-AF65-F5344CB8AC3E}">
        <p14:creationId xmlns:p14="http://schemas.microsoft.com/office/powerpoint/2010/main" val="180684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B90C72-81B7-18DF-4AB3-9055123502EE}"/>
              </a:ext>
            </a:extLst>
          </p:cNvPr>
          <p:cNvSpPr>
            <a:spLocks noGrp="1"/>
          </p:cNvSpPr>
          <p:nvPr>
            <p:ph type="title"/>
          </p:nvPr>
        </p:nvSpPr>
        <p:spPr/>
        <p:txBody>
          <a:bodyPr/>
          <a:lstStyle/>
          <a:p>
            <a:pPr algn="ctr"/>
            <a:r>
              <a:rPr lang="uk-UA" sz="4400" dirty="0">
                <a:effectLst/>
                <a:latin typeface="Roboto" panose="02000000000000000000" pitchFamily="2" charset="0"/>
                <a:ea typeface="Times New Roman" panose="02020603050405020304" pitchFamily="18" charset="0"/>
              </a:rPr>
              <a:t>Машинне навчання</a:t>
            </a:r>
            <a:endParaRPr lang="uk-UA" dirty="0"/>
          </a:p>
        </p:txBody>
      </p:sp>
      <p:sp>
        <p:nvSpPr>
          <p:cNvPr id="3" name="Місце для вмісту 2">
            <a:extLst>
              <a:ext uri="{FF2B5EF4-FFF2-40B4-BE49-F238E27FC236}">
                <a16:creationId xmlns:a16="http://schemas.microsoft.com/office/drawing/2014/main" id="{2F68D6A4-0C01-BAD4-102F-3D254853C857}"/>
              </a:ext>
            </a:extLst>
          </p:cNvPr>
          <p:cNvSpPr>
            <a:spLocks noGrp="1"/>
          </p:cNvSpPr>
          <p:nvPr>
            <p:ph idx="1"/>
          </p:nvPr>
        </p:nvSpPr>
        <p:spPr>
          <a:xfrm>
            <a:off x="838200" y="1478783"/>
            <a:ext cx="10515600" cy="4351338"/>
          </a:xfrm>
        </p:spPr>
        <p:txBody>
          <a:bodyPr>
            <a:normAutofit fontScale="92500" lnSpcReduction="10000"/>
          </a:bodyPr>
          <a:lstStyle/>
          <a:p>
            <a:r>
              <a:rPr lang="uk-UA" sz="2400" dirty="0">
                <a:effectLst/>
                <a:latin typeface="Roboto" panose="02000000000000000000" pitchFamily="2" charset="0"/>
                <a:ea typeface="Times New Roman" panose="02020603050405020304" pitchFamily="18" charset="0"/>
              </a:rPr>
              <a:t>Машинне навчання – це підгалузь </a:t>
            </a:r>
            <a:r>
              <a:rPr lang="uk-UA" sz="2400" u="sng" dirty="0">
                <a:effectLst/>
                <a:latin typeface="Roboto" panose="02000000000000000000"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штучного інтелекту</a:t>
            </a:r>
            <a:r>
              <a:rPr lang="uk-UA" sz="2400" dirty="0">
                <a:effectLst/>
                <a:latin typeface="Roboto" panose="02000000000000000000" pitchFamily="2" charset="0"/>
                <a:ea typeface="Times New Roman" panose="02020603050405020304" pitchFamily="18" charset="0"/>
              </a:rPr>
              <a:t>, що базується на створенні алгоритмів, здатних вчитися на даних і приймати рішення без заздалегідь запрограмованих інструкцій. </a:t>
            </a:r>
          </a:p>
          <a:p>
            <a:r>
              <a:rPr lang="uk-UA" sz="2400" dirty="0">
                <a:effectLst/>
                <a:latin typeface="Roboto" panose="02000000000000000000" pitchFamily="2" charset="0"/>
                <a:ea typeface="Times New Roman" panose="02020603050405020304" pitchFamily="18" charset="0"/>
              </a:rPr>
              <a:t>Машинне навчання дозволяє комп’ютерам вирішувати складні задачі, аналізуючи великі масиви </a:t>
            </a:r>
            <a:r>
              <a:rPr lang="uk-UA" sz="2400" u="sng" dirty="0">
                <a:effectLst/>
                <a:latin typeface="Roboto" panose="02000000000000000000"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даних</a:t>
            </a:r>
            <a:r>
              <a:rPr lang="uk-UA" sz="2400" dirty="0">
                <a:effectLst/>
                <a:latin typeface="Roboto" panose="02000000000000000000" pitchFamily="2" charset="0"/>
                <a:ea typeface="Times New Roman" panose="02020603050405020304" pitchFamily="18" charset="0"/>
              </a:rPr>
              <a:t> і виявляючи закономірності.</a:t>
            </a:r>
            <a:endParaRPr lang="uk-UA" sz="2400" dirty="0">
              <a:effectLst/>
              <a:latin typeface="Times New Roman" panose="02020603050405020304" pitchFamily="18" charset="0"/>
              <a:ea typeface="Times New Roman" panose="02020603050405020304" pitchFamily="18" charset="0"/>
            </a:endParaRPr>
          </a:p>
          <a:p>
            <a:pPr algn="just"/>
            <a:r>
              <a:rPr lang="uk-UA" sz="2400" dirty="0">
                <a:latin typeface="Roboto" panose="02000000000000000000" pitchFamily="2" charset="0"/>
              </a:rPr>
              <a:t>Машинне навчання – це потужна технологія, яка відкриває широкі можливості для автоматизації і оптимізації бізнесу. Алгоритми машинного навчання здатні аналізувати великі дані, виявляти приховані закономірності і робити точні прогнози.</a:t>
            </a:r>
          </a:p>
          <a:p>
            <a:pPr algn="just"/>
            <a:r>
              <a:rPr lang="uk-UA" sz="2400" dirty="0">
                <a:latin typeface="Roboto" panose="02000000000000000000" pitchFamily="2" charset="0"/>
              </a:rPr>
              <a:t>Однак застосування машинного навчання потребує обережності і розуміння його сильних та слабких сторін. Лише комплексний підхід з урахуванням етичних принципів дозволить повною мірою використати потенціал цієї технології для вирішення актуальних проблем і покращення нашого життя.</a:t>
            </a:r>
          </a:p>
          <a:p>
            <a:endParaRPr lang="uk-UA" dirty="0"/>
          </a:p>
        </p:txBody>
      </p:sp>
    </p:spTree>
    <p:extLst>
      <p:ext uri="{BB962C8B-B14F-4D97-AF65-F5344CB8AC3E}">
        <p14:creationId xmlns:p14="http://schemas.microsoft.com/office/powerpoint/2010/main" val="205953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355DE-3ABF-3828-D1CB-1BB001C1EA9E}"/>
              </a:ext>
            </a:extLst>
          </p:cNvPr>
          <p:cNvSpPr>
            <a:spLocks noGrp="1"/>
          </p:cNvSpPr>
          <p:nvPr>
            <p:ph type="title"/>
          </p:nvPr>
        </p:nvSpPr>
        <p:spPr>
          <a:xfrm>
            <a:off x="838200" y="365126"/>
            <a:ext cx="10515600" cy="938158"/>
          </a:xfrm>
        </p:spPr>
        <p:txBody>
          <a:bodyPr>
            <a:normAutofit fontScale="90000"/>
          </a:bodyPr>
          <a:lstStyle/>
          <a:p>
            <a:pPr algn="ctr"/>
            <a:r>
              <a:rPr lang="uk-UA" b="1" dirty="0">
                <a:solidFill>
                  <a:srgbClr val="000000"/>
                </a:solidFill>
                <a:latin typeface="PT Sans" panose="020B0503020203020204" pitchFamily="34" charset="-52"/>
                <a:ea typeface="Times New Roman" panose="02020603050405020304" pitchFamily="18" charset="0"/>
              </a:rPr>
              <a:t>Як працює машинне навчання</a:t>
            </a:r>
            <a:br>
              <a:rPr lang="uk-UA" b="1" dirty="0">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CFA32C67-3349-8CA4-E5E4-CD915662F2F3}"/>
              </a:ext>
            </a:extLst>
          </p:cNvPr>
          <p:cNvSpPr>
            <a:spLocks noGrp="1"/>
          </p:cNvSpPr>
          <p:nvPr>
            <p:ph idx="1"/>
          </p:nvPr>
        </p:nvSpPr>
        <p:spPr>
          <a:xfrm>
            <a:off x="838200" y="1253331"/>
            <a:ext cx="10515600" cy="4351338"/>
          </a:xfrm>
        </p:spPr>
        <p:txBody>
          <a:bodyPr>
            <a:normAutofit fontScale="92500" lnSpcReduction="10000"/>
          </a:bodyPr>
          <a:lstStyle/>
          <a:p>
            <a:pPr indent="0" algn="just">
              <a:buNone/>
            </a:pPr>
            <a:r>
              <a:rPr lang="uk-UA" sz="2400" dirty="0">
                <a:solidFill>
                  <a:srgbClr val="000000"/>
                </a:solidFill>
                <a:effectLst/>
                <a:latin typeface="Roboto" panose="02000000000000000000" pitchFamily="2" charset="0"/>
                <a:ea typeface="Times New Roman" panose="02020603050405020304" pitchFamily="18" charset="0"/>
              </a:rPr>
              <a:t>Процес машинного навчання можна умовно розділити на три етапи:</a:t>
            </a:r>
            <a:endParaRPr lang="uk-UA" sz="2400" dirty="0">
              <a:effectLst/>
              <a:latin typeface="Times New Roman" panose="02020603050405020304" pitchFamily="18" charset="0"/>
              <a:ea typeface="Times New Roman" panose="02020603050405020304" pitchFamily="18" charset="0"/>
            </a:endParaRPr>
          </a:p>
          <a:p>
            <a:pPr indent="0" algn="just">
              <a:buNone/>
            </a:pPr>
            <a:r>
              <a:rPr lang="uk-UA" sz="2400" b="1" dirty="0">
                <a:solidFill>
                  <a:srgbClr val="000000"/>
                </a:solidFill>
                <a:effectLst/>
                <a:latin typeface="PT Sans" panose="020B0503020203020204" pitchFamily="34" charset="-52"/>
                <a:ea typeface="Times New Roman" panose="02020603050405020304" pitchFamily="18" charset="0"/>
              </a:rPr>
              <a:t>1. Навчання</a:t>
            </a:r>
            <a:endParaRPr lang="uk-UA" sz="2400" b="1" dirty="0">
              <a:effectLst/>
              <a:latin typeface="Times New Roman" panose="02020603050405020304" pitchFamily="18" charset="0"/>
              <a:ea typeface="Times New Roman" panose="02020603050405020304" pitchFamily="18" charset="0"/>
            </a:endParaRPr>
          </a:p>
          <a:p>
            <a:pPr indent="0" algn="just">
              <a:buNone/>
            </a:pPr>
            <a:r>
              <a:rPr lang="uk-UA" sz="2400" dirty="0">
                <a:solidFill>
                  <a:srgbClr val="000000"/>
                </a:solidFill>
                <a:effectLst/>
                <a:latin typeface="Roboto" panose="02000000000000000000" pitchFamily="2" charset="0"/>
                <a:ea typeface="Times New Roman" panose="02020603050405020304" pitchFamily="18" charset="0"/>
              </a:rPr>
              <a:t>На цьому етапі алгоритм аналізує навчальний набір даних (тренувальна вибірка) і виявляє закономірності. Чим більше і якісніших даних, тим краще алгоритм зможе навчитися.</a:t>
            </a:r>
            <a:endParaRPr lang="uk-UA" sz="2400" dirty="0">
              <a:effectLst/>
              <a:latin typeface="Times New Roman" panose="02020603050405020304" pitchFamily="18" charset="0"/>
              <a:ea typeface="Times New Roman" panose="02020603050405020304" pitchFamily="18" charset="0"/>
            </a:endParaRPr>
          </a:p>
          <a:p>
            <a:pPr indent="0" algn="just">
              <a:buNone/>
            </a:pPr>
            <a:r>
              <a:rPr lang="uk-UA" sz="2400" b="1" dirty="0">
                <a:solidFill>
                  <a:srgbClr val="000000"/>
                </a:solidFill>
                <a:effectLst/>
                <a:latin typeface="PT Sans" panose="020B0503020203020204" pitchFamily="34" charset="-52"/>
                <a:ea typeface="Times New Roman" panose="02020603050405020304" pitchFamily="18" charset="0"/>
              </a:rPr>
              <a:t>2. Тестування</a:t>
            </a:r>
            <a:endParaRPr lang="uk-UA" sz="2400" b="1" dirty="0">
              <a:effectLst/>
              <a:latin typeface="Times New Roman" panose="02020603050405020304" pitchFamily="18" charset="0"/>
              <a:ea typeface="Times New Roman" panose="02020603050405020304" pitchFamily="18" charset="0"/>
            </a:endParaRPr>
          </a:p>
          <a:p>
            <a:pPr indent="0" algn="just">
              <a:buNone/>
            </a:pPr>
            <a:r>
              <a:rPr lang="uk-UA" sz="2400" dirty="0">
                <a:solidFill>
                  <a:srgbClr val="000000"/>
                </a:solidFill>
                <a:effectLst/>
                <a:latin typeface="Roboto" panose="02000000000000000000" pitchFamily="2" charset="0"/>
                <a:ea typeface="Times New Roman" panose="02020603050405020304" pitchFamily="18" charset="0"/>
              </a:rPr>
              <a:t>Після навчання модель тестується на окремому наборі даних, щоб оцінити її точність. Якщо точність незадовільна, алгоритм доопрацьовується.</a:t>
            </a:r>
            <a:endParaRPr lang="uk-UA" sz="2400" dirty="0">
              <a:effectLst/>
              <a:latin typeface="Times New Roman" panose="02020603050405020304" pitchFamily="18" charset="0"/>
              <a:ea typeface="Times New Roman" panose="02020603050405020304" pitchFamily="18" charset="0"/>
            </a:endParaRPr>
          </a:p>
          <a:p>
            <a:pPr indent="0" algn="just">
              <a:buNone/>
            </a:pPr>
            <a:r>
              <a:rPr lang="uk-UA" sz="2400" b="1" dirty="0">
                <a:solidFill>
                  <a:srgbClr val="000000"/>
                </a:solidFill>
                <a:effectLst/>
                <a:latin typeface="PT Sans" panose="020B0503020203020204" pitchFamily="34" charset="-52"/>
                <a:ea typeface="Times New Roman" panose="02020603050405020304" pitchFamily="18" charset="0"/>
              </a:rPr>
              <a:t>3. Використання</a:t>
            </a:r>
            <a:endParaRPr lang="uk-UA" sz="2400" b="1" dirty="0">
              <a:effectLst/>
              <a:latin typeface="Times New Roman" panose="02020603050405020304" pitchFamily="18" charset="0"/>
              <a:ea typeface="Times New Roman" panose="02020603050405020304" pitchFamily="18" charset="0"/>
            </a:endParaRPr>
          </a:p>
          <a:p>
            <a:pPr indent="0" algn="just">
              <a:buNone/>
            </a:pPr>
            <a:r>
              <a:rPr lang="uk-UA" sz="2400" dirty="0">
                <a:solidFill>
                  <a:srgbClr val="000000"/>
                </a:solidFill>
                <a:effectLst/>
                <a:latin typeface="Roboto" panose="02000000000000000000" pitchFamily="2" charset="0"/>
                <a:ea typeface="Times New Roman" panose="02020603050405020304" pitchFamily="18" charset="0"/>
              </a:rPr>
              <a:t>Коли модель навчилася достатньо добре, її можна застосувати для прогнозування, класифікації чи інших задач штучного інтелекту. Наприклад, розпізнавання образів, машинний переклад, автоматизація роботи чат-ботів тощо.</a:t>
            </a:r>
            <a:endParaRPr lang="uk-UA" sz="24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397454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7489EF-D8EB-F16E-9DA1-104D4C4097B0}"/>
              </a:ext>
            </a:extLst>
          </p:cNvPr>
          <p:cNvSpPr>
            <a:spLocks noGrp="1"/>
          </p:cNvSpPr>
          <p:nvPr>
            <p:ph type="title"/>
          </p:nvPr>
        </p:nvSpPr>
        <p:spPr/>
        <p:txBody>
          <a:bodyPr/>
          <a:lstStyle/>
          <a:p>
            <a:pPr algn="ctr"/>
            <a:r>
              <a:rPr lang="uk-UA" b="1" dirty="0">
                <a:solidFill>
                  <a:srgbClr val="000000"/>
                </a:solidFill>
                <a:latin typeface="PT Sans" panose="020B0503020203020204" pitchFamily="34" charset="-52"/>
                <a:ea typeface="Times New Roman" panose="02020603050405020304" pitchFamily="18" charset="0"/>
              </a:rPr>
              <a:t>Основні типи машинного навчання</a:t>
            </a:r>
            <a:br>
              <a:rPr lang="uk-UA" b="1" dirty="0">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63BA32CF-7346-8285-E861-1E5BFCE2603F}"/>
              </a:ext>
            </a:extLst>
          </p:cNvPr>
          <p:cNvSpPr>
            <a:spLocks noGrp="1"/>
          </p:cNvSpPr>
          <p:nvPr>
            <p:ph idx="1"/>
          </p:nvPr>
        </p:nvSpPr>
        <p:spPr>
          <a:xfrm>
            <a:off x="838200" y="1342149"/>
            <a:ext cx="10515600" cy="5150726"/>
          </a:xfrm>
        </p:spPr>
        <p:txBody>
          <a:bodyPr>
            <a:normAutofit fontScale="55000" lnSpcReduction="20000"/>
          </a:bodyPr>
          <a:lstStyle/>
          <a:p>
            <a:pPr indent="0" algn="just">
              <a:buNone/>
            </a:pPr>
            <a:r>
              <a:rPr lang="uk-UA" sz="3800" dirty="0">
                <a:solidFill>
                  <a:srgbClr val="000000"/>
                </a:solidFill>
                <a:effectLst/>
                <a:latin typeface="Roboto" panose="02000000000000000000" pitchFamily="2" charset="0"/>
                <a:ea typeface="Times New Roman" panose="02020603050405020304" pitchFamily="18" charset="0"/>
              </a:rPr>
              <a:t>Існують три основні підходи в машинному навчанні:</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b="1" dirty="0">
                <a:solidFill>
                  <a:srgbClr val="000000"/>
                </a:solidFill>
                <a:effectLst/>
                <a:latin typeface="PT Sans" panose="020B0503020203020204" pitchFamily="34" charset="-52"/>
                <a:ea typeface="Times New Roman" panose="02020603050405020304" pitchFamily="18" charset="0"/>
              </a:rPr>
              <a:t>Навчання з вчителем (контрольоване)</a:t>
            </a:r>
            <a:endParaRPr lang="uk-UA" sz="3800" b="1"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В алгоритм заздалегідь вводяться правильні відповіді (набір даних з мітками). Модель аналізує дані і намагається знайти зв’язок між вхідними даними і бажаним результатом.</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Приклад: розпізнавання об’єктів на зображеннях.</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b="1" dirty="0">
                <a:solidFill>
                  <a:srgbClr val="000000"/>
                </a:solidFill>
                <a:effectLst/>
                <a:latin typeface="PT Sans" panose="020B0503020203020204" pitchFamily="34" charset="-52"/>
                <a:ea typeface="Times New Roman" panose="02020603050405020304" pitchFamily="18" charset="0"/>
              </a:rPr>
              <a:t>Навчання без вчителя (не контрольоване)</a:t>
            </a:r>
          </a:p>
          <a:p>
            <a:pPr indent="0" algn="just">
              <a:buNone/>
            </a:pPr>
            <a:endParaRPr lang="uk-UA" sz="3800" b="1"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Алгоритм самостійно шукає закономірності в даних без попередньо відомих відповідей.</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Приклад: кластеризація даних, зниження розмірності.</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b="1" dirty="0">
                <a:solidFill>
                  <a:srgbClr val="000000"/>
                </a:solidFill>
                <a:latin typeface="PT Sans" panose="020B0503020203020204" pitchFamily="34" charset="-52"/>
                <a:ea typeface="Times New Roman" panose="02020603050405020304" pitchFamily="18" charset="0"/>
              </a:rPr>
              <a:t>Н</a:t>
            </a:r>
            <a:r>
              <a:rPr lang="uk-UA" sz="3800" b="1" dirty="0">
                <a:solidFill>
                  <a:srgbClr val="000000"/>
                </a:solidFill>
                <a:effectLst/>
                <a:latin typeface="PT Sans" panose="020B0503020203020204" pitchFamily="34" charset="-52"/>
                <a:ea typeface="Times New Roman" panose="02020603050405020304" pitchFamily="18" charset="0"/>
              </a:rPr>
              <a:t>авчання з підкріпленням</a:t>
            </a:r>
            <a:endParaRPr lang="uk-UA" sz="3800" b="1"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Алгоритм вчиться на основі взаємодії з навколишнім середовищем шляхом випробувань і помилок, отримуючи позитивне або негативне підкріплення за свої дії.</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Приклад: навчання АІ-систем грати в ігри.</a:t>
            </a:r>
            <a:endParaRPr lang="uk-UA" sz="3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185874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43FF1C-60D0-FCFD-8B57-2B11D8A7E6E6}"/>
              </a:ext>
            </a:extLst>
          </p:cNvPr>
          <p:cNvSpPr>
            <a:spLocks noGrp="1"/>
          </p:cNvSpPr>
          <p:nvPr>
            <p:ph type="title"/>
          </p:nvPr>
        </p:nvSpPr>
        <p:spPr/>
        <p:txBody>
          <a:bodyPr/>
          <a:lstStyle/>
          <a:p>
            <a:pPr algn="ctr"/>
            <a:r>
              <a:rPr lang="uk-UA" sz="4400" b="1" dirty="0">
                <a:solidFill>
                  <a:srgbClr val="000000"/>
                </a:solidFill>
                <a:effectLst/>
                <a:latin typeface="PT Sans" panose="020B0503020203020204" pitchFamily="34" charset="-52"/>
                <a:ea typeface="Times New Roman" panose="02020603050405020304" pitchFamily="18" charset="0"/>
              </a:rPr>
              <a:t>Переваги машинного навчання</a:t>
            </a:r>
            <a:br>
              <a:rPr lang="uk-UA" sz="4400" b="1" dirty="0">
                <a:effectLst/>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0C4BE89C-7A49-7BED-5A7B-F37741367082}"/>
              </a:ext>
            </a:extLst>
          </p:cNvPr>
          <p:cNvSpPr>
            <a:spLocks noGrp="1"/>
          </p:cNvSpPr>
          <p:nvPr>
            <p:ph idx="1"/>
          </p:nvPr>
        </p:nvSpPr>
        <p:spPr>
          <a:xfrm>
            <a:off x="838200" y="1142451"/>
            <a:ext cx="10515600" cy="5237327"/>
          </a:xfrm>
        </p:spPr>
        <p:txBody>
          <a:bodyPr>
            <a:normAutofit fontScale="92500" lnSpcReduction="20000"/>
          </a:bodyPr>
          <a:lstStyle/>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Автоматизація складних задач.</a:t>
            </a:r>
            <a:r>
              <a:rPr lang="uk-UA" sz="2400" dirty="0">
                <a:solidFill>
                  <a:srgbClr val="000000"/>
                </a:solidFill>
                <a:effectLst/>
                <a:latin typeface="PT Sans" panose="020B0503020203020204" pitchFamily="34" charset="-52"/>
                <a:ea typeface="Times New Roman" panose="02020603050405020304" pitchFamily="18" charset="0"/>
              </a:rPr>
              <a:t> Машинне навчання дозволяє автоматизувати задачі, які раніше потребували людської участі.</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Обробка великих даних.</a:t>
            </a:r>
            <a:r>
              <a:rPr lang="uk-UA" sz="2400" dirty="0">
                <a:solidFill>
                  <a:srgbClr val="000000"/>
                </a:solidFill>
                <a:effectLst/>
                <a:latin typeface="PT Sans" panose="020B0503020203020204" pitchFamily="34" charset="-52"/>
                <a:ea typeface="Times New Roman" panose="02020603050405020304" pitchFamily="18" charset="0"/>
              </a:rPr>
              <a:t> Алгоритми можуть аналізувати величезні масиви даних, виявляючи неочевидні закономірності.</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Адаптивність.</a:t>
            </a:r>
            <a:r>
              <a:rPr lang="uk-UA" sz="2400" dirty="0">
                <a:solidFill>
                  <a:srgbClr val="000000"/>
                </a:solidFill>
                <a:effectLst/>
                <a:latin typeface="PT Sans" panose="020B0503020203020204" pitchFamily="34" charset="-52"/>
                <a:ea typeface="Times New Roman" panose="02020603050405020304" pitchFamily="18" charset="0"/>
              </a:rPr>
              <a:t> Моделі постійно вдосконалюються і адаптуються під нові дані.</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Персоналізація.</a:t>
            </a:r>
            <a:r>
              <a:rPr lang="uk-UA" sz="2400" dirty="0">
                <a:solidFill>
                  <a:srgbClr val="000000"/>
                </a:solidFill>
                <a:effectLst/>
                <a:latin typeface="PT Sans" panose="020B0503020203020204" pitchFamily="34" charset="-52"/>
                <a:ea typeface="Times New Roman" panose="02020603050405020304" pitchFamily="18" charset="0"/>
              </a:rPr>
              <a:t> Можливість навчати моделі під конкретного користувача.</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Економія.</a:t>
            </a:r>
            <a:r>
              <a:rPr lang="uk-UA" sz="2400" dirty="0">
                <a:solidFill>
                  <a:srgbClr val="000000"/>
                </a:solidFill>
                <a:effectLst/>
                <a:latin typeface="PT Sans" panose="020B0503020203020204" pitchFamily="34" charset="-52"/>
                <a:ea typeface="Times New Roman" panose="02020603050405020304" pitchFamily="18" charset="0"/>
              </a:rPr>
              <a:t> Автоматизація дозволяє знизити витрати на рутинні операції.</a:t>
            </a:r>
            <a:endParaRPr lang="en-US" sz="2400" dirty="0">
              <a:solidFill>
                <a:srgbClr val="000000"/>
              </a:solidFill>
              <a:latin typeface="PT Sans" panose="020B0503020203020204" pitchFamily="34" charset="-52"/>
              <a:ea typeface="Times New Roman" panose="02020603050405020304" pitchFamily="18" charset="0"/>
            </a:endParaRPr>
          </a:p>
          <a:p>
            <a:pPr marL="0" lvl="0" indent="0" algn="just">
              <a:buSzPts val="1000"/>
              <a:buNone/>
              <a:tabLst>
                <a:tab pos="457200" algn="l"/>
              </a:tabLst>
            </a:pPr>
            <a:endParaRPr lang="uk-UA" sz="2400" b="1" dirty="0">
              <a:solidFill>
                <a:srgbClr val="000000"/>
              </a:solidFill>
              <a:effectLst/>
              <a:latin typeface="Roboto" panose="02000000000000000000" pitchFamily="2"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Roboto" panose="02000000000000000000" pitchFamily="2" charset="0"/>
                <a:ea typeface="Times New Roman" panose="02020603050405020304" pitchFamily="18" charset="0"/>
              </a:rPr>
              <a:t>Сфери застосування:</a:t>
            </a:r>
            <a:endParaRPr lang="uk-UA" sz="2400" b="1"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Рекомендаційні системи (</a:t>
            </a:r>
            <a:r>
              <a:rPr lang="uk-UA" sz="2400" dirty="0" err="1">
                <a:solidFill>
                  <a:srgbClr val="000000"/>
                </a:solidFill>
                <a:effectLst/>
                <a:latin typeface="PT Sans" panose="020B0503020203020204" pitchFamily="34" charset="-52"/>
                <a:ea typeface="Times New Roman" panose="02020603050405020304" pitchFamily="18" charset="0"/>
              </a:rPr>
              <a:t>YouTube</a:t>
            </a:r>
            <a:r>
              <a:rPr lang="uk-UA" sz="2400" dirty="0">
                <a:solidFill>
                  <a:srgbClr val="000000"/>
                </a:solidFill>
                <a:effectLst/>
                <a:latin typeface="PT Sans" panose="020B0503020203020204" pitchFamily="34" charset="-52"/>
                <a:ea typeface="Times New Roman" panose="02020603050405020304" pitchFamily="18" charset="0"/>
              </a:rPr>
              <a:t>, </a:t>
            </a:r>
            <a:r>
              <a:rPr lang="uk-UA" sz="2400" dirty="0" err="1">
                <a:solidFill>
                  <a:srgbClr val="000000"/>
                </a:solidFill>
                <a:effectLst/>
                <a:latin typeface="PT Sans" panose="020B0503020203020204" pitchFamily="34" charset="-52"/>
                <a:ea typeface="Times New Roman" panose="02020603050405020304" pitchFamily="18" charset="0"/>
              </a:rPr>
              <a:t>Netflix</a:t>
            </a:r>
            <a:r>
              <a:rPr lang="uk-UA" sz="2400" dirty="0">
                <a:solidFill>
                  <a:srgbClr val="000000"/>
                </a:solidFill>
                <a:effectLst/>
                <a:latin typeface="PT Sans" panose="020B0503020203020204" pitchFamily="34" charset="-52"/>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Розпізнавання образів (</a:t>
            </a:r>
            <a:r>
              <a:rPr lang="uk-UA" sz="2400" dirty="0" err="1">
                <a:solidFill>
                  <a:srgbClr val="000000"/>
                </a:solidFill>
                <a:effectLst/>
                <a:latin typeface="PT Sans" panose="020B0503020203020204" pitchFamily="34" charset="-52"/>
                <a:ea typeface="Times New Roman" panose="02020603050405020304" pitchFamily="18" charset="0"/>
              </a:rPr>
              <a:t>Face</a:t>
            </a:r>
            <a:r>
              <a:rPr lang="uk-UA" sz="2400" dirty="0">
                <a:solidFill>
                  <a:srgbClr val="000000"/>
                </a:solidFill>
                <a:effectLst/>
                <a:latin typeface="PT Sans" panose="020B0503020203020204" pitchFamily="34" charset="-52"/>
                <a:ea typeface="Times New Roman" panose="02020603050405020304" pitchFamily="18" charset="0"/>
              </a:rPr>
              <a:t> ID, автопілоти)</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Обробка природної мови (</a:t>
            </a:r>
            <a:r>
              <a:rPr lang="uk-UA" sz="2400" dirty="0" err="1">
                <a:solidFill>
                  <a:srgbClr val="000000"/>
                </a:solidFill>
                <a:effectLst/>
                <a:latin typeface="PT Sans" panose="020B0503020203020204" pitchFamily="34" charset="-52"/>
                <a:ea typeface="Times New Roman" panose="02020603050405020304" pitchFamily="18" charset="0"/>
              </a:rPr>
              <a:t>Siri</a:t>
            </a:r>
            <a:r>
              <a:rPr lang="uk-UA" sz="2400" dirty="0">
                <a:solidFill>
                  <a:srgbClr val="000000"/>
                </a:solidFill>
                <a:effectLst/>
                <a:latin typeface="PT Sans" panose="020B0503020203020204" pitchFamily="34" charset="-52"/>
                <a:ea typeface="Times New Roman" panose="02020603050405020304" pitchFamily="18" charset="0"/>
              </a:rPr>
              <a:t>, </a:t>
            </a:r>
            <a:r>
              <a:rPr lang="uk-UA" sz="2400" dirty="0" err="1">
                <a:solidFill>
                  <a:srgbClr val="000000"/>
                </a:solidFill>
                <a:effectLst/>
                <a:latin typeface="PT Sans" panose="020B0503020203020204" pitchFamily="34" charset="-52"/>
                <a:ea typeface="Times New Roman" panose="02020603050405020304" pitchFamily="18" charset="0"/>
              </a:rPr>
              <a:t>Google</a:t>
            </a:r>
            <a:r>
              <a:rPr lang="uk-UA" sz="2400" dirty="0">
                <a:solidFill>
                  <a:srgbClr val="000000"/>
                </a:solidFill>
                <a:effectLst/>
                <a:latin typeface="PT Sans" panose="020B0503020203020204" pitchFamily="34" charset="-52"/>
                <a:ea typeface="Times New Roman" panose="02020603050405020304" pitchFamily="18" charset="0"/>
              </a:rPr>
              <a:t> </a:t>
            </a:r>
            <a:r>
              <a:rPr lang="uk-UA" sz="2400" dirty="0" err="1">
                <a:solidFill>
                  <a:srgbClr val="000000"/>
                </a:solidFill>
                <a:effectLst/>
                <a:latin typeface="PT Sans" panose="020B0503020203020204" pitchFamily="34" charset="-52"/>
                <a:ea typeface="Times New Roman" panose="02020603050405020304" pitchFamily="18" charset="0"/>
              </a:rPr>
              <a:t>Assistant</a:t>
            </a:r>
            <a:r>
              <a:rPr lang="uk-UA" sz="2400" dirty="0">
                <a:solidFill>
                  <a:srgbClr val="000000"/>
                </a:solidFill>
                <a:effectLst/>
                <a:latin typeface="PT Sans" panose="020B0503020203020204" pitchFamily="34" charset="-52"/>
                <a:ea typeface="Times New Roman" panose="02020603050405020304" pitchFamily="18" charset="0"/>
              </a:rPr>
              <a:t>, С</a:t>
            </a:r>
            <a:r>
              <a:rPr lang="en-US" sz="2400" dirty="0" err="1">
                <a:solidFill>
                  <a:srgbClr val="000000"/>
                </a:solidFill>
                <a:effectLst/>
                <a:latin typeface="PT Sans" panose="020B0503020203020204" pitchFamily="34" charset="-52"/>
                <a:ea typeface="Times New Roman" panose="02020603050405020304" pitchFamily="18" charset="0"/>
              </a:rPr>
              <a:t>hatGPT</a:t>
            </a:r>
            <a:r>
              <a:rPr lang="uk-UA" sz="2400" dirty="0">
                <a:solidFill>
                  <a:srgbClr val="000000"/>
                </a:solidFill>
                <a:effectLst/>
                <a:latin typeface="PT Sans" panose="020B0503020203020204" pitchFamily="34" charset="-52"/>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Аналіз даних і прогнозування (фінанси, маркетинг)</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err="1">
                <a:solidFill>
                  <a:srgbClr val="000000"/>
                </a:solidFill>
                <a:effectLst/>
                <a:latin typeface="PT Sans" panose="020B0503020203020204" pitchFamily="34" charset="-52"/>
                <a:ea typeface="Times New Roman" panose="02020603050405020304" pitchFamily="18" charset="0"/>
              </a:rPr>
              <a:t>Кібербезпека</a:t>
            </a:r>
            <a:r>
              <a:rPr lang="uk-UA" sz="2400" dirty="0">
                <a:solidFill>
                  <a:srgbClr val="000000"/>
                </a:solidFill>
                <a:effectLst/>
                <a:latin typeface="PT Sans" panose="020B0503020203020204" pitchFamily="34" charset="-52"/>
                <a:ea typeface="Times New Roman" panose="02020603050405020304" pitchFamily="18" charset="0"/>
              </a:rPr>
              <a:t> (виявлення шахрайства)</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Медицина (діагностика захворювань)</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endParaRPr lang="uk-UA" sz="24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409216438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4027</TotalTime>
  <Words>3464</Words>
  <Application>Microsoft Office PowerPoint</Application>
  <PresentationFormat>Широкий екран</PresentationFormat>
  <Paragraphs>243</Paragraphs>
  <Slides>32</Slides>
  <Notes>0</Notes>
  <HiddenSlides>0</HiddenSlides>
  <MMClips>0</MMClips>
  <ScaleCrop>false</ScaleCrop>
  <HeadingPairs>
    <vt:vector size="6" baseType="variant">
      <vt:variant>
        <vt:lpstr>Використані шрифти</vt:lpstr>
      </vt:variant>
      <vt:variant>
        <vt:i4>13</vt:i4>
      </vt:variant>
      <vt:variant>
        <vt:lpstr>Тема</vt:lpstr>
      </vt:variant>
      <vt:variant>
        <vt:i4>1</vt:i4>
      </vt:variant>
      <vt:variant>
        <vt:lpstr>Заголовки слайдів</vt:lpstr>
      </vt:variant>
      <vt:variant>
        <vt:i4>32</vt:i4>
      </vt:variant>
    </vt:vector>
  </HeadingPairs>
  <TitlesOfParts>
    <vt:vector size="46" baseType="lpstr">
      <vt:lpstr>DengXian</vt:lpstr>
      <vt:lpstr>Google Sans</vt:lpstr>
      <vt:lpstr>Aparajita</vt:lpstr>
      <vt:lpstr>Arial</vt:lpstr>
      <vt:lpstr>Calibri</vt:lpstr>
      <vt:lpstr>Calibri Light</vt:lpstr>
      <vt:lpstr>Courier New</vt:lpstr>
      <vt:lpstr>DM Sans</vt:lpstr>
      <vt:lpstr>Gautami</vt:lpstr>
      <vt:lpstr>PT Sans</vt:lpstr>
      <vt:lpstr>Roboto</vt:lpstr>
      <vt:lpstr>Symbol</vt:lpstr>
      <vt:lpstr>Times New Roman</vt:lpstr>
      <vt:lpstr>Тема Office</vt:lpstr>
      <vt:lpstr>Машинне навчання</vt:lpstr>
      <vt:lpstr>Історія Chat GPT  (Generative Pre-trained Transformer,  генеративний попередньо-навчений трансформер)</vt:lpstr>
      <vt:lpstr>Історія Chat GPT</vt:lpstr>
      <vt:lpstr>Історія Chat GPT</vt:lpstr>
      <vt:lpstr>Сем Альтман</vt:lpstr>
      <vt:lpstr>Машинне навчання</vt:lpstr>
      <vt:lpstr>Як працює машинне навчання </vt:lpstr>
      <vt:lpstr>Основні типи машинного навчання </vt:lpstr>
      <vt:lpstr>Переваги машинного навчання </vt:lpstr>
      <vt:lpstr>Виклики і обмеження машинного навчання </vt:lpstr>
      <vt:lpstr>Типи задач машинного навчання</vt:lpstr>
      <vt:lpstr>Типи задач машинного навчання</vt:lpstr>
      <vt:lpstr>Алгоритми машинного навчання</vt:lpstr>
      <vt:lpstr>Алгоритми машинного навчання</vt:lpstr>
      <vt:lpstr>Інструменти та бібліотеки машинного навчання (Python)</vt:lpstr>
      <vt:lpstr>Інструменти та бібліотеки машинного навчання</vt:lpstr>
      <vt:lpstr>Середовища для розробки</vt:lpstr>
      <vt:lpstr>Основні особливості та переваги Colab </vt:lpstr>
      <vt:lpstr> Основні навички, необхідні для штучного інтелекту  </vt:lpstr>
      <vt:lpstr>Основні навички, необхідні для машинного навчання</vt:lpstr>
      <vt:lpstr>Препроцесінг даних</vt:lpstr>
      <vt:lpstr>Основні кроки препроцесінгу даних</vt:lpstr>
      <vt:lpstr>Основні кроки препроцесінгу даних</vt:lpstr>
      <vt:lpstr>Важливість препроцесінгу: </vt:lpstr>
      <vt:lpstr>Приклад препроцесінгу</vt:lpstr>
      <vt:lpstr>Лінійна регресія</vt:lpstr>
      <vt:lpstr>Лінійна регресія</vt:lpstr>
      <vt:lpstr> Алгоритм лінійної регресії </vt:lpstr>
      <vt:lpstr>Лінійна поліноміальна регресія</vt:lpstr>
      <vt:lpstr>Коефіцієнт детермінації</vt:lpstr>
      <vt:lpstr>Лінійна регресія</vt:lpstr>
      <vt:lpstr>Лінійна регресія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Машинне навчання</dc:title>
  <dc:creator>Anatoliy Bezverkhyi</dc:creator>
  <cp:lastModifiedBy>Anatoliy Bezverkhyi</cp:lastModifiedBy>
  <cp:revision>14</cp:revision>
  <dcterms:created xsi:type="dcterms:W3CDTF">2024-02-12T17:20:05Z</dcterms:created>
  <dcterms:modified xsi:type="dcterms:W3CDTF">2024-02-20T19:50:01Z</dcterms:modified>
</cp:coreProperties>
</file>