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0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Century Gothic" panose="020B0502020202020204" pitchFamily="34" charset="0"/>
      <p:regular r:id="rId13"/>
      <p:bold r:id="rId14"/>
      <p:italic r:id="rId15"/>
      <p:boldItalic r:id="rId16"/>
    </p:embeddedFont>
    <p:embeddedFont>
      <p:font typeface="Nunito Semi Bold" panose="020B0604020202020204" charset="-52"/>
      <p:regular r:id="rId17"/>
    </p:embeddedFont>
    <p:embeddedFont>
      <p:font typeface="PT Sans" panose="020B0503020203020204" pitchFamily="34" charset="-52"/>
      <p:regular r:id="rId18"/>
    </p:embeddedFont>
    <p:embeddedFont>
      <p:font typeface="Wingdings 3" panose="05040102010807070707" pitchFamily="18" charset="2"/>
      <p:regular r:id="rId1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4" d="100"/>
          <a:sy n="54" d="100"/>
        </p:scale>
        <p:origin x="67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3145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07056" y="3017521"/>
            <a:ext cx="10698479" cy="2715337"/>
          </a:xfrm>
        </p:spPr>
        <p:txBody>
          <a:bodyPr anchor="b">
            <a:normAutofit/>
          </a:bodyPr>
          <a:lstStyle>
            <a:lvl1pPr>
              <a:defRPr sz="648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07056" y="5732855"/>
            <a:ext cx="10698479" cy="1351540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5188573"/>
            <a:ext cx="2093582" cy="934307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175" y="5435449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85165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055" y="731520"/>
            <a:ext cx="10698479" cy="3740448"/>
          </a:xfrm>
        </p:spPr>
        <p:txBody>
          <a:bodyPr anchor="ctr">
            <a:normAutofit/>
          </a:bodyPr>
          <a:lstStyle>
            <a:lvl1pPr algn="l">
              <a:defRPr sz="576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07055" y="5224855"/>
            <a:ext cx="10698479" cy="1867037"/>
          </a:xfrm>
        </p:spPr>
        <p:txBody>
          <a:bodyPr anchor="ctr">
            <a:normAutofit/>
          </a:bodyPr>
          <a:lstStyle>
            <a:lvl1pPr marL="0" indent="0" algn="l">
              <a:buNone/>
              <a:defRPr sz="216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026" y="381381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175" y="3892967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07066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9939" y="731520"/>
            <a:ext cx="10072711" cy="3474720"/>
          </a:xfrm>
        </p:spPr>
        <p:txBody>
          <a:bodyPr anchor="ctr">
            <a:normAutofit/>
          </a:bodyPr>
          <a:lstStyle>
            <a:lvl1pPr algn="l">
              <a:defRPr sz="576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930014" y="4206240"/>
            <a:ext cx="9043865" cy="4572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92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07055" y="5224855"/>
            <a:ext cx="10698479" cy="1867037"/>
          </a:xfrm>
        </p:spPr>
        <p:txBody>
          <a:bodyPr anchor="ctr">
            <a:normAutofit/>
          </a:bodyPr>
          <a:lstStyle>
            <a:lvl1pPr marL="0" indent="0" algn="l">
              <a:buNone/>
              <a:defRPr sz="216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5026" y="381381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175" y="3892967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961182" y="777606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/>
            <a:r>
              <a:rPr lang="en-US" sz="96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337822" y="3486367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/>
            <a:r>
              <a:rPr lang="en-US" sz="96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3406091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056" y="2926081"/>
            <a:ext cx="10698480" cy="3269814"/>
          </a:xfrm>
        </p:spPr>
        <p:txBody>
          <a:bodyPr anchor="b">
            <a:normAutofit/>
          </a:bodyPr>
          <a:lstStyle>
            <a:lvl1pPr algn="l">
              <a:defRPr sz="576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07056" y="6217920"/>
            <a:ext cx="10698480" cy="87554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026" y="589407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8175" y="5979705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12757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419939" y="731520"/>
            <a:ext cx="10072711" cy="3474720"/>
          </a:xfrm>
        </p:spPr>
        <p:txBody>
          <a:bodyPr anchor="ctr">
            <a:normAutofit/>
          </a:bodyPr>
          <a:lstStyle>
            <a:lvl1pPr algn="l">
              <a:defRPr sz="576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107054" y="5212080"/>
            <a:ext cx="10698480" cy="100584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880">
                <a:solidFill>
                  <a:schemeClr val="accent1"/>
                </a:solidFill>
              </a:defRPr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07056" y="6217920"/>
            <a:ext cx="10698480" cy="87554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5026" y="589407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8175" y="5979705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961182" y="777606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/>
            <a:r>
              <a:rPr lang="en-US" sz="96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337822" y="3486367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/>
            <a:r>
              <a:rPr lang="en-US" sz="96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6359613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055" y="752888"/>
            <a:ext cx="10698479" cy="3456024"/>
          </a:xfrm>
        </p:spPr>
        <p:txBody>
          <a:bodyPr anchor="ctr">
            <a:normAutofit/>
          </a:bodyPr>
          <a:lstStyle>
            <a:lvl1pPr algn="l">
              <a:defRPr sz="576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107054" y="5212080"/>
            <a:ext cx="10698480" cy="100584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880">
                <a:solidFill>
                  <a:schemeClr val="accent1"/>
                </a:solidFill>
              </a:defRPr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07056" y="6217920"/>
            <a:ext cx="10698480" cy="87554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026" y="589407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8175" y="5979705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878258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16698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153775" y="752887"/>
            <a:ext cx="2649121" cy="6340580"/>
          </a:xfrm>
        </p:spPr>
        <p:txBody>
          <a:bodyPr vert="eaVert" anchor="ctr"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07054" y="752887"/>
            <a:ext cx="7772400" cy="6340580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971003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98953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94329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259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1511" y="748932"/>
            <a:ext cx="10694024" cy="1537068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7054" y="2560320"/>
            <a:ext cx="10698480" cy="4533146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990236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03233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9269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61872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91411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09285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59342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4350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055" y="2470500"/>
            <a:ext cx="10698479" cy="1762560"/>
          </a:xfrm>
        </p:spPr>
        <p:txBody>
          <a:bodyPr anchor="b"/>
          <a:lstStyle>
            <a:lvl1pPr algn="l">
              <a:defRPr sz="48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07055" y="4236155"/>
            <a:ext cx="10698479" cy="1032480"/>
          </a:xfrm>
        </p:spPr>
        <p:txBody>
          <a:bodyPr anchor="t"/>
          <a:lstStyle>
            <a:lvl1pPr marL="0" indent="0" algn="l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026" y="381381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175" y="3892967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52039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07054" y="2560320"/>
            <a:ext cx="5176637" cy="4533146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28896" y="2551467"/>
            <a:ext cx="5176637" cy="4533146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175" y="945339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56183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7248" y="2367244"/>
            <a:ext cx="4791278" cy="691514"/>
          </a:xfrm>
        </p:spPr>
        <p:txBody>
          <a:bodyPr anchor="b">
            <a:noAutofit/>
          </a:bodyPr>
          <a:lstStyle>
            <a:lvl1pPr marL="0" indent="0">
              <a:buNone/>
              <a:defRPr sz="2880" b="0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07055" y="3058759"/>
            <a:ext cx="5211472" cy="4024872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007956" y="2363370"/>
            <a:ext cx="4798801" cy="691514"/>
          </a:xfrm>
        </p:spPr>
        <p:txBody>
          <a:bodyPr anchor="b">
            <a:noAutofit/>
          </a:bodyPr>
          <a:lstStyle>
            <a:lvl1pPr marL="0" indent="0">
              <a:buNone/>
              <a:defRPr sz="2880" b="0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600348" y="3054886"/>
            <a:ext cx="5206409" cy="4024872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175" y="945339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54109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62221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72618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055" y="535306"/>
            <a:ext cx="4206239" cy="1171574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87614" y="535306"/>
            <a:ext cx="6217920" cy="6497956"/>
          </a:xfrm>
        </p:spPr>
        <p:txBody>
          <a:bodyPr anchor="ctr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07055" y="1918336"/>
            <a:ext cx="4206239" cy="5114923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67038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056" y="5760720"/>
            <a:ext cx="10698480" cy="680086"/>
          </a:xfrm>
        </p:spPr>
        <p:txBody>
          <a:bodyPr anchor="b">
            <a:normAutofit/>
          </a:bodyPr>
          <a:lstStyle>
            <a:lvl1pPr algn="l">
              <a:defRPr sz="288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107054" y="761958"/>
            <a:ext cx="10698480" cy="4625964"/>
          </a:xfrm>
        </p:spPr>
        <p:txBody>
          <a:bodyPr anchor="t">
            <a:normAutofit/>
          </a:bodyPr>
          <a:lstStyle>
            <a:lvl1pPr marL="0" indent="0" algn="ctr">
              <a:buNone/>
              <a:defRPr sz="1920"/>
            </a:lvl1pPr>
            <a:lvl2pPr marL="548640" indent="0">
              <a:buNone/>
              <a:defRPr sz="1920"/>
            </a:lvl2pPr>
            <a:lvl3pPr marL="1097280" indent="0">
              <a:buNone/>
              <a:defRPr sz="1920"/>
            </a:lvl3pPr>
            <a:lvl4pPr marL="1645920" indent="0">
              <a:buNone/>
              <a:defRPr sz="1920"/>
            </a:lvl4pPr>
            <a:lvl5pPr marL="2194560" indent="0">
              <a:buNone/>
              <a:defRPr sz="1920"/>
            </a:lvl5pPr>
            <a:lvl6pPr marL="2743200" indent="0">
              <a:buNone/>
              <a:defRPr sz="1920"/>
            </a:lvl6pPr>
            <a:lvl7pPr marL="3291840" indent="0">
              <a:buNone/>
              <a:defRPr sz="1920"/>
            </a:lvl7pPr>
            <a:lvl8pPr marL="3840480" indent="0">
              <a:buNone/>
              <a:defRPr sz="1920"/>
            </a:lvl8pPr>
            <a:lvl9pPr marL="4389120" indent="0">
              <a:buNone/>
              <a:defRPr sz="192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07056" y="6440806"/>
            <a:ext cx="10698480" cy="592454"/>
          </a:xfrm>
        </p:spPr>
        <p:txBody>
          <a:bodyPr>
            <a:normAutofit/>
          </a:bodyPr>
          <a:lstStyle>
            <a:lvl1pPr marL="0" indent="0">
              <a:buNone/>
              <a:defRPr sz="144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026" y="589407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8175" y="5979705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01941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74320"/>
            <a:ext cx="3421819" cy="7966354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32665" y="-943"/>
            <a:ext cx="2828009" cy="8224847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219456" cy="82296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11510" y="748932"/>
            <a:ext cx="10694024" cy="15370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07054" y="2560320"/>
            <a:ext cx="10698480" cy="4663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33935" y="7356525"/>
            <a:ext cx="1375540" cy="4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07055" y="7362970"/>
            <a:ext cx="9143999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638175" y="945339"/>
            <a:ext cx="93572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330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p:hf sldNum="0" hdr="0" ftr="0" dt="0"/>
  <p:txStyles>
    <p:titleStyle>
      <a:lvl1pPr algn="l" defTabSz="548640" rtl="0" eaLnBrk="1" latinLnBrk="0" hangingPunct="1">
        <a:spcBef>
          <a:spcPct val="0"/>
        </a:spcBef>
        <a:buNone/>
        <a:defRPr sz="432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11480" indent="-41148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16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891540" indent="-34290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92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37160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8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92024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46888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01752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356616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411480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466344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2465189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Аналіз етичних дилем у використанні AI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837724" y="4232196"/>
            <a:ext cx="7468553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Штучний інтелект став невід'ємною частиною сучасного світу, але його поширення викликає численні етичні питання. У цій презентації ми розглянемо ключові етичні дилеми, пов'язані з використанням ШІ, та можливі шляхи їх вирішення.</a:t>
            </a:r>
            <a:endParaRPr lang="en-US" sz="18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900827"/>
            <a:ext cx="9086136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Майбутнє етичного ШІ — за нами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1653064" y="3336846"/>
            <a:ext cx="2916317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Потужний інструмент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37724" y="3832384"/>
            <a:ext cx="3731657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ШІ — надзвичайно потужний інструмент, але без етичних обмежень він може завдати значної шкоди.</a:t>
            </a:r>
            <a:endParaRPr lang="en-US" sz="18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131" y="2083594"/>
            <a:ext cx="4534138" cy="4534138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2720" y="3853934"/>
            <a:ext cx="358140" cy="44767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41243" y="2305050"/>
            <a:ext cx="352484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Людська відповідальність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41243" y="2800588"/>
            <a:ext cx="3851434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Відповідальність лежить на людях: розробниках, бізнесі, регуляторах та суспільстві в цілому.</a:t>
            </a:r>
            <a:endParaRPr lang="en-US" sz="18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8131" y="2083594"/>
            <a:ext cx="4534138" cy="4534138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3995" y="2909292"/>
            <a:ext cx="358140" cy="44767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41243" y="475154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Свідомі дії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941243" y="5247084"/>
            <a:ext cx="3851434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Закликаємо діяти свідомо, щоб технології ШІ служили на благо всього людства.</a:t>
            </a:r>
            <a:endParaRPr lang="en-US" sz="18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8131" y="2083594"/>
            <a:ext cx="4534138" cy="4534138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81436" y="5617012"/>
            <a:ext cx="358140" cy="447675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962263" y="6976705"/>
            <a:ext cx="12705874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Наше завдання — створити майбутнє, де технології доповнюють людяність, а не замінюють її.</a:t>
            </a:r>
            <a:endParaRPr lang="en-US" sz="2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1973461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Що таке етика ШІ?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837724" y="3036451"/>
            <a:ext cx="746855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Етика ШІ — це набір принципів, що регулюють поведінку штучного інтелекту з урахуванням людських цінностей.</a:t>
            </a:r>
            <a:endParaRPr lang="en-US" sz="1850" dirty="0"/>
          </a:p>
        </p:txBody>
      </p:sp>
      <p:sp>
        <p:nvSpPr>
          <p:cNvPr id="5" name="Text 2"/>
          <p:cNvSpPr/>
          <p:nvPr/>
        </p:nvSpPr>
        <p:spPr>
          <a:xfrm>
            <a:off x="837724" y="4071699"/>
            <a:ext cx="746855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Вона допомагає </a:t>
            </a:r>
            <a:r>
              <a:rPr lang="en-US" sz="1850" dirty="0">
                <a:solidFill>
                  <a:srgbClr val="2D4DF2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уникати шкоди</a:t>
            </a: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людям і суспільству, забезпечуючи </a:t>
            </a:r>
            <a:r>
              <a:rPr lang="en-US" sz="1850" dirty="0">
                <a:solidFill>
                  <a:srgbClr val="018CE1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справедливість</a:t>
            </a: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, </a:t>
            </a:r>
            <a:r>
              <a:rPr lang="en-US" sz="1850" dirty="0">
                <a:solidFill>
                  <a:srgbClr val="DA33B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прозорість</a:t>
            </a: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і </a:t>
            </a:r>
            <a:r>
              <a:rPr lang="en-US" sz="1850" dirty="0">
                <a:solidFill>
                  <a:srgbClr val="2D4DF2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безпеку</a:t>
            </a: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.</a:t>
            </a:r>
            <a:endParaRPr lang="en-US" sz="1850" dirty="0"/>
          </a:p>
        </p:txBody>
      </p:sp>
      <p:sp>
        <p:nvSpPr>
          <p:cNvPr id="6" name="Text 3"/>
          <p:cNvSpPr/>
          <p:nvPr/>
        </p:nvSpPr>
        <p:spPr>
          <a:xfrm>
            <a:off x="837724" y="5106948"/>
            <a:ext cx="746855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Етика ШІ формує основу довіри між технологіями та суспільством, встановлюючи межі прийнятного використання інтелектуальних систем.</a:t>
            </a:r>
            <a:endParaRPr lang="en-US" sz="18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837724" y="1744742"/>
            <a:ext cx="4158734" cy="2551986"/>
          </a:xfrm>
          <a:prstGeom prst="roundRect">
            <a:avLst>
              <a:gd name="adj" fmla="val 14070"/>
            </a:avLst>
          </a:prstGeom>
          <a:solidFill>
            <a:srgbClr val="F3F3FF"/>
          </a:solidFill>
          <a:ln w="22860">
            <a:solidFill>
              <a:srgbClr val="2D4DF2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1099899" y="2006917"/>
            <a:ext cx="3634383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Людське благополуччя та гідність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1099899" y="2854404"/>
            <a:ext cx="363438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ШІ має служити людям, не замінюючи їх і не шкодячи їхній гідності та автономії.</a:t>
            </a:r>
            <a:endParaRPr lang="en-US" sz="1850" dirty="0"/>
          </a:p>
        </p:txBody>
      </p:sp>
      <p:sp>
        <p:nvSpPr>
          <p:cNvPr id="5" name="Shape 3"/>
          <p:cNvSpPr/>
          <p:nvPr/>
        </p:nvSpPr>
        <p:spPr>
          <a:xfrm>
            <a:off x="5235773" y="1744742"/>
            <a:ext cx="4158734" cy="2551986"/>
          </a:xfrm>
          <a:prstGeom prst="roundRect">
            <a:avLst>
              <a:gd name="adj" fmla="val 14070"/>
            </a:avLst>
          </a:prstGeom>
          <a:solidFill>
            <a:srgbClr val="F3F3FF"/>
          </a:solidFill>
          <a:ln w="22860">
            <a:solidFill>
              <a:srgbClr val="018CE1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5497949" y="2006917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Контроль людини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5497949" y="2502456"/>
            <a:ext cx="3634383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Принцип «людина в циклі» забезпечує, що відповідальність за остаточні рішення завжди залишається за людиною.</a:t>
            </a:r>
            <a:endParaRPr lang="en-US" sz="1850" dirty="0"/>
          </a:p>
        </p:txBody>
      </p:sp>
      <p:sp>
        <p:nvSpPr>
          <p:cNvPr id="8" name="Shape 6"/>
          <p:cNvSpPr/>
          <p:nvPr/>
        </p:nvSpPr>
        <p:spPr>
          <a:xfrm>
            <a:off x="9633823" y="1744742"/>
            <a:ext cx="4158853" cy="2551986"/>
          </a:xfrm>
          <a:prstGeom prst="roundRect">
            <a:avLst>
              <a:gd name="adj" fmla="val 14070"/>
            </a:avLst>
          </a:prstGeom>
          <a:solidFill>
            <a:srgbClr val="F3F3FF"/>
          </a:solidFill>
          <a:ln w="22860">
            <a:solidFill>
              <a:srgbClr val="DA33BF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9895999" y="2006917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Прозорість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9895999" y="2502456"/>
            <a:ext cx="3634502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Алгоритми мають бути зрозумілими та пояснюваними, без "чорних скриньок".</a:t>
            </a:r>
            <a:endParaRPr lang="en-US" sz="1850" dirty="0"/>
          </a:p>
        </p:txBody>
      </p:sp>
      <p:sp>
        <p:nvSpPr>
          <p:cNvPr id="11" name="Text 9"/>
          <p:cNvSpPr/>
          <p:nvPr/>
        </p:nvSpPr>
        <p:spPr>
          <a:xfrm>
            <a:off x="837724" y="4655701"/>
            <a:ext cx="7818477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Ключові етичні принципи ШІ</a:t>
            </a:r>
            <a:endParaRPr lang="en-US" sz="4400" dirty="0"/>
          </a:p>
        </p:txBody>
      </p:sp>
      <p:sp>
        <p:nvSpPr>
          <p:cNvPr id="12" name="Text 10"/>
          <p:cNvSpPr/>
          <p:nvPr/>
        </p:nvSpPr>
        <p:spPr>
          <a:xfrm>
            <a:off x="837724" y="5718691"/>
            <a:ext cx="1295495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Дотримання цих принципів допомагає будувати довіру користувачів і забезпечує відповідальне використання технологій ШІ в різних галузях.</a:t>
            </a:r>
            <a:endParaRPr lang="en-US" sz="18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15816" y="905947"/>
            <a:ext cx="12962692" cy="6855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50"/>
              </a:lnSpc>
              <a:buNone/>
            </a:pPr>
            <a:r>
              <a:rPr lang="en-US" sz="43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Упередженість і дискримінація: реальний виклик</a:t>
            </a:r>
            <a:endParaRPr lang="en-US" sz="4300" dirty="0"/>
          </a:p>
        </p:txBody>
      </p:sp>
      <p:sp>
        <p:nvSpPr>
          <p:cNvPr id="3" name="Text 1"/>
          <p:cNvSpPr/>
          <p:nvPr/>
        </p:nvSpPr>
        <p:spPr>
          <a:xfrm>
            <a:off x="815816" y="2174081"/>
            <a:ext cx="3214211" cy="3426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50" dirty="0">
                <a:solidFill>
                  <a:srgbClr val="2D4DF2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Проблема дискримінації</a:t>
            </a:r>
            <a:endParaRPr lang="en-US" sz="2150" dirty="0"/>
          </a:p>
        </p:txBody>
      </p:sp>
      <p:sp>
        <p:nvSpPr>
          <p:cNvPr id="4" name="Text 2"/>
          <p:cNvSpPr/>
          <p:nvPr/>
        </p:nvSpPr>
        <p:spPr>
          <a:xfrm>
            <a:off x="815816" y="2749748"/>
            <a:ext cx="7571780" cy="7458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Системи прогнозування злочинності часто несправедливо націлені на певні етнічні та соціальні групи через історичні упередження в даних.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815816" y="3705344"/>
            <a:ext cx="7571780" cy="7458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ШІ не просто повторює, але й посилює існуючі упередження в суспільстві, створюючи замкнене коло дискримінації.</a:t>
            </a:r>
            <a:endParaRPr lang="en-US" sz="1800" dirty="0"/>
          </a:p>
        </p:txBody>
      </p:sp>
      <p:sp>
        <p:nvSpPr>
          <p:cNvPr id="6" name="Text 4"/>
          <p:cNvSpPr/>
          <p:nvPr/>
        </p:nvSpPr>
        <p:spPr>
          <a:xfrm>
            <a:off x="815816" y="4684157"/>
            <a:ext cx="2742486" cy="3426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50" dirty="0">
                <a:solidFill>
                  <a:srgbClr val="018CE1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Шляхи вирішення</a:t>
            </a:r>
            <a:endParaRPr lang="en-US" sz="2150" dirty="0"/>
          </a:p>
        </p:txBody>
      </p:sp>
      <p:sp>
        <p:nvSpPr>
          <p:cNvPr id="7" name="Text 5"/>
          <p:cNvSpPr/>
          <p:nvPr/>
        </p:nvSpPr>
        <p:spPr>
          <a:xfrm>
            <a:off x="815816" y="5259824"/>
            <a:ext cx="7571780" cy="3729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900"/>
              </a:lnSpc>
              <a:buSzPct val="100000"/>
              <a:buChar char="•"/>
            </a:pPr>
            <a:r>
              <a:rPr lang="en-US" sz="18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Ретельний дизайн алгоритмів з урахуванням різноманітності</a:t>
            </a:r>
            <a:endParaRPr lang="en-US" sz="1800" dirty="0"/>
          </a:p>
        </p:txBody>
      </p:sp>
      <p:sp>
        <p:nvSpPr>
          <p:cNvPr id="8" name="Text 6"/>
          <p:cNvSpPr/>
          <p:nvPr/>
        </p:nvSpPr>
        <p:spPr>
          <a:xfrm>
            <a:off x="815816" y="5714286"/>
            <a:ext cx="7571780" cy="3729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900"/>
              </a:lnSpc>
              <a:buSzPct val="100000"/>
              <a:buChar char="•"/>
            </a:pPr>
            <a:r>
              <a:rPr lang="en-US" sz="18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Регулярне тестування на упередженість</a:t>
            </a:r>
            <a:endParaRPr lang="en-US" sz="1800" dirty="0"/>
          </a:p>
        </p:txBody>
      </p:sp>
      <p:sp>
        <p:nvSpPr>
          <p:cNvPr id="9" name="Text 7"/>
          <p:cNvSpPr/>
          <p:nvPr/>
        </p:nvSpPr>
        <p:spPr>
          <a:xfrm>
            <a:off x="815816" y="6168747"/>
            <a:ext cx="7571780" cy="3729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900"/>
              </a:lnSpc>
              <a:buSzPct val="100000"/>
              <a:buChar char="•"/>
            </a:pPr>
            <a:r>
              <a:rPr lang="en-US" sz="18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Незалежний аудит моделей</a:t>
            </a:r>
            <a:endParaRPr lang="en-US" sz="1800" dirty="0"/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3858" y="2203252"/>
            <a:ext cx="4858226" cy="485822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210389"/>
            <a:ext cx="7684413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Приватність і безпека даних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2393156"/>
            <a:ext cx="4158734" cy="4625935"/>
          </a:xfrm>
          <a:prstGeom prst="roundRect">
            <a:avLst>
              <a:gd name="adj" fmla="val 8634"/>
            </a:avLst>
          </a:prstGeom>
          <a:solidFill>
            <a:srgbClr val="F3F3FF">
              <a:alpha val="75000"/>
            </a:srgbClr>
          </a:solidFill>
          <a:ln w="30480">
            <a:solidFill>
              <a:srgbClr val="2D4DF2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37724" y="2393156"/>
            <a:ext cx="121920" cy="4625935"/>
          </a:xfrm>
          <a:prstGeom prst="roundRect">
            <a:avLst>
              <a:gd name="adj" fmla="val 294514"/>
            </a:avLst>
          </a:prstGeom>
          <a:solidFill>
            <a:srgbClr val="2D4DF2"/>
          </a:solidFill>
          <a:ln/>
        </p:spPr>
      </p:sp>
      <p:sp>
        <p:nvSpPr>
          <p:cNvPr id="5" name="Text 3"/>
          <p:cNvSpPr/>
          <p:nvPr/>
        </p:nvSpPr>
        <p:spPr>
          <a:xfrm>
            <a:off x="1229439" y="2662952"/>
            <a:ext cx="2952631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Масштаб збору даних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229439" y="3158490"/>
            <a:ext cx="3497223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ШІ збирає і аналізує величезні обсяги персональних даних – від історії перегляду сайтів до біометричних показників і геолокації.</a:t>
            </a:r>
            <a:endParaRPr lang="en-US" sz="1850" dirty="0"/>
          </a:p>
        </p:txBody>
      </p:sp>
      <p:sp>
        <p:nvSpPr>
          <p:cNvPr id="7" name="Shape 5"/>
          <p:cNvSpPr/>
          <p:nvPr/>
        </p:nvSpPr>
        <p:spPr>
          <a:xfrm>
            <a:off x="5235773" y="2393156"/>
            <a:ext cx="4158734" cy="4625935"/>
          </a:xfrm>
          <a:prstGeom prst="roundRect">
            <a:avLst>
              <a:gd name="adj" fmla="val 8634"/>
            </a:avLst>
          </a:prstGeom>
          <a:solidFill>
            <a:srgbClr val="F3F3FF">
              <a:alpha val="75000"/>
            </a:srgbClr>
          </a:solidFill>
          <a:ln w="30480">
            <a:solidFill>
              <a:srgbClr val="018CE1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5235773" y="2393156"/>
            <a:ext cx="121920" cy="4625935"/>
          </a:xfrm>
          <a:prstGeom prst="roundRect">
            <a:avLst>
              <a:gd name="adj" fmla="val 294514"/>
            </a:avLst>
          </a:prstGeom>
          <a:solidFill>
            <a:srgbClr val="018CE1"/>
          </a:solidFill>
          <a:ln/>
        </p:spPr>
      </p:sp>
      <p:sp>
        <p:nvSpPr>
          <p:cNvPr id="9" name="Text 7"/>
          <p:cNvSpPr/>
          <p:nvPr/>
        </p:nvSpPr>
        <p:spPr>
          <a:xfrm>
            <a:off x="5627489" y="2662952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Основні ризики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5627489" y="3158490"/>
            <a:ext cx="349722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Масштабні витоки конфіденційної інформації</a:t>
            </a:r>
            <a:endParaRPr lang="en-US" sz="1850" dirty="0"/>
          </a:p>
        </p:txBody>
      </p:sp>
      <p:sp>
        <p:nvSpPr>
          <p:cNvPr id="11" name="Text 9"/>
          <p:cNvSpPr/>
          <p:nvPr/>
        </p:nvSpPr>
        <p:spPr>
          <a:xfrm>
            <a:off x="5627489" y="4008239"/>
            <a:ext cx="349722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Несанкціонований доступ до персональних даних</a:t>
            </a:r>
            <a:endParaRPr lang="en-US" sz="1850" dirty="0"/>
          </a:p>
        </p:txBody>
      </p:sp>
      <p:sp>
        <p:nvSpPr>
          <p:cNvPr id="12" name="Text 10"/>
          <p:cNvSpPr/>
          <p:nvPr/>
        </p:nvSpPr>
        <p:spPr>
          <a:xfrm>
            <a:off x="5627489" y="4857988"/>
            <a:ext cx="349722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Порушення особистого простору через постійне спостереження</a:t>
            </a:r>
            <a:endParaRPr lang="en-US" sz="1850" dirty="0"/>
          </a:p>
        </p:txBody>
      </p:sp>
      <p:sp>
        <p:nvSpPr>
          <p:cNvPr id="13" name="Shape 11"/>
          <p:cNvSpPr/>
          <p:nvPr/>
        </p:nvSpPr>
        <p:spPr>
          <a:xfrm>
            <a:off x="9633823" y="2393156"/>
            <a:ext cx="4158853" cy="4625935"/>
          </a:xfrm>
          <a:prstGeom prst="roundRect">
            <a:avLst>
              <a:gd name="adj" fmla="val 8634"/>
            </a:avLst>
          </a:prstGeom>
          <a:solidFill>
            <a:srgbClr val="F3F3FF">
              <a:alpha val="75000"/>
            </a:srgbClr>
          </a:solidFill>
          <a:ln w="30480">
            <a:solidFill>
              <a:srgbClr val="DA33BF"/>
            </a:solidFill>
            <a:prstDash val="solid"/>
          </a:ln>
        </p:spPr>
      </p:sp>
      <p:sp>
        <p:nvSpPr>
          <p:cNvPr id="14" name="Shape 12"/>
          <p:cNvSpPr/>
          <p:nvPr/>
        </p:nvSpPr>
        <p:spPr>
          <a:xfrm>
            <a:off x="9633823" y="2393156"/>
            <a:ext cx="121920" cy="4625935"/>
          </a:xfrm>
          <a:prstGeom prst="roundRect">
            <a:avLst>
              <a:gd name="adj" fmla="val 294514"/>
            </a:avLst>
          </a:prstGeom>
          <a:solidFill>
            <a:srgbClr val="DA33BF"/>
          </a:solidFill>
          <a:ln/>
        </p:spPr>
      </p:sp>
      <p:sp>
        <p:nvSpPr>
          <p:cNvPr id="15" name="Text 13"/>
          <p:cNvSpPr/>
          <p:nvPr/>
        </p:nvSpPr>
        <p:spPr>
          <a:xfrm>
            <a:off x="10025539" y="2662952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Заходи безпеки</a:t>
            </a:r>
            <a:endParaRPr lang="en-US" sz="2200" dirty="0"/>
          </a:p>
        </p:txBody>
      </p:sp>
      <p:sp>
        <p:nvSpPr>
          <p:cNvPr id="16" name="Text 14"/>
          <p:cNvSpPr/>
          <p:nvPr/>
        </p:nvSpPr>
        <p:spPr>
          <a:xfrm>
            <a:off x="10025539" y="3158490"/>
            <a:ext cx="3497342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Необхідно впроваджувати найсуворіші стандарти кібербезпеки, включаючи шифрування, анонімізацію даних та регулярний аудит систем.</a:t>
            </a:r>
            <a:endParaRPr lang="en-US" sz="1850" dirty="0"/>
          </a:p>
        </p:txBody>
      </p:sp>
      <p:sp>
        <p:nvSpPr>
          <p:cNvPr id="17" name="Text 15"/>
          <p:cNvSpPr/>
          <p:nvPr/>
        </p:nvSpPr>
        <p:spPr>
          <a:xfrm>
            <a:off x="10025539" y="5217200"/>
            <a:ext cx="3497342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Важливо дотримуватись принципу </a:t>
            </a:r>
            <a:r>
              <a:rPr lang="en-US" sz="1850" dirty="0">
                <a:solidFill>
                  <a:srgbClr val="2D4DF2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мінімізації даних</a:t>
            </a: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– збирати лише ту інформацію, яка справді потрібна.</a:t>
            </a:r>
            <a:endParaRPr lang="en-US" sz="18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69295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4023" y="3285411"/>
            <a:ext cx="7334131" cy="6336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950"/>
              </a:lnSpc>
              <a:buNone/>
            </a:pPr>
            <a:r>
              <a:rPr lang="en-US" sz="39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Відповідальність і підзвітність</a:t>
            </a:r>
            <a:endParaRPr lang="en-US" sz="3950" dirty="0"/>
          </a:p>
        </p:txBody>
      </p:sp>
      <p:sp>
        <p:nvSpPr>
          <p:cNvPr id="4" name="Text 1"/>
          <p:cNvSpPr/>
          <p:nvPr/>
        </p:nvSpPr>
        <p:spPr>
          <a:xfrm>
            <a:off x="754023" y="4457581"/>
            <a:ext cx="2534603" cy="3168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Ключове питання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754023" y="4989790"/>
            <a:ext cx="6298406" cy="6891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Хто несе відповідальність, якщо ШІ приймає помилкове або шкідливе рішення?</a:t>
            </a:r>
            <a:endParaRPr lang="en-US" sz="1650" dirty="0"/>
          </a:p>
        </p:txBody>
      </p:sp>
      <p:sp>
        <p:nvSpPr>
          <p:cNvPr id="6" name="Text 3"/>
          <p:cNvSpPr/>
          <p:nvPr/>
        </p:nvSpPr>
        <p:spPr>
          <a:xfrm>
            <a:off x="754023" y="5872758"/>
            <a:ext cx="6298406" cy="3445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6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Розробник алгоритму?</a:t>
            </a:r>
            <a:endParaRPr lang="en-US" sz="1650" dirty="0"/>
          </a:p>
        </p:txBody>
      </p:sp>
      <p:sp>
        <p:nvSpPr>
          <p:cNvPr id="7" name="Text 4"/>
          <p:cNvSpPr/>
          <p:nvPr/>
        </p:nvSpPr>
        <p:spPr>
          <a:xfrm>
            <a:off x="754023" y="6292691"/>
            <a:ext cx="6298406" cy="3445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6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Компанія, що використовує систему?</a:t>
            </a:r>
            <a:endParaRPr lang="en-US" sz="1650" dirty="0"/>
          </a:p>
        </p:txBody>
      </p:sp>
      <p:sp>
        <p:nvSpPr>
          <p:cNvPr id="8" name="Text 5"/>
          <p:cNvSpPr/>
          <p:nvPr/>
        </p:nvSpPr>
        <p:spPr>
          <a:xfrm>
            <a:off x="754023" y="6712625"/>
            <a:ext cx="6298406" cy="3445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6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Кінцевий користувач?</a:t>
            </a:r>
            <a:endParaRPr lang="en-US" sz="1650" dirty="0"/>
          </a:p>
        </p:txBody>
      </p:sp>
      <p:sp>
        <p:nvSpPr>
          <p:cNvPr id="9" name="Text 6"/>
          <p:cNvSpPr/>
          <p:nvPr/>
        </p:nvSpPr>
        <p:spPr>
          <a:xfrm>
            <a:off x="7585591" y="4457581"/>
            <a:ext cx="2591991" cy="3168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Юридичні прогалини</a:t>
            </a:r>
            <a:endParaRPr lang="en-US" sz="1950" dirty="0"/>
          </a:p>
        </p:txBody>
      </p:sp>
      <p:sp>
        <p:nvSpPr>
          <p:cNvPr id="10" name="Text 7"/>
          <p:cNvSpPr/>
          <p:nvPr/>
        </p:nvSpPr>
        <p:spPr>
          <a:xfrm>
            <a:off x="7585591" y="4989790"/>
            <a:ext cx="6298406" cy="6891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Відсутність чітких юридичних рамок створює складнощі при визначенні відповідальності.</a:t>
            </a:r>
            <a:endParaRPr lang="en-US" sz="1650" dirty="0"/>
          </a:p>
        </p:txBody>
      </p:sp>
      <p:sp>
        <p:nvSpPr>
          <p:cNvPr id="11" name="Text 8"/>
          <p:cNvSpPr/>
          <p:nvPr/>
        </p:nvSpPr>
        <p:spPr>
          <a:xfrm>
            <a:off x="7585591" y="5872758"/>
            <a:ext cx="6298406" cy="6891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Потрібні нові закони та </a:t>
            </a:r>
            <a:r>
              <a:rPr lang="en-US" sz="1650" dirty="0">
                <a:solidFill>
                  <a:srgbClr val="DA33B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етичні кодекси</a:t>
            </a:r>
            <a:r>
              <a:rPr lang="en-US" sz="16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для розробників і користувачів систем ШІ.</a:t>
            </a:r>
            <a:endParaRPr lang="en-US" sz="1650" dirty="0"/>
          </a:p>
        </p:txBody>
      </p:sp>
      <p:sp>
        <p:nvSpPr>
          <p:cNvPr id="12" name="Text 9"/>
          <p:cNvSpPr/>
          <p:nvPr/>
        </p:nvSpPr>
        <p:spPr>
          <a:xfrm>
            <a:off x="7585591" y="6755725"/>
            <a:ext cx="6298406" cy="6891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Критична потреба у створенні міжнародних стандартів та регуляторних органів.</a:t>
            </a:r>
            <a:endParaRPr lang="en-US" sz="16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898327"/>
            <a:ext cx="10428208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Емоційна сліпота ШІ: приклад із життя</a:t>
            </a:r>
            <a:endParaRPr lang="en-US" sz="44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2230517"/>
            <a:ext cx="4831556" cy="483155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619756" y="2230517"/>
            <a:ext cx="2961323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Історія робота-кухаря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6619756" y="2821781"/>
            <a:ext cx="7180421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ШІ, запрограмований готувати їжу з доступних інгредієнтів, використав домашнього кота як інгредієнт, керуючись лише логікою виживання, без розуміння емоційного зв'язку між людьми та домашніми тваринами.</a:t>
            </a:r>
            <a:endParaRPr lang="en-US" sz="1850" dirty="0"/>
          </a:p>
        </p:txBody>
      </p:sp>
      <p:sp>
        <p:nvSpPr>
          <p:cNvPr id="6" name="Shape 3"/>
          <p:cNvSpPr/>
          <p:nvPr/>
        </p:nvSpPr>
        <p:spPr>
          <a:xfrm>
            <a:off x="6260783" y="2230517"/>
            <a:ext cx="30480" cy="2123361"/>
          </a:xfrm>
          <a:prstGeom prst="rect">
            <a:avLst/>
          </a:prstGeom>
          <a:solidFill>
            <a:srgbClr val="2D4DF2"/>
          </a:solidFill>
          <a:ln/>
        </p:spPr>
      </p:sp>
      <p:sp>
        <p:nvSpPr>
          <p:cNvPr id="7" name="Text 4"/>
          <p:cNvSpPr/>
          <p:nvPr/>
        </p:nvSpPr>
        <p:spPr>
          <a:xfrm>
            <a:off x="6260783" y="4623078"/>
            <a:ext cx="753939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Ця гіпотетична історія </a:t>
            </a:r>
            <a:r>
              <a:rPr lang="en-US" sz="1850" dirty="0">
                <a:solidFill>
                  <a:srgbClr val="2D4DF2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демонструє межі</a:t>
            </a: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утилітарного підходу без врахування людських емоцій і моралі.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6260783" y="5604510"/>
            <a:ext cx="753939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Вона нагадує нам про важливість збереження </a:t>
            </a:r>
            <a:r>
              <a:rPr lang="en-US" sz="1850" dirty="0">
                <a:solidFill>
                  <a:srgbClr val="DA33B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людяності</a:t>
            </a: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в центрі технологічних рішень.</a:t>
            </a:r>
            <a:endParaRPr lang="en-US" sz="18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906423"/>
            <a:ext cx="8903137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Соціальні та економічні наслідки</a:t>
            </a:r>
            <a:endParaRPr lang="en-US" sz="44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2089190"/>
            <a:ext cx="4318278" cy="95750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077039" y="3286006"/>
            <a:ext cx="3839647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Автоматизація робочих місць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1077039" y="4133493"/>
            <a:ext cx="3839647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Масова автоматизація може призвести до втрати мільйонів робочих місць і посилення соціально-економічної нерівності.</a:t>
            </a:r>
            <a:endParaRPr lang="en-US" sz="18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6002" y="2089190"/>
            <a:ext cx="4318278" cy="957501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395317" y="3286006"/>
            <a:ext cx="3839647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Інклюзивність і різноманітність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395317" y="4133493"/>
            <a:ext cx="3839647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ШІ має сприяти створенню рівних можливостей для всіх груп населення, незалежно від їх соціального статусу, віку чи походження.</a:t>
            </a:r>
            <a:endParaRPr lang="en-US" sz="18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4279" y="2089190"/>
            <a:ext cx="4318278" cy="95750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3595" y="3286006"/>
            <a:ext cx="2923580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Цифрова грамотність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713595" y="3781544"/>
            <a:ext cx="3839647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Підвищення цифрової грамотності всіх верств населення — ключовий елемент для забезпечення справедливого доступу до переваг ШІ.</a:t>
            </a:r>
            <a:endParaRPr lang="en-US" sz="1850" dirty="0"/>
          </a:p>
        </p:txBody>
      </p:sp>
      <p:sp>
        <p:nvSpPr>
          <p:cNvPr id="12" name="Text 7"/>
          <p:cNvSpPr/>
          <p:nvPr/>
        </p:nvSpPr>
        <p:spPr>
          <a:xfrm>
            <a:off x="837724" y="6557129"/>
            <a:ext cx="1295495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Необхідно розробити стратегії </a:t>
            </a:r>
            <a:r>
              <a:rPr lang="en-US" sz="1850" dirty="0">
                <a:solidFill>
                  <a:srgbClr val="018CE1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перекваліфікації працівників</a:t>
            </a: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та створення нових робочих місць у галузях, що розвиваються завдяки ШІ.</a:t>
            </a:r>
            <a:endParaRPr lang="en-US" sz="18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691634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Як впроваджувати етичний ШІ?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837724" y="2697956"/>
            <a:ext cx="3062407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D4DF2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Організаційний рівень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837724" y="3289221"/>
            <a:ext cx="3442335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Розробка внутрішніх етичних кодексів і стандартів</a:t>
            </a:r>
            <a:endParaRPr lang="en-US" sz="1850" dirty="0"/>
          </a:p>
        </p:txBody>
      </p:sp>
      <p:sp>
        <p:nvSpPr>
          <p:cNvPr id="6" name="Text 3"/>
          <p:cNvSpPr/>
          <p:nvPr/>
        </p:nvSpPr>
        <p:spPr>
          <a:xfrm>
            <a:off x="837724" y="4521994"/>
            <a:ext cx="34423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Формування спеціальних команд з етики ШІ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837724" y="5371743"/>
            <a:ext cx="3442335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Навчання співробітників етичним принципам роботи з ШІ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837724" y="6604516"/>
            <a:ext cx="34423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Впровадження процедур етичного аудиту технологій</a:t>
            </a:r>
            <a:endParaRPr lang="en-US" sz="1850" dirty="0"/>
          </a:p>
        </p:txBody>
      </p:sp>
      <p:sp>
        <p:nvSpPr>
          <p:cNvPr id="9" name="Text 6"/>
          <p:cNvSpPr/>
          <p:nvPr/>
        </p:nvSpPr>
        <p:spPr>
          <a:xfrm>
            <a:off x="4871561" y="269795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A33B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Технічний рівень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4871561" y="3289221"/>
            <a:ext cx="34423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Постійний моніторинг роботи систем ШІ</a:t>
            </a:r>
            <a:endParaRPr lang="en-US" sz="1850" dirty="0"/>
          </a:p>
        </p:txBody>
      </p:sp>
      <p:sp>
        <p:nvSpPr>
          <p:cNvPr id="11" name="Text 8"/>
          <p:cNvSpPr/>
          <p:nvPr/>
        </p:nvSpPr>
        <p:spPr>
          <a:xfrm>
            <a:off x="4871561" y="4138970"/>
            <a:ext cx="34423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Забезпечення прозорості алгоритмів</a:t>
            </a:r>
            <a:endParaRPr lang="en-US" sz="1850" dirty="0"/>
          </a:p>
        </p:txBody>
      </p:sp>
      <p:sp>
        <p:nvSpPr>
          <p:cNvPr id="12" name="Text 9"/>
          <p:cNvSpPr/>
          <p:nvPr/>
        </p:nvSpPr>
        <p:spPr>
          <a:xfrm>
            <a:off x="4871561" y="4988719"/>
            <a:ext cx="34423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Регулярне тестування на упередженість</a:t>
            </a:r>
            <a:endParaRPr lang="en-US" sz="1850" dirty="0"/>
          </a:p>
        </p:txBody>
      </p:sp>
      <p:sp>
        <p:nvSpPr>
          <p:cNvPr id="13" name="Text 10"/>
          <p:cNvSpPr/>
          <p:nvPr/>
        </p:nvSpPr>
        <p:spPr>
          <a:xfrm>
            <a:off x="4871561" y="5838468"/>
            <a:ext cx="34423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Впровадження механізмів пояснення рішень ШІ</a:t>
            </a:r>
            <a:endParaRPr lang="en-US" sz="1850" dirty="0"/>
          </a:p>
        </p:txBody>
      </p:sp>
      <p:sp>
        <p:nvSpPr>
          <p:cNvPr id="14" name="Text 11"/>
          <p:cNvSpPr/>
          <p:nvPr/>
        </p:nvSpPr>
        <p:spPr>
          <a:xfrm>
            <a:off x="4871561" y="6688217"/>
            <a:ext cx="34423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Системи раннього виявлення етичних проблем</a:t>
            </a:r>
            <a:endParaRPr lang="en-US" sz="18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Віхоть">
  <a:themeElements>
    <a:clrScheme name="Віхоть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Віхоть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іхоть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0</TotalTime>
  <Words>653</Words>
  <Application>Microsoft Office PowerPoint</Application>
  <PresentationFormat>Довільний</PresentationFormat>
  <Paragraphs>85</Paragraphs>
  <Slides>10</Slides>
  <Notes>10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10</vt:i4>
      </vt:variant>
    </vt:vector>
  </HeadingPairs>
  <TitlesOfParts>
    <vt:vector size="16" baseType="lpstr">
      <vt:lpstr>PT Sans</vt:lpstr>
      <vt:lpstr>Century Gothic</vt:lpstr>
      <vt:lpstr>Arial</vt:lpstr>
      <vt:lpstr>Nunito Semi Bold</vt:lpstr>
      <vt:lpstr>Wingdings 3</vt:lpstr>
      <vt:lpstr>Віхоть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User</cp:lastModifiedBy>
  <cp:revision>2</cp:revision>
  <dcterms:created xsi:type="dcterms:W3CDTF">2025-09-06T05:48:48Z</dcterms:created>
  <dcterms:modified xsi:type="dcterms:W3CDTF">2025-09-06T05:59:15Z</dcterms:modified>
</cp:coreProperties>
</file>