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7F97F7-196B-4AC1-80EC-55CE4F912E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5A3FEC-9B9D-4CD3-8FB8-3D4A2FD29517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447800"/>
            <a:ext cx="4997152" cy="3637384"/>
          </a:xfrm>
        </p:spPr>
        <p:txBody>
          <a:bodyPr>
            <a:noAutofit/>
          </a:bodyPr>
          <a:lstStyle/>
          <a:p>
            <a:r>
              <a:rPr lang="uk-UA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этапов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301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764704"/>
            <a:ext cx="6048672" cy="576064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четвёртом этапе экспертизе подлежит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916832"/>
            <a:ext cx="2664296" cy="14401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работы принятого решения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1916832"/>
            <a:ext cx="2664296" cy="14401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параметры и квалификационные характеристики исполнителей работ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532" y="386104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уже решение обретает реальные черты, появляется возможность делать первые выводы относительно его результатов.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Соединительная линия уступом 7"/>
          <p:cNvCxnSpPr>
            <a:stCxn id="2" idx="1"/>
            <a:endCxn id="3" idx="1"/>
          </p:cNvCxnSpPr>
          <p:nvPr/>
        </p:nvCxnSpPr>
        <p:spPr>
          <a:xfrm rot="10800000" flipV="1">
            <a:off x="1547664" y="1052736"/>
            <a:ext cx="12700" cy="1584176"/>
          </a:xfrm>
          <a:prstGeom prst="bentConnector3">
            <a:avLst>
              <a:gd name="adj1" fmla="val 1800000"/>
            </a:avLst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>
            <a:stCxn id="2" idx="3"/>
            <a:endCxn id="4" idx="3"/>
          </p:cNvCxnSpPr>
          <p:nvPr/>
        </p:nvCxnSpPr>
        <p:spPr>
          <a:xfrm>
            <a:off x="7596336" y="1052736"/>
            <a:ext cx="12700" cy="1584176"/>
          </a:xfrm>
          <a:prstGeom prst="bentConnector3">
            <a:avLst>
              <a:gd name="adj1" fmla="val 1800000"/>
            </a:avLst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0014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6632"/>
            <a:ext cx="6696744" cy="64807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Пятый этап самый большой и за объёмом работ и за масштабом анализа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998718"/>
            <a:ext cx="6696744" cy="6480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 эксперты имеют дело с всеми решениями в полном, завершённом виде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831504"/>
            <a:ext cx="6696744" cy="6480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приобретает критического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культуротехнического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708920"/>
            <a:ext cx="6696744" cy="6480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Фиксируется достижение или не достижение целей, которые ставились сначала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573016"/>
            <a:ext cx="6696744" cy="6480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возможные причины тех или иных отклонений и нарушений на всех предыдущих этапах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437112"/>
            <a:ext cx="6696744" cy="6480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могут фиксироваться средства и технологии получения начерченных результатов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5301208"/>
            <a:ext cx="6696744" cy="6480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Побочные эффекты, которые вне внимания и те, которые не учтены в решении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6112255"/>
            <a:ext cx="6696744" cy="6480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изготавливаться рекомендации относительно изменений или установленных норм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Соединительная линия уступом 18"/>
          <p:cNvCxnSpPr>
            <a:stCxn id="2" idx="3"/>
            <a:endCxn id="3" idx="3"/>
          </p:cNvCxnSpPr>
          <p:nvPr/>
        </p:nvCxnSpPr>
        <p:spPr>
          <a:xfrm>
            <a:off x="7956376" y="440668"/>
            <a:ext cx="12700" cy="882086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3" idx="1"/>
            <a:endCxn id="4" idx="1"/>
          </p:cNvCxnSpPr>
          <p:nvPr/>
        </p:nvCxnSpPr>
        <p:spPr>
          <a:xfrm rot="10800000" flipV="1">
            <a:off x="1259632" y="1322754"/>
            <a:ext cx="12700" cy="832786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4" idx="3"/>
            <a:endCxn id="5" idx="3"/>
          </p:cNvCxnSpPr>
          <p:nvPr/>
        </p:nvCxnSpPr>
        <p:spPr>
          <a:xfrm>
            <a:off x="7956376" y="2155540"/>
            <a:ext cx="12700" cy="877416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5" idx="1"/>
            <a:endCxn id="6" idx="1"/>
          </p:cNvCxnSpPr>
          <p:nvPr/>
        </p:nvCxnSpPr>
        <p:spPr>
          <a:xfrm rot="10800000" flipV="1">
            <a:off x="1259632" y="3032956"/>
            <a:ext cx="12700" cy="864096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6" idx="3"/>
            <a:endCxn id="7" idx="3"/>
          </p:cNvCxnSpPr>
          <p:nvPr/>
        </p:nvCxnSpPr>
        <p:spPr>
          <a:xfrm>
            <a:off x="7956376" y="3897052"/>
            <a:ext cx="12700" cy="864096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7" idx="1"/>
            <a:endCxn id="8" idx="1"/>
          </p:cNvCxnSpPr>
          <p:nvPr/>
        </p:nvCxnSpPr>
        <p:spPr>
          <a:xfrm rot="10800000" flipV="1">
            <a:off x="1259632" y="4761148"/>
            <a:ext cx="12700" cy="864096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8" idx="3"/>
            <a:endCxn id="9" idx="3"/>
          </p:cNvCxnSpPr>
          <p:nvPr/>
        </p:nvCxnSpPr>
        <p:spPr>
          <a:xfrm>
            <a:off x="7956376" y="5625244"/>
            <a:ext cx="12700" cy="811047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5695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9928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Таким образом, управленческое решение, представлено в циклах (или этапах) его существования, становится объектом для системы экспертного оценивания.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В идеальном варианте экспертиза должна строится как единая система, которая охватывает весь процесс принятия и реализации управленческого решения.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Практика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показывает, что в результате своевременного и обоснованного применения специальных психологических познаний и методов научной психологии, позволяющих устанавливать причины, закономерности и особенности протекания психической деятельности, психологические особенности личности, имеющие юридическое значение, существенно расширяются возможности осуществления правоприменительной практики.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09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66112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Судебно-психологическая экспертиза: этапы;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экспертиза управленческих решений: этапы;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0639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Психологическая экспертиза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это комплексное психологическое обследование человека, в котором решающую роль играет заключение психолога-эксперта, отвечающего на определенный ясно сформулированный практический вопрос: например, "пригоден или не пригоден человек к выполнению заданной деятельности по своим психологическим качествам", "может быть причастен или не может быть причастен к совершению какого-либо правонарушения (имеются ли мотивы такого действия)" и т.п. Психологические тесты является лишь одним из возможных источников информации, которые может использовать эксперт-психолог для своего заключения. Совпадение тестовых результатов с другими объективными и субъективно-профессиональными данными (личными наблюдениями и выводами) - вот то, к чему должен стремиться любой исполнитель психологической экспертизы. Не следует ни преувеличивать, ни преуменьшать значение психологических тестов. Ответственность за правильную интерпретацию результатов психологических тестов лежит не на их разработчиках, а на тех, кто их применяет - на исполнителях.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Психологическая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в судебной практике - это осуществляемое с соблюдением определенных правовых норм исследование на основе применения специальных психологических знаний, которому закон придает значение источника доказательств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/>
              <a:t>   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4973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431" y="1969072"/>
            <a:ext cx="3528392" cy="2627560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судебно-психологической экспертизы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1295100"/>
            <a:ext cx="3024336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Участие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 в исследовании доказательств</a:t>
            </a:r>
            <a:r>
              <a:rPr lang="ru-RU" sz="16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76057" y="1969073"/>
            <a:ext cx="3024336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Выяснение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обстоятельств, имеющих значение для заключения экспертов</a:t>
            </a:r>
            <a:r>
              <a:rPr lang="ru-RU" sz="12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652415"/>
            <a:ext cx="3024336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Проведение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экспериментального исследования.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76057" y="3372495"/>
            <a:ext cx="3024336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Составление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4092575"/>
            <a:ext cx="3024336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Оглашение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</a:t>
            </a:r>
            <a:r>
              <a:rPr lang="ru-RU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812655"/>
            <a:ext cx="3024336" cy="504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Допрос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экспертов.</a:t>
            </a:r>
          </a:p>
        </p:txBody>
      </p:sp>
      <p:cxnSp>
        <p:nvCxnSpPr>
          <p:cNvPr id="10" name="Соединительная линия уступом 9"/>
          <p:cNvCxnSpPr>
            <a:stCxn id="2" idx="0"/>
            <a:endCxn id="3" idx="1"/>
          </p:cNvCxnSpPr>
          <p:nvPr/>
        </p:nvCxnSpPr>
        <p:spPr>
          <a:xfrm rot="5400000" flipH="1" flipV="1">
            <a:off x="3574869" y="467886"/>
            <a:ext cx="421944" cy="258042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3" idx="3"/>
            <a:endCxn id="4" idx="3"/>
          </p:cNvCxnSpPr>
          <p:nvPr/>
        </p:nvCxnSpPr>
        <p:spPr>
          <a:xfrm>
            <a:off x="8100392" y="1547128"/>
            <a:ext cx="1" cy="673973"/>
          </a:xfrm>
          <a:prstGeom prst="bentConnector3">
            <a:avLst>
              <a:gd name="adj1" fmla="val 228601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stCxn id="4" idx="1"/>
            <a:endCxn id="5" idx="1"/>
          </p:cNvCxnSpPr>
          <p:nvPr/>
        </p:nvCxnSpPr>
        <p:spPr>
          <a:xfrm rot="10800000" flipV="1">
            <a:off x="5076057" y="2221101"/>
            <a:ext cx="1" cy="683342"/>
          </a:xfrm>
          <a:prstGeom prst="bentConnector3">
            <a:avLst>
              <a:gd name="adj1" fmla="val 228601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5" idx="3"/>
            <a:endCxn id="6" idx="3"/>
          </p:cNvCxnSpPr>
          <p:nvPr/>
        </p:nvCxnSpPr>
        <p:spPr>
          <a:xfrm>
            <a:off x="8100392" y="2904443"/>
            <a:ext cx="1" cy="720080"/>
          </a:xfrm>
          <a:prstGeom prst="bentConnector3">
            <a:avLst>
              <a:gd name="adj1" fmla="val 228601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6" idx="1"/>
            <a:endCxn id="7" idx="1"/>
          </p:cNvCxnSpPr>
          <p:nvPr/>
        </p:nvCxnSpPr>
        <p:spPr>
          <a:xfrm rot="10800000" flipV="1">
            <a:off x="5076057" y="3624523"/>
            <a:ext cx="1" cy="720080"/>
          </a:xfrm>
          <a:prstGeom prst="bentConnector3">
            <a:avLst>
              <a:gd name="adj1" fmla="val 228601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7" idx="3"/>
            <a:endCxn id="8" idx="3"/>
          </p:cNvCxnSpPr>
          <p:nvPr/>
        </p:nvCxnSpPr>
        <p:spPr>
          <a:xfrm>
            <a:off x="8100392" y="4344603"/>
            <a:ext cx="12700" cy="72008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495626" y="348625"/>
            <a:ext cx="4519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Судебно-психологическая экспертиза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44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806" y="260648"/>
            <a:ext cx="8496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проведенных исследований с учетом их результатов эксперт от своего имени или комиссия экспертов дают письменное заключение и подписывают его. Подписи эксперта или комиссии экспертов удостоверяются печатью государственного судебно-экспертного учреждения.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98656" y="2677591"/>
            <a:ext cx="2448272" cy="1944216"/>
          </a:xfrm>
          <a:prstGeom prst="rect">
            <a:avLst/>
          </a:prstGeom>
          <a:solidFill>
            <a:schemeClr val="accent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заключении эксперта или комиссии экспертов должны быть отражены: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948" y="1556792"/>
            <a:ext cx="2448272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и место производства судебной экспертизы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1948" y="2630744"/>
            <a:ext cx="2448272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производства судебной экспертизы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1948" y="3712096"/>
            <a:ext cx="2448272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органе или о лице, назначивших судебную экспертизу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7012" y="4770771"/>
            <a:ext cx="2448272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государственном судебно-экспертном учреждении, об эксперте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90780" y="1556792"/>
            <a:ext cx="2448272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результатов исследований, обоснование и формулировка выводов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1556792"/>
            <a:ext cx="2448272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результаты исследований с указанием примененных методов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66791" y="2611262"/>
            <a:ext cx="2448272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участниках процесса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61858" y="3712096"/>
            <a:ext cx="2448272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исследований и материалы дела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986524" y="4786796"/>
            <a:ext cx="2448272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поставленные перед экспертом или комиссией экспертов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97684" y="4786796"/>
            <a:ext cx="2448272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ответственности за дачу заведомо ложного заключения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3245284" y="2492896"/>
            <a:ext cx="153372" cy="184695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5" idx="3"/>
          </p:cNvCxnSpPr>
          <p:nvPr/>
        </p:nvCxnSpPr>
        <p:spPr>
          <a:xfrm flipH="1">
            <a:off x="3250220" y="3098796"/>
            <a:ext cx="147464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250220" y="4180148"/>
            <a:ext cx="147464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250220" y="4621807"/>
            <a:ext cx="148436" cy="148964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" idx="2"/>
            <a:endCxn id="13" idx="0"/>
          </p:cNvCxnSpPr>
          <p:nvPr/>
        </p:nvCxnSpPr>
        <p:spPr>
          <a:xfrm flipH="1">
            <a:off x="4621820" y="4621807"/>
            <a:ext cx="972" cy="164989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845956" y="4621807"/>
            <a:ext cx="140568" cy="164989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11" idx="1"/>
          </p:cNvCxnSpPr>
          <p:nvPr/>
        </p:nvCxnSpPr>
        <p:spPr>
          <a:xfrm>
            <a:off x="5846928" y="4180148"/>
            <a:ext cx="114930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0" idx="1"/>
          </p:cNvCxnSpPr>
          <p:nvPr/>
        </p:nvCxnSpPr>
        <p:spPr>
          <a:xfrm>
            <a:off x="5846928" y="3079314"/>
            <a:ext cx="119863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846928" y="2492896"/>
            <a:ext cx="93224" cy="184695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3" idx="0"/>
            <a:endCxn id="8" idx="2"/>
          </p:cNvCxnSpPr>
          <p:nvPr/>
        </p:nvCxnSpPr>
        <p:spPr>
          <a:xfrm flipH="1" flipV="1">
            <a:off x="4614916" y="2492896"/>
            <a:ext cx="7876" cy="184695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0129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65248"/>
            <a:ext cx="7879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экспертиза управленческих решений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9178" y="826913"/>
            <a:ext cx="7920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разработана экспертная модель и комплексная методика проведения экспертизы. В её основу вложено представление про цикличность жизни управленческих решений.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36544" y="1750243"/>
            <a:ext cx="3528392" cy="454621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0516" y="2492896"/>
            <a:ext cx="3384376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Когда самого решения ещё нет, но уже возникает его необходимость; тут же анализируется ситуация, которая сложилась.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0516" y="5344931"/>
            <a:ext cx="3384376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Автономное существование результатов выполнения решения и разворачивание некоторых его последствий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0516" y="3917730"/>
            <a:ext cx="3384376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Исполнение принятого решения.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0936" y="3917730"/>
            <a:ext cx="3384376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Утверждение результатов разработки (проекта, программы) и принятия его к исполнению.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0936" y="2492896"/>
            <a:ext cx="3384376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Разработка решения (проекта, программы).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Соединительная линия уступом 10"/>
          <p:cNvCxnSpPr>
            <a:stCxn id="4" idx="1"/>
            <a:endCxn id="5" idx="1"/>
          </p:cNvCxnSpPr>
          <p:nvPr/>
        </p:nvCxnSpPr>
        <p:spPr>
          <a:xfrm rot="10800000" flipV="1">
            <a:off x="1070516" y="1977554"/>
            <a:ext cx="1766028" cy="1163414"/>
          </a:xfrm>
          <a:prstGeom prst="bentConnector3">
            <a:avLst>
              <a:gd name="adj1" fmla="val 112944"/>
            </a:avLst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3"/>
            <a:endCxn id="9" idx="1"/>
          </p:cNvCxnSpPr>
          <p:nvPr/>
        </p:nvCxnSpPr>
        <p:spPr>
          <a:xfrm>
            <a:off x="4454892" y="3140968"/>
            <a:ext cx="396044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9" idx="3"/>
            <a:endCxn id="8" idx="3"/>
          </p:cNvCxnSpPr>
          <p:nvPr/>
        </p:nvCxnSpPr>
        <p:spPr>
          <a:xfrm>
            <a:off x="8235312" y="3140968"/>
            <a:ext cx="12700" cy="1424834"/>
          </a:xfrm>
          <a:prstGeom prst="bentConnector3">
            <a:avLst>
              <a:gd name="adj1" fmla="val 1800000"/>
            </a:avLst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1"/>
            <a:endCxn id="7" idx="3"/>
          </p:cNvCxnSpPr>
          <p:nvPr/>
        </p:nvCxnSpPr>
        <p:spPr>
          <a:xfrm flipH="1">
            <a:off x="4454892" y="4565802"/>
            <a:ext cx="396044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7" idx="1"/>
            <a:endCxn id="6" idx="1"/>
          </p:cNvCxnSpPr>
          <p:nvPr/>
        </p:nvCxnSpPr>
        <p:spPr>
          <a:xfrm rot="10800000" flipV="1">
            <a:off x="1070516" y="4565801"/>
            <a:ext cx="12700" cy="1427201"/>
          </a:xfrm>
          <a:prstGeom prst="bentConnector3">
            <a:avLst>
              <a:gd name="adj1" fmla="val 1800000"/>
            </a:avLst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5279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218" y="723493"/>
            <a:ext cx="8424936" cy="576064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этапе экспертиза может проводится относительно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0737"/>
            <a:ext cx="2016224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Репрезентации ситуации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1480737"/>
            <a:ext cx="2016224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Проблем, которые требуют своего решения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09909" y="1480737"/>
            <a:ext cx="2016224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Конфликтных точек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92152" y="1480737"/>
            <a:ext cx="2016224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характерных моментов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endCxn id="3" idx="0"/>
          </p:cNvCxnSpPr>
          <p:nvPr/>
        </p:nvCxnSpPr>
        <p:spPr>
          <a:xfrm>
            <a:off x="1331640" y="1299557"/>
            <a:ext cx="0" cy="18118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9" idx="0"/>
          </p:cNvCxnSpPr>
          <p:nvPr/>
        </p:nvCxnSpPr>
        <p:spPr>
          <a:xfrm>
            <a:off x="3500264" y="1299557"/>
            <a:ext cx="0" cy="18118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8" idx="0"/>
          </p:cNvCxnSpPr>
          <p:nvPr/>
        </p:nvCxnSpPr>
        <p:spPr>
          <a:xfrm>
            <a:off x="5618021" y="1299557"/>
            <a:ext cx="0" cy="18118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7" idx="0"/>
          </p:cNvCxnSpPr>
          <p:nvPr/>
        </p:nvCxnSpPr>
        <p:spPr>
          <a:xfrm>
            <a:off x="7740352" y="1299557"/>
            <a:ext cx="0" cy="181180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5218" y="3284984"/>
            <a:ext cx="8423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сама экспертиза фактически дополняет или заслоняет собой результаты анализа ситуации. Относительно будущего, то оно представляется  в виде обобщённых идей и концепций, а также требований к следующей разработке управленческого решения, заданий и целей к проектам и программам.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906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636169"/>
            <a:ext cx="3672408" cy="648072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 этапе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811" y="2043739"/>
            <a:ext cx="2571981" cy="17281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Экспертируют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полноту и достаточность разработки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2043739"/>
            <a:ext cx="2571981" cy="17281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Относительность к поставленным целям и сформированным заданиям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50005" y="2043739"/>
            <a:ext cx="2571981" cy="17281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Связанность и непротиворечивость отдельных частей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684" y="4155432"/>
            <a:ext cx="8816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 теперь становится конкретнее и относительно его можно строить достаточно уверенные предположения.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Соединительная линия уступом 9"/>
          <p:cNvCxnSpPr>
            <a:stCxn id="2" idx="1"/>
            <a:endCxn id="3" idx="0"/>
          </p:cNvCxnSpPr>
          <p:nvPr/>
        </p:nvCxnSpPr>
        <p:spPr>
          <a:xfrm rot="10800000" flipV="1">
            <a:off x="1413802" y="960205"/>
            <a:ext cx="1285990" cy="1083534"/>
          </a:xfrm>
          <a:prstGeom prst="bentConnector2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7" idx="0"/>
          </p:cNvCxnSpPr>
          <p:nvPr/>
        </p:nvCxnSpPr>
        <p:spPr>
          <a:xfrm>
            <a:off x="4535996" y="1284241"/>
            <a:ext cx="0" cy="759498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2" idx="3"/>
            <a:endCxn id="6" idx="0"/>
          </p:cNvCxnSpPr>
          <p:nvPr/>
        </p:nvCxnSpPr>
        <p:spPr>
          <a:xfrm>
            <a:off x="6372200" y="960205"/>
            <a:ext cx="1285991" cy="1083534"/>
          </a:xfrm>
          <a:prstGeom prst="bentConnector2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3334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044" y="836712"/>
            <a:ext cx="7056784" cy="576064"/>
          </a:xfrm>
          <a:prstGeom prst="rect">
            <a:avLst/>
          </a:prstGeom>
          <a:solidFill>
            <a:schemeClr val="accent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третьем этапе экспертизы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16832"/>
            <a:ext cx="3960440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ситуативные условия реализации решений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916832"/>
            <a:ext cx="3960440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или возможность создания соответствующих структур и механизмов реализации квалифицированного ресурса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89365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будущее уже представляется в виде конкретных планов, сценариев и графиков выполненных работ, конкретных исполнителей отдельных частей решения.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>
            <a:stCxn id="2" idx="2"/>
            <a:endCxn id="3" idx="0"/>
          </p:cNvCxnSpPr>
          <p:nvPr/>
        </p:nvCxnSpPr>
        <p:spPr>
          <a:xfrm flipH="1">
            <a:off x="2231740" y="1412776"/>
            <a:ext cx="2277696" cy="504056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4" idx="0"/>
          </p:cNvCxnSpPr>
          <p:nvPr/>
        </p:nvCxnSpPr>
        <p:spPr>
          <a:xfrm>
            <a:off x="4509436" y="1412776"/>
            <a:ext cx="2330816" cy="504056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87931645"/>
      </p:ext>
    </p:extLst>
  </p:cSld>
  <p:clrMapOvr>
    <a:masterClrMapping/>
  </p:clrMapOvr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229</TotalTime>
  <Words>626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Составная</vt:lpstr>
      <vt:lpstr>Анализ этапов проведения психологической экспертизы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user</cp:lastModifiedBy>
  <cp:revision>20</cp:revision>
  <dcterms:created xsi:type="dcterms:W3CDTF">2014-05-01T13:18:19Z</dcterms:created>
  <dcterms:modified xsi:type="dcterms:W3CDTF">2014-07-20T13:42:54Z</dcterms:modified>
</cp:coreProperties>
</file>