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07538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55847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29692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400467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27165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46336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05441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77107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545645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853608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08664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94068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155991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578130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115269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152275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729203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3655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>
    <p:fade thruBlk="1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714349" y="0"/>
            <a:ext cx="8001056" cy="1357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C3399"/>
              </a:buClr>
              <a:buSzPts val="3959"/>
              <a:buFont typeface="Georgia"/>
              <a:buNone/>
            </a:pPr>
            <a:r>
              <a:rPr lang="uk-UA" sz="3959" b="1" i="0" u="none" strike="noStrike" cap="none">
                <a:solidFill>
                  <a:srgbClr val="CC3399"/>
                </a:solidFill>
                <a:latin typeface="Georgia"/>
                <a:ea typeface="Georgia"/>
                <a:cs typeface="Georgia"/>
                <a:sym typeface="Georgia"/>
              </a:rPr>
              <a:t>Торгові споруди, їх види та характеристика</a:t>
            </a:r>
            <a:r>
              <a:rPr lang="uk-UA" sz="3959" b="1" i="0" u="none" strike="noStrike" cap="none">
                <a:solidFill>
                  <a:srgbClr val="CC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sz="3959" b="1" i="0" u="none" strike="noStrike" cap="none">
              <a:solidFill>
                <a:srgbClr val="CC3399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0" y="1714488"/>
            <a:ext cx="9144000" cy="514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863D"/>
              </a:buClr>
              <a:buSzPts val="3900"/>
              <a:buFont typeface="Arial"/>
              <a:buNone/>
            </a:pPr>
            <a:r>
              <a:rPr lang="uk-UA" sz="3900" b="0" i="0" u="none" strike="noStrike" cap="none">
                <a:solidFill>
                  <a:srgbClr val="00863D"/>
                </a:solidFill>
                <a:latin typeface="Georgia"/>
                <a:ea typeface="Georgia"/>
                <a:cs typeface="Georgia"/>
                <a:sym typeface="Georgia"/>
              </a:rPr>
              <a:t>План:</a:t>
            </a:r>
            <a:endParaRPr/>
          </a:p>
          <a:p>
            <a:pPr marL="0" marR="0" lvl="0" indent="0" algn="ctr" rtl="0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uk-UA" sz="35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1. </a:t>
            </a:r>
            <a:r>
              <a:rPr lang="uk-UA" sz="3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Класифікація торгових споруд і приміщень,          основні вимоги до їх влаштування.</a:t>
            </a:r>
            <a:endParaRPr/>
          </a:p>
          <a:p>
            <a:pPr marL="514350" marR="0" lvl="0" indent="-514350" algn="ctr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 startAt="2"/>
            </a:pPr>
            <a:r>
              <a:rPr lang="uk-UA" sz="3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Приміщення магазину та їх розміщення.</a:t>
            </a:r>
            <a:endParaRPr/>
          </a:p>
          <a:p>
            <a:pPr marL="514350" marR="0" lvl="0" indent="-514350" algn="ctr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AutoNum type="arabicPeriod" startAt="2"/>
            </a:pPr>
            <a:r>
              <a:rPr lang="uk-UA" sz="3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Вимоги до планувань торгівельних залів.</a:t>
            </a:r>
            <a:endParaRPr sz="30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rgbClr val="FF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uk-UA" sz="32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Приміщень для приймання, зберігання та підготовки до продажу товарів :</a:t>
            </a:r>
            <a:endParaRPr sz="2800" b="1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розвантажувальні рами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приміщення для приймання товару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комори 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холодильні камери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приміщення для фасування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комплектування попередніх замовлень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експедиції для приймання товарів у нічний час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5857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uk-UA" sz="36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Адміністративно-побутових приміщень :</a:t>
            </a:r>
            <a:endParaRPr sz="2800" b="1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кабінет директора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конторські приміщення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бухгалтерський, план. відділ, торговий відділ</a:t>
            </a:r>
            <a:endParaRPr sz="28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кімната відпочинку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кімната особистої гігієни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туалети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душові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✓"/>
            </a:pPr>
            <a:r>
              <a:rPr lang="uk-UA" sz="28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гардероб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7" name="Google Shape;15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29256" y="2928934"/>
            <a:ext cx="3457788" cy="2322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43108" y="4214818"/>
            <a:ext cx="3153794" cy="23622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rgbClr val="FF6600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uk-UA" sz="32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Підсобні приміщення використовуються для</a:t>
            </a:r>
            <a:r>
              <a:rPr lang="uk-UA" sz="3600" b="1" i="0" u="none" strike="noStrike" cap="none">
                <a:solidFill>
                  <a:srgbClr val="FF6600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endParaRPr sz="3200" b="0" i="0" u="none" strike="noStrike" cap="none">
              <a:solidFill>
                <a:srgbClr val="FF66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Ремонту і зберігання тари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Контейнерів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Інвентарю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Зберігання обладнання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Пакувальних матеріалів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Приймання посуду</a:t>
            </a: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Рекламно-оформлювана майстерня</a:t>
            </a:r>
            <a:r>
              <a:rPr lang="uk-UA" sz="3200" b="1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sz="3200" b="1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rgbClr val="FF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uk-UA" sz="32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Технічні приміщення</a:t>
            </a: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 :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котельня</a:t>
            </a:r>
            <a:endParaRPr sz="3200" b="0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машинне відділення холодильних установ</a:t>
            </a:r>
            <a:endParaRPr sz="3200" b="0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вентиляційне</a:t>
            </a:r>
            <a:endParaRPr sz="3200" b="0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електрощитові</a:t>
            </a:r>
            <a:endParaRPr sz="3200" b="0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телефонний комутатор</a:t>
            </a:r>
            <a:endParaRPr sz="3200" b="0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радіовузол</a:t>
            </a:r>
            <a:endParaRPr sz="3200" b="1" i="0" u="none" strike="noStrike" cap="none">
              <a:solidFill>
                <a:srgbClr val="00B05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20"/>
              <a:buFont typeface="Noto Sans Symbols"/>
              <a:buChar char="➢"/>
            </a:pPr>
            <a:r>
              <a:rPr lang="uk-UA" sz="272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Торгівельний зал має бути з'єднаним з приміщеннями для зберігання товарів і підготовки іх до продажу. Це забезпечує поповнення товарних запасів в торгівельному залі.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lt1"/>
              </a:buClr>
              <a:buSzPts val="2720"/>
              <a:buFont typeface="Noto Sans Symbols"/>
              <a:buChar char="➢"/>
            </a:pPr>
            <a:r>
              <a:rPr lang="uk-UA" sz="272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Приміщення для зберігання товарів розміщують відповідно до послідовності виконання ТТП. Вони повинні бути непрохідними і розміщуватися поблизу торгівельного залу.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lt1"/>
              </a:buClr>
              <a:buSzPts val="2720"/>
              <a:buFont typeface="Noto Sans Symbols"/>
              <a:buChar char="➢"/>
            </a:pPr>
            <a:r>
              <a:rPr lang="uk-UA" sz="272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Приміщення для трудомістких та громіздких товарів рекомендують розміщувати на перших поверхах магазинів.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lt1"/>
              </a:buClr>
              <a:buSzPts val="2720"/>
              <a:buFont typeface="Noto Sans Symbols"/>
              <a:buChar char="➢"/>
            </a:pPr>
            <a:r>
              <a:rPr lang="uk-UA" sz="272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Приміщення для розпакування , фасування, мають розміщуватися з послідовністю виконаних операцій і зв'язуватися між собою торг. залою  транспортними коридорами їх приміщення в одну лінію дозволяє максимально механізувати роботи з переміщенням вантажів.</a:t>
            </a:r>
            <a:endParaRPr sz="2720" b="0" i="1" u="sng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8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5186370" cy="785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000"/>
              <a:buFont typeface="Georgia"/>
              <a:buNone/>
            </a:pPr>
            <a:r>
              <a:rPr lang="uk-UA" sz="4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Торгівельний зал</a:t>
            </a:r>
            <a:endParaRPr sz="4400" b="0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9" name="Google Shape;179;p28"/>
          <p:cNvSpPr txBox="1"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Влаштування і планування торгових залів повинні відповідати таким умовам: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FFFF00"/>
              </a:buClr>
              <a:buSzPts val="2775"/>
              <a:buFont typeface="Noto Sans Symbols"/>
              <a:buChar char="➢"/>
            </a:pP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створювати покупцям максимальні зручності для придбання ними товарів з мінімальними затратами часу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FFFF00"/>
              </a:buClr>
              <a:buSzPts val="2775"/>
              <a:buFont typeface="Noto Sans Symbols"/>
              <a:buChar char="➢"/>
            </a:pP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забезпечувати ефективне використання площі  торгового залу під викладку товарів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FFFF00"/>
              </a:buClr>
              <a:buSzPts val="2775"/>
              <a:buFont typeface="Noto Sans Symbols"/>
              <a:buChar char="➢"/>
            </a:pP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забезпечувати персоналу магазину умови для здійснення контролю за ходом  реалізації товарів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FFFF00"/>
              </a:buClr>
              <a:buSzPts val="2775"/>
              <a:buFont typeface="Noto Sans Symbols"/>
              <a:buChar char="➢"/>
            </a:pP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запобігати виникнення перехресних і зустрічних потоків покупців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FFFF00"/>
              </a:buClr>
              <a:buSzPts val="2775"/>
              <a:buFont typeface="Noto Sans Symbols"/>
              <a:buChar char="➢"/>
            </a:pPr>
            <a:r>
              <a:rPr lang="uk-UA" sz="2775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створювати найкоротші шляхи  руху товарів із приміщень для приймання і підготовки товарів до продажу в торговий зал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"/>
          <p:cNvSpPr txBox="1">
            <a:spLocks noGrp="1"/>
          </p:cNvSpPr>
          <p:nvPr>
            <p:ph idx="1"/>
          </p:nvPr>
        </p:nvSpPr>
        <p:spPr>
          <a:xfrm>
            <a:off x="1" y="6357958"/>
            <a:ext cx="8929718" cy="500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Arial"/>
              <a:buNone/>
            </a:pPr>
            <a:r>
              <a:rPr lang="uk-UA" sz="24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Схема розміщення основних груп приміщень магазину</a:t>
            </a:r>
            <a:endParaRPr sz="2400" b="0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5" name="Google Shape;185;p29"/>
          <p:cNvSpPr/>
          <p:nvPr/>
        </p:nvSpPr>
        <p:spPr>
          <a:xfrm>
            <a:off x="0" y="0"/>
            <a:ext cx="9144000" cy="428628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Зона розвантаження товару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9"/>
          <p:cNvSpPr/>
          <p:nvPr/>
        </p:nvSpPr>
        <p:spPr>
          <a:xfrm>
            <a:off x="642910" y="785794"/>
            <a:ext cx="4071966" cy="357190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Приміщення для зберігання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9"/>
          <p:cNvSpPr/>
          <p:nvPr/>
        </p:nvSpPr>
        <p:spPr>
          <a:xfrm>
            <a:off x="642910" y="1142984"/>
            <a:ext cx="2428892" cy="35719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комори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9"/>
          <p:cNvSpPr/>
          <p:nvPr/>
        </p:nvSpPr>
        <p:spPr>
          <a:xfrm>
            <a:off x="642911" y="1500174"/>
            <a:ext cx="1214446" cy="71438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Непрод-товари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9"/>
          <p:cNvSpPr/>
          <p:nvPr/>
        </p:nvSpPr>
        <p:spPr>
          <a:xfrm>
            <a:off x="1857357" y="1500174"/>
            <a:ext cx="1214446" cy="71438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Прод-товари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9"/>
          <p:cNvSpPr/>
          <p:nvPr/>
        </p:nvSpPr>
        <p:spPr>
          <a:xfrm>
            <a:off x="3071803" y="1142984"/>
            <a:ext cx="1643074" cy="107157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Холодильні камери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9"/>
          <p:cNvSpPr/>
          <p:nvPr/>
        </p:nvSpPr>
        <p:spPr>
          <a:xfrm>
            <a:off x="5072066" y="857232"/>
            <a:ext cx="1714512" cy="714380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Підсобні приміщення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9"/>
          <p:cNvSpPr/>
          <p:nvPr/>
        </p:nvSpPr>
        <p:spPr>
          <a:xfrm>
            <a:off x="7000893" y="857232"/>
            <a:ext cx="1714512" cy="714380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Технічні приміщення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9"/>
          <p:cNvSpPr/>
          <p:nvPr/>
        </p:nvSpPr>
        <p:spPr>
          <a:xfrm>
            <a:off x="1071538" y="2643182"/>
            <a:ext cx="3857652" cy="785818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Приміщення для підготовки товару до продажу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9"/>
          <p:cNvSpPr/>
          <p:nvPr/>
        </p:nvSpPr>
        <p:spPr>
          <a:xfrm>
            <a:off x="5143504" y="1857364"/>
            <a:ext cx="3500462" cy="857256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Адміністративно-побутові приміщення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9"/>
          <p:cNvSpPr/>
          <p:nvPr/>
        </p:nvSpPr>
        <p:spPr>
          <a:xfrm>
            <a:off x="285721" y="3786190"/>
            <a:ext cx="6072230" cy="357190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Торговельний зал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9"/>
          <p:cNvSpPr/>
          <p:nvPr/>
        </p:nvSpPr>
        <p:spPr>
          <a:xfrm>
            <a:off x="285721" y="4143380"/>
            <a:ext cx="2143140" cy="107157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Зона продажу непродовольчих товарів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9"/>
          <p:cNvSpPr/>
          <p:nvPr/>
        </p:nvSpPr>
        <p:spPr>
          <a:xfrm>
            <a:off x="2357423" y="4143380"/>
            <a:ext cx="1928826" cy="107157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Зона продажу продовольчих товарів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9"/>
          <p:cNvSpPr/>
          <p:nvPr/>
        </p:nvSpPr>
        <p:spPr>
          <a:xfrm>
            <a:off x="4286248" y="4143380"/>
            <a:ext cx="2071702" cy="1071570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Зона розрахункового вузла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9"/>
          <p:cNvSpPr/>
          <p:nvPr/>
        </p:nvSpPr>
        <p:spPr>
          <a:xfrm>
            <a:off x="6929456" y="3714752"/>
            <a:ext cx="1571636" cy="1214446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Кафетерій і відділ замовлень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9"/>
          <p:cNvSpPr/>
          <p:nvPr/>
        </p:nvSpPr>
        <p:spPr>
          <a:xfrm>
            <a:off x="6072198" y="5572140"/>
            <a:ext cx="2500330" cy="642942"/>
          </a:xfrm>
          <a:prstGeom prst="rect">
            <a:avLst/>
          </a:prstGeom>
          <a:solidFill>
            <a:schemeClr val="accent6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Зона входу-виходу покупців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1" name="Google Shape;201;p29"/>
          <p:cNvCxnSpPr/>
          <p:nvPr/>
        </p:nvCxnSpPr>
        <p:spPr>
          <a:xfrm rot="5400000">
            <a:off x="142050" y="3000373"/>
            <a:ext cx="1572430" cy="794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2" name="Google Shape;202;p29"/>
          <p:cNvCxnSpPr>
            <a:stCxn id="189" idx="2"/>
          </p:cNvCxnSpPr>
          <p:nvPr/>
        </p:nvCxnSpPr>
        <p:spPr>
          <a:xfrm flipH="1">
            <a:off x="2428880" y="2214554"/>
            <a:ext cx="35700" cy="4287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3" name="Google Shape;203;p29"/>
          <p:cNvCxnSpPr/>
          <p:nvPr/>
        </p:nvCxnSpPr>
        <p:spPr>
          <a:xfrm rot="5400000">
            <a:off x="3500430" y="2428868"/>
            <a:ext cx="428628" cy="1588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4" name="Google Shape;204;p29"/>
          <p:cNvCxnSpPr>
            <a:stCxn id="193" idx="2"/>
          </p:cNvCxnSpPr>
          <p:nvPr/>
        </p:nvCxnSpPr>
        <p:spPr>
          <a:xfrm flipH="1">
            <a:off x="2998864" y="3429000"/>
            <a:ext cx="1500" cy="3573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5" name="Google Shape;205;p29"/>
          <p:cNvCxnSpPr/>
          <p:nvPr/>
        </p:nvCxnSpPr>
        <p:spPr>
          <a:xfrm>
            <a:off x="6357950" y="4429132"/>
            <a:ext cx="571504" cy="1588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6" name="Google Shape;206;p29"/>
          <p:cNvCxnSpPr/>
          <p:nvPr/>
        </p:nvCxnSpPr>
        <p:spPr>
          <a:xfrm rot="5400000">
            <a:off x="-713618" y="1714489"/>
            <a:ext cx="2570974" cy="794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7" name="Google Shape;207;p29"/>
          <p:cNvCxnSpPr>
            <a:endCxn id="193" idx="1"/>
          </p:cNvCxnSpPr>
          <p:nvPr/>
        </p:nvCxnSpPr>
        <p:spPr>
          <a:xfrm>
            <a:off x="571438" y="3000391"/>
            <a:ext cx="500100" cy="357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208" name="Google Shape;208;p29"/>
          <p:cNvCxnSpPr>
            <a:stCxn id="185" idx="1"/>
            <a:endCxn id="195" idx="1"/>
          </p:cNvCxnSpPr>
          <p:nvPr/>
        </p:nvCxnSpPr>
        <p:spPr>
          <a:xfrm>
            <a:off x="0" y="214314"/>
            <a:ext cx="285600" cy="3750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stealth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0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0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Усю різноманітність торгових залів можна звести до 3-х планувальних схем: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❑"/>
            </a:pPr>
            <a:r>
              <a:rPr lang="uk-UA" sz="28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Квадратної 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❑"/>
            </a:pPr>
            <a:r>
              <a:rPr lang="uk-UA" sz="28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Фронтальної 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Noto Sans Symbols"/>
              <a:buChar char="❑"/>
            </a:pPr>
            <a:r>
              <a:rPr lang="uk-UA" sz="28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Глибинної 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6CE115"/>
              </a:buClr>
              <a:buSzPts val="3000"/>
              <a:buFont typeface="Arial"/>
              <a:buNone/>
            </a:pPr>
            <a:r>
              <a:rPr lang="uk-UA" sz="30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У технологічних плануваннях торгового залу виділяють такі функціональні зони: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Noto Sans Symbols"/>
              <a:buChar char="➢"/>
            </a:pPr>
            <a:r>
              <a:rPr lang="uk-UA" sz="3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uk-UA" sz="3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входу і виходу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Noto Sans Symbols"/>
              <a:buChar char="➢"/>
            </a:pPr>
            <a:r>
              <a:rPr lang="uk-UA" sz="3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 розташування і викладки товарів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Noto Sans Symbols"/>
              <a:buChar char="➢"/>
            </a:pPr>
            <a:r>
              <a:rPr lang="uk-UA" sz="3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проходи для пересування покупців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Noto Sans Symbols"/>
              <a:buChar char="➢"/>
            </a:pPr>
            <a:r>
              <a:rPr lang="uk-UA" sz="3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розрахункового  вузла ( в магазинах самообслуговування</a:t>
            </a:r>
            <a:endParaRPr/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Noto Sans Symbols"/>
              <a:buChar char="➢"/>
            </a:pPr>
            <a:r>
              <a:rPr lang="uk-UA" sz="30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надання додаткових послуг </a:t>
            </a:r>
            <a:endParaRPr sz="3200" b="0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1"/>
          <p:cNvSpPr txBox="1">
            <a:spLocks noGrp="1"/>
          </p:cNvSpPr>
          <p:nvPr>
            <p:ph idx="1"/>
          </p:nvPr>
        </p:nvSpPr>
        <p:spPr>
          <a:xfrm>
            <a:off x="142844" y="0"/>
            <a:ext cx="8786874" cy="3786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Для влаштування зон “ входу-виходу ”  застосовують різні варіанти конструкції  дверей :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▪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з механічним приводом</a:t>
            </a:r>
            <a:endParaRPr sz="32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▪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з шарнірною підвіскою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Noto Sans Symbols"/>
              <a:buChar char="▪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розсувні двері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2"/>
          <p:cNvSpPr txBox="1">
            <a:spLocks noGrp="1"/>
          </p:cNvSpPr>
          <p:nvPr>
            <p:ph idx="1"/>
          </p:nvPr>
        </p:nvSpPr>
        <p:spPr>
          <a:xfrm>
            <a:off x="0" y="2928934"/>
            <a:ext cx="8786842" cy="3643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           </a:t>
            </a: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Правильно                 Не правильно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ctr" rtl="0">
              <a:spcBef>
                <a:spcPts val="72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lang="uk-UA" sz="36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Розміщення зон входу-виходу в магазин</a:t>
            </a:r>
            <a:endParaRPr sz="3600" b="0" i="0" u="none" strike="noStrike" cap="none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4" name="Google Shape;224;p32"/>
          <p:cNvSpPr/>
          <p:nvPr/>
        </p:nvSpPr>
        <p:spPr>
          <a:xfrm>
            <a:off x="500034" y="357166"/>
            <a:ext cx="3786215" cy="214314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5" name="Google Shape;225;p32"/>
          <p:cNvCxnSpPr/>
          <p:nvPr/>
        </p:nvCxnSpPr>
        <p:spPr>
          <a:xfrm>
            <a:off x="500034" y="357166"/>
            <a:ext cx="3786214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6" name="Google Shape;226;p32"/>
          <p:cNvCxnSpPr/>
          <p:nvPr/>
        </p:nvCxnSpPr>
        <p:spPr>
          <a:xfrm rot="5400000">
            <a:off x="3214678" y="1428736"/>
            <a:ext cx="2143140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7" name="Google Shape;227;p32"/>
          <p:cNvCxnSpPr/>
          <p:nvPr/>
        </p:nvCxnSpPr>
        <p:spPr>
          <a:xfrm rot="5400000">
            <a:off x="-500098" y="1428736"/>
            <a:ext cx="2143140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8" name="Google Shape;228;p32"/>
          <p:cNvCxnSpPr/>
          <p:nvPr/>
        </p:nvCxnSpPr>
        <p:spPr>
          <a:xfrm rot="10800000">
            <a:off x="3143240" y="2500306"/>
            <a:ext cx="1143008" cy="158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9" name="Google Shape;229;p32"/>
          <p:cNvCxnSpPr/>
          <p:nvPr/>
        </p:nvCxnSpPr>
        <p:spPr>
          <a:xfrm>
            <a:off x="571472" y="2500306"/>
            <a:ext cx="1500198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0" name="Google Shape;230;p32"/>
          <p:cNvCxnSpPr>
            <a:stCxn id="224" idx="2"/>
          </p:cNvCxnSpPr>
          <p:nvPr/>
        </p:nvCxnSpPr>
        <p:spPr>
          <a:xfrm>
            <a:off x="2393141" y="2500306"/>
            <a:ext cx="393600" cy="900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1" name="Google Shape;231;p32"/>
          <p:cNvSpPr/>
          <p:nvPr/>
        </p:nvSpPr>
        <p:spPr>
          <a:xfrm rot="10800000">
            <a:off x="2786050" y="2643182"/>
            <a:ext cx="357190" cy="214314"/>
          </a:xfrm>
          <a:prstGeom prst="flowChartMerge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2"/>
          <p:cNvSpPr/>
          <p:nvPr/>
        </p:nvSpPr>
        <p:spPr>
          <a:xfrm>
            <a:off x="571473" y="928670"/>
            <a:ext cx="142876" cy="1357322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2"/>
          <p:cNvSpPr/>
          <p:nvPr/>
        </p:nvSpPr>
        <p:spPr>
          <a:xfrm>
            <a:off x="1000101" y="1142984"/>
            <a:ext cx="142876" cy="107157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2"/>
          <p:cNvSpPr/>
          <p:nvPr/>
        </p:nvSpPr>
        <p:spPr>
          <a:xfrm>
            <a:off x="857224" y="357166"/>
            <a:ext cx="3000396" cy="71438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2"/>
          <p:cNvSpPr/>
          <p:nvPr/>
        </p:nvSpPr>
        <p:spPr>
          <a:xfrm>
            <a:off x="1142978" y="500042"/>
            <a:ext cx="2214578" cy="142876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2"/>
          <p:cNvSpPr/>
          <p:nvPr/>
        </p:nvSpPr>
        <p:spPr>
          <a:xfrm flipH="1">
            <a:off x="4143372" y="714356"/>
            <a:ext cx="71438" cy="178595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2"/>
          <p:cNvSpPr/>
          <p:nvPr/>
        </p:nvSpPr>
        <p:spPr>
          <a:xfrm>
            <a:off x="3857620" y="1071546"/>
            <a:ext cx="142876" cy="1214446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2"/>
          <p:cNvSpPr/>
          <p:nvPr/>
        </p:nvSpPr>
        <p:spPr>
          <a:xfrm>
            <a:off x="4786314" y="357166"/>
            <a:ext cx="3571900" cy="214314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9" name="Google Shape;239;p32"/>
          <p:cNvCxnSpPr/>
          <p:nvPr/>
        </p:nvCxnSpPr>
        <p:spPr>
          <a:xfrm>
            <a:off x="4786314" y="357166"/>
            <a:ext cx="3571900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0" name="Google Shape;240;p32"/>
          <p:cNvCxnSpPr/>
          <p:nvPr/>
        </p:nvCxnSpPr>
        <p:spPr>
          <a:xfrm rot="5400000">
            <a:off x="7286644" y="1428736"/>
            <a:ext cx="2143140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1" name="Google Shape;241;p32"/>
          <p:cNvCxnSpPr/>
          <p:nvPr/>
        </p:nvCxnSpPr>
        <p:spPr>
          <a:xfrm rot="10800000">
            <a:off x="5929322" y="2500306"/>
            <a:ext cx="2428892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2" name="Google Shape;242;p32"/>
          <p:cNvCxnSpPr/>
          <p:nvPr/>
        </p:nvCxnSpPr>
        <p:spPr>
          <a:xfrm rot="5400000">
            <a:off x="3714744" y="1428736"/>
            <a:ext cx="2143140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p32"/>
          <p:cNvCxnSpPr/>
          <p:nvPr/>
        </p:nvCxnSpPr>
        <p:spPr>
          <a:xfrm>
            <a:off x="4786316" y="2500306"/>
            <a:ext cx="214314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4" name="Google Shape;244;p32"/>
          <p:cNvCxnSpPr/>
          <p:nvPr/>
        </p:nvCxnSpPr>
        <p:spPr>
          <a:xfrm>
            <a:off x="5500695" y="2500306"/>
            <a:ext cx="71438" cy="158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5" name="Google Shape;245;p32"/>
          <p:cNvSpPr/>
          <p:nvPr/>
        </p:nvSpPr>
        <p:spPr>
          <a:xfrm>
            <a:off x="5072067" y="2643182"/>
            <a:ext cx="285752" cy="214314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32"/>
          <p:cNvSpPr/>
          <p:nvPr/>
        </p:nvSpPr>
        <p:spPr>
          <a:xfrm>
            <a:off x="5572133" y="2643182"/>
            <a:ext cx="285752" cy="214314"/>
          </a:xfrm>
          <a:prstGeom prst="flowChartMerge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2"/>
          <p:cNvSpPr/>
          <p:nvPr/>
        </p:nvSpPr>
        <p:spPr>
          <a:xfrm>
            <a:off x="4857753" y="857232"/>
            <a:ext cx="142876" cy="142876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32"/>
          <p:cNvSpPr/>
          <p:nvPr/>
        </p:nvSpPr>
        <p:spPr>
          <a:xfrm>
            <a:off x="5143505" y="1142984"/>
            <a:ext cx="142876" cy="107157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32"/>
          <p:cNvSpPr/>
          <p:nvPr/>
        </p:nvSpPr>
        <p:spPr>
          <a:xfrm>
            <a:off x="5429256" y="357166"/>
            <a:ext cx="2428892" cy="71438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32"/>
          <p:cNvSpPr/>
          <p:nvPr/>
        </p:nvSpPr>
        <p:spPr>
          <a:xfrm>
            <a:off x="5500694" y="571480"/>
            <a:ext cx="2286016" cy="142876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32"/>
          <p:cNvSpPr/>
          <p:nvPr/>
        </p:nvSpPr>
        <p:spPr>
          <a:xfrm>
            <a:off x="8215338" y="857232"/>
            <a:ext cx="71438" cy="142876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32"/>
          <p:cNvSpPr/>
          <p:nvPr/>
        </p:nvSpPr>
        <p:spPr>
          <a:xfrm>
            <a:off x="8072463" y="1214422"/>
            <a:ext cx="71438" cy="107157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32"/>
          <p:cNvSpPr/>
          <p:nvPr/>
        </p:nvSpPr>
        <p:spPr>
          <a:xfrm>
            <a:off x="2071670" y="2643182"/>
            <a:ext cx="357190" cy="214314"/>
          </a:xfrm>
          <a:prstGeom prst="flowChartMerge">
            <a:avLst/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8991600" cy="1857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71500" marR="0" lvl="0" indent="-571500" algn="l" rtl="0">
              <a:spcBef>
                <a:spcPts val="0"/>
              </a:spcBef>
              <a:spcAft>
                <a:spcPts val="0"/>
              </a:spcAft>
              <a:buClr>
                <a:srgbClr val="3A1A62"/>
              </a:buClr>
              <a:buSzPts val="2800"/>
              <a:buFont typeface="Calibri"/>
              <a:buAutoNum type="romanUcPeriod"/>
            </a:pPr>
            <a:r>
              <a:rPr lang="uk-UA" sz="2800" b="1" i="0" u="none" strike="noStrike" cap="none">
                <a:solidFill>
                  <a:srgbClr val="3A1A62"/>
                </a:solidFill>
                <a:latin typeface="Georgia"/>
                <a:ea typeface="Georgia"/>
                <a:cs typeface="Georgia"/>
                <a:sym typeface="Georgia"/>
              </a:rPr>
              <a:t>КЛАСИФІКАЦІЯ ТОРГОВИХ СПОРУД І ПРИМІЩЕНЬ, ОСНОВНІ ВИМОГИ ДО ЇХ ВЛАШТУВАННЯ</a:t>
            </a:r>
            <a:endParaRPr sz="2800" b="1" i="0" u="none" strike="noStrike" cap="none">
              <a:solidFill>
                <a:srgbClr val="3A1A6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1" name="Google Shape;101;p15"/>
          <p:cNvSpPr txBox="1">
            <a:spLocks noGrp="1"/>
          </p:cNvSpPr>
          <p:nvPr>
            <p:ph idx="1"/>
          </p:nvPr>
        </p:nvSpPr>
        <p:spPr>
          <a:xfrm>
            <a:off x="1429" y="1628800"/>
            <a:ext cx="8929718" cy="4786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 dirty="0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За типом споруд магазини бувають:</a:t>
            </a:r>
            <a:endParaRPr dirty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660066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В складі торгових центрів</a:t>
            </a:r>
            <a:endParaRPr dirty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660066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В спеціально окремо стоячих спорудах</a:t>
            </a:r>
            <a:endParaRPr dirty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660066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Вбудовані </a:t>
            </a:r>
            <a:endParaRPr dirty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660066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Вбудовано - прибудовані</a:t>
            </a:r>
            <a:endParaRPr dirty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Arial"/>
              <a:buNone/>
            </a:pPr>
            <a:r>
              <a:rPr lang="uk-UA" sz="3200" b="0" i="0" u="none" strike="noStrike" cap="none" dirty="0" smtClean="0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uk-UA" sz="3200" b="0" i="0" u="none" strike="noStrike" cap="none" dirty="0" smtClean="0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. За капітальністю споруд:</a:t>
            </a:r>
            <a:endParaRPr dirty="0" smtClean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 smtClean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Капітального типу</a:t>
            </a:r>
            <a:endParaRPr dirty="0" smtClean="0"/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 smtClean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Полегшеного типу</a:t>
            </a:r>
            <a:endParaRPr dirty="0" smtClean="0"/>
          </a:p>
          <a:p>
            <a:pPr marL="514350" marR="0" lvl="0" indent="-3111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 dirty="0">
              <a:solidFill>
                <a:srgbClr val="6CE115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3"/>
          <p:cNvSpPr txBox="1">
            <a:spLocks noGrp="1"/>
          </p:cNvSpPr>
          <p:nvPr>
            <p:ph idx="1"/>
          </p:nvPr>
        </p:nvSpPr>
        <p:spPr>
          <a:xfrm>
            <a:off x="0" y="214290"/>
            <a:ext cx="9144000" cy="535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uk-UA" sz="3200" b="1" i="0" u="none" strike="noStrike" cap="none" dirty="0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Зона викладки товарів </a:t>
            </a:r>
            <a:r>
              <a:rPr lang="uk-UA" sz="3200" b="1" i="0" u="none" strike="noStrike" cap="none" dirty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- </a:t>
            </a:r>
            <a:r>
              <a:rPr lang="uk-UA" sz="3200" b="0" i="0" u="none" strike="noStrike" cap="none" dirty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викладка товарів здійснюється на торговому обладнані.</a:t>
            </a:r>
            <a:endParaRPr dirty="0"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Noto Sans Symbols"/>
              <a:buChar char="➢"/>
            </a:pPr>
            <a:r>
              <a:rPr lang="uk-UA" sz="3200" b="1" i="0" u="none" strike="noStrike" cap="none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uk-UA" sz="3200" b="0" i="0" u="none" strike="noStrike" cap="none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Площа, що зайнята торговим обладнання, а також касовими кабінами становить  </a:t>
            </a:r>
            <a:endParaRPr dirty="0">
              <a:solidFill>
                <a:schemeClr val="bg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None/>
            </a:pPr>
            <a:r>
              <a:rPr lang="uk-UA" sz="3200" b="0" i="0" u="none" strike="noStrike" cap="none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	30–40% торгової площі.</a:t>
            </a:r>
            <a:endParaRPr dirty="0">
              <a:solidFill>
                <a:schemeClr val="bg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 Площа, що зайнята  для викладки та  демонстрацію  товарів становить</a:t>
            </a:r>
            <a:endParaRPr dirty="0">
              <a:solidFill>
                <a:schemeClr val="bg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None/>
            </a:pPr>
            <a:r>
              <a:rPr lang="uk-UA" sz="3200" b="0" i="0" u="none" strike="noStrike" cap="none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	 60-75% торгового залу</a:t>
            </a:r>
            <a:endParaRPr sz="3200" b="0" i="0" u="none" strike="noStrike" cap="none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Для визначення ефективності розміщення обладнання на площі торговельного залу застосовуються такі показники: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 	 </a:t>
            </a: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коефіцієнт заставленої площі – відношення сумарної площі для встановлення обладнання на загальній площі торгівельного залу:               </a:t>
            </a:r>
            <a:endParaRPr/>
          </a:p>
          <a:p>
            <a:pPr marL="342900" marR="0" lvl="0" indent="-342900" algn="l" rtl="0"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</a:t>
            </a:r>
            <a:r>
              <a:rPr lang="uk-UA" sz="5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</a:t>
            </a:r>
            <a:r>
              <a:rPr lang="uk-UA" sz="3200" b="0" i="0" u="none" strike="noStrike" cap="none" baseline="-25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УСТ</a:t>
            </a: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=</a:t>
            </a:r>
            <a:r>
              <a:rPr lang="uk-UA" sz="6600" b="0" i="0" u="none" strike="noStrike" cap="none" baseline="30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uk-UA" sz="3200" b="0" i="0" u="none" strike="noStrike" cap="none" baseline="30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УСТ</a:t>
            </a:r>
            <a:r>
              <a:rPr lang="uk-UA" sz="8800" b="0" i="0" u="none" strike="noStrike" cap="none" baseline="-25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/</a:t>
            </a:r>
            <a:r>
              <a:rPr lang="uk-UA" sz="6600" b="0" i="0" u="none" strike="noStrike" cap="none" baseline="-25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</a:t>
            </a:r>
            <a:r>
              <a:rPr lang="uk-UA" sz="3200" b="0" i="0" u="none" strike="noStrike" cap="none" baseline="-25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Т.ЗАЛУ</a:t>
            </a: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=(0,27 – 0,33)</a:t>
            </a: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4" name="Google Shape;264;p34"/>
          <p:cNvSpPr/>
          <p:nvPr/>
        </p:nvSpPr>
        <p:spPr>
          <a:xfrm>
            <a:off x="428596" y="1643050"/>
            <a:ext cx="468000" cy="468000"/>
          </a:xfrm>
          <a:prstGeom prst="star4">
            <a:avLst>
              <a:gd name="adj" fmla="val 12500"/>
            </a:avLst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5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	</a:t>
            </a: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коефіцієнт демонстраційної площі – відношення сумарної демонстраційної площі обладнання до загальної площі обладнання: </a:t>
            </a:r>
            <a:endParaRPr/>
          </a:p>
          <a:p>
            <a:pPr marL="342900" marR="0" lvl="0" indent="-342900" algn="l" rtl="0"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uk-UA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r>
              <a:rPr lang="uk-UA" sz="32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дем.</a:t>
            </a:r>
            <a:r>
              <a:rPr lang="uk-UA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r>
              <a:rPr lang="uk-UA" sz="66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uk-UA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дем.</a:t>
            </a:r>
            <a:r>
              <a:rPr lang="uk-UA" sz="8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uk-UA" sz="60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uk-UA" sz="32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д.</a:t>
            </a:r>
            <a:r>
              <a:rPr lang="uk-UA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2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залу</a:t>
            </a:r>
            <a:r>
              <a:rPr lang="uk-UA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=(0,65 – 0,75)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just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Підвищення коефіцієнту залежить від таких чинників: максимальне використання стін торговельного залу для пристінного обладнання, габаритів, кількості полиць обладнання.</a:t>
            </a: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35"/>
          <p:cNvSpPr/>
          <p:nvPr/>
        </p:nvSpPr>
        <p:spPr>
          <a:xfrm>
            <a:off x="357158" y="142852"/>
            <a:ext cx="468000" cy="468000"/>
          </a:xfrm>
          <a:prstGeom prst="star4">
            <a:avLst>
              <a:gd name="adj" fmla="val 12500"/>
            </a:avLst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6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32440" cy="1500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Georgia"/>
              <a:buNone/>
            </a:pPr>
            <a:r>
              <a:rPr lang="uk-UA" sz="40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Планування торгового залу</a:t>
            </a:r>
            <a:endParaRPr sz="3600" b="0" i="0" u="none" strike="noStrike" cap="none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76" name="Google Shape;276;p36" descr="3.jpg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tretch/>
        </p:blipFill>
        <p:spPr>
          <a:xfrm>
            <a:off x="4153694" y="2127409"/>
            <a:ext cx="3460444" cy="1969806"/>
          </a:xfrm>
          <a:prstGeom prst="ellipse">
            <a:avLst/>
          </a:prstGeom>
          <a:noFill/>
          <a:ln>
            <a:noFill/>
          </a:ln>
        </p:spPr>
      </p:pic>
      <p:sp>
        <p:nvSpPr>
          <p:cNvPr id="277" name="Google Shape;277;p36"/>
          <p:cNvSpPr/>
          <p:nvPr/>
        </p:nvSpPr>
        <p:spPr>
          <a:xfrm>
            <a:off x="0" y="2214554"/>
            <a:ext cx="8858280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6CE115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6CE115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78" name="Google Shape;278;p36"/>
          <p:cNvSpPr/>
          <p:nvPr/>
        </p:nvSpPr>
        <p:spPr>
          <a:xfrm>
            <a:off x="0" y="1428736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Форми планування торгівельного залу:</a:t>
            </a:r>
            <a:endParaRPr/>
          </a:p>
        </p:txBody>
      </p:sp>
      <p:sp>
        <p:nvSpPr>
          <p:cNvPr id="279" name="Google Shape;279;p36"/>
          <p:cNvSpPr/>
          <p:nvPr/>
        </p:nvSpPr>
        <p:spPr>
          <a:xfrm>
            <a:off x="0" y="2714620"/>
            <a:ext cx="3857620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2032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uk-UA" sz="3200" dirty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Лінійне планування може бути повздовжнім і комбінованим</a:t>
            </a:r>
            <a:endParaRPr sz="3200" dirty="0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7"/>
          <p:cNvSpPr txBox="1">
            <a:spLocks noGrp="1"/>
          </p:cNvSpPr>
          <p:nvPr>
            <p:ph type="title"/>
          </p:nvPr>
        </p:nvSpPr>
        <p:spPr>
          <a:xfrm>
            <a:off x="-500098" y="285728"/>
            <a:ext cx="4829148" cy="642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-2032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Виставкове</a:t>
            </a:r>
            <a:b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32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85" name="Google Shape;285;p37" descr="4.jpg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42910" y="785794"/>
            <a:ext cx="8215339" cy="5712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8"/>
          <p:cNvSpPr/>
          <p:nvPr/>
        </p:nvSpPr>
        <p:spPr>
          <a:xfrm>
            <a:off x="5500694" y="428604"/>
            <a:ext cx="3096000" cy="1188000"/>
          </a:xfrm>
          <a:prstGeom prst="ellipse">
            <a:avLst/>
          </a:prstGeom>
          <a:solidFill>
            <a:srgbClr val="FF660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Вільним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38"/>
          <p:cNvSpPr txBox="1">
            <a:spLocks noGrp="1"/>
          </p:cNvSpPr>
          <p:nvPr>
            <p:ph idx="1"/>
          </p:nvPr>
        </p:nvSpPr>
        <p:spPr>
          <a:xfrm>
            <a:off x="214282" y="4429132"/>
            <a:ext cx="8686800" cy="1785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6CE115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6CE115"/>
                </a:solidFill>
                <a:latin typeface="Georgia"/>
                <a:ea typeface="Georgia"/>
                <a:cs typeface="Georgia"/>
                <a:sym typeface="Georgia"/>
              </a:rPr>
              <a:t>	</a:t>
            </a: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Створюють окремі зони ізольовані, які над сотками в кожному боксі є свій вузол розрахунку;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2" name="Google Shape;292;p38"/>
          <p:cNvSpPr/>
          <p:nvPr/>
        </p:nvSpPr>
        <p:spPr>
          <a:xfrm>
            <a:off x="428596" y="428604"/>
            <a:ext cx="3096000" cy="1188000"/>
          </a:xfrm>
          <a:prstGeom prst="ellipse">
            <a:avLst/>
          </a:prstGeom>
          <a:solidFill>
            <a:schemeClr val="accent4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Острівним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38"/>
          <p:cNvSpPr/>
          <p:nvPr/>
        </p:nvSpPr>
        <p:spPr>
          <a:xfrm>
            <a:off x="5715008" y="2285992"/>
            <a:ext cx="3096000" cy="1188000"/>
          </a:xfrm>
          <a:prstGeom prst="ellipse">
            <a:avLst/>
          </a:prstGeom>
          <a:solidFill>
            <a:srgbClr val="FF000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Боксовим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38"/>
          <p:cNvSpPr/>
          <p:nvPr/>
        </p:nvSpPr>
        <p:spPr>
          <a:xfrm>
            <a:off x="357158" y="2357430"/>
            <a:ext cx="3096000" cy="1188000"/>
          </a:xfrm>
          <a:prstGeom prst="ellipse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Комбінованим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9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7467600" cy="1311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40"/>
              <a:buFont typeface="Georgia"/>
              <a:buNone/>
            </a:pPr>
            <a:r>
              <a:rPr lang="uk-UA" sz="3240" b="1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Зона розрахункового вузла</a:t>
            </a:r>
            <a:r>
              <a:rPr lang="uk-UA" sz="3959" b="1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uk-UA" sz="3959" b="1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uk-UA" sz="3959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uk-UA" sz="3959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uk-UA" sz="1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979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0" name="Google Shape;300;p39" descr="5.jpg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827584" y="1268760"/>
            <a:ext cx="6929486" cy="52356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0"/>
          <p:cNvSpPr txBox="1">
            <a:spLocks noGrp="1"/>
          </p:cNvSpPr>
          <p:nvPr>
            <p:ph idx="1"/>
          </p:nvPr>
        </p:nvSpPr>
        <p:spPr>
          <a:xfrm>
            <a:off x="714348" y="5143512"/>
            <a:ext cx="7786710" cy="8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Схема влаштування вузлів розрахунку</a:t>
            </a:r>
            <a:endParaRPr sz="3200" b="0" i="0" u="none" strike="noStrike" cap="none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6" name="Google Shape;306;p40"/>
          <p:cNvSpPr/>
          <p:nvPr/>
        </p:nvSpPr>
        <p:spPr>
          <a:xfrm>
            <a:off x="0" y="714356"/>
            <a:ext cx="2285984" cy="928694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40"/>
          <p:cNvSpPr/>
          <p:nvPr/>
        </p:nvSpPr>
        <p:spPr>
          <a:xfrm>
            <a:off x="3000364" y="714356"/>
            <a:ext cx="2214578" cy="928694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40"/>
          <p:cNvSpPr/>
          <p:nvPr/>
        </p:nvSpPr>
        <p:spPr>
          <a:xfrm>
            <a:off x="6000760" y="714356"/>
            <a:ext cx="1857388" cy="928694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40"/>
          <p:cNvSpPr/>
          <p:nvPr/>
        </p:nvSpPr>
        <p:spPr>
          <a:xfrm>
            <a:off x="0" y="3571876"/>
            <a:ext cx="2000232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40"/>
          <p:cNvSpPr/>
          <p:nvPr/>
        </p:nvSpPr>
        <p:spPr>
          <a:xfrm>
            <a:off x="2857488" y="3286124"/>
            <a:ext cx="2000264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40"/>
          <p:cNvSpPr/>
          <p:nvPr/>
        </p:nvSpPr>
        <p:spPr>
          <a:xfrm>
            <a:off x="5786446" y="2928934"/>
            <a:ext cx="1714512" cy="1000132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40"/>
          <p:cNvSpPr/>
          <p:nvPr/>
        </p:nvSpPr>
        <p:spPr>
          <a:xfrm>
            <a:off x="2500298" y="571480"/>
            <a:ext cx="214314" cy="107157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40"/>
          <p:cNvSpPr/>
          <p:nvPr/>
        </p:nvSpPr>
        <p:spPr>
          <a:xfrm>
            <a:off x="5357820" y="500042"/>
            <a:ext cx="214314" cy="1143032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40"/>
          <p:cNvSpPr/>
          <p:nvPr/>
        </p:nvSpPr>
        <p:spPr>
          <a:xfrm>
            <a:off x="8072463" y="500042"/>
            <a:ext cx="214314" cy="114300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40"/>
          <p:cNvSpPr/>
          <p:nvPr/>
        </p:nvSpPr>
        <p:spPr>
          <a:xfrm>
            <a:off x="2214547" y="2928934"/>
            <a:ext cx="214314" cy="150019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40"/>
          <p:cNvSpPr/>
          <p:nvPr/>
        </p:nvSpPr>
        <p:spPr>
          <a:xfrm>
            <a:off x="5000628" y="2571744"/>
            <a:ext cx="214314" cy="16430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40"/>
          <p:cNvSpPr/>
          <p:nvPr/>
        </p:nvSpPr>
        <p:spPr>
          <a:xfrm>
            <a:off x="7786710" y="2357430"/>
            <a:ext cx="214314" cy="157163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40"/>
          <p:cNvSpPr/>
          <p:nvPr/>
        </p:nvSpPr>
        <p:spPr>
          <a:xfrm>
            <a:off x="1714481" y="714356"/>
            <a:ext cx="571504" cy="928694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0"/>
          <p:cNvSpPr/>
          <p:nvPr/>
        </p:nvSpPr>
        <p:spPr>
          <a:xfrm>
            <a:off x="1" y="1214422"/>
            <a:ext cx="1714480" cy="428628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40"/>
          <p:cNvSpPr/>
          <p:nvPr/>
        </p:nvSpPr>
        <p:spPr>
          <a:xfrm>
            <a:off x="857224" y="1428736"/>
            <a:ext cx="857256" cy="214314"/>
          </a:xfrm>
          <a:prstGeom prst="rect">
            <a:avLst/>
          </a:prstGeom>
          <a:solidFill>
            <a:srgbClr val="00B050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40"/>
          <p:cNvSpPr/>
          <p:nvPr/>
        </p:nvSpPr>
        <p:spPr>
          <a:xfrm>
            <a:off x="4643438" y="714356"/>
            <a:ext cx="571504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40"/>
          <p:cNvSpPr/>
          <p:nvPr/>
        </p:nvSpPr>
        <p:spPr>
          <a:xfrm>
            <a:off x="3000364" y="1214422"/>
            <a:ext cx="1643074" cy="428628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0"/>
          <p:cNvSpPr/>
          <p:nvPr/>
        </p:nvSpPr>
        <p:spPr>
          <a:xfrm>
            <a:off x="3857620" y="1428736"/>
            <a:ext cx="785818" cy="21431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40"/>
          <p:cNvSpPr/>
          <p:nvPr/>
        </p:nvSpPr>
        <p:spPr>
          <a:xfrm>
            <a:off x="7215206" y="714356"/>
            <a:ext cx="642942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40"/>
          <p:cNvSpPr/>
          <p:nvPr/>
        </p:nvSpPr>
        <p:spPr>
          <a:xfrm>
            <a:off x="6000761" y="1214422"/>
            <a:ext cx="1214446" cy="428628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40"/>
          <p:cNvSpPr/>
          <p:nvPr/>
        </p:nvSpPr>
        <p:spPr>
          <a:xfrm>
            <a:off x="6643702" y="1428736"/>
            <a:ext cx="571504" cy="21431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40"/>
          <p:cNvSpPr/>
          <p:nvPr/>
        </p:nvSpPr>
        <p:spPr>
          <a:xfrm>
            <a:off x="1285854" y="3571876"/>
            <a:ext cx="714380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40"/>
          <p:cNvSpPr/>
          <p:nvPr/>
        </p:nvSpPr>
        <p:spPr>
          <a:xfrm>
            <a:off x="1" y="4071942"/>
            <a:ext cx="1285852" cy="428628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40"/>
          <p:cNvSpPr/>
          <p:nvPr/>
        </p:nvSpPr>
        <p:spPr>
          <a:xfrm>
            <a:off x="642910" y="4286256"/>
            <a:ext cx="642942" cy="21431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40"/>
          <p:cNvSpPr/>
          <p:nvPr/>
        </p:nvSpPr>
        <p:spPr>
          <a:xfrm>
            <a:off x="4143372" y="3286124"/>
            <a:ext cx="714380" cy="92869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40"/>
          <p:cNvSpPr/>
          <p:nvPr/>
        </p:nvSpPr>
        <p:spPr>
          <a:xfrm>
            <a:off x="2857488" y="3786190"/>
            <a:ext cx="1285884" cy="428628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40"/>
          <p:cNvSpPr/>
          <p:nvPr/>
        </p:nvSpPr>
        <p:spPr>
          <a:xfrm>
            <a:off x="3500430" y="4000504"/>
            <a:ext cx="642942" cy="214314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40"/>
          <p:cNvSpPr/>
          <p:nvPr/>
        </p:nvSpPr>
        <p:spPr>
          <a:xfrm>
            <a:off x="6858016" y="2928934"/>
            <a:ext cx="642942" cy="1000132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40"/>
          <p:cNvSpPr/>
          <p:nvPr/>
        </p:nvSpPr>
        <p:spPr>
          <a:xfrm>
            <a:off x="5786446" y="3429000"/>
            <a:ext cx="1071570" cy="500066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40"/>
          <p:cNvSpPr/>
          <p:nvPr/>
        </p:nvSpPr>
        <p:spPr>
          <a:xfrm>
            <a:off x="6286512" y="3643314"/>
            <a:ext cx="571504" cy="285752"/>
          </a:xfrm>
          <a:prstGeom prst="rect">
            <a:avLst/>
          </a:prstGeom>
          <a:solidFill>
            <a:srgbClr val="00B050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1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Питання для контрольної роботи: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Вкажіть основні групи приміщень магазину.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Вкажіть класифікацію торговельних споруд. 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Які вимоги висуваються до торговельних будівель ?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Вкажіть принцип розміщення торгівельних приміщень в магазині. 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Яких вимог повинні дотримуватися при влаштуванні і плануванні торговельних залів ?</a:t>
            </a:r>
            <a:endParaRPr/>
          </a:p>
          <a:p>
            <a:pPr marL="742950" marR="0" lvl="0" indent="-5397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00206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206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2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6. Вкажіть схеми планування торгівельних залів.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7. На які функціональні зони поділяють торгівельний зал при плануванні?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8. Дайте характеристику влаштування зон “ входу-виходу ”.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9.Дайте характеристику влаштуванні зони викладки товарів.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10. Які показники характеризують ефективність розміщення обладнання на площі торгівельного залу?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idx="1"/>
          </p:nvPr>
        </p:nvSpPr>
        <p:spPr>
          <a:xfrm>
            <a:off x="0" y="404664"/>
            <a:ext cx="8991600" cy="6048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uk-UA" sz="296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. За особливостями об'ємно – планіровочних рішень: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        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	Одноповерхові:			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lt1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lt1"/>
              </a:buClr>
              <a:buSzPts val="2960"/>
              <a:buFont typeface="Noto Sans Symbols"/>
              <a:buChar char="➢"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З підвалом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lt1"/>
              </a:buClr>
              <a:buSzPts val="2960"/>
              <a:buFont typeface="Noto Sans Symbols"/>
              <a:buChar char="➢"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Без підвалу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      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None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 	Багатоповерхові:</a:t>
            </a:r>
            <a:endParaRPr/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Noto Sans Symbols"/>
              <a:buNone/>
            </a:pPr>
            <a:endParaRPr sz="2960" b="0" i="0" u="none" strike="noStrike" cap="none">
              <a:solidFill>
                <a:srgbClr val="66006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Noto Sans Symbols"/>
              <a:buChar char="➢"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З підвалом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Noto Sans Symbols"/>
              <a:buChar char="➢"/>
            </a:pPr>
            <a:r>
              <a:rPr lang="uk-UA" sz="2960" b="0" i="0" u="none" strike="noStrike" cap="none">
                <a:solidFill>
                  <a:srgbClr val="660066"/>
                </a:solidFill>
                <a:latin typeface="Georgia"/>
                <a:ea typeface="Georgia"/>
                <a:cs typeface="Georgia"/>
                <a:sym typeface="Georgia"/>
              </a:rPr>
              <a:t>Без підвалу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6"/>
          <p:cNvSpPr/>
          <p:nvPr/>
        </p:nvSpPr>
        <p:spPr>
          <a:xfrm>
            <a:off x="115433" y="1700807"/>
            <a:ext cx="828000" cy="6840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106643" y="4221088"/>
            <a:ext cx="828000" cy="6840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3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0" indent="-742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11.Вкажіть форми планування торгівельного залу.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12. Дайте характеристику лінійному та боксовому плануванню розміщення обладнання.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13. Дайте характеристику  демонстраційному, острівному, вільному плануванню.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14. Дайте характеристику зони розрахункового вузла.</a:t>
            </a:r>
            <a:endParaRPr/>
          </a:p>
          <a:p>
            <a:pPr marL="742950" marR="0" lvl="0" indent="-7429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15. Що таке тандемний метод розрахунку?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4. В залежності від матеріалу стін і конструктивних елементів: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Arial"/>
              <a:buChar char="•"/>
            </a:pP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Кирпічні</a:t>
            </a:r>
            <a:endParaRPr sz="3200" b="0" i="0" u="none" strike="noStrike" cap="none">
              <a:solidFill>
                <a:srgbClr val="FFFF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Arial"/>
              <a:buChar char="•"/>
            </a:pP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Кам'яні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Arial"/>
              <a:buChar char="•"/>
            </a:pP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Гіпсошлакові</a:t>
            </a:r>
            <a:endParaRPr sz="3200" b="0" i="0" u="none" strike="noStrike" cap="none">
              <a:solidFill>
                <a:srgbClr val="FFFF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Arial"/>
              <a:buChar char="•"/>
            </a:pP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Залізобетонні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863D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00863D"/>
                </a:solidFill>
                <a:latin typeface="Georgia"/>
                <a:ea typeface="Georgia"/>
                <a:cs typeface="Georgia"/>
                <a:sym typeface="Georgia"/>
              </a:rPr>
              <a:t>5.За розміром торгової площі поділяються на: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Малі ( до 250 м²)</a:t>
            </a:r>
            <a:endParaRPr sz="3200" b="0" i="0" u="none" strike="noStrike" cap="none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Середні ( 250 - 1000 м²)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❑"/>
            </a:pP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Крупні ( 1000 – 5000 м²)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idx="1"/>
          </p:nvPr>
        </p:nvSpPr>
        <p:spPr>
          <a:xfrm>
            <a:off x="0" y="1267018"/>
            <a:ext cx="9144000" cy="5590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lang="uk-UA" sz="2800" b="1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          </a:t>
            </a:r>
            <a:r>
              <a:rPr lang="uk-UA" sz="40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Технологічні вимоги:</a:t>
            </a:r>
            <a:r>
              <a:rPr lang="uk-UA" sz="4800" b="0" i="0" u="none" strike="noStrike" cap="none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0" i="0" u="none" strike="noStrike" cap="none">
              <a:solidFill>
                <a:srgbClr val="FFFF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Забезпечення належного торговельного процесу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ECB05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застосування прогресивних методів продажу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надання додаткових послуг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раціональне розміщення усіх приміщень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Noto Sans Symbols"/>
              <a:buChar char="❖"/>
            </a:pP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правильний напрям потоку покупців</a:t>
            </a:r>
            <a:endParaRPr sz="3600" b="0" i="0" u="none" strike="noStrike" cap="none">
              <a:solidFill>
                <a:srgbClr val="0000C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9" name="Google Shape;119;p18"/>
          <p:cNvSpPr/>
          <p:nvPr/>
        </p:nvSpPr>
        <p:spPr>
          <a:xfrm>
            <a:off x="1115616" y="332656"/>
            <a:ext cx="6048672" cy="93436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1" i="0">
                <a:ln w="11425" cap="flat" cmpd="sng">
                  <a:solidFill>
                    <a:srgbClr val="F4F6F9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6197ED"/>
                    </a:gs>
                    <a:gs pos="10000">
                      <a:srgbClr val="6197ED"/>
                    </a:gs>
                    <a:gs pos="75000">
                      <a:srgbClr val="245C9D"/>
                    </a:gs>
                    <a:gs pos="100000">
                      <a:srgbClr val="245C9D"/>
                    </a:gs>
                  </a:gsLst>
                  <a:lin ang="5400000" scaled="0"/>
                </a:gradFill>
                <a:latin typeface="Georgia"/>
              </a:rPr>
              <a:t>Вимоги до споруд</a:t>
            </a:r>
          </a:p>
        </p:txBody>
      </p:sp>
      <p:sp>
        <p:nvSpPr>
          <p:cNvPr id="120" name="Google Shape;120;p18"/>
          <p:cNvSpPr/>
          <p:nvPr/>
        </p:nvSpPr>
        <p:spPr>
          <a:xfrm>
            <a:off x="186801" y="1395254"/>
            <a:ext cx="720080" cy="602957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>
            <a:spLocks noGrp="1"/>
          </p:cNvSpPr>
          <p:nvPr>
            <p:ph idx="1"/>
          </p:nvPr>
        </p:nvSpPr>
        <p:spPr>
          <a:xfrm>
            <a:off x="142844" y="0"/>
            <a:ext cx="9001156" cy="63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</a:t>
            </a:r>
            <a:r>
              <a:rPr lang="uk-UA" sz="32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Архітектурно-будівельні</a:t>
            </a: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– гармонійно вписуватися в загальну архітектуру міста, вулиці.</a:t>
            </a:r>
            <a:endParaRPr/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</a:t>
            </a:r>
            <a:r>
              <a:rPr lang="uk-UA" sz="3200" b="1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Технічні вимоги</a:t>
            </a: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– відповідність температурного режиму, вологість повітря, освітлення торгового залу та інших приміщень.</a:t>
            </a:r>
            <a:endParaRPr/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1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</a:t>
            </a:r>
            <a:r>
              <a:rPr lang="uk-UA" sz="32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Економічні вимоги </a:t>
            </a:r>
            <a:r>
              <a:rPr lang="uk-UA" sz="3200" b="0" i="0" u="none" strike="noStrike" cap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– дають можливість знизити затрати під час проектування, будівництва та експлуатації торгівельних підприємств.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endParaRPr sz="3200" b="1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9"/>
          <p:cNvSpPr/>
          <p:nvPr/>
        </p:nvSpPr>
        <p:spPr>
          <a:xfrm>
            <a:off x="65610" y="44656"/>
            <a:ext cx="720000" cy="5760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549" y="3573016"/>
            <a:ext cx="865187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550" y="1556792"/>
            <a:ext cx="865187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</a:t>
            </a:r>
            <a:r>
              <a:rPr lang="uk-UA" sz="3200" b="0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Естетичні вимоги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Font typeface="Arial"/>
              <a:buNone/>
            </a:pPr>
            <a:r>
              <a:rPr lang="uk-UA" sz="3200" b="0" i="0" u="none" strike="noStrike" cap="none">
                <a:solidFill>
                  <a:srgbClr val="FFFF00"/>
                </a:solidFill>
                <a:latin typeface="Georgia"/>
                <a:ea typeface="Georgia"/>
                <a:cs typeface="Georgia"/>
                <a:sym typeface="Georgia"/>
              </a:rPr>
              <a:t>   будівельні матеріали, пофарбування, інтер'єр торгівельного залу, оформлення вітрин і загальні архітектурні форми повинні створювати гарний сучасний ансамбль.</a:t>
            </a:r>
            <a:endParaRPr sz="3200" b="1" i="0" u="none" strike="noStrike" cap="none">
              <a:solidFill>
                <a:srgbClr val="FFFF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5" name="Google Shape;13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512" y="476672"/>
            <a:ext cx="865187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214282" y="142852"/>
            <a:ext cx="8643997" cy="1571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1A62"/>
              </a:buClr>
              <a:buSzPts val="2800"/>
              <a:buFont typeface="Georgia"/>
              <a:buNone/>
            </a:pPr>
            <a:r>
              <a:rPr lang="uk-UA" sz="2800" b="1" i="0" u="none" strike="noStrike" cap="none">
                <a:solidFill>
                  <a:srgbClr val="3A1A62"/>
                </a:solidFill>
                <a:latin typeface="Georgia"/>
                <a:ea typeface="Georgia"/>
                <a:cs typeface="Georgia"/>
                <a:sym typeface="Georgia"/>
              </a:rPr>
              <a:t>II. ПРИМІЩЕННЯ МАГАЗИНУ ЗА ФУНКЦІОНАЛЬНИМ ПРИЗНАЧЕННЯМ ПОДІЛЯЮТЬ НА ТАКІ ГРУПИ :</a:t>
            </a:r>
            <a:endParaRPr sz="2800" b="1" i="0" u="none" strike="noStrike" cap="none">
              <a:solidFill>
                <a:srgbClr val="3A1A6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1" name="Google Shape;141;p21"/>
          <p:cNvSpPr txBox="1">
            <a:spLocks noGrp="1"/>
          </p:cNvSpPr>
          <p:nvPr>
            <p:ph idx="1"/>
          </p:nvPr>
        </p:nvSpPr>
        <p:spPr>
          <a:xfrm>
            <a:off x="0" y="1857364"/>
            <a:ext cx="9144000" cy="3929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uk-UA" sz="1600" b="1" dirty="0">
                <a:solidFill>
                  <a:schemeClr val="bg1"/>
                </a:solidFill>
              </a:rPr>
              <a:t>1. Торгові приміщення (торгові зали; зал прийому і видачі замовлень; зал кафетерію; зал демонстрації нових товарів; інші приміщення пов'язані з додатковим обслуговуванням покупців);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2. Приміщення для прийому, зберігання і підготовки товарів до продажу (розвантажувальні, приймальні, комори, охолоджувані камери, фасувальні, експедиції відділів замовлень, підсобні приміщення кафетеріїв, інші приміщення для підготовки товарів до продажу);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3. Службові і побутові приміщення (кабінети директора і його заступника, конторські приміщення, столові, буфети, кімнати прийому, їжі, кімнати суспільних організацій, головна каса, душові, гардеробні, кімнати відпочинку);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4. Технічні приміщення (машинні відділення холодильних установок і ліфтів, вентиляційні камери, котельна або тепловий </a:t>
            </a:r>
            <a:r>
              <a:rPr lang="uk-UA" sz="1600" b="1" dirty="0" err="1">
                <a:solidFill>
                  <a:schemeClr val="bg1"/>
                </a:solidFill>
              </a:rPr>
              <a:t>електрощитовий</a:t>
            </a:r>
            <a:r>
              <a:rPr lang="uk-UA" sz="1600" b="1" dirty="0">
                <a:solidFill>
                  <a:schemeClr val="bg1"/>
                </a:solidFill>
              </a:rPr>
              <a:t> вузол, вузол зв'язку);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5. Підсобні приміщення (для зберігання тари, інвентарю, контейнерів, пакувальних матеріалів, експедиції по доставці товарів, майстерні по ремонту інвентарю і устаткування, пункт прийому посуду, рекламно-декораційна мийна майстерня)</a:t>
            </a: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600"/>
              <a:buFont typeface="Arial"/>
              <a:buNone/>
            </a:pPr>
            <a:r>
              <a:rPr lang="uk-UA" sz="3600" b="1" i="0" u="none" strike="noStrike" cap="none">
                <a:solidFill>
                  <a:srgbClr val="0000CC"/>
                </a:solidFill>
                <a:latin typeface="Georgia"/>
                <a:ea typeface="Georgia"/>
                <a:cs typeface="Georgia"/>
                <a:sym typeface="Georgia"/>
              </a:rPr>
              <a:t>Торговельні  приміщення :</a:t>
            </a:r>
            <a:endParaRPr/>
          </a:p>
          <a:p>
            <a:pPr marL="342900" marR="0" lvl="0" indent="-1397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endParaRPr sz="3200" b="0" i="0" u="none" strike="noStrike" cap="none">
              <a:solidFill>
                <a:srgbClr val="6CE115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торговий зал;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приймання і видача попередніх замовлень;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оформлення продажу товарів у кредит;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кафетерій;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Noto Sans Symbols"/>
              <a:buChar char="➢"/>
            </a:pPr>
            <a:r>
              <a:rPr lang="uk-UA" sz="32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бюро надання додаткових послуг.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819</Words>
  <Application>Microsoft Office PowerPoint</Application>
  <PresentationFormat>Экран (4:3)</PresentationFormat>
  <Paragraphs>181</Paragraphs>
  <Slides>30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Century Gothic</vt:lpstr>
      <vt:lpstr>Comic Sans MS</vt:lpstr>
      <vt:lpstr>Georgia</vt:lpstr>
      <vt:lpstr>Noto Sans Symbols</vt:lpstr>
      <vt:lpstr>Wingdings 3</vt:lpstr>
      <vt:lpstr>Сектор</vt:lpstr>
      <vt:lpstr>Торгові споруди, їх види та характеристика.</vt:lpstr>
      <vt:lpstr>КЛАСИФІКАЦІЯ ТОРГОВИХ СПОРУД І ПРИМІЩЕНЬ, ОСНОВНІ ВИМОГИ ДО ЇХ ВЛАШТУВАННЯ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II. ПРИМІЩЕННЯ МАГАЗИНУ ЗА ФУНКЦІОНАЛЬНИМ ПРИЗНАЧЕННЯМ ПОДІЛЯЮТЬ НА ТАКІ ГРУПИ 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Торгівельний зал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Планування торгового залу</vt:lpstr>
      <vt:lpstr>Виставкове </vt:lpstr>
      <vt:lpstr>Презентация PowerPoint</vt:lpstr>
      <vt:lpstr>Зона розрахункового вузла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Торгові споруди, їх види та характеристика.</dc:title>
  <cp:lastModifiedBy>RYZEN</cp:lastModifiedBy>
  <cp:revision>4</cp:revision>
  <dcterms:modified xsi:type="dcterms:W3CDTF">2020-11-26T13:47:10Z</dcterms:modified>
</cp:coreProperties>
</file>