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Історія виникнення та розвитку судово-психологічної експертизи (СПЕ)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dirty="0" err="1" smtClean="0"/>
              <a:t>Висновок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251520" y="980728"/>
            <a:ext cx="8892480" cy="5877272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незважаючи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наявні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невирішені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володіє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достатнім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арсеналом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дозволяють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психологічної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науки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сферах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юридичної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</a:t>
            </a:r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11560" y="1196752"/>
            <a:ext cx="7776864" cy="4824536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uk-UA" dirty="0" err="1" smtClean="0"/>
              <a:t>Нагаєв</a:t>
            </a:r>
            <a:r>
              <a:rPr lang="uk-UA" dirty="0" smtClean="0"/>
              <a:t> В. В. “ Основ</a:t>
            </a:r>
            <a:r>
              <a:rPr lang="ru-RU" dirty="0" err="1" smtClean="0"/>
              <a:t>ы</a:t>
            </a:r>
            <a:r>
              <a:rPr lang="ru-RU" dirty="0" smtClean="0"/>
              <a:t> судебно-психологической экспертизы»</a:t>
            </a:r>
          </a:p>
          <a:p>
            <a:pPr marL="342900" indent="-342900">
              <a:buAutoNum type="arabicPeriod"/>
            </a:pPr>
            <a:r>
              <a:rPr lang="en-US" dirty="0" smtClean="0"/>
              <a:t>http://textbooks.net.ua/content/view/4463/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Історія СПЕ за кордоном: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Початок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середина XIX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Друга половина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Кінець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XIX - початок XX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судово-психологічної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1925 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 в 60-т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 рр.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Література.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Autofit/>
          </a:bodyPr>
          <a:lstStyle/>
          <a:p>
            <a:r>
              <a:rPr lang="uk-UA" sz="3200" dirty="0" smtClean="0"/>
              <a:t>Історія СПЕ за кордоном: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Початок </a:t>
            </a:r>
            <a:r>
              <a:rPr lang="ru-RU" sz="3200" dirty="0" err="1" smtClean="0"/>
              <a:t>і</a:t>
            </a:r>
            <a:r>
              <a:rPr lang="ru-RU" sz="3200" dirty="0" smtClean="0"/>
              <a:t> середина XIX </a:t>
            </a:r>
            <a:r>
              <a:rPr lang="ru-RU" sz="3200" dirty="0" err="1" smtClean="0"/>
              <a:t>століття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908720"/>
            <a:ext cx="864096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Психологія</a:t>
            </a:r>
            <a:r>
              <a:rPr lang="ru-RU" dirty="0" smtClean="0"/>
              <a:t> як </a:t>
            </a:r>
            <a:r>
              <a:rPr lang="ru-RU" dirty="0" err="1" smtClean="0"/>
              <a:t>самостійна</a:t>
            </a:r>
            <a:r>
              <a:rPr lang="ru-RU" dirty="0" smtClean="0"/>
              <a:t> </a:t>
            </a:r>
            <a:r>
              <a:rPr lang="ru-RU" dirty="0" err="1" smtClean="0"/>
              <a:t>гілка</a:t>
            </a:r>
            <a:r>
              <a:rPr lang="ru-RU" dirty="0" smtClean="0"/>
              <a:t> </a:t>
            </a:r>
            <a:r>
              <a:rPr lang="ru-RU" dirty="0" err="1" smtClean="0"/>
              <a:t>наукового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не </a:t>
            </a:r>
            <a:r>
              <a:rPr lang="ru-RU" dirty="0" err="1" smtClean="0"/>
              <a:t>відокремилися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навчань</a:t>
            </a:r>
            <a:r>
              <a:rPr lang="ru-RU" dirty="0" smtClean="0"/>
              <a:t>,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у </a:t>
            </a:r>
            <a:r>
              <a:rPr lang="ru-RU" dirty="0" err="1" smtClean="0"/>
              <a:t>практичній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привели до перших </a:t>
            </a:r>
            <a:r>
              <a:rPr lang="ru-RU" dirty="0" err="1" smtClean="0"/>
              <a:t>спроб</a:t>
            </a:r>
            <a:r>
              <a:rPr lang="ru-RU" dirty="0" smtClean="0"/>
              <a:t> </a:t>
            </a:r>
            <a:r>
              <a:rPr lang="ru-RU" dirty="0" err="1" smtClean="0"/>
              <a:t>пошуку</a:t>
            </a:r>
            <a:r>
              <a:rPr lang="ru-RU" dirty="0" smtClean="0"/>
              <a:t> </a:t>
            </a:r>
            <a:r>
              <a:rPr lang="ru-RU" dirty="0" err="1" smtClean="0"/>
              <a:t>взаємозв'язку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психологією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юриспруденцією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0" y="2276872"/>
            <a:ext cx="2808312" cy="28083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першій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половині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XIX в.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придбав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популярність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трактат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швейцарського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письменника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І.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Лафатера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фізіогномікі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автор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висловив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прагнення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внутрішнє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зовнішнім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084168" y="2204864"/>
            <a:ext cx="3059832" cy="29523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Своєрідним</a:t>
            </a:r>
            <a:r>
              <a:rPr lang="ru-RU" dirty="0" smtClean="0"/>
              <a:t> </a:t>
            </a:r>
            <a:r>
              <a:rPr lang="ru-RU" dirty="0" err="1" smtClean="0"/>
              <a:t>підсумком</a:t>
            </a:r>
            <a:r>
              <a:rPr lang="ru-RU" dirty="0" smtClean="0"/>
              <a:t> </a:t>
            </a:r>
            <a:r>
              <a:rPr lang="ru-RU" dirty="0" err="1" smtClean="0"/>
              <a:t>подібних</a:t>
            </a:r>
            <a:r>
              <a:rPr lang="ru-RU" dirty="0" smtClean="0"/>
              <a:t> </a:t>
            </a:r>
            <a:r>
              <a:rPr lang="ru-RU" dirty="0" err="1" smtClean="0"/>
              <a:t>спроб</a:t>
            </a:r>
            <a:r>
              <a:rPr lang="ru-RU" dirty="0" smtClean="0"/>
              <a:t> </a:t>
            </a:r>
            <a:r>
              <a:rPr lang="ru-RU" dirty="0" err="1" smtClean="0"/>
              <a:t>з'явилася</a:t>
            </a:r>
            <a:r>
              <a:rPr lang="ru-RU" dirty="0" smtClean="0"/>
              <a:t> </a:t>
            </a:r>
            <a:r>
              <a:rPr lang="ru-RU" dirty="0" err="1" smtClean="0"/>
              <a:t>відома</a:t>
            </a:r>
            <a:r>
              <a:rPr lang="ru-RU" dirty="0" smtClean="0"/>
              <a:t> </a:t>
            </a:r>
            <a:r>
              <a:rPr lang="ru-RU" dirty="0" err="1" smtClean="0"/>
              <a:t>теорія</a:t>
            </a:r>
            <a:r>
              <a:rPr lang="ru-RU" dirty="0" smtClean="0"/>
              <a:t> «преступного человека»                 Ч. </a:t>
            </a:r>
            <a:r>
              <a:rPr lang="ru-RU" dirty="0" err="1" smtClean="0"/>
              <a:t>Ломброзо</a:t>
            </a:r>
            <a:r>
              <a:rPr lang="ru-RU" dirty="0" smtClean="0"/>
              <a:t> (1835-1909 </a:t>
            </a:r>
            <a:r>
              <a:rPr lang="ru-RU" dirty="0" err="1" smtClean="0"/>
              <a:t>рр</a:t>
            </a:r>
            <a:r>
              <a:rPr lang="ru-RU" dirty="0" smtClean="0"/>
              <a:t>..)</a:t>
            </a:r>
            <a:endParaRPr lang="ru-RU" dirty="0"/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2843808" y="2276872"/>
            <a:ext cx="576064" cy="8640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5580112" y="2204864"/>
            <a:ext cx="504056" cy="10081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283968" y="2204864"/>
            <a:ext cx="43204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483768" y="3284984"/>
            <a:ext cx="3960440" cy="35730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Галль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заклав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званої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френології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розробив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своєрідну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карту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мозку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здібності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відповіда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ділянка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Ф.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Галль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вважав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ділянок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кори головного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мозку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впливає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форму черепа, то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останнього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діагностувати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здібності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dirty="0" smtClean="0"/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 smtClean="0"/>
              <a:t>Друга половина </a:t>
            </a:r>
            <a:r>
              <a:rPr lang="en-US" dirty="0" smtClean="0"/>
              <a:t>XIX </a:t>
            </a:r>
            <a:r>
              <a:rPr lang="ru-RU" dirty="0" err="1" smtClean="0"/>
              <a:t>століття</a:t>
            </a:r>
            <a:endParaRPr lang="ru-RU" dirty="0"/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395536" y="980728"/>
            <a:ext cx="7560840" cy="1440160"/>
          </a:xfrm>
          <a:prstGeom prst="snip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розглядалася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психіатричного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інструментарій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судово-психіатричній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експертизі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специфічне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педагогічне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395536" y="2636912"/>
            <a:ext cx="7776864" cy="1152128"/>
          </a:xfrm>
          <a:prstGeom prst="snip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Формуючись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самостійну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розвивалася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експериментальна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наука 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говорити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395536" y="3933056"/>
            <a:ext cx="7776864" cy="1224136"/>
          </a:xfrm>
          <a:prstGeom prst="snip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СПЕ великий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внесок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внесли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Дриля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«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Психофізичні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співвідношенні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злочинністю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різновидами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» 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Злочинність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злочинці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395536" y="5301208"/>
            <a:ext cx="7776864" cy="1224136"/>
          </a:xfrm>
          <a:prstGeom prst="snip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думку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займаються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на початку 70 -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XIX в 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склалися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набуття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незалежності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5"/>
            <a:ext cx="7772400" cy="1296145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Кінець</a:t>
            </a:r>
            <a:r>
              <a:rPr lang="ru-RU" dirty="0" smtClean="0"/>
              <a:t> XIX - початок XX </a:t>
            </a:r>
            <a:r>
              <a:rPr lang="ru-RU" dirty="0" err="1" smtClean="0"/>
              <a:t>століття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484784"/>
            <a:ext cx="8352928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err="1" smtClean="0"/>
              <a:t>Саме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r>
              <a:rPr lang="ru-RU" dirty="0" smtClean="0"/>
              <a:t> часу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віднести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досліди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судово-психологічної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експертизи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зроблені</a:t>
            </a:r>
            <a:r>
              <a:rPr lang="ru-RU" dirty="0" smtClean="0"/>
              <a:t> в </a:t>
            </a:r>
            <a:r>
              <a:rPr lang="ru-RU" dirty="0" err="1" smtClean="0"/>
              <a:t>західноєвропейських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вченими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Капля 5"/>
          <p:cNvSpPr/>
          <p:nvPr/>
        </p:nvSpPr>
        <p:spPr>
          <a:xfrm rot="19508073">
            <a:off x="124077" y="3169766"/>
            <a:ext cx="1880459" cy="1656184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К. </a:t>
            </a:r>
            <a:r>
              <a:rPr lang="ru-RU" dirty="0" err="1" smtClean="0"/>
              <a:t>Марбе</a:t>
            </a:r>
            <a:endParaRPr lang="ru-RU" dirty="0"/>
          </a:p>
        </p:txBody>
      </p:sp>
      <p:sp>
        <p:nvSpPr>
          <p:cNvPr id="7" name="Капля 6"/>
          <p:cNvSpPr/>
          <p:nvPr/>
        </p:nvSpPr>
        <p:spPr>
          <a:xfrm rot="19466850">
            <a:off x="1814652" y="4687127"/>
            <a:ext cx="2301351" cy="1656184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В. Штерном</a:t>
            </a:r>
            <a:endParaRPr lang="ru-RU" dirty="0"/>
          </a:p>
        </p:txBody>
      </p:sp>
      <p:sp>
        <p:nvSpPr>
          <p:cNvPr id="8" name="Капля 7"/>
          <p:cNvSpPr/>
          <p:nvPr/>
        </p:nvSpPr>
        <p:spPr>
          <a:xfrm rot="18636308">
            <a:off x="4531611" y="4419604"/>
            <a:ext cx="2296249" cy="1898091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Ж. </a:t>
            </a:r>
            <a:r>
              <a:rPr lang="ru-RU" dirty="0" err="1" smtClean="0"/>
              <a:t>Варендонком</a:t>
            </a:r>
            <a:endParaRPr lang="ru-RU" dirty="0"/>
          </a:p>
        </p:txBody>
      </p:sp>
      <p:sp>
        <p:nvSpPr>
          <p:cNvPr id="9" name="Капля 8"/>
          <p:cNvSpPr/>
          <p:nvPr/>
        </p:nvSpPr>
        <p:spPr>
          <a:xfrm rot="19503578">
            <a:off x="6746859" y="3104941"/>
            <a:ext cx="1904183" cy="1656184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А. </a:t>
            </a:r>
            <a:r>
              <a:rPr lang="ru-RU" dirty="0" err="1" smtClean="0"/>
              <a:t>Біне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endCxn id="7" idx="7"/>
          </p:cNvCxnSpPr>
          <p:nvPr/>
        </p:nvCxnSpPr>
        <p:spPr>
          <a:xfrm>
            <a:off x="3400443" y="2804286"/>
            <a:ext cx="19561" cy="13681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8" idx="7"/>
          </p:cNvCxnSpPr>
          <p:nvPr/>
        </p:nvCxnSpPr>
        <p:spPr>
          <a:xfrm>
            <a:off x="5570809" y="2837308"/>
            <a:ext cx="135646" cy="10419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79695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рубежі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XIX-XX ст.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висновку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судово-психологічної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стають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самостійним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доказів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теоретичні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розроблялися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видатними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вченими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2016225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Німеччині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В. Штерном, Г. Гроссом,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Італії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Е.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Феррі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      Р.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Гаррофало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Росії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Л.Є.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Владіміровим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А.У.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Фрезі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           В.М.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Бехтеревим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з'являється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ряд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зачіпаються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судово-психологічної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експертизою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 К.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Марбе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«Психолог як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експерт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кримінальному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цивільних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справах»,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 Р. Куве «Психотехника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службі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залізниць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 В. Штерна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Свідчення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юних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свідків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 справах про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статеві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злочини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Психологічні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випробування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розумової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обдарованості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Г. Гросса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Кримінальна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психологія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т. д.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792088"/>
          </a:xfrm>
        </p:spPr>
        <p:txBody>
          <a:bodyPr>
            <a:normAutofit fontScale="90000"/>
          </a:bodyPr>
          <a:lstStyle/>
          <a:p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судово-психологічної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Росії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40768"/>
            <a:ext cx="2736304" cy="24482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З 1885р . Перша робота </a:t>
            </a:r>
            <a:r>
              <a:rPr lang="ru-RU" dirty="0" err="1" smtClean="0"/>
              <a:t>присвячена</a:t>
            </a:r>
            <a:r>
              <a:rPr lang="ru-RU" dirty="0" smtClean="0"/>
              <a:t> </a:t>
            </a:r>
            <a:r>
              <a:rPr lang="ru-RU" dirty="0" err="1" smtClean="0"/>
              <a:t>судово</a:t>
            </a:r>
            <a:r>
              <a:rPr lang="ru-RU" dirty="0" smtClean="0"/>
              <a:t>- </a:t>
            </a:r>
            <a:r>
              <a:rPr lang="ru-RU" dirty="0" err="1" smtClean="0"/>
              <a:t>психологічному</a:t>
            </a:r>
            <a:r>
              <a:rPr lang="ru-RU" dirty="0" smtClean="0"/>
              <a:t> </a:t>
            </a:r>
            <a:r>
              <a:rPr lang="ru-RU" dirty="0" err="1" smtClean="0"/>
              <a:t>експериментальному</a:t>
            </a:r>
            <a:r>
              <a:rPr lang="ru-RU" dirty="0" smtClean="0"/>
              <a:t> </a:t>
            </a:r>
            <a:r>
              <a:rPr lang="ru-RU" dirty="0" err="1" smtClean="0"/>
              <a:t>дослідженню</a:t>
            </a:r>
            <a:r>
              <a:rPr lang="ru-RU" dirty="0" smtClean="0"/>
              <a:t> , </a:t>
            </a:r>
            <a:r>
              <a:rPr lang="ru-RU" dirty="0" err="1" smtClean="0"/>
              <a:t>належить</a:t>
            </a:r>
            <a:endParaRPr lang="ru-RU" dirty="0" smtClean="0"/>
          </a:p>
          <a:p>
            <a:r>
              <a:rPr lang="ru-RU" dirty="0" smtClean="0"/>
              <a:t>В.М. Бехтереву (1902 р.)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96136" y="3933056"/>
            <a:ext cx="3347864" cy="29249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Так само </a:t>
            </a:r>
            <a:r>
              <a:rPr lang="ru-RU" dirty="0" err="1" smtClean="0"/>
              <a:t>обгрунтовувалися</a:t>
            </a:r>
            <a:r>
              <a:rPr lang="ru-RU" dirty="0" smtClean="0"/>
              <a:t> методика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техніка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СПЕ </a:t>
            </a:r>
            <a:r>
              <a:rPr lang="ru-RU" dirty="0" err="1" smtClean="0"/>
              <a:t>показань</a:t>
            </a:r>
            <a:r>
              <a:rPr lang="ru-RU" dirty="0" smtClean="0"/>
              <a:t> </a:t>
            </a:r>
            <a:r>
              <a:rPr lang="ru-RU" dirty="0" err="1" smtClean="0"/>
              <a:t>свідків</a:t>
            </a:r>
            <a:r>
              <a:rPr lang="ru-RU" dirty="0" smtClean="0"/>
              <a:t> , </a:t>
            </a:r>
            <a:r>
              <a:rPr lang="ru-RU" dirty="0" err="1" smtClean="0"/>
              <a:t>особистості</a:t>
            </a:r>
            <a:r>
              <a:rPr lang="ru-RU" dirty="0" smtClean="0"/>
              <a:t> та </a:t>
            </a:r>
            <a:r>
              <a:rPr lang="ru-RU" dirty="0" err="1" smtClean="0"/>
              <a:t>психології</a:t>
            </a:r>
            <a:r>
              <a:rPr lang="ru-RU" dirty="0" smtClean="0"/>
              <a:t> </a:t>
            </a:r>
            <a:r>
              <a:rPr lang="ru-RU" dirty="0" err="1" smtClean="0"/>
              <a:t>обвинуваченого</a:t>
            </a:r>
            <a:r>
              <a:rPr lang="ru-RU" dirty="0" smtClean="0"/>
              <a:t> . </a:t>
            </a:r>
            <a:r>
              <a:rPr lang="ru-RU" dirty="0" err="1" smtClean="0"/>
              <a:t>Особливий</a:t>
            </a:r>
            <a:r>
              <a:rPr lang="ru-RU" dirty="0" smtClean="0"/>
              <a:t> </a:t>
            </a:r>
            <a:r>
              <a:rPr lang="ru-RU" dirty="0" err="1" smtClean="0"/>
              <a:t>практичний</a:t>
            </a:r>
            <a:r>
              <a:rPr lang="ru-RU" dirty="0" smtClean="0"/>
              <a:t> </a:t>
            </a:r>
            <a:r>
              <a:rPr lang="ru-RU" dirty="0" err="1" smtClean="0"/>
              <a:t>інтерес</a:t>
            </a:r>
            <a:r>
              <a:rPr lang="ru-RU" dirty="0" smtClean="0"/>
              <a:t> представляли </a:t>
            </a:r>
            <a:r>
              <a:rPr lang="ru-RU" dirty="0" err="1" smtClean="0"/>
              <a:t>психологічні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показань</a:t>
            </a:r>
            <a:r>
              <a:rPr lang="ru-RU" dirty="0" smtClean="0"/>
              <a:t> </a:t>
            </a:r>
            <a:r>
              <a:rPr lang="ru-RU" dirty="0" err="1" smtClean="0"/>
              <a:t>свідків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3933056"/>
            <a:ext cx="2880320" cy="29249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Вченими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виявлений</a:t>
            </a:r>
            <a:r>
              <a:rPr lang="ru-RU" dirty="0" smtClean="0"/>
              <a:t> ряд </a:t>
            </a:r>
            <a:r>
              <a:rPr lang="ru-RU" dirty="0" err="1" smtClean="0"/>
              <a:t>цікавих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говорити</a:t>
            </a:r>
            <a:r>
              <a:rPr lang="ru-RU" dirty="0" smtClean="0"/>
              <a:t> про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поширеному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 СПЕ , то таким стала </a:t>
            </a:r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 smtClean="0"/>
              <a:t>достовірності</a:t>
            </a:r>
            <a:r>
              <a:rPr lang="ru-RU" dirty="0" smtClean="0"/>
              <a:t> </a:t>
            </a:r>
            <a:r>
              <a:rPr lang="ru-RU" dirty="0" err="1" smtClean="0"/>
              <a:t>показань</a:t>
            </a:r>
            <a:r>
              <a:rPr lang="ru-RU" dirty="0" smtClean="0"/>
              <a:t> 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933056"/>
            <a:ext cx="2664296" cy="29249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Оувага</a:t>
            </a:r>
            <a:r>
              <a:rPr lang="ru-RU" dirty="0" smtClean="0"/>
              <a:t> </a:t>
            </a:r>
            <a:r>
              <a:rPr lang="ru-RU" dirty="0" err="1" smtClean="0"/>
              <a:t>приділялася</a:t>
            </a:r>
            <a:r>
              <a:rPr lang="ru-RU" dirty="0" smtClean="0"/>
              <a:t> </a:t>
            </a:r>
            <a:r>
              <a:rPr lang="ru-RU" dirty="0" err="1" smtClean="0"/>
              <a:t>вивченню</a:t>
            </a:r>
            <a:r>
              <a:rPr lang="ru-RU" dirty="0" smtClean="0"/>
              <a:t> та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психіки</a:t>
            </a:r>
            <a:r>
              <a:rPr lang="ru-RU" dirty="0" smtClean="0"/>
              <a:t> </a:t>
            </a:r>
            <a:r>
              <a:rPr lang="ru-RU" dirty="0" err="1" smtClean="0"/>
              <a:t>підозрюваних</a:t>
            </a:r>
            <a:r>
              <a:rPr lang="ru-RU" dirty="0" smtClean="0"/>
              <a:t> , </a:t>
            </a:r>
            <a:r>
              <a:rPr lang="ru-RU" dirty="0" err="1" smtClean="0"/>
              <a:t>обвинувачених</a:t>
            </a:r>
            <a:r>
              <a:rPr lang="ru-RU" dirty="0" smtClean="0"/>
              <a:t> , </a:t>
            </a:r>
            <a:r>
              <a:rPr lang="ru-RU" dirty="0" err="1" smtClean="0"/>
              <a:t>свідків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1268760"/>
            <a:ext cx="2880320" cy="24482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З </a:t>
            </a:r>
            <a:r>
              <a:rPr lang="ru-RU" dirty="0" err="1" smtClean="0"/>
              <a:t>ініціативи</a:t>
            </a:r>
            <a:r>
              <a:rPr lang="ru-RU" dirty="0" smtClean="0"/>
              <a:t> В. М. Бехтерева </a:t>
            </a:r>
            <a:r>
              <a:rPr lang="ru-RU" dirty="0" err="1" smtClean="0"/>
              <a:t>і</a:t>
            </a:r>
            <a:r>
              <a:rPr lang="ru-RU" dirty="0" smtClean="0"/>
              <a:t> Д. </a:t>
            </a:r>
            <a:r>
              <a:rPr lang="ru-RU" dirty="0" err="1" smtClean="0"/>
              <a:t>Дриля</a:t>
            </a:r>
            <a:r>
              <a:rPr lang="ru-RU" dirty="0" smtClean="0"/>
              <a:t> </a:t>
            </a:r>
            <a:r>
              <a:rPr lang="ru-RU" dirty="0" err="1" smtClean="0"/>
              <a:t>створюється</a:t>
            </a:r>
            <a:r>
              <a:rPr lang="ru-RU" dirty="0" smtClean="0"/>
              <a:t> </a:t>
            </a:r>
            <a:r>
              <a:rPr lang="ru-RU" dirty="0" err="1" smtClean="0"/>
              <a:t>Психоневрологічний</a:t>
            </a:r>
            <a:r>
              <a:rPr lang="ru-RU" dirty="0" smtClean="0"/>
              <a:t> </a:t>
            </a:r>
            <a:r>
              <a:rPr lang="ru-RU" dirty="0" err="1" smtClean="0"/>
              <a:t>інститут</a:t>
            </a:r>
            <a:r>
              <a:rPr lang="ru-RU" dirty="0" smtClean="0"/>
              <a:t> ( 1907 р.), де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читається</a:t>
            </a:r>
            <a:r>
              <a:rPr lang="ru-RU" dirty="0" smtClean="0"/>
              <a:t> курс СПЕ.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56176" y="1340768"/>
            <a:ext cx="2987824" cy="24482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повний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перших </a:t>
            </a:r>
            <a:r>
              <a:rPr lang="ru-RU" dirty="0" err="1" smtClean="0"/>
              <a:t>дослідів</a:t>
            </a:r>
            <a:r>
              <a:rPr lang="ru-RU" dirty="0" smtClean="0"/>
              <a:t> СПЕ </a:t>
            </a:r>
            <a:r>
              <a:rPr lang="ru-RU" dirty="0" err="1" smtClean="0"/>
              <a:t>був</a:t>
            </a:r>
            <a:r>
              <a:rPr lang="ru-RU" dirty="0" smtClean="0"/>
              <a:t> проведений</a:t>
            </a:r>
          </a:p>
          <a:p>
            <a:r>
              <a:rPr lang="ru-RU" dirty="0" smtClean="0"/>
              <a:t>А.Є. </a:t>
            </a:r>
            <a:r>
              <a:rPr lang="ru-RU" dirty="0" err="1" smtClean="0"/>
              <a:t>Брусиловським</a:t>
            </a:r>
            <a:r>
              <a:rPr lang="ru-RU" dirty="0" smtClean="0"/>
              <a:t> в </a:t>
            </a:r>
            <a:r>
              <a:rPr lang="ru-RU" dirty="0" err="1" smtClean="0"/>
              <a:t>роботі</a:t>
            </a:r>
            <a:r>
              <a:rPr lang="ru-RU" dirty="0" smtClean="0"/>
              <a:t> «</a:t>
            </a:r>
            <a:r>
              <a:rPr lang="ru-RU" dirty="0" err="1" smtClean="0"/>
              <a:t>Судово</a:t>
            </a:r>
            <a:r>
              <a:rPr lang="ru-RU" dirty="0" smtClean="0"/>
              <a:t>- </a:t>
            </a:r>
            <a:r>
              <a:rPr lang="ru-RU" dirty="0" err="1" smtClean="0"/>
              <a:t>психологічна</a:t>
            </a:r>
            <a:r>
              <a:rPr lang="ru-RU" dirty="0" smtClean="0"/>
              <a:t> </a:t>
            </a:r>
            <a:r>
              <a:rPr lang="ru-RU" dirty="0" err="1" smtClean="0"/>
              <a:t>експертиза</a:t>
            </a:r>
            <a:r>
              <a:rPr lang="ru-RU" dirty="0" smtClean="0"/>
              <a:t> . </a:t>
            </a:r>
            <a:r>
              <a:rPr lang="ru-RU" dirty="0" err="1" smtClean="0"/>
              <a:t>Її</a:t>
            </a:r>
            <a:r>
              <a:rPr lang="ru-RU" dirty="0" smtClean="0"/>
              <a:t> предмет , методика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межі</a:t>
            </a:r>
            <a:r>
              <a:rPr lang="ru-RU" dirty="0" smtClean="0"/>
              <a:t> » 1929 р.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СПЕ в </a:t>
            </a:r>
            <a:r>
              <a:rPr lang="ru-RU" dirty="0" err="1" smtClean="0"/>
              <a:t>Росії</a:t>
            </a:r>
            <a:r>
              <a:rPr lang="ru-RU" dirty="0" smtClean="0"/>
              <a:t> 1925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1925 р.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Росії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створено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злочинності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злочинця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У той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велися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показань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свідків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психологічної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проблем.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дослідники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бачили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мету СПЕ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встановленні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умислу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необережності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нещасного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мотивів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соціолого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психологічного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небезпеки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особи 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1928-1929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проведено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широке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методологічних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помилок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дослідженні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злочинця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причин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злочинності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призвело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усунення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припинені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юридичної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тому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психологічній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експертизі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 в 60-т</a:t>
            </a:r>
            <a:r>
              <a:rPr lang="uk-UA" dirty="0" smtClean="0"/>
              <a:t>і рр.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1340768"/>
            <a:ext cx="2736304" cy="25202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 1965-1966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розпочалося</a:t>
            </a:r>
            <a:r>
              <a:rPr lang="ru-RU" dirty="0" smtClean="0"/>
              <a:t> </a:t>
            </a:r>
            <a:r>
              <a:rPr lang="ru-RU" dirty="0" err="1" smtClean="0"/>
              <a:t>читання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курсів</a:t>
            </a:r>
            <a:r>
              <a:rPr lang="ru-RU" dirty="0" smtClean="0"/>
              <a:t> </a:t>
            </a:r>
            <a:r>
              <a:rPr lang="ru-RU" dirty="0" err="1" smtClean="0"/>
              <a:t>юридичної</a:t>
            </a:r>
            <a:r>
              <a:rPr lang="ru-RU" dirty="0" smtClean="0"/>
              <a:t> та </a:t>
            </a:r>
            <a:r>
              <a:rPr lang="ru-RU" dirty="0" err="1" smtClean="0"/>
              <a:t>судової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в </a:t>
            </a:r>
            <a:r>
              <a:rPr lang="ru-RU" dirty="0" err="1" smtClean="0"/>
              <a:t>юридичних</a:t>
            </a:r>
            <a:r>
              <a:rPr lang="ru-RU" dirty="0" smtClean="0"/>
              <a:t> вузах </a:t>
            </a:r>
            <a:r>
              <a:rPr lang="ru-RU" dirty="0" err="1" smtClean="0"/>
              <a:t>Москви</a:t>
            </a:r>
            <a:r>
              <a:rPr lang="ru-RU" dirty="0" smtClean="0"/>
              <a:t>, </a:t>
            </a:r>
            <a:r>
              <a:rPr lang="ru-RU" dirty="0" err="1" smtClean="0"/>
              <a:t>Мінська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915816" y="1340768"/>
            <a:ext cx="3024336" cy="2448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 1966 р. </a:t>
            </a:r>
            <a:r>
              <a:rPr lang="ru-RU" dirty="0" err="1" smtClean="0"/>
              <a:t>Міністерством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СРСР </a:t>
            </a:r>
            <a:r>
              <a:rPr lang="ru-RU" dirty="0" err="1" smtClean="0"/>
              <a:t>було</a:t>
            </a:r>
            <a:r>
              <a:rPr lang="ru-RU" dirty="0" smtClean="0"/>
              <a:t> проведено </a:t>
            </a:r>
            <a:r>
              <a:rPr lang="ru-RU" dirty="0" err="1" smtClean="0"/>
              <a:t>всесоюзний</a:t>
            </a:r>
            <a:r>
              <a:rPr lang="ru-RU" dirty="0" smtClean="0"/>
              <a:t> </a:t>
            </a:r>
            <a:r>
              <a:rPr lang="ru-RU" dirty="0" err="1" smtClean="0"/>
              <a:t>семінар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викладання</a:t>
            </a:r>
            <a:r>
              <a:rPr lang="ru-RU" dirty="0" smtClean="0"/>
              <a:t> </a:t>
            </a:r>
            <a:r>
              <a:rPr lang="ru-RU" dirty="0" err="1" smtClean="0"/>
              <a:t>юридичної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проблем </a:t>
            </a:r>
            <a:r>
              <a:rPr lang="ru-RU" dirty="0" err="1" smtClean="0"/>
              <a:t>цієї</a:t>
            </a:r>
            <a:r>
              <a:rPr lang="ru-RU" dirty="0" smtClean="0"/>
              <a:t> науки.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4149080"/>
            <a:ext cx="6048672" cy="23762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Були </a:t>
            </a:r>
            <a:r>
              <a:rPr lang="ru-RU" dirty="0" err="1" smtClean="0"/>
              <a:t>сформовані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СПЕ </a:t>
            </a:r>
            <a:r>
              <a:rPr lang="ru-RU" dirty="0" err="1" smtClean="0"/>
              <a:t>понятійний</a:t>
            </a:r>
            <a:r>
              <a:rPr lang="ru-RU" dirty="0" smtClean="0"/>
              <a:t> </a:t>
            </a:r>
            <a:r>
              <a:rPr lang="ru-RU" dirty="0" err="1" smtClean="0"/>
              <a:t>апарат</a:t>
            </a:r>
            <a:r>
              <a:rPr lang="ru-RU" dirty="0" smtClean="0"/>
              <a:t> , </a:t>
            </a:r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 smtClean="0"/>
              <a:t>приватних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</a:t>
            </a:r>
            <a:r>
              <a:rPr lang="ru-RU" dirty="0" err="1" smtClean="0"/>
              <a:t>експертизи</a:t>
            </a:r>
            <a:r>
              <a:rPr lang="ru-RU" dirty="0" smtClean="0"/>
              <a:t> ,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методик 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156176" y="1340768"/>
            <a:ext cx="2987824" cy="51845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 smtClean="0"/>
              <a:t>Верховний</a:t>
            </a:r>
            <a:r>
              <a:rPr lang="ru-RU" dirty="0" smtClean="0"/>
              <a:t> Суд СРСР в 1968р. </a:t>
            </a:r>
            <a:r>
              <a:rPr lang="ru-RU" dirty="0" err="1" smtClean="0"/>
              <a:t>підтвердив</a:t>
            </a:r>
            <a:r>
              <a:rPr lang="ru-RU" dirty="0" smtClean="0"/>
              <a:t> </a:t>
            </a:r>
            <a:r>
              <a:rPr lang="ru-RU" dirty="0" err="1" smtClean="0"/>
              <a:t>доцільність</a:t>
            </a:r>
            <a:r>
              <a:rPr lang="ru-RU" dirty="0" smtClean="0"/>
              <a:t> </a:t>
            </a:r>
            <a:r>
              <a:rPr lang="ru-RU" dirty="0" err="1" smtClean="0"/>
              <a:t>залучення</a:t>
            </a:r>
            <a:r>
              <a:rPr lang="ru-RU" dirty="0" smtClean="0"/>
              <a:t> до </a:t>
            </a:r>
            <a:r>
              <a:rPr lang="ru-RU" dirty="0" err="1" smtClean="0"/>
              <a:t>участі</a:t>
            </a:r>
            <a:r>
              <a:rPr lang="ru-RU" dirty="0" smtClean="0"/>
              <a:t> в судовому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фахівця</a:t>
            </a:r>
            <a:r>
              <a:rPr lang="ru-RU" dirty="0" smtClean="0"/>
              <a:t> в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експерта</a:t>
            </a:r>
            <a:r>
              <a:rPr lang="ru-RU" dirty="0" smtClean="0"/>
              <a:t>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здатності</a:t>
            </a:r>
            <a:r>
              <a:rPr lang="ru-RU" dirty="0" smtClean="0"/>
              <a:t> </a:t>
            </a:r>
            <a:r>
              <a:rPr lang="ru-RU" dirty="0" err="1" smtClean="0"/>
              <a:t>неповнолітніх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розумової</a:t>
            </a:r>
            <a:r>
              <a:rPr lang="ru-RU" dirty="0" smtClean="0"/>
              <a:t> </a:t>
            </a:r>
            <a:r>
              <a:rPr lang="ru-RU" dirty="0" err="1" smtClean="0"/>
              <a:t>відсталості</a:t>
            </a:r>
            <a:r>
              <a:rPr lang="ru-RU" dirty="0" smtClean="0"/>
              <a:t> ,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усвідомлювати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та </a:t>
            </a:r>
            <a:r>
              <a:rPr lang="ru-RU" dirty="0" err="1" smtClean="0"/>
              <a:t>керувати</a:t>
            </a:r>
            <a:r>
              <a:rPr lang="ru-RU" dirty="0" smtClean="0"/>
              <a:t> ними </a:t>
            </a:r>
            <a:endParaRPr lang="ru-RU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128</TotalTime>
  <Words>817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Тема Office</vt:lpstr>
      <vt:lpstr>Модульная</vt:lpstr>
      <vt:lpstr>Аспект</vt:lpstr>
      <vt:lpstr>Трек</vt:lpstr>
      <vt:lpstr>Изящная</vt:lpstr>
      <vt:lpstr>Городская</vt:lpstr>
      <vt:lpstr>Історія виникнення та розвитку судово-психологічної експертизи (СПЕ)</vt:lpstr>
      <vt:lpstr>План</vt:lpstr>
      <vt:lpstr>Історія СПЕ за кордоном: Початок і середина XIX століття</vt:lpstr>
      <vt:lpstr>Друга половина XIX століття</vt:lpstr>
      <vt:lpstr>Кінець XIX - початок XX століття</vt:lpstr>
      <vt:lpstr>На рубежі XIX-XX ст. висновку судово-психологічної експертизи стають самостійним джерелом доказів. Її теоретичні основи розроблялися видатними вченими : </vt:lpstr>
      <vt:lpstr>Історія становлення судово-психологічної експертизи в Росії.</vt:lpstr>
      <vt:lpstr>СПЕ в Росії 1925 р.</vt:lpstr>
      <vt:lpstr>СПЕ в 60-ті рр. </vt:lpstr>
      <vt:lpstr>Висновок:</vt:lpstr>
      <vt:lpstr>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виникнення та розвитку дово-психологічної експертизи (СПЕ)</dc:title>
  <dc:creator>Admin</dc:creator>
  <cp:lastModifiedBy>user</cp:lastModifiedBy>
  <cp:revision>15</cp:revision>
  <dcterms:created xsi:type="dcterms:W3CDTF">2014-04-24T16:52:40Z</dcterms:created>
  <dcterms:modified xsi:type="dcterms:W3CDTF">2014-07-20T13:59:25Z</dcterms:modified>
</cp:coreProperties>
</file>