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1" d="100"/>
          <a:sy n="81" d="100"/>
        </p:scale>
        <p:origin x="725"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ru-RU"/>
              <a:t>Образец заголовка</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ru-RU"/>
              <a:t>Образец подзаголовка</a:t>
            </a:r>
            <a:endParaRPr lang="en-US" dirty="0"/>
          </a:p>
        </p:txBody>
      </p:sp>
      <p:sp>
        <p:nvSpPr>
          <p:cNvPr id="4" name="Date Placeholder 3"/>
          <p:cNvSpPr>
            <a:spLocks noGrp="1"/>
          </p:cNvSpPr>
          <p:nvPr>
            <p:ph type="dt" sz="half" idx="10"/>
          </p:nvPr>
        </p:nvSpPr>
        <p:spPr/>
        <p:txBody>
          <a:bodyPr/>
          <a:lstStyle/>
          <a:p>
            <a:fld id="{8DD4403A-5F1C-45C5-8457-62B9E8F80FAF}" type="datetimeFigureOut">
              <a:rPr lang="ru-RU" smtClean="0"/>
              <a:t>04.10.2023</a:t>
            </a:fld>
            <a:endParaRPr lang="ru-RU" dirty="0"/>
          </a:p>
        </p:txBody>
      </p:sp>
      <p:sp>
        <p:nvSpPr>
          <p:cNvPr id="5" name="Footer Placeholder 4"/>
          <p:cNvSpPr>
            <a:spLocks noGrp="1"/>
          </p:cNvSpPr>
          <p:nvPr>
            <p:ph type="ftr" sz="quarter" idx="11"/>
          </p:nvPr>
        </p:nvSpPr>
        <p:spPr/>
        <p:txBody>
          <a:bodyPr/>
          <a:lstStyle/>
          <a:p>
            <a:endParaRPr lang="ru-RU" dirty="0"/>
          </a:p>
        </p:txBody>
      </p:sp>
      <p:sp>
        <p:nvSpPr>
          <p:cNvPr id="6" name="Slide Number Placeholder 5"/>
          <p:cNvSpPr>
            <a:spLocks noGrp="1"/>
          </p:cNvSpPr>
          <p:nvPr>
            <p:ph type="sldNum" sz="quarter" idx="12"/>
          </p:nvPr>
        </p:nvSpPr>
        <p:spPr/>
        <p:txBody>
          <a:bodyPr/>
          <a:lstStyle/>
          <a:p>
            <a:fld id="{990431AC-1C5D-485D-AECB-9DD3E4C3E412}" type="slidenum">
              <a:rPr lang="ru-RU" smtClean="0"/>
              <a:t>‹#›</a:t>
            </a:fld>
            <a:endParaRPr lang="ru-RU"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60563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8DD4403A-5F1C-45C5-8457-62B9E8F80FAF}" type="datetimeFigureOut">
              <a:rPr lang="ru-RU" smtClean="0"/>
              <a:t>04.10.2023</a:t>
            </a:fld>
            <a:endParaRPr lang="ru-RU" dirty="0"/>
          </a:p>
        </p:txBody>
      </p:sp>
      <p:sp>
        <p:nvSpPr>
          <p:cNvPr id="5" name="Footer Placeholder 4"/>
          <p:cNvSpPr>
            <a:spLocks noGrp="1"/>
          </p:cNvSpPr>
          <p:nvPr>
            <p:ph type="ftr" sz="quarter" idx="11"/>
          </p:nvPr>
        </p:nvSpPr>
        <p:spPr/>
        <p:txBody>
          <a:bodyPr/>
          <a:lstStyle/>
          <a:p>
            <a:endParaRPr lang="ru-RU" dirty="0"/>
          </a:p>
        </p:txBody>
      </p:sp>
      <p:sp>
        <p:nvSpPr>
          <p:cNvPr id="6" name="Slide Number Placeholder 5"/>
          <p:cNvSpPr>
            <a:spLocks noGrp="1"/>
          </p:cNvSpPr>
          <p:nvPr>
            <p:ph type="sldNum" sz="quarter" idx="12"/>
          </p:nvPr>
        </p:nvSpPr>
        <p:spPr/>
        <p:txBody>
          <a:bodyPr/>
          <a:lstStyle/>
          <a:p>
            <a:fld id="{990431AC-1C5D-485D-AECB-9DD3E4C3E412}" type="slidenum">
              <a:rPr lang="ru-RU" smtClean="0"/>
              <a:t>‹#›</a:t>
            </a:fld>
            <a:endParaRPr lang="ru-RU" dirty="0"/>
          </a:p>
        </p:txBody>
      </p:sp>
    </p:spTree>
    <p:extLst>
      <p:ext uri="{BB962C8B-B14F-4D97-AF65-F5344CB8AC3E}">
        <p14:creationId xmlns:p14="http://schemas.microsoft.com/office/powerpoint/2010/main" val="35657890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Вертикальный заголовок и текст">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ru-RU"/>
              <a:t>Образец заголовка</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8DD4403A-5F1C-45C5-8457-62B9E8F80FAF}" type="datetimeFigureOut">
              <a:rPr lang="ru-RU" smtClean="0"/>
              <a:t>04.10.2023</a:t>
            </a:fld>
            <a:endParaRPr lang="ru-RU" dirty="0"/>
          </a:p>
        </p:txBody>
      </p:sp>
      <p:sp>
        <p:nvSpPr>
          <p:cNvPr id="5" name="Footer Placeholder 4"/>
          <p:cNvSpPr>
            <a:spLocks noGrp="1"/>
          </p:cNvSpPr>
          <p:nvPr>
            <p:ph type="ftr" sz="quarter" idx="11"/>
          </p:nvPr>
        </p:nvSpPr>
        <p:spPr/>
        <p:txBody>
          <a:bodyPr/>
          <a:lstStyle/>
          <a:p>
            <a:endParaRPr lang="ru-RU" dirty="0"/>
          </a:p>
        </p:txBody>
      </p:sp>
      <p:sp>
        <p:nvSpPr>
          <p:cNvPr id="6" name="Slide Number Placeholder 5"/>
          <p:cNvSpPr>
            <a:spLocks noGrp="1"/>
          </p:cNvSpPr>
          <p:nvPr>
            <p:ph type="sldNum" sz="quarter" idx="12"/>
          </p:nvPr>
        </p:nvSpPr>
        <p:spPr/>
        <p:txBody>
          <a:bodyPr/>
          <a:lstStyle/>
          <a:p>
            <a:fld id="{990431AC-1C5D-485D-AECB-9DD3E4C3E412}" type="slidenum">
              <a:rPr lang="ru-RU" smtClean="0"/>
              <a:t>‹#›</a:t>
            </a:fld>
            <a:endParaRPr lang="ru-RU" dirty="0"/>
          </a:p>
        </p:txBody>
      </p:sp>
    </p:spTree>
    <p:extLst>
      <p:ext uri="{BB962C8B-B14F-4D97-AF65-F5344CB8AC3E}">
        <p14:creationId xmlns:p14="http://schemas.microsoft.com/office/powerpoint/2010/main" val="37598891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ru-RU"/>
              <a:t>Образец заголовка</a:t>
            </a:r>
            <a:endParaRPr lang="en-US" dirty="0"/>
          </a:p>
        </p:txBody>
      </p:sp>
      <p:sp>
        <p:nvSpPr>
          <p:cNvPr id="3" name="Content Placeholder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8DD4403A-5F1C-45C5-8457-62B9E8F80FAF}" type="datetimeFigureOut">
              <a:rPr lang="ru-RU" smtClean="0"/>
              <a:t>04.10.2023</a:t>
            </a:fld>
            <a:endParaRPr lang="ru-RU" dirty="0"/>
          </a:p>
        </p:txBody>
      </p:sp>
      <p:sp>
        <p:nvSpPr>
          <p:cNvPr id="5" name="Footer Placeholder 4"/>
          <p:cNvSpPr>
            <a:spLocks noGrp="1"/>
          </p:cNvSpPr>
          <p:nvPr>
            <p:ph type="ftr" sz="quarter" idx="11"/>
          </p:nvPr>
        </p:nvSpPr>
        <p:spPr/>
        <p:txBody>
          <a:bodyPr/>
          <a:lstStyle/>
          <a:p>
            <a:endParaRPr lang="ru-RU" dirty="0"/>
          </a:p>
        </p:txBody>
      </p:sp>
      <p:sp>
        <p:nvSpPr>
          <p:cNvPr id="6" name="Slide Number Placeholder 5"/>
          <p:cNvSpPr>
            <a:spLocks noGrp="1"/>
          </p:cNvSpPr>
          <p:nvPr>
            <p:ph type="sldNum" sz="quarter" idx="12"/>
          </p:nvPr>
        </p:nvSpPr>
        <p:spPr/>
        <p:txBody>
          <a:bodyPr/>
          <a:lstStyle/>
          <a:p>
            <a:fld id="{990431AC-1C5D-485D-AECB-9DD3E4C3E412}" type="slidenum">
              <a:rPr lang="ru-RU" smtClean="0"/>
              <a:t>‹#›</a:t>
            </a:fld>
            <a:endParaRPr lang="ru-RU" dirty="0"/>
          </a:p>
        </p:txBody>
      </p:sp>
    </p:spTree>
    <p:extLst>
      <p:ext uri="{BB962C8B-B14F-4D97-AF65-F5344CB8AC3E}">
        <p14:creationId xmlns:p14="http://schemas.microsoft.com/office/powerpoint/2010/main" val="18841382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ru-RU"/>
              <a:t>Образец заголовка</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8DD4403A-5F1C-45C5-8457-62B9E8F80FAF}" type="datetimeFigureOut">
              <a:rPr lang="ru-RU" smtClean="0"/>
              <a:t>04.10.2023</a:t>
            </a:fld>
            <a:endParaRPr lang="ru-RU" dirty="0"/>
          </a:p>
        </p:txBody>
      </p:sp>
      <p:sp>
        <p:nvSpPr>
          <p:cNvPr id="5" name="Footer Placeholder 4"/>
          <p:cNvSpPr>
            <a:spLocks noGrp="1"/>
          </p:cNvSpPr>
          <p:nvPr>
            <p:ph type="ftr" sz="quarter" idx="11"/>
          </p:nvPr>
        </p:nvSpPr>
        <p:spPr/>
        <p:txBody>
          <a:bodyPr/>
          <a:lstStyle/>
          <a:p>
            <a:endParaRPr lang="ru-RU" dirty="0"/>
          </a:p>
        </p:txBody>
      </p:sp>
      <p:sp>
        <p:nvSpPr>
          <p:cNvPr id="6" name="Slide Number Placeholder 5"/>
          <p:cNvSpPr>
            <a:spLocks noGrp="1"/>
          </p:cNvSpPr>
          <p:nvPr>
            <p:ph type="sldNum" sz="quarter" idx="12"/>
          </p:nvPr>
        </p:nvSpPr>
        <p:spPr/>
        <p:txBody>
          <a:bodyPr/>
          <a:lstStyle/>
          <a:p>
            <a:fld id="{990431AC-1C5D-485D-AECB-9DD3E4C3E412}" type="slidenum">
              <a:rPr lang="ru-RU" smtClean="0"/>
              <a:t>‹#›</a:t>
            </a:fld>
            <a:endParaRPr lang="ru-RU"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557155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ru-RU"/>
              <a:t>Образец заголовка</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Date Placeholder 4"/>
          <p:cNvSpPr>
            <a:spLocks noGrp="1"/>
          </p:cNvSpPr>
          <p:nvPr>
            <p:ph type="dt" sz="half" idx="10"/>
          </p:nvPr>
        </p:nvSpPr>
        <p:spPr/>
        <p:txBody>
          <a:bodyPr/>
          <a:lstStyle/>
          <a:p>
            <a:fld id="{8DD4403A-5F1C-45C5-8457-62B9E8F80FAF}" type="datetimeFigureOut">
              <a:rPr lang="ru-RU" smtClean="0"/>
              <a:t>04.10.2023</a:t>
            </a:fld>
            <a:endParaRPr lang="ru-RU" dirty="0"/>
          </a:p>
        </p:txBody>
      </p:sp>
      <p:sp>
        <p:nvSpPr>
          <p:cNvPr id="6" name="Footer Placeholder 5"/>
          <p:cNvSpPr>
            <a:spLocks noGrp="1"/>
          </p:cNvSpPr>
          <p:nvPr>
            <p:ph type="ftr" sz="quarter" idx="11"/>
          </p:nvPr>
        </p:nvSpPr>
        <p:spPr/>
        <p:txBody>
          <a:bodyPr/>
          <a:lstStyle/>
          <a:p>
            <a:endParaRPr lang="ru-RU" dirty="0"/>
          </a:p>
        </p:txBody>
      </p:sp>
      <p:sp>
        <p:nvSpPr>
          <p:cNvPr id="7" name="Slide Number Placeholder 6"/>
          <p:cNvSpPr>
            <a:spLocks noGrp="1"/>
          </p:cNvSpPr>
          <p:nvPr>
            <p:ph type="sldNum" sz="quarter" idx="12"/>
          </p:nvPr>
        </p:nvSpPr>
        <p:spPr/>
        <p:txBody>
          <a:bodyPr/>
          <a:lstStyle/>
          <a:p>
            <a:fld id="{990431AC-1C5D-485D-AECB-9DD3E4C3E412}" type="slidenum">
              <a:rPr lang="ru-RU" smtClean="0"/>
              <a:t>‹#›</a:t>
            </a:fld>
            <a:endParaRPr lang="ru-RU" dirty="0"/>
          </a:p>
        </p:txBody>
      </p:sp>
    </p:spTree>
    <p:extLst>
      <p:ext uri="{BB962C8B-B14F-4D97-AF65-F5344CB8AC3E}">
        <p14:creationId xmlns:p14="http://schemas.microsoft.com/office/powerpoint/2010/main" val="3376633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ru-RU"/>
              <a:t>Образец заголовка</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1097280" y="2582334"/>
            <a:ext cx="4937760" cy="3378200"/>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6217920" y="2582334"/>
            <a:ext cx="4937760" cy="3378200"/>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7" name="Date Placeholder 6"/>
          <p:cNvSpPr>
            <a:spLocks noGrp="1"/>
          </p:cNvSpPr>
          <p:nvPr>
            <p:ph type="dt" sz="half" idx="10"/>
          </p:nvPr>
        </p:nvSpPr>
        <p:spPr/>
        <p:txBody>
          <a:bodyPr/>
          <a:lstStyle/>
          <a:p>
            <a:fld id="{8DD4403A-5F1C-45C5-8457-62B9E8F80FAF}" type="datetimeFigureOut">
              <a:rPr lang="ru-RU" smtClean="0"/>
              <a:t>04.10.2023</a:t>
            </a:fld>
            <a:endParaRPr lang="ru-RU" dirty="0"/>
          </a:p>
        </p:txBody>
      </p:sp>
      <p:sp>
        <p:nvSpPr>
          <p:cNvPr id="8" name="Footer Placeholder 7"/>
          <p:cNvSpPr>
            <a:spLocks noGrp="1"/>
          </p:cNvSpPr>
          <p:nvPr>
            <p:ph type="ftr" sz="quarter" idx="11"/>
          </p:nvPr>
        </p:nvSpPr>
        <p:spPr/>
        <p:txBody>
          <a:bodyPr/>
          <a:lstStyle/>
          <a:p>
            <a:endParaRPr lang="ru-RU" dirty="0"/>
          </a:p>
        </p:txBody>
      </p:sp>
      <p:sp>
        <p:nvSpPr>
          <p:cNvPr id="9" name="Slide Number Placeholder 8"/>
          <p:cNvSpPr>
            <a:spLocks noGrp="1"/>
          </p:cNvSpPr>
          <p:nvPr>
            <p:ph type="sldNum" sz="quarter" idx="12"/>
          </p:nvPr>
        </p:nvSpPr>
        <p:spPr/>
        <p:txBody>
          <a:bodyPr/>
          <a:lstStyle/>
          <a:p>
            <a:fld id="{990431AC-1C5D-485D-AECB-9DD3E4C3E412}" type="slidenum">
              <a:rPr lang="ru-RU" smtClean="0"/>
              <a:t>‹#›</a:t>
            </a:fld>
            <a:endParaRPr lang="ru-RU" dirty="0"/>
          </a:p>
        </p:txBody>
      </p:sp>
    </p:spTree>
    <p:extLst>
      <p:ext uri="{BB962C8B-B14F-4D97-AF65-F5344CB8AC3E}">
        <p14:creationId xmlns:p14="http://schemas.microsoft.com/office/powerpoint/2010/main" val="35834918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Date Placeholder 2"/>
          <p:cNvSpPr>
            <a:spLocks noGrp="1"/>
          </p:cNvSpPr>
          <p:nvPr>
            <p:ph type="dt" sz="half" idx="10"/>
          </p:nvPr>
        </p:nvSpPr>
        <p:spPr/>
        <p:txBody>
          <a:bodyPr/>
          <a:lstStyle/>
          <a:p>
            <a:fld id="{8DD4403A-5F1C-45C5-8457-62B9E8F80FAF}" type="datetimeFigureOut">
              <a:rPr lang="ru-RU" smtClean="0"/>
              <a:t>04.10.2023</a:t>
            </a:fld>
            <a:endParaRPr lang="ru-RU" dirty="0"/>
          </a:p>
        </p:txBody>
      </p:sp>
      <p:sp>
        <p:nvSpPr>
          <p:cNvPr id="4" name="Footer Placeholder 3"/>
          <p:cNvSpPr>
            <a:spLocks noGrp="1"/>
          </p:cNvSpPr>
          <p:nvPr>
            <p:ph type="ftr" sz="quarter" idx="11"/>
          </p:nvPr>
        </p:nvSpPr>
        <p:spPr/>
        <p:txBody>
          <a:bodyPr/>
          <a:lstStyle/>
          <a:p>
            <a:endParaRPr lang="ru-RU" dirty="0"/>
          </a:p>
        </p:txBody>
      </p:sp>
      <p:sp>
        <p:nvSpPr>
          <p:cNvPr id="5" name="Slide Number Placeholder 4"/>
          <p:cNvSpPr>
            <a:spLocks noGrp="1"/>
          </p:cNvSpPr>
          <p:nvPr>
            <p:ph type="sldNum" sz="quarter" idx="12"/>
          </p:nvPr>
        </p:nvSpPr>
        <p:spPr/>
        <p:txBody>
          <a:bodyPr/>
          <a:lstStyle/>
          <a:p>
            <a:fld id="{990431AC-1C5D-485D-AECB-9DD3E4C3E412}" type="slidenum">
              <a:rPr lang="ru-RU" smtClean="0"/>
              <a:t>‹#›</a:t>
            </a:fld>
            <a:endParaRPr lang="ru-RU" dirty="0"/>
          </a:p>
        </p:txBody>
      </p:sp>
    </p:spTree>
    <p:extLst>
      <p:ext uri="{BB962C8B-B14F-4D97-AF65-F5344CB8AC3E}">
        <p14:creationId xmlns:p14="http://schemas.microsoft.com/office/powerpoint/2010/main" val="29073331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8DD4403A-5F1C-45C5-8457-62B9E8F80FAF}" type="datetimeFigureOut">
              <a:rPr lang="ru-RU" smtClean="0"/>
              <a:t>04.10.2023</a:t>
            </a:fld>
            <a:endParaRPr lang="ru-RU" dirty="0"/>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ru-RU" dirty="0"/>
          </a:p>
        </p:txBody>
      </p:sp>
      <p:sp>
        <p:nvSpPr>
          <p:cNvPr id="9" name="Slide Number Placeholder 8"/>
          <p:cNvSpPr>
            <a:spLocks noGrp="1"/>
          </p:cNvSpPr>
          <p:nvPr>
            <p:ph type="sldNum" sz="quarter" idx="12"/>
          </p:nvPr>
        </p:nvSpPr>
        <p:spPr/>
        <p:txBody>
          <a:bodyPr/>
          <a:lstStyle/>
          <a:p>
            <a:fld id="{990431AC-1C5D-485D-AECB-9DD3E4C3E412}" type="slidenum">
              <a:rPr lang="ru-RU" smtClean="0"/>
              <a:t>‹#›</a:t>
            </a:fld>
            <a:endParaRPr lang="ru-RU" dirty="0"/>
          </a:p>
        </p:txBody>
      </p:sp>
    </p:spTree>
    <p:extLst>
      <p:ext uri="{BB962C8B-B14F-4D97-AF65-F5344CB8AC3E}">
        <p14:creationId xmlns:p14="http://schemas.microsoft.com/office/powerpoint/2010/main" val="9385084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ru-RU"/>
              <a:t>Образец заголовка</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8DD4403A-5F1C-45C5-8457-62B9E8F80FAF}" type="datetimeFigureOut">
              <a:rPr lang="ru-RU" smtClean="0"/>
              <a:t>04.10.2023</a:t>
            </a:fld>
            <a:endParaRPr lang="ru-RU" dirty="0"/>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ru-RU" dirty="0"/>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990431AC-1C5D-485D-AECB-9DD3E4C3E412}" type="slidenum">
              <a:rPr lang="ru-RU" smtClean="0"/>
              <a:t>‹#›</a:t>
            </a:fld>
            <a:endParaRPr lang="ru-RU" dirty="0"/>
          </a:p>
        </p:txBody>
      </p:sp>
    </p:spTree>
    <p:extLst>
      <p:ext uri="{BB962C8B-B14F-4D97-AF65-F5344CB8AC3E}">
        <p14:creationId xmlns:p14="http://schemas.microsoft.com/office/powerpoint/2010/main" val="19420438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ru-RU"/>
              <a:t>Образец заголовка</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dirty="0"/>
              <a:t>Вставка рисунка</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Date Placeholder 4"/>
          <p:cNvSpPr>
            <a:spLocks noGrp="1"/>
          </p:cNvSpPr>
          <p:nvPr>
            <p:ph type="dt" sz="half" idx="10"/>
          </p:nvPr>
        </p:nvSpPr>
        <p:spPr/>
        <p:txBody>
          <a:bodyPr/>
          <a:lstStyle/>
          <a:p>
            <a:fld id="{8DD4403A-5F1C-45C5-8457-62B9E8F80FAF}" type="datetimeFigureOut">
              <a:rPr lang="ru-RU" smtClean="0"/>
              <a:t>04.10.2023</a:t>
            </a:fld>
            <a:endParaRPr lang="ru-RU" dirty="0"/>
          </a:p>
        </p:txBody>
      </p:sp>
      <p:sp>
        <p:nvSpPr>
          <p:cNvPr id="6" name="Footer Placeholder 5"/>
          <p:cNvSpPr>
            <a:spLocks noGrp="1"/>
          </p:cNvSpPr>
          <p:nvPr>
            <p:ph type="ftr" sz="quarter" idx="11"/>
          </p:nvPr>
        </p:nvSpPr>
        <p:spPr/>
        <p:txBody>
          <a:bodyPr/>
          <a:lstStyle/>
          <a:p>
            <a:endParaRPr lang="ru-RU" dirty="0"/>
          </a:p>
        </p:txBody>
      </p:sp>
      <p:sp>
        <p:nvSpPr>
          <p:cNvPr id="7" name="Slide Number Placeholder 6"/>
          <p:cNvSpPr>
            <a:spLocks noGrp="1"/>
          </p:cNvSpPr>
          <p:nvPr>
            <p:ph type="sldNum" sz="quarter" idx="12"/>
          </p:nvPr>
        </p:nvSpPr>
        <p:spPr/>
        <p:txBody>
          <a:bodyPr/>
          <a:lstStyle/>
          <a:p>
            <a:fld id="{990431AC-1C5D-485D-AECB-9DD3E4C3E412}" type="slidenum">
              <a:rPr lang="ru-RU" smtClean="0"/>
              <a:t>‹#›</a:t>
            </a:fld>
            <a:endParaRPr lang="ru-RU" dirty="0"/>
          </a:p>
        </p:txBody>
      </p:sp>
    </p:spTree>
    <p:extLst>
      <p:ext uri="{BB962C8B-B14F-4D97-AF65-F5344CB8AC3E}">
        <p14:creationId xmlns:p14="http://schemas.microsoft.com/office/powerpoint/2010/main" val="42726230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ru-RU"/>
              <a:t>Образец заголовка</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8DD4403A-5F1C-45C5-8457-62B9E8F80FAF}" type="datetimeFigureOut">
              <a:rPr lang="ru-RU" smtClean="0"/>
              <a:t>04.10.2023</a:t>
            </a:fld>
            <a:endParaRPr lang="ru-RU" dirty="0"/>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ru-RU" dirty="0"/>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990431AC-1C5D-485D-AECB-9DD3E4C3E412}" type="slidenum">
              <a:rPr lang="ru-RU" smtClean="0"/>
              <a:t>‹#›</a:t>
            </a:fld>
            <a:endParaRPr lang="ru-RU" dirty="0"/>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55657954"/>
      </p:ext>
    </p:extLst>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FE497301-393F-49CA-82FF-65B177214E95}"/>
              </a:ext>
            </a:extLst>
          </p:cNvPr>
          <p:cNvSpPr txBox="1"/>
          <p:nvPr/>
        </p:nvSpPr>
        <p:spPr>
          <a:xfrm>
            <a:off x="1989056" y="1150071"/>
            <a:ext cx="7927942" cy="1200329"/>
          </a:xfrm>
          <a:prstGeom prst="rect">
            <a:avLst/>
          </a:prstGeom>
          <a:noFill/>
        </p:spPr>
        <p:txBody>
          <a:bodyPr wrap="square">
            <a:spAutoFit/>
          </a:bodyPr>
          <a:lstStyle/>
          <a:p>
            <a:pPr lvl="0" algn="ctr"/>
            <a:r>
              <a:rPr lang="uk-UA" sz="5400" b="1" dirty="0">
                <a:solidFill>
                  <a:schemeClr val="tx1"/>
                </a:solidFill>
                <a:latin typeface="Times New Roman" panose="02020603050405020304" pitchFamily="18" charset="0"/>
                <a:ea typeface="Calibri"/>
                <a:cs typeface="Times New Roman" panose="02020603050405020304" pitchFamily="18" charset="0"/>
                <a:sym typeface="Calibri"/>
              </a:rPr>
              <a:t>Кризові комунікації </a:t>
            </a:r>
            <a:br>
              <a:rPr lang="uk-UA" sz="1800" b="0" i="0" u="none" strike="noStrike" cap="none" dirty="0">
                <a:solidFill>
                  <a:srgbClr val="494429"/>
                </a:solidFill>
                <a:latin typeface="Arial"/>
                <a:ea typeface="Arial"/>
                <a:cs typeface="Arial"/>
                <a:sym typeface="Arial"/>
              </a:rPr>
            </a:br>
            <a:endParaRPr lang="uk-UA" sz="1800" b="0" i="0" u="none" strike="noStrike" cap="none" dirty="0">
              <a:solidFill>
                <a:srgbClr val="494429"/>
              </a:solidFill>
              <a:latin typeface="Arial"/>
              <a:ea typeface="Arial"/>
              <a:cs typeface="Arial"/>
              <a:sym typeface="Arial"/>
            </a:endParaRPr>
          </a:p>
        </p:txBody>
      </p:sp>
    </p:spTree>
    <p:extLst>
      <p:ext uri="{BB962C8B-B14F-4D97-AF65-F5344CB8AC3E}">
        <p14:creationId xmlns:p14="http://schemas.microsoft.com/office/powerpoint/2010/main" val="51492594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6BB175ED-7D2F-4A2D-9C8B-AA8E4EDA6DB6}"/>
              </a:ext>
            </a:extLst>
          </p:cNvPr>
          <p:cNvSpPr/>
          <p:nvPr/>
        </p:nvSpPr>
        <p:spPr>
          <a:xfrm>
            <a:off x="1715678" y="876694"/>
            <a:ext cx="9379670" cy="4247317"/>
          </a:xfrm>
          <a:prstGeom prst="rect">
            <a:avLst/>
          </a:prstGeom>
        </p:spPr>
        <p:txBody>
          <a:bodyPr wrap="square">
            <a:spAutoFit/>
          </a:bodyPr>
          <a:lstStyle/>
          <a:p>
            <a:pPr algn="just"/>
            <a:r>
              <a:rPr lang="uk-UA" b="1" dirty="0">
                <a:uFill>
                  <a:solidFill>
                    <a:srgbClr val="000000"/>
                  </a:solidFill>
                </a:uFill>
                <a:latin typeface="Times New Roman" panose="02020603050405020304" pitchFamily="18" charset="0"/>
                <a:ea typeface="Arial Unicode MS"/>
                <a:cs typeface="Arial Unicode MS"/>
              </a:rPr>
              <a:t>Етап 2: На початку кризової ситуації</a:t>
            </a:r>
            <a:endParaRPr lang="ru-RU" dirty="0">
              <a:uFill>
                <a:solidFill>
                  <a:srgbClr val="000000"/>
                </a:solidFill>
              </a:uFill>
              <a:latin typeface="Times New Roman" panose="02020603050405020304" pitchFamily="18" charset="0"/>
              <a:ea typeface="Arial Unicode MS"/>
              <a:cs typeface="Arial Unicode MS"/>
            </a:endParaRPr>
          </a:p>
          <a:p>
            <a:pPr marL="342900" lvl="0" indent="-342900" algn="just" fontAlgn="base">
              <a:buFont typeface="Arial" panose="020B0604020202020204" pitchFamily="34" charset="0"/>
              <a:buChar char="•"/>
            </a:pPr>
            <a:r>
              <a:rPr lang="uk-UA" dirty="0">
                <a:uFill>
                  <a:solidFill>
                    <a:srgbClr val="000000"/>
                  </a:solidFill>
                </a:uFill>
                <a:latin typeface="Times New Roman" panose="02020603050405020304" pitchFamily="18" charset="0"/>
                <a:ea typeface="Arial Unicode MS"/>
                <a:cs typeface="Arial Unicode MS"/>
              </a:rPr>
              <a:t>Повідомте свою цільову аудиторію про кризу та поясніть спосіб реагування влади</a:t>
            </a:r>
          </a:p>
          <a:p>
            <a:pPr marL="342900" lvl="0" indent="-342900" algn="just" fontAlgn="base">
              <a:buFont typeface="Arial" panose="020B0604020202020204" pitchFamily="34" charset="0"/>
              <a:buChar char="•"/>
            </a:pPr>
            <a:endParaRPr lang="ru-RU" dirty="0">
              <a:uFill>
                <a:solidFill>
                  <a:srgbClr val="000000"/>
                </a:solidFill>
              </a:uFill>
              <a:latin typeface="Times New Roman" panose="02020603050405020304" pitchFamily="18" charset="0"/>
              <a:ea typeface="Arial Unicode MS"/>
              <a:cs typeface="Arial Unicode MS"/>
            </a:endParaRPr>
          </a:p>
          <a:p>
            <a:pPr marL="342900" lvl="0" indent="-342900" algn="just" fontAlgn="base">
              <a:buFont typeface="Arial" panose="020B0604020202020204" pitchFamily="34" charset="0"/>
              <a:buChar char="•"/>
            </a:pPr>
            <a:r>
              <a:rPr lang="uk-UA" dirty="0">
                <a:uFill>
                  <a:solidFill>
                    <a:srgbClr val="000000"/>
                  </a:solidFill>
                </a:uFill>
                <a:latin typeface="Times New Roman" panose="02020603050405020304" pitchFamily="18" charset="0"/>
                <a:ea typeface="Arial Unicode MS"/>
                <a:cs typeface="Arial Unicode MS"/>
              </a:rPr>
              <a:t>Проявіть емпатію до людей, безпосередньо постраждалих від кризової ситуації</a:t>
            </a:r>
          </a:p>
          <a:p>
            <a:pPr marL="342900" lvl="0" indent="-342900" algn="just" fontAlgn="base">
              <a:buFont typeface="Arial" panose="020B0604020202020204" pitchFamily="34" charset="0"/>
              <a:buChar char="•"/>
            </a:pPr>
            <a:endParaRPr lang="ru-RU" dirty="0">
              <a:uFill>
                <a:solidFill>
                  <a:srgbClr val="000000"/>
                </a:solidFill>
              </a:uFill>
              <a:latin typeface="Times New Roman" panose="02020603050405020304" pitchFamily="18" charset="0"/>
              <a:ea typeface="Arial Unicode MS"/>
              <a:cs typeface="Arial Unicode MS"/>
            </a:endParaRPr>
          </a:p>
          <a:p>
            <a:pPr marL="342900" lvl="0" indent="-342900" algn="just" fontAlgn="base">
              <a:buFont typeface="Arial" panose="020B0604020202020204" pitchFamily="34" charset="0"/>
              <a:buChar char="•"/>
            </a:pPr>
            <a:r>
              <a:rPr lang="uk-UA" dirty="0">
                <a:uFill>
                  <a:solidFill>
                    <a:srgbClr val="000000"/>
                  </a:solidFill>
                </a:uFill>
                <a:latin typeface="Times New Roman" panose="02020603050405020304" pitchFamily="18" charset="0"/>
                <a:ea typeface="Arial Unicode MS"/>
                <a:cs typeface="Arial Unicode MS"/>
              </a:rPr>
              <a:t>Поясніть ризики</a:t>
            </a:r>
          </a:p>
          <a:p>
            <a:pPr marL="342900" lvl="0" indent="-342900" algn="just" fontAlgn="base">
              <a:buFont typeface="Arial" panose="020B0604020202020204" pitchFamily="34" charset="0"/>
              <a:buChar char="•"/>
            </a:pPr>
            <a:endParaRPr lang="ru-RU" dirty="0">
              <a:uFill>
                <a:solidFill>
                  <a:srgbClr val="000000"/>
                </a:solidFill>
              </a:uFill>
              <a:latin typeface="Times New Roman" panose="02020603050405020304" pitchFamily="18" charset="0"/>
              <a:ea typeface="Arial Unicode MS"/>
              <a:cs typeface="Arial Unicode MS"/>
            </a:endParaRPr>
          </a:p>
          <a:p>
            <a:pPr marL="342900" lvl="0" indent="-342900" algn="just" fontAlgn="base">
              <a:buFont typeface="Arial" panose="020B0604020202020204" pitchFamily="34" charset="0"/>
              <a:buChar char="•"/>
            </a:pPr>
            <a:r>
              <a:rPr lang="uk-UA" dirty="0">
                <a:uFill>
                  <a:solidFill>
                    <a:srgbClr val="000000"/>
                  </a:solidFill>
                </a:uFill>
                <a:latin typeface="Times New Roman" panose="02020603050405020304" pitchFamily="18" charset="0"/>
                <a:ea typeface="Arial Unicode MS"/>
                <a:cs typeface="Arial Unicode MS"/>
              </a:rPr>
              <a:t>Формуйте довіру до лідерів, влади та партнерів</a:t>
            </a:r>
          </a:p>
          <a:p>
            <a:pPr marL="342900" lvl="0" indent="-342900" algn="just" fontAlgn="base">
              <a:buFont typeface="Arial" panose="020B0604020202020204" pitchFamily="34" charset="0"/>
              <a:buChar char="•"/>
            </a:pPr>
            <a:endParaRPr lang="ru-RU" dirty="0">
              <a:uFill>
                <a:solidFill>
                  <a:srgbClr val="000000"/>
                </a:solidFill>
              </a:uFill>
              <a:latin typeface="Times New Roman" panose="02020603050405020304" pitchFamily="18" charset="0"/>
              <a:ea typeface="Arial Unicode MS"/>
              <a:cs typeface="Arial Unicode MS"/>
            </a:endParaRPr>
          </a:p>
          <a:p>
            <a:pPr marL="342900" lvl="0" indent="-342900" algn="just" fontAlgn="base">
              <a:buFont typeface="Arial" panose="020B0604020202020204" pitchFamily="34" charset="0"/>
              <a:buChar char="•"/>
            </a:pPr>
            <a:r>
              <a:rPr lang="uk-UA" dirty="0">
                <a:uFill>
                  <a:solidFill>
                    <a:srgbClr val="000000"/>
                  </a:solidFill>
                </a:uFill>
                <a:latin typeface="Times New Roman" panose="02020603050405020304" pitchFamily="18" charset="0"/>
                <a:ea typeface="Arial Unicode MS"/>
                <a:cs typeface="Arial Unicode MS"/>
              </a:rPr>
              <a:t>Наведіть позитивні практики чи надайте інструкції  реагування для бізнесу, домогосподарств та шкіл тощо</a:t>
            </a:r>
          </a:p>
          <a:p>
            <a:pPr marL="342900" lvl="0" indent="-342900" algn="just" fontAlgn="base">
              <a:buFont typeface="Arial" panose="020B0604020202020204" pitchFamily="34" charset="0"/>
              <a:buChar char="•"/>
            </a:pPr>
            <a:endParaRPr lang="ru-RU" dirty="0">
              <a:uFill>
                <a:solidFill>
                  <a:srgbClr val="000000"/>
                </a:solidFill>
              </a:uFill>
              <a:latin typeface="Times New Roman" panose="02020603050405020304" pitchFamily="18" charset="0"/>
              <a:ea typeface="Arial Unicode MS"/>
              <a:cs typeface="Arial Unicode MS"/>
            </a:endParaRPr>
          </a:p>
          <a:p>
            <a:pPr marL="342900" lvl="0" indent="-342900" algn="just" fontAlgn="base">
              <a:buFont typeface="Arial" panose="020B0604020202020204" pitchFamily="34" charset="0"/>
              <a:buChar char="•"/>
            </a:pPr>
            <a:r>
              <a:rPr lang="uk-UA" dirty="0">
                <a:uFill>
                  <a:solidFill>
                    <a:srgbClr val="000000"/>
                  </a:solidFill>
                </a:uFill>
                <a:latin typeface="Times New Roman" panose="02020603050405020304" pitchFamily="18" charset="0"/>
                <a:ea typeface="Arial Unicode MS"/>
                <a:cs typeface="Arial Unicode MS"/>
              </a:rPr>
              <a:t>Зміцнюйте</a:t>
            </a:r>
            <a:r>
              <a:rPr lang="uk-UA" strike="sngStrike" dirty="0">
                <a:uFill>
                  <a:solidFill>
                    <a:srgbClr val="000000"/>
                  </a:solidFill>
                </a:uFill>
                <a:latin typeface="Times New Roman" panose="02020603050405020304" pitchFamily="18" charset="0"/>
                <a:ea typeface="Arial Unicode MS"/>
                <a:cs typeface="Arial Unicode MS"/>
              </a:rPr>
              <a:t> </a:t>
            </a:r>
            <a:r>
              <a:rPr lang="uk-UA" dirty="0">
                <a:uFill>
                  <a:solidFill>
                    <a:srgbClr val="000000"/>
                  </a:solidFill>
                </a:uFill>
                <a:latin typeface="Times New Roman" panose="02020603050405020304" pitchFamily="18" charset="0"/>
                <a:ea typeface="Arial Unicode MS"/>
                <a:cs typeface="Arial Unicode MS"/>
              </a:rPr>
              <a:t>співпрацю з різними  секторами у Вашій громаді для подолання кризи</a:t>
            </a:r>
            <a:endParaRPr lang="uk-UA" dirty="0">
              <a:solidFill>
                <a:srgbClr val="FF0000"/>
              </a:solidFill>
              <a:uFill>
                <a:solidFill>
                  <a:srgbClr val="000000"/>
                </a:solidFill>
              </a:uFill>
              <a:latin typeface="Times New Roman" panose="02020603050405020304" pitchFamily="18" charset="0"/>
              <a:ea typeface="Arial Unicode MS"/>
              <a:cs typeface="Arial Unicode MS"/>
            </a:endParaRPr>
          </a:p>
          <a:p>
            <a:pPr marL="342900" lvl="0" indent="-342900" algn="just" fontAlgn="base">
              <a:buFont typeface="Arial" panose="020B0604020202020204" pitchFamily="34" charset="0"/>
              <a:buChar char="•"/>
            </a:pPr>
            <a:endParaRPr lang="ru-RU" dirty="0">
              <a:uFill>
                <a:solidFill>
                  <a:srgbClr val="000000"/>
                </a:solidFill>
              </a:uFill>
              <a:latin typeface="Times New Roman" panose="02020603050405020304" pitchFamily="18" charset="0"/>
              <a:ea typeface="Arial Unicode MS"/>
              <a:cs typeface="Arial Unicode MS"/>
            </a:endParaRPr>
          </a:p>
          <a:p>
            <a:pPr marL="342900" lvl="0" indent="-342900" algn="just" fontAlgn="base">
              <a:buFont typeface="Arial" panose="020B0604020202020204" pitchFamily="34" charset="0"/>
              <a:buChar char="•"/>
            </a:pPr>
            <a:r>
              <a:rPr lang="uk-UA" dirty="0">
                <a:uFill>
                  <a:solidFill>
                    <a:srgbClr val="000000"/>
                  </a:solidFill>
                </a:uFill>
                <a:latin typeface="Times New Roman" panose="02020603050405020304" pitchFamily="18" charset="0"/>
                <a:ea typeface="Arial Unicode MS"/>
                <a:cs typeface="Arial Unicode MS"/>
              </a:rPr>
              <a:t>Проведіть моніторинг ЗМІ</a:t>
            </a:r>
            <a:endParaRPr lang="ru-RU" dirty="0">
              <a:uFill>
                <a:solidFill>
                  <a:srgbClr val="000000"/>
                </a:solidFill>
              </a:uFill>
              <a:latin typeface="Times New Roman" panose="02020603050405020304" pitchFamily="18" charset="0"/>
              <a:ea typeface="Arial Unicode MS"/>
              <a:cs typeface="Arial Unicode MS"/>
            </a:endParaRPr>
          </a:p>
        </p:txBody>
      </p:sp>
    </p:spTree>
    <p:extLst>
      <p:ext uri="{BB962C8B-B14F-4D97-AF65-F5344CB8AC3E}">
        <p14:creationId xmlns:p14="http://schemas.microsoft.com/office/powerpoint/2010/main" val="188154368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442A3538-C829-4720-97C2-0B8FDB350CE1}"/>
              </a:ext>
            </a:extLst>
          </p:cNvPr>
          <p:cNvSpPr/>
          <p:nvPr/>
        </p:nvSpPr>
        <p:spPr>
          <a:xfrm>
            <a:off x="716437" y="527901"/>
            <a:ext cx="10746557" cy="5078313"/>
          </a:xfrm>
          <a:prstGeom prst="rect">
            <a:avLst/>
          </a:prstGeom>
        </p:spPr>
        <p:txBody>
          <a:bodyPr wrap="square">
            <a:spAutoFit/>
          </a:bodyPr>
          <a:lstStyle/>
          <a:p>
            <a:pPr algn="just"/>
            <a:r>
              <a:rPr lang="uk-UA" b="1" dirty="0">
                <a:uFill>
                  <a:solidFill>
                    <a:srgbClr val="000000"/>
                  </a:solidFill>
                </a:uFill>
                <a:latin typeface="Times New Roman" panose="02020603050405020304" pitchFamily="18" charset="0"/>
                <a:ea typeface="Arial Unicode MS"/>
                <a:cs typeface="Arial Unicode MS"/>
              </a:rPr>
              <a:t>Етап 3: Під час кризи</a:t>
            </a:r>
            <a:endParaRPr lang="ru-RU" dirty="0">
              <a:uFill>
                <a:solidFill>
                  <a:srgbClr val="000000"/>
                </a:solidFill>
              </a:uFill>
              <a:latin typeface="Times New Roman" panose="02020603050405020304" pitchFamily="18" charset="0"/>
              <a:ea typeface="Arial Unicode MS"/>
              <a:cs typeface="Arial Unicode MS"/>
            </a:endParaRPr>
          </a:p>
          <a:p>
            <a:pPr marL="342900" lvl="0" indent="-342900" algn="just" fontAlgn="base">
              <a:buFont typeface="Arial" panose="020B0604020202020204" pitchFamily="34" charset="0"/>
              <a:buChar char="•"/>
            </a:pPr>
            <a:r>
              <a:rPr lang="uk-UA" dirty="0">
                <a:uFill>
                  <a:solidFill>
                    <a:srgbClr val="000000"/>
                  </a:solidFill>
                </a:uFill>
                <a:latin typeface="Times New Roman" panose="02020603050405020304" pitchFamily="18" charset="0"/>
                <a:ea typeface="Arial Unicode MS"/>
                <a:cs typeface="Arial Unicode MS"/>
              </a:rPr>
              <a:t>Визначте комунікаційні потреби Вашого органу місцевого самоврдяування</a:t>
            </a:r>
          </a:p>
          <a:p>
            <a:pPr marL="342900" lvl="0" indent="-342900" algn="just" fontAlgn="base">
              <a:buFont typeface="Arial" panose="020B0604020202020204" pitchFamily="34" charset="0"/>
              <a:buChar char="•"/>
            </a:pPr>
            <a:endParaRPr lang="ru-RU" dirty="0">
              <a:uFill>
                <a:solidFill>
                  <a:srgbClr val="000000"/>
                </a:solidFill>
              </a:uFill>
              <a:latin typeface="Times New Roman" panose="02020603050405020304" pitchFamily="18" charset="0"/>
              <a:ea typeface="Arial Unicode MS"/>
              <a:cs typeface="Arial Unicode MS"/>
            </a:endParaRPr>
          </a:p>
          <a:p>
            <a:pPr marL="342900" lvl="0" indent="-342900" algn="just" fontAlgn="base">
              <a:buFont typeface="Arial" panose="020B0604020202020204" pitchFamily="34" charset="0"/>
              <a:buChar char="•"/>
            </a:pPr>
            <a:r>
              <a:rPr lang="uk-UA" dirty="0">
                <a:uFill>
                  <a:solidFill>
                    <a:srgbClr val="000000"/>
                  </a:solidFill>
                </a:uFill>
                <a:latin typeface="Times New Roman" panose="02020603050405020304" pitchFamily="18" charset="0"/>
                <a:ea typeface="Arial Unicode MS"/>
                <a:cs typeface="Arial Unicode MS"/>
              </a:rPr>
              <a:t>Поясніть поточні ризики, а також нові ризики та виклики</a:t>
            </a:r>
          </a:p>
          <a:p>
            <a:pPr marL="342900" lvl="0" indent="-342900" algn="just" fontAlgn="base">
              <a:buFont typeface="Arial" panose="020B0604020202020204" pitchFamily="34" charset="0"/>
              <a:buChar char="•"/>
            </a:pPr>
            <a:endParaRPr lang="ru-RU" dirty="0">
              <a:uFill>
                <a:solidFill>
                  <a:srgbClr val="000000"/>
                </a:solidFill>
              </a:uFill>
              <a:latin typeface="Times New Roman" panose="02020603050405020304" pitchFamily="18" charset="0"/>
              <a:ea typeface="Arial Unicode MS"/>
              <a:cs typeface="Arial Unicode MS"/>
            </a:endParaRPr>
          </a:p>
          <a:p>
            <a:pPr marL="342900" lvl="0" indent="-342900" algn="just" fontAlgn="base">
              <a:buFont typeface="Arial" panose="020B0604020202020204" pitchFamily="34" charset="0"/>
              <a:buChar char="•"/>
            </a:pPr>
            <a:r>
              <a:rPr lang="uk-UA" dirty="0">
                <a:uFill>
                  <a:solidFill>
                    <a:srgbClr val="000000"/>
                  </a:solidFill>
                </a:uFill>
                <a:latin typeface="Times New Roman" panose="02020603050405020304" pitchFamily="18" charset="0"/>
                <a:ea typeface="Arial Unicode MS"/>
                <a:cs typeface="Arial Unicode MS"/>
              </a:rPr>
              <a:t>Інформуйте громадськість та пояснюйте рішення влади</a:t>
            </a:r>
          </a:p>
          <a:p>
            <a:pPr marL="342900" lvl="0" indent="-342900" algn="just" fontAlgn="base">
              <a:buFont typeface="Arial" panose="020B0604020202020204" pitchFamily="34" charset="0"/>
              <a:buChar char="•"/>
            </a:pPr>
            <a:endParaRPr lang="ru-RU" dirty="0">
              <a:uFill>
                <a:solidFill>
                  <a:srgbClr val="000000"/>
                </a:solidFill>
              </a:uFill>
              <a:latin typeface="Times New Roman" panose="02020603050405020304" pitchFamily="18" charset="0"/>
              <a:ea typeface="Arial Unicode MS"/>
              <a:cs typeface="Arial Unicode MS"/>
            </a:endParaRPr>
          </a:p>
          <a:p>
            <a:pPr marL="342900" lvl="0" indent="-342900" algn="just" fontAlgn="base">
              <a:buFont typeface="Arial" panose="020B0604020202020204" pitchFamily="34" charset="0"/>
              <a:buChar char="•"/>
            </a:pPr>
            <a:r>
              <a:rPr lang="uk-UA" dirty="0">
                <a:uFill>
                  <a:solidFill>
                    <a:srgbClr val="000000"/>
                  </a:solidFill>
                </a:uFill>
                <a:latin typeface="Times New Roman" panose="02020603050405020304" pitchFamily="18" charset="0"/>
                <a:ea typeface="Arial Unicode MS"/>
                <a:cs typeface="Arial Unicode MS"/>
              </a:rPr>
              <a:t>За необхідності надавайте оновлену інформацію про ситуацію</a:t>
            </a:r>
          </a:p>
          <a:p>
            <a:pPr marL="342900" lvl="0" indent="-342900" algn="just" fontAlgn="base">
              <a:buFont typeface="Arial" panose="020B0604020202020204" pitchFamily="34" charset="0"/>
              <a:buChar char="•"/>
            </a:pPr>
            <a:endParaRPr lang="ru-RU" dirty="0">
              <a:uFill>
                <a:solidFill>
                  <a:srgbClr val="000000"/>
                </a:solidFill>
              </a:uFill>
              <a:latin typeface="Times New Roman" panose="02020603050405020304" pitchFamily="18" charset="0"/>
              <a:ea typeface="Arial Unicode MS"/>
              <a:cs typeface="Arial Unicode MS"/>
            </a:endParaRPr>
          </a:p>
          <a:p>
            <a:pPr marL="342900" lvl="0" indent="-342900" algn="just" fontAlgn="base">
              <a:buFont typeface="Arial" panose="020B0604020202020204" pitchFamily="34" charset="0"/>
              <a:buChar char="•"/>
            </a:pPr>
            <a:r>
              <a:rPr lang="uk-UA" dirty="0">
                <a:uFill>
                  <a:solidFill>
                    <a:srgbClr val="000000"/>
                  </a:solidFill>
                </a:uFill>
                <a:latin typeface="Times New Roman" panose="02020603050405020304" pitchFamily="18" charset="0"/>
                <a:ea typeface="Arial Unicode MS"/>
                <a:cs typeface="Arial Unicode MS"/>
              </a:rPr>
              <a:t>Заручіться офіційних служб з боку зацікавлених сторін шляхом проведення зустрічей, відкритих комунікаційних заходів </a:t>
            </a:r>
          </a:p>
          <a:p>
            <a:pPr marL="342900" lvl="0" indent="-342900" algn="just" fontAlgn="base">
              <a:buFont typeface="Arial" panose="020B0604020202020204" pitchFamily="34" charset="0"/>
              <a:buChar char="•"/>
            </a:pPr>
            <a:endParaRPr lang="ru-RU" dirty="0">
              <a:uFill>
                <a:solidFill>
                  <a:srgbClr val="000000"/>
                </a:solidFill>
              </a:uFill>
              <a:latin typeface="Times New Roman" panose="02020603050405020304" pitchFamily="18" charset="0"/>
              <a:ea typeface="Arial Unicode MS"/>
              <a:cs typeface="Arial Unicode MS"/>
            </a:endParaRPr>
          </a:p>
          <a:p>
            <a:pPr marL="342900" lvl="0" indent="-342900" algn="just" fontAlgn="base">
              <a:buFont typeface="Arial" panose="020B0604020202020204" pitchFamily="34" charset="0"/>
              <a:buChar char="•"/>
            </a:pPr>
            <a:r>
              <a:rPr lang="uk-UA" dirty="0">
                <a:uFill>
                  <a:solidFill>
                    <a:srgbClr val="000000"/>
                  </a:solidFill>
                </a:uFill>
                <a:latin typeface="Times New Roman" panose="02020603050405020304" pitchFamily="18" charset="0"/>
                <a:ea typeface="Arial Unicode MS"/>
                <a:cs typeface="Arial Unicode MS"/>
              </a:rPr>
              <a:t>Отримуйте зворотний зв'язок щодо комунікаційних дій; у разі необхідності – коригуйте меседжі та комунікацію</a:t>
            </a:r>
          </a:p>
          <a:p>
            <a:pPr marL="342900" lvl="0" indent="-342900" algn="just" fontAlgn="base">
              <a:buFont typeface="Arial" panose="020B0604020202020204" pitchFamily="34" charset="0"/>
              <a:buChar char="•"/>
            </a:pPr>
            <a:endParaRPr lang="ru-RU" dirty="0">
              <a:uFill>
                <a:solidFill>
                  <a:srgbClr val="000000"/>
                </a:solidFill>
              </a:uFill>
              <a:latin typeface="Times New Roman" panose="02020603050405020304" pitchFamily="18" charset="0"/>
              <a:ea typeface="Arial Unicode MS"/>
              <a:cs typeface="Arial Unicode MS"/>
            </a:endParaRPr>
          </a:p>
          <a:p>
            <a:pPr marL="342900" lvl="0" indent="-342900" algn="just" fontAlgn="base">
              <a:buFont typeface="Arial" panose="020B0604020202020204" pitchFamily="34" charset="0"/>
              <a:buChar char="•"/>
            </a:pPr>
            <a:r>
              <a:rPr lang="uk-UA" dirty="0">
                <a:uFill>
                  <a:solidFill>
                    <a:srgbClr val="000000"/>
                  </a:solidFill>
                </a:uFill>
                <a:latin typeface="Times New Roman" panose="02020603050405020304" pitchFamily="18" charset="0"/>
                <a:ea typeface="Arial Unicode MS"/>
                <a:cs typeface="Arial Unicode MS"/>
              </a:rPr>
              <a:t>Інформуйте громадськість про потреби ОМС та про те, яким чином громадськість може допомогти</a:t>
            </a:r>
          </a:p>
          <a:p>
            <a:pPr marL="342900" lvl="0" indent="-342900" algn="just" fontAlgn="base">
              <a:buFont typeface="Arial" panose="020B0604020202020204" pitchFamily="34" charset="0"/>
              <a:buChar char="•"/>
            </a:pPr>
            <a:endParaRPr lang="ru-RU" dirty="0">
              <a:uFill>
                <a:solidFill>
                  <a:srgbClr val="000000"/>
                </a:solidFill>
              </a:uFill>
              <a:latin typeface="Times New Roman" panose="02020603050405020304" pitchFamily="18" charset="0"/>
              <a:ea typeface="Arial Unicode MS"/>
              <a:cs typeface="Arial Unicode MS"/>
            </a:endParaRPr>
          </a:p>
          <a:p>
            <a:pPr marL="342900" lvl="0" indent="-342900" algn="just" fontAlgn="base">
              <a:buFont typeface="Arial" panose="020B0604020202020204" pitchFamily="34" charset="0"/>
              <a:buChar char="•"/>
            </a:pPr>
            <a:r>
              <a:rPr lang="uk-UA" dirty="0">
                <a:uFill>
                  <a:solidFill>
                    <a:srgbClr val="000000"/>
                  </a:solidFill>
                </a:uFill>
                <a:latin typeface="Times New Roman" panose="02020603050405020304" pitchFamily="18" charset="0"/>
                <a:ea typeface="Arial Unicode MS"/>
                <a:cs typeface="Arial Unicode MS"/>
              </a:rPr>
              <a:t>Рекомендуйте позитивні  практики для конкретних осіб або груп</a:t>
            </a:r>
            <a:endParaRPr lang="ru-RU" dirty="0">
              <a:uFill>
                <a:solidFill>
                  <a:srgbClr val="000000"/>
                </a:solidFill>
              </a:uFill>
              <a:latin typeface="Times New Roman" panose="02020603050405020304" pitchFamily="18" charset="0"/>
              <a:ea typeface="Arial Unicode MS"/>
              <a:cs typeface="Arial Unicode MS"/>
            </a:endParaRPr>
          </a:p>
        </p:txBody>
      </p:sp>
    </p:spTree>
    <p:extLst>
      <p:ext uri="{BB962C8B-B14F-4D97-AF65-F5344CB8AC3E}">
        <p14:creationId xmlns:p14="http://schemas.microsoft.com/office/powerpoint/2010/main" val="135802306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219424DF-DED8-42FE-8740-5C529CF413B0}"/>
              </a:ext>
            </a:extLst>
          </p:cNvPr>
          <p:cNvSpPr/>
          <p:nvPr/>
        </p:nvSpPr>
        <p:spPr>
          <a:xfrm>
            <a:off x="1282045" y="650450"/>
            <a:ext cx="9785023" cy="4247317"/>
          </a:xfrm>
          <a:prstGeom prst="rect">
            <a:avLst/>
          </a:prstGeom>
        </p:spPr>
        <p:txBody>
          <a:bodyPr wrap="square">
            <a:spAutoFit/>
          </a:bodyPr>
          <a:lstStyle/>
          <a:p>
            <a:pPr algn="just"/>
            <a:r>
              <a:rPr lang="uk-UA" b="1" dirty="0">
                <a:uFill>
                  <a:solidFill>
                    <a:srgbClr val="000000"/>
                  </a:solidFill>
                </a:uFill>
                <a:latin typeface="Times New Roman" panose="02020603050405020304" pitchFamily="18" charset="0"/>
                <a:ea typeface="Arial Unicode MS"/>
                <a:cs typeface="Arial Unicode MS"/>
              </a:rPr>
              <a:t>Етап 4: Відновлення після кризи</a:t>
            </a:r>
            <a:endParaRPr lang="ru-RU" dirty="0">
              <a:uFill>
                <a:solidFill>
                  <a:srgbClr val="000000"/>
                </a:solidFill>
              </a:uFill>
              <a:latin typeface="Times New Roman" panose="02020603050405020304" pitchFamily="18" charset="0"/>
              <a:ea typeface="Arial Unicode MS"/>
              <a:cs typeface="Arial Unicode MS"/>
            </a:endParaRPr>
          </a:p>
          <a:p>
            <a:pPr marL="342900" lvl="0" indent="-342900" algn="just" fontAlgn="base">
              <a:buFont typeface="Arial" panose="020B0604020202020204" pitchFamily="34" charset="0"/>
              <a:buChar char="•"/>
            </a:pPr>
            <a:r>
              <a:rPr lang="uk-UA" dirty="0">
                <a:uFill>
                  <a:solidFill>
                    <a:srgbClr val="000000"/>
                  </a:solidFill>
                </a:uFill>
                <a:latin typeface="Times New Roman" panose="02020603050405020304" pitchFamily="18" charset="0"/>
                <a:ea typeface="Arial Unicode MS"/>
                <a:cs typeface="Arial Unicode MS"/>
              </a:rPr>
              <a:t>Поясніть громадськості, що криза закінчилася</a:t>
            </a:r>
          </a:p>
          <a:p>
            <a:pPr marL="342900" lvl="0" indent="-342900" algn="just" fontAlgn="base">
              <a:buFont typeface="Arial" panose="020B0604020202020204" pitchFamily="34" charset="0"/>
              <a:buChar char="•"/>
            </a:pPr>
            <a:endParaRPr lang="ru-RU" dirty="0">
              <a:uFill>
                <a:solidFill>
                  <a:srgbClr val="000000"/>
                </a:solidFill>
              </a:uFill>
              <a:latin typeface="Times New Roman" panose="02020603050405020304" pitchFamily="18" charset="0"/>
              <a:ea typeface="Arial Unicode MS"/>
              <a:cs typeface="Arial Unicode MS"/>
            </a:endParaRPr>
          </a:p>
          <a:p>
            <a:pPr marL="342900" lvl="0" indent="-342900" algn="just" fontAlgn="base">
              <a:buFont typeface="Arial" panose="020B0604020202020204" pitchFamily="34" charset="0"/>
              <a:buChar char="•"/>
            </a:pPr>
            <a:r>
              <a:rPr lang="uk-UA" dirty="0">
                <a:uFill>
                  <a:solidFill>
                    <a:srgbClr val="000000"/>
                  </a:solidFill>
                </a:uFill>
                <a:latin typeface="Times New Roman" panose="02020603050405020304" pitchFamily="18" charset="0"/>
                <a:ea typeface="Arial Unicode MS"/>
                <a:cs typeface="Arial Unicode MS"/>
              </a:rPr>
              <a:t>Поясніть рішення та дії влади</a:t>
            </a:r>
          </a:p>
          <a:p>
            <a:pPr marL="342900" lvl="0" indent="-342900" algn="just" fontAlgn="base">
              <a:buFont typeface="Arial" panose="020B0604020202020204" pitchFamily="34" charset="0"/>
              <a:buChar char="•"/>
            </a:pPr>
            <a:endParaRPr lang="ru-RU" dirty="0">
              <a:uFill>
                <a:solidFill>
                  <a:srgbClr val="000000"/>
                </a:solidFill>
              </a:uFill>
              <a:latin typeface="Times New Roman" panose="02020603050405020304" pitchFamily="18" charset="0"/>
              <a:ea typeface="Arial Unicode MS"/>
              <a:cs typeface="Arial Unicode MS"/>
            </a:endParaRPr>
          </a:p>
          <a:p>
            <a:pPr marL="342900" lvl="0" indent="-342900" algn="just" fontAlgn="base">
              <a:buFont typeface="Arial" panose="020B0604020202020204" pitchFamily="34" charset="0"/>
              <a:buChar char="•"/>
            </a:pPr>
            <a:r>
              <a:rPr lang="uk-UA" dirty="0">
                <a:uFill>
                  <a:solidFill>
                    <a:srgbClr val="000000"/>
                  </a:solidFill>
                </a:uFill>
                <a:latin typeface="Times New Roman" panose="02020603050405020304" pitchFamily="18" charset="0"/>
                <a:ea typeface="Arial Unicode MS"/>
                <a:cs typeface="Arial Unicode MS"/>
              </a:rPr>
              <a:t>Рекомендуйте необхідні дії для повернення до нормального життя. Скликайте представників усіх секторів для оцінки результатів, запропонуйте рішення та визначте наступні кроки</a:t>
            </a:r>
            <a:endParaRPr lang="ru-RU" dirty="0">
              <a:uFill>
                <a:solidFill>
                  <a:srgbClr val="000000"/>
                </a:solidFill>
              </a:uFill>
              <a:latin typeface="Times New Roman" panose="02020603050405020304" pitchFamily="18" charset="0"/>
              <a:ea typeface="Arial Unicode MS"/>
              <a:cs typeface="Arial Unicode MS"/>
            </a:endParaRPr>
          </a:p>
          <a:p>
            <a:pPr marL="120015" algn="just"/>
            <a:r>
              <a:rPr lang="uk-UA" dirty="0">
                <a:uFill>
                  <a:solidFill>
                    <a:srgbClr val="000000"/>
                  </a:solidFill>
                </a:uFill>
                <a:latin typeface="Times New Roman" panose="02020603050405020304" pitchFamily="18" charset="0"/>
                <a:ea typeface="Arial Unicode MS"/>
                <a:cs typeface="Arial Unicode MS"/>
              </a:rPr>
              <a:t> </a:t>
            </a:r>
          </a:p>
          <a:p>
            <a:pPr marL="120015" algn="just"/>
            <a:endParaRPr lang="ru-RU" dirty="0">
              <a:uFill>
                <a:solidFill>
                  <a:srgbClr val="000000"/>
                </a:solidFill>
              </a:uFill>
              <a:latin typeface="Times New Roman" panose="02020603050405020304" pitchFamily="18" charset="0"/>
              <a:ea typeface="Arial Unicode MS"/>
              <a:cs typeface="Arial Unicode MS"/>
            </a:endParaRPr>
          </a:p>
          <a:p>
            <a:pPr algn="just"/>
            <a:r>
              <a:rPr lang="uk-UA" b="1" dirty="0">
                <a:uFill>
                  <a:solidFill>
                    <a:srgbClr val="000000"/>
                  </a:solidFill>
                </a:uFill>
                <a:latin typeface="Times New Roman" panose="02020603050405020304" pitchFamily="18" charset="0"/>
                <a:ea typeface="Arial Unicode MS"/>
                <a:cs typeface="Arial Unicode MS"/>
              </a:rPr>
              <a:t>Етап 5: Посткризовий стан</a:t>
            </a:r>
            <a:endParaRPr lang="ru-RU" dirty="0">
              <a:uFill>
                <a:solidFill>
                  <a:srgbClr val="000000"/>
                </a:solidFill>
              </a:uFill>
              <a:latin typeface="Times New Roman" panose="02020603050405020304" pitchFamily="18" charset="0"/>
              <a:ea typeface="Arial Unicode MS"/>
              <a:cs typeface="Arial Unicode MS"/>
            </a:endParaRPr>
          </a:p>
          <a:p>
            <a:pPr marL="342900" lvl="0" indent="-342900" algn="just" fontAlgn="base">
              <a:buFont typeface="Arial" panose="020B0604020202020204" pitchFamily="34" charset="0"/>
              <a:buChar char="•"/>
            </a:pPr>
            <a:r>
              <a:rPr lang="uk-UA" dirty="0">
                <a:uFill>
                  <a:solidFill>
                    <a:srgbClr val="000000"/>
                  </a:solidFill>
                </a:uFill>
                <a:latin typeface="Times New Roman" panose="02020603050405020304" pitchFamily="18" charset="0"/>
                <a:ea typeface="Arial Unicode MS"/>
                <a:cs typeface="Arial Unicode MS"/>
              </a:rPr>
              <a:t>Оцініть ефективність комунікації під час кризи</a:t>
            </a:r>
          </a:p>
          <a:p>
            <a:pPr marL="342900" lvl="0" indent="-342900" algn="just" fontAlgn="base">
              <a:buFont typeface="Arial" panose="020B0604020202020204" pitchFamily="34" charset="0"/>
              <a:buChar char="•"/>
            </a:pPr>
            <a:endParaRPr lang="ru-RU" dirty="0">
              <a:uFill>
                <a:solidFill>
                  <a:srgbClr val="000000"/>
                </a:solidFill>
              </a:uFill>
              <a:latin typeface="Times New Roman" panose="02020603050405020304" pitchFamily="18" charset="0"/>
              <a:ea typeface="Arial Unicode MS"/>
              <a:cs typeface="Arial Unicode MS"/>
            </a:endParaRPr>
          </a:p>
          <a:p>
            <a:pPr marL="342900" lvl="0" indent="-342900" algn="just" fontAlgn="base">
              <a:buFont typeface="Arial" panose="020B0604020202020204" pitchFamily="34" charset="0"/>
              <a:buChar char="•"/>
            </a:pPr>
            <a:r>
              <a:rPr lang="uk-UA" dirty="0">
                <a:uFill>
                  <a:solidFill>
                    <a:srgbClr val="000000"/>
                  </a:solidFill>
                </a:uFill>
                <a:latin typeface="Times New Roman" panose="02020603050405020304" pitchFamily="18" charset="0"/>
                <a:ea typeface="Arial Unicode MS"/>
                <a:cs typeface="Arial Unicode MS"/>
              </a:rPr>
              <a:t>Визначте засвоєні уроки</a:t>
            </a:r>
          </a:p>
          <a:p>
            <a:pPr marL="342900" lvl="0" indent="-342900" algn="just" fontAlgn="base">
              <a:buFont typeface="Arial" panose="020B0604020202020204" pitchFamily="34" charset="0"/>
              <a:buChar char="•"/>
            </a:pPr>
            <a:endParaRPr lang="ru-RU" dirty="0">
              <a:uFill>
                <a:solidFill>
                  <a:srgbClr val="000000"/>
                </a:solidFill>
              </a:uFill>
              <a:latin typeface="Times New Roman" panose="02020603050405020304" pitchFamily="18" charset="0"/>
              <a:ea typeface="Arial Unicode MS"/>
              <a:cs typeface="Arial Unicode MS"/>
            </a:endParaRPr>
          </a:p>
          <a:p>
            <a:pPr marL="342900" lvl="0" indent="-342900" algn="just" fontAlgn="base">
              <a:buFont typeface="Arial" panose="020B0604020202020204" pitchFamily="34" charset="0"/>
              <a:buChar char="•"/>
            </a:pPr>
            <a:r>
              <a:rPr lang="uk-UA" dirty="0">
                <a:uFill>
                  <a:solidFill>
                    <a:srgbClr val="000000"/>
                  </a:solidFill>
                </a:uFill>
                <a:latin typeface="Times New Roman" panose="02020603050405020304" pitchFamily="18" charset="0"/>
                <a:ea typeface="Arial Unicode MS"/>
                <a:cs typeface="Arial Unicode MS"/>
              </a:rPr>
              <a:t>Відкоригуйте, уточніть плани комунікацій для подальшого використання</a:t>
            </a:r>
            <a:endParaRPr lang="ru-RU" dirty="0">
              <a:uFill>
                <a:solidFill>
                  <a:srgbClr val="000000"/>
                </a:solidFill>
              </a:uFill>
              <a:latin typeface="Times New Roman" panose="02020603050405020304" pitchFamily="18" charset="0"/>
              <a:ea typeface="Arial Unicode MS"/>
              <a:cs typeface="Arial Unicode MS"/>
            </a:endParaRPr>
          </a:p>
        </p:txBody>
      </p:sp>
    </p:spTree>
    <p:extLst>
      <p:ext uri="{BB962C8B-B14F-4D97-AF65-F5344CB8AC3E}">
        <p14:creationId xmlns:p14="http://schemas.microsoft.com/office/powerpoint/2010/main" val="20654562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720FE63A-497F-4D45-A97C-CA5C8E22795C}"/>
              </a:ext>
            </a:extLst>
          </p:cNvPr>
          <p:cNvSpPr/>
          <p:nvPr/>
        </p:nvSpPr>
        <p:spPr>
          <a:xfrm>
            <a:off x="641023" y="518474"/>
            <a:ext cx="10821971" cy="5078313"/>
          </a:xfrm>
          <a:prstGeom prst="rect">
            <a:avLst/>
          </a:prstGeom>
        </p:spPr>
        <p:txBody>
          <a:bodyPr wrap="square">
            <a:spAutoFit/>
          </a:bodyPr>
          <a:lstStyle/>
          <a:p>
            <a:pPr algn="just"/>
            <a:r>
              <a:rPr lang="uk-UA" b="1" dirty="0">
                <a:uFill>
                  <a:solidFill>
                    <a:srgbClr val="000000"/>
                  </a:solidFill>
                </a:uFill>
                <a:latin typeface="Times New Roman" panose="02020603050405020304" pitchFamily="18" charset="0"/>
                <a:ea typeface="Arial Unicode MS"/>
                <a:cs typeface="Times New Roman" panose="02020603050405020304" pitchFamily="18" charset="0"/>
              </a:rPr>
              <a:t>Антикризові комунікації у соціальних мережах</a:t>
            </a:r>
            <a:endParaRPr lang="ru-RU" dirty="0">
              <a:uFill>
                <a:solidFill>
                  <a:srgbClr val="000000"/>
                </a:solidFill>
              </a:uFill>
              <a:latin typeface="Times New Roman" panose="02020603050405020304" pitchFamily="18" charset="0"/>
              <a:ea typeface="Arial Unicode MS"/>
              <a:cs typeface="Times New Roman" panose="02020603050405020304" pitchFamily="18" charset="0"/>
            </a:endParaRPr>
          </a:p>
          <a:p>
            <a:pPr algn="just"/>
            <a:r>
              <a:rPr lang="uk-UA" b="1" dirty="0">
                <a:uFill>
                  <a:solidFill>
                    <a:srgbClr val="000000"/>
                  </a:solidFill>
                </a:uFill>
                <a:latin typeface="Times New Roman" panose="02020603050405020304" pitchFamily="18" charset="0"/>
                <a:ea typeface="Arial Unicode MS"/>
                <a:cs typeface="Times New Roman" panose="02020603050405020304" pitchFamily="18" charset="0"/>
              </a:rPr>
              <a:t>Соціальні медіа відіграють важливу роль для журналістів, оскільки ті беруть звідти оперативну інформацію. </a:t>
            </a:r>
            <a:r>
              <a:rPr lang="uk-UA" dirty="0">
                <a:uFill>
                  <a:solidFill>
                    <a:srgbClr val="000000"/>
                  </a:solidFill>
                </a:uFill>
                <a:latin typeface="Times New Roman" panose="02020603050405020304" pitchFamily="18" charset="0"/>
                <a:ea typeface="Arial Unicode MS"/>
                <a:cs typeface="Times New Roman" panose="02020603050405020304" pitchFamily="18" charset="0"/>
              </a:rPr>
              <a:t>У цьому випадку дуже важливо стати основним джерелом достовірної інформації. І особливу увагу приділяють візуалізації повідомлень.</a:t>
            </a:r>
            <a:endParaRPr lang="ru-RU" dirty="0">
              <a:uFill>
                <a:solidFill>
                  <a:srgbClr val="000000"/>
                </a:solidFill>
              </a:uFill>
              <a:latin typeface="Times New Roman" panose="02020603050405020304" pitchFamily="18" charset="0"/>
              <a:ea typeface="Arial Unicode MS"/>
              <a:cs typeface="Times New Roman" panose="02020603050405020304" pitchFamily="18" charset="0"/>
            </a:endParaRPr>
          </a:p>
          <a:p>
            <a:endParaRPr lang="uk-UA" b="1" dirty="0">
              <a:uFill>
                <a:solidFill>
                  <a:srgbClr val="000000"/>
                </a:solidFill>
              </a:uFill>
              <a:latin typeface="Times New Roman" panose="02020603050405020304" pitchFamily="18" charset="0"/>
              <a:ea typeface="Arial Unicode MS"/>
              <a:cs typeface="Times New Roman" panose="02020603050405020304" pitchFamily="18" charset="0"/>
            </a:endParaRPr>
          </a:p>
          <a:p>
            <a:r>
              <a:rPr lang="uk-UA" b="1" dirty="0">
                <a:uFill>
                  <a:solidFill>
                    <a:srgbClr val="000000"/>
                  </a:solidFill>
                </a:uFill>
                <a:latin typeface="Times New Roman" panose="02020603050405020304" pitchFamily="18" charset="0"/>
                <a:ea typeface="Arial Unicode MS"/>
                <a:cs typeface="Times New Roman" panose="02020603050405020304" pitchFamily="18" charset="0"/>
              </a:rPr>
              <a:t>Основні завдання повідомлень у соціальних мережах:</a:t>
            </a:r>
            <a:endParaRPr lang="ru-RU" dirty="0">
              <a:uFill>
                <a:solidFill>
                  <a:srgbClr val="000000"/>
                </a:solidFill>
              </a:uFill>
              <a:latin typeface="Times New Roman" panose="02020603050405020304" pitchFamily="18" charset="0"/>
              <a:ea typeface="Arial Unicode MS"/>
              <a:cs typeface="Times New Roman" panose="02020603050405020304" pitchFamily="18" charset="0"/>
            </a:endParaRPr>
          </a:p>
          <a:p>
            <a:pPr marL="342900" lvl="0" indent="-342900" fontAlgn="base">
              <a:buFont typeface="Arial" panose="020B0604020202020204" pitchFamily="34" charset="0"/>
              <a:buChar char="●"/>
            </a:pPr>
            <a:r>
              <a:rPr lang="uk-UA" dirty="0">
                <a:uFill>
                  <a:solidFill>
                    <a:srgbClr val="000000"/>
                  </a:solidFill>
                </a:uFill>
                <a:latin typeface="Times New Roman" panose="02020603050405020304" pitchFamily="18" charset="0"/>
                <a:ea typeface="Helvetica" panose="020B0604020202020204" pitchFamily="34" charset="0"/>
                <a:cs typeface="Times New Roman" panose="02020603050405020304" pitchFamily="18" charset="0"/>
              </a:rPr>
              <a:t>За потреби – оновлення змісту, поінформованості щодо ситуації, куди потрібно рухатися</a:t>
            </a:r>
            <a:endParaRPr lang="ru-RU" dirty="0">
              <a:uFill>
                <a:solidFill>
                  <a:srgbClr val="000000"/>
                </a:solidFill>
              </a:uFill>
              <a:latin typeface="Times New Roman" panose="02020603050405020304" pitchFamily="18" charset="0"/>
              <a:ea typeface="Helvetica" panose="020B0604020202020204" pitchFamily="34" charset="0"/>
              <a:cs typeface="Times New Roman" panose="02020603050405020304" pitchFamily="18" charset="0"/>
            </a:endParaRPr>
          </a:p>
          <a:p>
            <a:pPr marL="342900" lvl="0" indent="-342900" fontAlgn="base">
              <a:buFont typeface="Arial" panose="020B0604020202020204" pitchFamily="34" charset="0"/>
              <a:buChar char="●"/>
            </a:pPr>
            <a:r>
              <a:rPr lang="uk-UA" dirty="0">
                <a:uFill>
                  <a:solidFill>
                    <a:srgbClr val="000000"/>
                  </a:solidFill>
                </a:uFill>
                <a:latin typeface="Times New Roman" panose="02020603050405020304" pitchFamily="18" charset="0"/>
                <a:ea typeface="Helvetica" panose="020B0604020202020204" pitchFamily="34" charset="0"/>
                <a:cs typeface="Times New Roman" panose="02020603050405020304" pitchFamily="18" charset="0"/>
              </a:rPr>
              <a:t>Основні меседжі для  підтримки людей</a:t>
            </a:r>
            <a:endParaRPr lang="ru-RU" dirty="0">
              <a:uFill>
                <a:solidFill>
                  <a:srgbClr val="000000"/>
                </a:solidFill>
              </a:uFill>
              <a:latin typeface="Times New Roman" panose="02020603050405020304" pitchFamily="18" charset="0"/>
              <a:ea typeface="Helvetica" panose="020B0604020202020204" pitchFamily="34" charset="0"/>
              <a:cs typeface="Times New Roman" panose="02020603050405020304" pitchFamily="18" charset="0"/>
            </a:endParaRPr>
          </a:p>
          <a:p>
            <a:pPr marL="342900" lvl="0" indent="-342900" fontAlgn="base">
              <a:buFont typeface="Arial" panose="020B0604020202020204" pitchFamily="34" charset="0"/>
              <a:buChar char="●"/>
            </a:pPr>
            <a:r>
              <a:rPr lang="uk-UA" dirty="0">
                <a:uFill>
                  <a:solidFill>
                    <a:srgbClr val="000000"/>
                  </a:solidFill>
                </a:uFill>
                <a:latin typeface="Times New Roman" panose="02020603050405020304" pitchFamily="18" charset="0"/>
                <a:ea typeface="Helvetica" panose="020B0604020202020204" pitchFamily="34" charset="0"/>
                <a:cs typeface="Times New Roman" panose="02020603050405020304" pitchFamily="18" charset="0"/>
              </a:rPr>
              <a:t>Візуальні прив’язки («якорі») для підсилення висловлювань спікерів (промовців)</a:t>
            </a:r>
            <a:endParaRPr lang="ru-RU" dirty="0">
              <a:uFill>
                <a:solidFill>
                  <a:srgbClr val="000000"/>
                </a:solidFill>
              </a:uFill>
              <a:latin typeface="Times New Roman" panose="02020603050405020304" pitchFamily="18" charset="0"/>
              <a:ea typeface="Helvetica" panose="020B0604020202020204" pitchFamily="34" charset="0"/>
              <a:cs typeface="Times New Roman" panose="02020603050405020304" pitchFamily="18" charset="0"/>
            </a:endParaRPr>
          </a:p>
          <a:p>
            <a:pPr marL="342900" lvl="0" indent="-342900" fontAlgn="base">
              <a:buFont typeface="Arial" panose="020B0604020202020204" pitchFamily="34" charset="0"/>
              <a:buChar char="●"/>
            </a:pPr>
            <a:r>
              <a:rPr lang="uk-UA" dirty="0">
                <a:uFill>
                  <a:solidFill>
                    <a:srgbClr val="000000"/>
                  </a:solidFill>
                </a:uFill>
                <a:latin typeface="Times New Roman" panose="02020603050405020304" pitchFamily="18" charset="0"/>
                <a:ea typeface="Helvetica" panose="020B0604020202020204" pitchFamily="34" charset="0"/>
                <a:cs typeface="Times New Roman" panose="02020603050405020304" pitchFamily="18" charset="0"/>
              </a:rPr>
              <a:t>Зосередження на діях / наявності ресурсів для відновлення ситуації</a:t>
            </a:r>
            <a:endParaRPr lang="ru-RU" dirty="0">
              <a:uFill>
                <a:solidFill>
                  <a:srgbClr val="000000"/>
                </a:solidFill>
              </a:uFill>
              <a:latin typeface="Times New Roman" panose="02020603050405020304" pitchFamily="18" charset="0"/>
              <a:ea typeface="Helvetica" panose="020B0604020202020204" pitchFamily="34" charset="0"/>
              <a:cs typeface="Times New Roman" panose="02020603050405020304" pitchFamily="18" charset="0"/>
            </a:endParaRPr>
          </a:p>
          <a:p>
            <a:endParaRPr lang="uk-UA" b="1" dirty="0">
              <a:uFill>
                <a:solidFill>
                  <a:srgbClr val="000000"/>
                </a:solidFill>
              </a:uFill>
              <a:latin typeface="Times New Roman" panose="02020603050405020304" pitchFamily="18" charset="0"/>
              <a:ea typeface="Arial Unicode MS"/>
              <a:cs typeface="Times New Roman" panose="02020603050405020304" pitchFamily="18" charset="0"/>
            </a:endParaRPr>
          </a:p>
          <a:p>
            <a:r>
              <a:rPr lang="uk-UA" b="1" dirty="0">
                <a:uFill>
                  <a:solidFill>
                    <a:srgbClr val="000000"/>
                  </a:solidFill>
                </a:uFill>
                <a:latin typeface="Times New Roman" panose="02020603050405020304" pitchFamily="18" charset="0"/>
                <a:ea typeface="Arial Unicode MS"/>
                <a:cs typeface="Times New Roman" panose="02020603050405020304" pitchFamily="18" charset="0"/>
              </a:rPr>
              <a:t>Взаємодія з аудиторією</a:t>
            </a:r>
            <a:endParaRPr lang="ru-RU" dirty="0">
              <a:uFill>
                <a:solidFill>
                  <a:srgbClr val="000000"/>
                </a:solidFill>
              </a:uFill>
              <a:latin typeface="Times New Roman" panose="02020603050405020304" pitchFamily="18" charset="0"/>
              <a:ea typeface="Arial Unicode MS"/>
              <a:cs typeface="Times New Roman" panose="02020603050405020304" pitchFamily="18" charset="0"/>
            </a:endParaRPr>
          </a:p>
          <a:p>
            <a:pPr marL="342900" lvl="0" indent="-342900" fontAlgn="base">
              <a:buFont typeface="Arial" panose="020B0604020202020204" pitchFamily="34" charset="0"/>
              <a:buChar char="●"/>
            </a:pPr>
            <a:r>
              <a:rPr lang="uk-UA" dirty="0">
                <a:uFill>
                  <a:solidFill>
                    <a:srgbClr val="000000"/>
                  </a:solidFill>
                </a:uFill>
                <a:latin typeface="Times New Roman" panose="02020603050405020304" pitchFamily="18" charset="0"/>
                <a:ea typeface="Helvetica" panose="020B0604020202020204" pitchFamily="34" charset="0"/>
                <a:cs typeface="Times New Roman" panose="02020603050405020304" pitchFamily="18" charset="0"/>
              </a:rPr>
              <a:t>Почніть або приєднайтеся до розмови з людьми, допоможіть спростувати плітки</a:t>
            </a:r>
            <a:endParaRPr lang="ru-RU" dirty="0">
              <a:uFill>
                <a:solidFill>
                  <a:srgbClr val="000000"/>
                </a:solidFill>
              </a:uFill>
              <a:latin typeface="Times New Roman" panose="02020603050405020304" pitchFamily="18" charset="0"/>
              <a:ea typeface="Helvetica" panose="020B0604020202020204" pitchFamily="34" charset="0"/>
              <a:cs typeface="Times New Roman" panose="02020603050405020304" pitchFamily="18" charset="0"/>
            </a:endParaRPr>
          </a:p>
          <a:p>
            <a:pPr marL="342900" lvl="0" indent="-342900" fontAlgn="base">
              <a:buFont typeface="Arial" panose="020B0604020202020204" pitchFamily="34" charset="0"/>
              <a:buChar char="●"/>
            </a:pPr>
            <a:r>
              <a:rPr lang="uk-UA" dirty="0">
                <a:uFill>
                  <a:solidFill>
                    <a:srgbClr val="000000"/>
                  </a:solidFill>
                </a:uFill>
                <a:latin typeface="Times New Roman" panose="02020603050405020304" pitchFamily="18" charset="0"/>
                <a:ea typeface="Helvetica" panose="020B0604020202020204" pitchFamily="34" charset="0"/>
                <a:cs typeface="Times New Roman" panose="02020603050405020304" pitchFamily="18" charset="0"/>
              </a:rPr>
              <a:t>Виберіть найкращі канали для сегментації Вашої аудиторії</a:t>
            </a:r>
            <a:endParaRPr lang="ru-RU" dirty="0">
              <a:uFill>
                <a:solidFill>
                  <a:srgbClr val="000000"/>
                </a:solidFill>
              </a:uFill>
              <a:latin typeface="Times New Roman" panose="02020603050405020304" pitchFamily="18" charset="0"/>
              <a:ea typeface="Helvetica" panose="020B0604020202020204" pitchFamily="34" charset="0"/>
              <a:cs typeface="Times New Roman" panose="02020603050405020304" pitchFamily="18" charset="0"/>
            </a:endParaRPr>
          </a:p>
          <a:p>
            <a:pPr marL="342900" lvl="0" indent="-342900" fontAlgn="base">
              <a:buFont typeface="Arial" panose="020B0604020202020204" pitchFamily="34" charset="0"/>
              <a:buChar char="●"/>
            </a:pPr>
            <a:r>
              <a:rPr lang="uk-UA" dirty="0">
                <a:uFill>
                  <a:solidFill>
                    <a:srgbClr val="000000"/>
                  </a:solidFill>
                </a:uFill>
                <a:latin typeface="Times New Roman" panose="02020603050405020304" pitchFamily="18" charset="0"/>
                <a:ea typeface="Helvetica" panose="020B0604020202020204" pitchFamily="34" charset="0"/>
                <a:cs typeface="Times New Roman" panose="02020603050405020304" pitchFamily="18" charset="0"/>
              </a:rPr>
              <a:t>Перевірте достовірність інформації та чесно відповідайте на запитання</a:t>
            </a:r>
            <a:endParaRPr lang="ru-RU" dirty="0">
              <a:uFill>
                <a:solidFill>
                  <a:srgbClr val="000000"/>
                </a:solidFill>
              </a:uFill>
              <a:latin typeface="Times New Roman" panose="02020603050405020304" pitchFamily="18" charset="0"/>
              <a:ea typeface="Helvetica" panose="020B0604020202020204" pitchFamily="34" charset="0"/>
              <a:cs typeface="Times New Roman" panose="02020603050405020304" pitchFamily="18" charset="0"/>
            </a:endParaRPr>
          </a:p>
          <a:p>
            <a:pPr marL="342900" lvl="0" indent="-342900" fontAlgn="base">
              <a:buFont typeface="Arial" panose="020B0604020202020204" pitchFamily="34" charset="0"/>
              <a:buChar char="●"/>
            </a:pPr>
            <a:r>
              <a:rPr lang="uk-UA" dirty="0">
                <a:uFill>
                  <a:solidFill>
                    <a:srgbClr val="000000"/>
                  </a:solidFill>
                </a:uFill>
                <a:latin typeface="Times New Roman" panose="02020603050405020304" pitchFamily="18" charset="0"/>
                <a:ea typeface="Helvetica" panose="020B0604020202020204" pitchFamily="34" charset="0"/>
                <a:cs typeface="Times New Roman" panose="02020603050405020304" pitchFamily="18" charset="0"/>
              </a:rPr>
              <a:t>Повідомлення (меседжі) повинні бути конкретними , надавати емоційну, інформаційну, консультативну  підтримку для створення довірчих відносин із зацікавленими сторонами</a:t>
            </a:r>
            <a:endParaRPr lang="ru-RU" dirty="0">
              <a:uFill>
                <a:solidFill>
                  <a:srgbClr val="000000"/>
                </a:solidFill>
              </a:uFill>
              <a:latin typeface="Times New Roman" panose="02020603050405020304" pitchFamily="18" charset="0"/>
              <a:ea typeface="Helvetica" panose="020B0604020202020204" pitchFamily="34" charset="0"/>
              <a:cs typeface="Times New Roman" panose="02020603050405020304" pitchFamily="18" charset="0"/>
            </a:endParaRPr>
          </a:p>
          <a:p>
            <a:pPr algn="just"/>
            <a:r>
              <a:rPr lang="uk-UA" dirty="0">
                <a:uFill>
                  <a:solidFill>
                    <a:srgbClr val="000000"/>
                  </a:solidFill>
                </a:uFill>
                <a:latin typeface="Times New Roman" panose="02020603050405020304" pitchFamily="18" charset="0"/>
                <a:ea typeface="Arial Unicode MS"/>
                <a:cs typeface="Times New Roman" panose="02020603050405020304" pitchFamily="18" charset="0"/>
              </a:rPr>
              <a:t>Використовуйте соціальні мережі як основне джерело для розміщення оперативної інформації.</a:t>
            </a:r>
            <a:endParaRPr lang="ru-RU" dirty="0">
              <a:uFill>
                <a:solidFill>
                  <a:srgbClr val="000000"/>
                </a:solidFill>
              </a:uFill>
              <a:latin typeface="Times New Roman" panose="02020603050405020304" pitchFamily="18" charset="0"/>
              <a:ea typeface="Arial Unicode MS"/>
              <a:cs typeface="Times New Roman" panose="02020603050405020304" pitchFamily="18" charset="0"/>
            </a:endParaRPr>
          </a:p>
        </p:txBody>
      </p:sp>
    </p:spTree>
    <p:extLst>
      <p:ext uri="{BB962C8B-B14F-4D97-AF65-F5344CB8AC3E}">
        <p14:creationId xmlns:p14="http://schemas.microsoft.com/office/powerpoint/2010/main" val="241093524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465DD0AF-A055-4942-BF78-EC120B32FA48}"/>
              </a:ext>
            </a:extLst>
          </p:cNvPr>
          <p:cNvSpPr/>
          <p:nvPr/>
        </p:nvSpPr>
        <p:spPr>
          <a:xfrm>
            <a:off x="1065229" y="499621"/>
            <a:ext cx="10162095" cy="5355312"/>
          </a:xfrm>
          <a:prstGeom prst="rect">
            <a:avLst/>
          </a:prstGeom>
        </p:spPr>
        <p:txBody>
          <a:bodyPr wrap="square">
            <a:spAutoFit/>
          </a:bodyPr>
          <a:lstStyle/>
          <a:p>
            <a:r>
              <a:rPr lang="uk-UA" b="1" dirty="0">
                <a:uFill>
                  <a:solidFill>
                    <a:srgbClr val="000000"/>
                  </a:solidFill>
                </a:uFill>
                <a:latin typeface="Times New Roman" panose="02020603050405020304" pitchFamily="18" charset="0"/>
                <a:ea typeface="Arial Unicode MS"/>
                <a:cs typeface="Times New Roman" panose="02020603050405020304" pitchFamily="18" charset="0"/>
              </a:rPr>
              <a:t>Що хочуть почути люди</a:t>
            </a:r>
            <a:endParaRPr lang="ru-RU" dirty="0">
              <a:uFill>
                <a:solidFill>
                  <a:srgbClr val="000000"/>
                </a:solidFill>
              </a:uFill>
              <a:latin typeface="Times New Roman" panose="02020603050405020304" pitchFamily="18" charset="0"/>
              <a:ea typeface="Arial Unicode MS"/>
              <a:cs typeface="Times New Roman" panose="02020603050405020304" pitchFamily="18" charset="0"/>
            </a:endParaRPr>
          </a:p>
          <a:p>
            <a:r>
              <a:rPr lang="uk-UA" b="1" dirty="0">
                <a:uFill>
                  <a:solidFill>
                    <a:srgbClr val="000000"/>
                  </a:solidFill>
                </a:uFill>
                <a:latin typeface="Times New Roman" panose="02020603050405020304" pitchFamily="18" charset="0"/>
                <a:ea typeface="Arial Unicode MS"/>
                <a:cs typeface="Times New Roman" panose="02020603050405020304" pitchFamily="18" charset="0"/>
              </a:rPr>
              <a:t>Інформація:</a:t>
            </a:r>
            <a:endParaRPr lang="ru-RU" dirty="0">
              <a:uFill>
                <a:solidFill>
                  <a:srgbClr val="000000"/>
                </a:solidFill>
              </a:uFill>
              <a:latin typeface="Times New Roman" panose="02020603050405020304" pitchFamily="18" charset="0"/>
              <a:ea typeface="Arial Unicode MS"/>
              <a:cs typeface="Times New Roman" panose="02020603050405020304" pitchFamily="18" charset="0"/>
            </a:endParaRPr>
          </a:p>
          <a:p>
            <a:pPr marL="342900" lvl="0" indent="-342900" fontAlgn="base">
              <a:buFont typeface="Arial" panose="020B0604020202020204" pitchFamily="34" charset="0"/>
              <a:buChar char="●"/>
            </a:pPr>
            <a:r>
              <a:rPr lang="uk-UA" dirty="0">
                <a:uFill>
                  <a:solidFill>
                    <a:srgbClr val="000000"/>
                  </a:solidFill>
                </a:uFill>
                <a:latin typeface="Times New Roman" panose="02020603050405020304" pitchFamily="18" charset="0"/>
                <a:ea typeface="Helvetica" panose="020B0604020202020204" pitchFamily="34" charset="0"/>
                <a:cs typeface="Times New Roman" panose="02020603050405020304" pitchFamily="18" charset="0"/>
              </a:rPr>
              <a:t>Характер ризику / кризи, ймовірні та потенційні наслідки</a:t>
            </a:r>
            <a:endParaRPr lang="ru-RU" dirty="0">
              <a:uFill>
                <a:solidFill>
                  <a:srgbClr val="000000"/>
                </a:solidFill>
              </a:uFill>
              <a:latin typeface="Times New Roman" panose="02020603050405020304" pitchFamily="18" charset="0"/>
              <a:ea typeface="Helvetica" panose="020B0604020202020204" pitchFamily="34" charset="0"/>
              <a:cs typeface="Times New Roman" panose="02020603050405020304" pitchFamily="18" charset="0"/>
            </a:endParaRPr>
          </a:p>
          <a:p>
            <a:pPr marL="342900" lvl="0" indent="-342900" fontAlgn="base">
              <a:buFont typeface="Arial" panose="020B0604020202020204" pitchFamily="34" charset="0"/>
              <a:buChar char="●"/>
            </a:pPr>
            <a:r>
              <a:rPr lang="uk-UA" dirty="0">
                <a:uFill>
                  <a:solidFill>
                    <a:srgbClr val="000000"/>
                  </a:solidFill>
                </a:uFill>
                <a:latin typeface="Times New Roman" panose="02020603050405020304" pitchFamily="18" charset="0"/>
                <a:ea typeface="Helvetica" panose="020B0604020202020204" pitchFamily="34" charset="0"/>
                <a:cs typeface="Times New Roman" panose="02020603050405020304" pitchFamily="18" charset="0"/>
              </a:rPr>
              <a:t>Точність оцінок</a:t>
            </a:r>
            <a:endParaRPr lang="ru-RU" dirty="0">
              <a:uFill>
                <a:solidFill>
                  <a:srgbClr val="000000"/>
                </a:solidFill>
              </a:uFill>
              <a:latin typeface="Times New Roman" panose="02020603050405020304" pitchFamily="18" charset="0"/>
              <a:ea typeface="Helvetica" panose="020B0604020202020204" pitchFamily="34" charset="0"/>
              <a:cs typeface="Times New Roman" panose="02020603050405020304" pitchFamily="18" charset="0"/>
            </a:endParaRPr>
          </a:p>
          <a:p>
            <a:pPr marL="342900" lvl="0" indent="-342900" fontAlgn="base">
              <a:buFont typeface="Arial" panose="020B0604020202020204" pitchFamily="34" charset="0"/>
              <a:buChar char="●"/>
            </a:pPr>
            <a:r>
              <a:rPr lang="uk-UA" dirty="0">
                <a:uFill>
                  <a:solidFill>
                    <a:srgbClr val="000000"/>
                  </a:solidFill>
                </a:uFill>
                <a:latin typeface="Times New Roman" panose="02020603050405020304" pitchFamily="18" charset="0"/>
                <a:ea typeface="Helvetica" panose="020B0604020202020204" pitchFamily="34" charset="0"/>
                <a:cs typeface="Times New Roman" panose="02020603050405020304" pitchFamily="18" charset="0"/>
              </a:rPr>
              <a:t>Хто несе відповідальність за управління ризиками / кризовими ситуаціями</a:t>
            </a:r>
            <a:endParaRPr lang="ru-RU" dirty="0">
              <a:uFill>
                <a:solidFill>
                  <a:srgbClr val="000000"/>
                </a:solidFill>
              </a:uFill>
              <a:latin typeface="Times New Roman" panose="02020603050405020304" pitchFamily="18" charset="0"/>
              <a:ea typeface="Helvetica" panose="020B0604020202020204" pitchFamily="34" charset="0"/>
              <a:cs typeface="Times New Roman" panose="02020603050405020304" pitchFamily="18" charset="0"/>
            </a:endParaRPr>
          </a:p>
          <a:p>
            <a:pPr marL="342900" lvl="0" indent="-342900" fontAlgn="base">
              <a:buFont typeface="Arial" panose="020B0604020202020204" pitchFamily="34" charset="0"/>
              <a:buChar char="●"/>
            </a:pPr>
            <a:r>
              <a:rPr lang="uk-UA" dirty="0">
                <a:uFill>
                  <a:solidFill>
                    <a:srgbClr val="000000"/>
                  </a:solidFill>
                </a:uFill>
                <a:latin typeface="Times New Roman" panose="02020603050405020304" pitchFamily="18" charset="0"/>
                <a:ea typeface="Helvetica" panose="020B0604020202020204" pitchFamily="34" charset="0"/>
                <a:cs typeface="Times New Roman" panose="02020603050405020304" pitchFamily="18" charset="0"/>
              </a:rPr>
              <a:t>Варіанти дій у разі виникнення ризику / кризової ситуації</a:t>
            </a:r>
            <a:endParaRPr lang="ru-RU" dirty="0">
              <a:uFill>
                <a:solidFill>
                  <a:srgbClr val="000000"/>
                </a:solidFill>
              </a:uFill>
              <a:latin typeface="Times New Roman" panose="02020603050405020304" pitchFamily="18" charset="0"/>
              <a:ea typeface="Helvetica" panose="020B0604020202020204" pitchFamily="34" charset="0"/>
              <a:cs typeface="Times New Roman" panose="02020603050405020304" pitchFamily="18" charset="0"/>
            </a:endParaRPr>
          </a:p>
          <a:p>
            <a:pPr marL="342900" lvl="0" indent="-342900" fontAlgn="base">
              <a:buFont typeface="Arial" panose="020B0604020202020204" pitchFamily="34" charset="0"/>
              <a:buChar char="●"/>
            </a:pPr>
            <a:r>
              <a:rPr lang="uk-UA" dirty="0">
                <a:uFill>
                  <a:solidFill>
                    <a:srgbClr val="000000"/>
                  </a:solidFill>
                </a:uFill>
                <a:latin typeface="Times New Roman" panose="02020603050405020304" pitchFamily="18" charset="0"/>
                <a:ea typeface="Helvetica" panose="020B0604020202020204" pitchFamily="34" charset="0"/>
                <a:cs typeface="Times New Roman" panose="02020603050405020304" pitchFamily="18" charset="0"/>
              </a:rPr>
              <a:t>Які заходи будуть вжиті для компенсації втрат</a:t>
            </a:r>
            <a:endParaRPr lang="ru-RU" dirty="0">
              <a:uFill>
                <a:solidFill>
                  <a:srgbClr val="000000"/>
                </a:solidFill>
              </a:uFill>
              <a:latin typeface="Times New Roman" panose="02020603050405020304" pitchFamily="18" charset="0"/>
              <a:ea typeface="Helvetica" panose="020B0604020202020204" pitchFamily="34" charset="0"/>
              <a:cs typeface="Times New Roman" panose="02020603050405020304" pitchFamily="18" charset="0"/>
            </a:endParaRPr>
          </a:p>
          <a:p>
            <a:endParaRPr lang="uk-UA" b="1" dirty="0">
              <a:uFill>
                <a:solidFill>
                  <a:srgbClr val="000000"/>
                </a:solidFill>
              </a:uFill>
              <a:latin typeface="Times New Roman" panose="02020603050405020304" pitchFamily="18" charset="0"/>
              <a:ea typeface="Arial Unicode MS"/>
              <a:cs typeface="Times New Roman" panose="02020603050405020304" pitchFamily="18" charset="0"/>
            </a:endParaRPr>
          </a:p>
          <a:p>
            <a:r>
              <a:rPr lang="uk-UA" b="1" dirty="0">
                <a:uFill>
                  <a:solidFill>
                    <a:srgbClr val="000000"/>
                  </a:solidFill>
                </a:uFill>
                <a:latin typeface="Times New Roman" panose="02020603050405020304" pitchFamily="18" charset="0"/>
                <a:ea typeface="Arial Unicode MS"/>
                <a:cs typeface="Times New Roman" panose="02020603050405020304" pitchFamily="18" charset="0"/>
              </a:rPr>
              <a:t>Гарантії:</a:t>
            </a:r>
            <a:endParaRPr lang="ru-RU" dirty="0">
              <a:uFill>
                <a:solidFill>
                  <a:srgbClr val="000000"/>
                </a:solidFill>
              </a:uFill>
              <a:latin typeface="Times New Roman" panose="02020603050405020304" pitchFamily="18" charset="0"/>
              <a:ea typeface="Arial Unicode MS"/>
              <a:cs typeface="Times New Roman" panose="02020603050405020304" pitchFamily="18" charset="0"/>
            </a:endParaRPr>
          </a:p>
          <a:p>
            <a:pPr marL="342900" lvl="0" indent="-342900" fontAlgn="base">
              <a:buFont typeface="Arial" panose="020B0604020202020204" pitchFamily="34" charset="0"/>
              <a:buChar char="●"/>
            </a:pPr>
            <a:r>
              <a:rPr lang="uk-UA" dirty="0">
                <a:uFill>
                  <a:solidFill>
                    <a:srgbClr val="000000"/>
                  </a:solidFill>
                </a:uFill>
                <a:latin typeface="Times New Roman" panose="02020603050405020304" pitchFamily="18" charset="0"/>
                <a:ea typeface="Helvetica" panose="020B0604020202020204" pitchFamily="34" charset="0"/>
                <a:cs typeface="Times New Roman" panose="02020603050405020304" pitchFamily="18" charset="0"/>
              </a:rPr>
              <a:t>Коли буде безпечно?</a:t>
            </a:r>
            <a:endParaRPr lang="ru-RU" dirty="0">
              <a:uFill>
                <a:solidFill>
                  <a:srgbClr val="000000"/>
                </a:solidFill>
              </a:uFill>
              <a:latin typeface="Times New Roman" panose="02020603050405020304" pitchFamily="18" charset="0"/>
              <a:ea typeface="Helvetica" panose="020B0604020202020204" pitchFamily="34" charset="0"/>
              <a:cs typeface="Times New Roman" panose="02020603050405020304" pitchFamily="18" charset="0"/>
            </a:endParaRPr>
          </a:p>
          <a:p>
            <a:pPr marL="342900" lvl="0" indent="-342900" fontAlgn="base">
              <a:buFont typeface="Arial" panose="020B0604020202020204" pitchFamily="34" charset="0"/>
              <a:buChar char="●"/>
            </a:pPr>
            <a:r>
              <a:rPr lang="uk-UA" dirty="0">
                <a:uFill>
                  <a:solidFill>
                    <a:srgbClr val="000000"/>
                  </a:solidFill>
                </a:uFill>
                <a:latin typeface="Times New Roman" panose="02020603050405020304" pitchFamily="18" charset="0"/>
                <a:ea typeface="Helvetica" panose="020B0604020202020204" pitchFamily="34" charset="0"/>
                <a:cs typeface="Times New Roman" panose="02020603050405020304" pitchFamily="18" charset="0"/>
              </a:rPr>
              <a:t>Яким заявам представника органу місцевого самоврядування можна вірити, вони підтверджуються фактами, заходи дійсно усувають невизначеність</a:t>
            </a:r>
            <a:endParaRPr lang="ru-RU" dirty="0">
              <a:uFill>
                <a:solidFill>
                  <a:srgbClr val="000000"/>
                </a:solidFill>
              </a:uFill>
              <a:latin typeface="Times New Roman" panose="02020603050405020304" pitchFamily="18" charset="0"/>
              <a:ea typeface="Helvetica" panose="020B0604020202020204" pitchFamily="34" charset="0"/>
              <a:cs typeface="Times New Roman" panose="02020603050405020304" pitchFamily="18" charset="0"/>
            </a:endParaRPr>
          </a:p>
          <a:p>
            <a:pPr marL="342900" lvl="0" indent="-342900" algn="just" fontAlgn="base">
              <a:buFont typeface="Arial" panose="020B0604020202020204" pitchFamily="34" charset="0"/>
              <a:buChar char="●"/>
            </a:pPr>
            <a:r>
              <a:rPr lang="uk-UA" dirty="0">
                <a:uFill>
                  <a:solidFill>
                    <a:srgbClr val="000000"/>
                  </a:solidFill>
                </a:uFill>
                <a:latin typeface="Times New Roman" panose="02020603050405020304" pitchFamily="18" charset="0"/>
                <a:ea typeface="Helvetica" panose="020B0604020202020204" pitchFamily="34" charset="0"/>
                <a:cs typeface="Times New Roman" panose="02020603050405020304" pitchFamily="18" charset="0"/>
              </a:rPr>
              <a:t>Співробітники, відповідальні за управління ризиком / кризою є компетентними, добре підготовленими, відповідають кращій практиці.</a:t>
            </a:r>
            <a:endParaRPr lang="ru-RU" dirty="0">
              <a:uFill>
                <a:solidFill>
                  <a:srgbClr val="000000"/>
                </a:solidFill>
              </a:uFill>
              <a:latin typeface="Times New Roman" panose="02020603050405020304" pitchFamily="18" charset="0"/>
              <a:ea typeface="Helvetica" panose="020B0604020202020204" pitchFamily="34" charset="0"/>
              <a:cs typeface="Times New Roman" panose="02020603050405020304" pitchFamily="18" charset="0"/>
            </a:endParaRPr>
          </a:p>
          <a:p>
            <a:pPr marL="342900" lvl="0" indent="-342900" fontAlgn="base">
              <a:buFont typeface="Arial" panose="020B0604020202020204" pitchFamily="34" charset="0"/>
              <a:buChar char="●"/>
            </a:pPr>
            <a:r>
              <a:rPr lang="uk-UA" dirty="0">
                <a:uFill>
                  <a:solidFill>
                    <a:srgbClr val="000000"/>
                  </a:solidFill>
                </a:uFill>
                <a:latin typeface="Times New Roman" panose="02020603050405020304" pitchFamily="18" charset="0"/>
                <a:ea typeface="Helvetica" panose="020B0604020202020204" pitchFamily="34" charset="0"/>
                <a:cs typeface="Times New Roman" panose="02020603050405020304" pitchFamily="18" charset="0"/>
              </a:rPr>
              <a:t>Які заходи вживаються, щоб уникнути повторення ситуації?</a:t>
            </a:r>
            <a:endParaRPr lang="ru-RU" dirty="0">
              <a:uFill>
                <a:solidFill>
                  <a:srgbClr val="000000"/>
                </a:solidFill>
              </a:uFill>
              <a:latin typeface="Times New Roman" panose="02020603050405020304" pitchFamily="18" charset="0"/>
              <a:ea typeface="Helvetica" panose="020B0604020202020204" pitchFamily="34" charset="0"/>
              <a:cs typeface="Times New Roman" panose="02020603050405020304" pitchFamily="18" charset="0"/>
            </a:endParaRPr>
          </a:p>
          <a:p>
            <a:pPr>
              <a:tabLst>
                <a:tab pos="628650" algn="l"/>
              </a:tabLst>
            </a:pPr>
            <a:endParaRPr lang="uk-UA" b="1" dirty="0">
              <a:uFill>
                <a:solidFill>
                  <a:srgbClr val="000000"/>
                </a:solidFill>
              </a:uFill>
              <a:latin typeface="Times New Roman" panose="02020603050405020304" pitchFamily="18" charset="0"/>
              <a:ea typeface="Arial Unicode MS"/>
              <a:cs typeface="Times New Roman" panose="02020603050405020304" pitchFamily="18" charset="0"/>
            </a:endParaRPr>
          </a:p>
          <a:p>
            <a:pPr>
              <a:tabLst>
                <a:tab pos="628650" algn="l"/>
              </a:tabLst>
            </a:pPr>
            <a:endParaRPr lang="uk-UA" b="1" dirty="0">
              <a:uFill>
                <a:solidFill>
                  <a:srgbClr val="000000"/>
                </a:solidFill>
              </a:uFill>
              <a:latin typeface="Times New Roman" panose="02020603050405020304" pitchFamily="18" charset="0"/>
              <a:ea typeface="Arial Unicode MS"/>
              <a:cs typeface="Times New Roman" panose="02020603050405020304" pitchFamily="18" charset="0"/>
            </a:endParaRPr>
          </a:p>
          <a:p>
            <a:pPr>
              <a:tabLst>
                <a:tab pos="628650" algn="l"/>
              </a:tabLst>
            </a:pPr>
            <a:r>
              <a:rPr lang="uk-UA" b="1" dirty="0">
                <a:uFill>
                  <a:solidFill>
                    <a:srgbClr val="000000"/>
                  </a:solidFill>
                </a:uFill>
                <a:latin typeface="Times New Roman" panose="02020603050405020304" pitchFamily="18" charset="0"/>
                <a:ea typeface="Arial Unicode MS"/>
                <a:cs typeface="Times New Roman" panose="02020603050405020304" pitchFamily="18" charset="0"/>
              </a:rPr>
              <a:t>Залучення</a:t>
            </a:r>
            <a:endParaRPr lang="ru-RU" dirty="0">
              <a:uFill>
                <a:solidFill>
                  <a:srgbClr val="000000"/>
                </a:solidFill>
              </a:uFill>
              <a:latin typeface="Times New Roman" panose="02020603050405020304" pitchFamily="18" charset="0"/>
              <a:ea typeface="Arial Unicode MS"/>
              <a:cs typeface="Times New Roman" panose="02020603050405020304" pitchFamily="18" charset="0"/>
            </a:endParaRPr>
          </a:p>
          <a:p>
            <a:pPr marL="342900" lvl="0" indent="-342900" fontAlgn="base">
              <a:buFont typeface="Arial" panose="020B0604020202020204" pitchFamily="34" charset="0"/>
              <a:buChar char="•"/>
              <a:tabLst>
                <a:tab pos="628650" algn="l"/>
              </a:tabLst>
            </a:pPr>
            <a:r>
              <a:rPr lang="uk-UA" dirty="0">
                <a:uFill>
                  <a:solidFill>
                    <a:srgbClr val="000000"/>
                  </a:solidFill>
                </a:uFill>
                <a:latin typeface="Times New Roman" panose="02020603050405020304" pitchFamily="18" charset="0"/>
                <a:ea typeface="Arial Unicode MS"/>
                <a:cs typeface="Times New Roman" panose="02020603050405020304" pitchFamily="18" charset="0"/>
              </a:rPr>
              <a:t>Можливість брати участь в оцінці ризику / усуненні його наслідків</a:t>
            </a:r>
            <a:endParaRPr lang="ru-RU" dirty="0">
              <a:uFill>
                <a:solidFill>
                  <a:srgbClr val="000000"/>
                </a:solidFill>
              </a:uFill>
              <a:latin typeface="Times New Roman" panose="02020603050405020304" pitchFamily="18" charset="0"/>
              <a:ea typeface="Arial Unicode MS"/>
              <a:cs typeface="Times New Roman" panose="02020603050405020304" pitchFamily="18" charset="0"/>
            </a:endParaRPr>
          </a:p>
        </p:txBody>
      </p:sp>
    </p:spTree>
    <p:extLst>
      <p:ext uri="{BB962C8B-B14F-4D97-AF65-F5344CB8AC3E}">
        <p14:creationId xmlns:p14="http://schemas.microsoft.com/office/powerpoint/2010/main" val="279820082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A7FB0C70-68AA-4B50-A977-2B99CBCEC915}"/>
              </a:ext>
            </a:extLst>
          </p:cNvPr>
          <p:cNvSpPr/>
          <p:nvPr/>
        </p:nvSpPr>
        <p:spPr>
          <a:xfrm>
            <a:off x="1046376" y="433633"/>
            <a:ext cx="10473180" cy="4524315"/>
          </a:xfrm>
          <a:prstGeom prst="rect">
            <a:avLst/>
          </a:prstGeom>
        </p:spPr>
        <p:txBody>
          <a:bodyPr wrap="square">
            <a:spAutoFit/>
          </a:bodyPr>
          <a:lstStyle/>
          <a:p>
            <a:pPr>
              <a:tabLst>
                <a:tab pos="628650" algn="l"/>
              </a:tabLst>
            </a:pPr>
            <a:r>
              <a:rPr lang="uk-UA" b="1" dirty="0">
                <a:uFill>
                  <a:solidFill>
                    <a:srgbClr val="000000"/>
                  </a:solidFill>
                </a:uFill>
                <a:latin typeface="Times New Roman" panose="02020603050405020304" pitchFamily="18" charset="0"/>
                <a:ea typeface="Arial Unicode MS"/>
                <a:cs typeface="Times New Roman" panose="02020603050405020304" pitchFamily="18" charset="0"/>
              </a:rPr>
              <a:t>У жодному разі</a:t>
            </a:r>
            <a:endParaRPr lang="ru-RU" dirty="0">
              <a:uFill>
                <a:solidFill>
                  <a:srgbClr val="000000"/>
                </a:solidFill>
              </a:uFill>
              <a:latin typeface="Times New Roman" panose="02020603050405020304" pitchFamily="18" charset="0"/>
              <a:ea typeface="Arial Unicode MS"/>
              <a:cs typeface="Times New Roman" panose="02020603050405020304" pitchFamily="18" charset="0"/>
            </a:endParaRPr>
          </a:p>
          <a:p>
            <a:pPr marL="342900" lvl="0" indent="-342900" fontAlgn="base">
              <a:buFont typeface="Arial" panose="020B0604020202020204" pitchFamily="34" charset="0"/>
              <a:buChar char="●"/>
            </a:pPr>
            <a:r>
              <a:rPr lang="uk-UA" dirty="0">
                <a:uFill>
                  <a:solidFill>
                    <a:srgbClr val="000000"/>
                  </a:solidFill>
                </a:uFill>
                <a:latin typeface="Times New Roman" panose="02020603050405020304" pitchFamily="18" charset="0"/>
                <a:ea typeface="Helvetica" panose="020B0604020202020204" pitchFamily="34" charset="0"/>
                <a:cs typeface="Times New Roman" panose="02020603050405020304" pitchFamily="18" charset="0"/>
              </a:rPr>
              <a:t>Не обманюйте</a:t>
            </a:r>
            <a:endParaRPr lang="ru-RU" dirty="0">
              <a:uFill>
                <a:solidFill>
                  <a:srgbClr val="000000"/>
                </a:solidFill>
              </a:uFill>
              <a:latin typeface="Times New Roman" panose="02020603050405020304" pitchFamily="18" charset="0"/>
              <a:ea typeface="Helvetica" panose="020B0604020202020204" pitchFamily="34" charset="0"/>
              <a:cs typeface="Times New Roman" panose="02020603050405020304" pitchFamily="18" charset="0"/>
            </a:endParaRPr>
          </a:p>
          <a:p>
            <a:pPr marL="342900" lvl="0" indent="-342900" fontAlgn="base">
              <a:buFont typeface="Arial" panose="020B0604020202020204" pitchFamily="34" charset="0"/>
              <a:buChar char="●"/>
            </a:pPr>
            <a:r>
              <a:rPr lang="uk-UA" dirty="0">
                <a:uFill>
                  <a:solidFill>
                    <a:srgbClr val="000000"/>
                  </a:solidFill>
                </a:uFill>
                <a:latin typeface="Times New Roman" panose="02020603050405020304" pitchFamily="18" charset="0"/>
                <a:ea typeface="Helvetica" panose="020B0604020202020204" pitchFamily="34" charset="0"/>
                <a:cs typeface="Times New Roman" panose="02020603050405020304" pitchFamily="18" charset="0"/>
              </a:rPr>
              <a:t>Не говоріть про те, чого не знаєте</a:t>
            </a:r>
            <a:endParaRPr lang="ru-RU" dirty="0">
              <a:uFill>
                <a:solidFill>
                  <a:srgbClr val="000000"/>
                </a:solidFill>
              </a:uFill>
              <a:latin typeface="Times New Roman" panose="02020603050405020304" pitchFamily="18" charset="0"/>
              <a:ea typeface="Helvetica" panose="020B0604020202020204" pitchFamily="34" charset="0"/>
              <a:cs typeface="Times New Roman" panose="02020603050405020304" pitchFamily="18" charset="0"/>
            </a:endParaRPr>
          </a:p>
          <a:p>
            <a:pPr marL="342900" lvl="0" indent="-342900" fontAlgn="base">
              <a:buFont typeface="Arial" panose="020B0604020202020204" pitchFamily="34" charset="0"/>
              <a:buChar char="●"/>
            </a:pPr>
            <a:r>
              <a:rPr lang="uk-UA" dirty="0">
                <a:uFill>
                  <a:solidFill>
                    <a:srgbClr val="000000"/>
                  </a:solidFill>
                </a:uFill>
                <a:latin typeface="Times New Roman" panose="02020603050405020304" pitchFamily="18" charset="0"/>
                <a:ea typeface="Helvetica" panose="020B0604020202020204" pitchFamily="34" charset="0"/>
                <a:cs typeface="Times New Roman" panose="02020603050405020304" pitchFamily="18" charset="0"/>
              </a:rPr>
              <a:t>Не давайте обіцянок, які не зможете стримати</a:t>
            </a:r>
            <a:endParaRPr lang="ru-RU" dirty="0">
              <a:uFill>
                <a:solidFill>
                  <a:srgbClr val="000000"/>
                </a:solidFill>
              </a:uFill>
              <a:latin typeface="Times New Roman" panose="02020603050405020304" pitchFamily="18" charset="0"/>
              <a:ea typeface="Helvetica" panose="020B0604020202020204" pitchFamily="34" charset="0"/>
              <a:cs typeface="Times New Roman" panose="02020603050405020304" pitchFamily="18" charset="0"/>
            </a:endParaRPr>
          </a:p>
          <a:p>
            <a:pPr marL="342900" lvl="0" indent="-342900" fontAlgn="base">
              <a:buFont typeface="Arial" panose="020B0604020202020204" pitchFamily="34" charset="0"/>
              <a:buChar char="●"/>
            </a:pPr>
            <a:r>
              <a:rPr lang="uk-UA" dirty="0">
                <a:uFill>
                  <a:solidFill>
                    <a:srgbClr val="000000"/>
                  </a:solidFill>
                </a:uFill>
                <a:latin typeface="Times New Roman" panose="02020603050405020304" pitchFamily="18" charset="0"/>
                <a:ea typeface="Helvetica" panose="020B0604020202020204" pitchFamily="34" charset="0"/>
                <a:cs typeface="Times New Roman" panose="02020603050405020304" pitchFamily="18" charset="0"/>
              </a:rPr>
              <a:t>Не робіть припущення щодо причин</a:t>
            </a:r>
            <a:endParaRPr lang="ru-RU" dirty="0">
              <a:uFill>
                <a:solidFill>
                  <a:srgbClr val="000000"/>
                </a:solidFill>
              </a:uFill>
              <a:latin typeface="Times New Roman" panose="02020603050405020304" pitchFamily="18" charset="0"/>
              <a:ea typeface="Helvetica" panose="020B0604020202020204" pitchFamily="34" charset="0"/>
              <a:cs typeface="Times New Roman" panose="02020603050405020304" pitchFamily="18" charset="0"/>
            </a:endParaRPr>
          </a:p>
          <a:p>
            <a:pPr marL="342900" lvl="0" indent="-342900" fontAlgn="base">
              <a:buFont typeface="Arial" panose="020B0604020202020204" pitchFamily="34" charset="0"/>
              <a:buChar char="●"/>
            </a:pPr>
            <a:r>
              <a:rPr lang="uk-UA" dirty="0">
                <a:uFill>
                  <a:solidFill>
                    <a:srgbClr val="000000"/>
                  </a:solidFill>
                </a:uFill>
                <a:latin typeface="Times New Roman" panose="02020603050405020304" pitchFamily="18" charset="0"/>
                <a:ea typeface="Helvetica" panose="020B0604020202020204" pitchFamily="34" charset="0"/>
                <a:cs typeface="Times New Roman" panose="02020603050405020304" pitchFamily="18" charset="0"/>
              </a:rPr>
              <a:t>Не обговорюйте, хто несе відповідальність за те, що сталося</a:t>
            </a:r>
            <a:endParaRPr lang="ru-RU" dirty="0">
              <a:uFill>
                <a:solidFill>
                  <a:srgbClr val="000000"/>
                </a:solidFill>
              </a:uFill>
              <a:latin typeface="Times New Roman" panose="02020603050405020304" pitchFamily="18" charset="0"/>
              <a:ea typeface="Helvetica" panose="020B0604020202020204" pitchFamily="34" charset="0"/>
              <a:cs typeface="Times New Roman" panose="02020603050405020304" pitchFamily="18" charset="0"/>
            </a:endParaRPr>
          </a:p>
          <a:p>
            <a:pPr marL="342900" lvl="0" indent="-342900" fontAlgn="base">
              <a:buFont typeface="Arial" panose="020B0604020202020204" pitchFamily="34" charset="0"/>
              <a:buChar char="●"/>
            </a:pPr>
            <a:r>
              <a:rPr lang="uk-UA" dirty="0">
                <a:uFill>
                  <a:solidFill>
                    <a:srgbClr val="000000"/>
                  </a:solidFill>
                </a:uFill>
                <a:latin typeface="Times New Roman" panose="02020603050405020304" pitchFamily="18" charset="0"/>
                <a:ea typeface="Helvetica" panose="020B0604020202020204" pitchFamily="34" charset="0"/>
                <a:cs typeface="Times New Roman" panose="02020603050405020304" pitchFamily="18" charset="0"/>
              </a:rPr>
              <a:t>Не використовуйте «вибачення», а використовуйте «співчуття»</a:t>
            </a:r>
            <a:endParaRPr lang="ru-RU" dirty="0">
              <a:uFill>
                <a:solidFill>
                  <a:srgbClr val="000000"/>
                </a:solidFill>
              </a:uFill>
              <a:latin typeface="Times New Roman" panose="02020603050405020304" pitchFamily="18" charset="0"/>
              <a:ea typeface="Helvetica" panose="020B0604020202020204" pitchFamily="34" charset="0"/>
              <a:cs typeface="Times New Roman" panose="02020603050405020304" pitchFamily="18" charset="0"/>
            </a:endParaRPr>
          </a:p>
          <a:p>
            <a:pPr marL="342900" lvl="0" indent="-342900" fontAlgn="base">
              <a:buFont typeface="Arial" panose="020B0604020202020204" pitchFamily="34" charset="0"/>
              <a:buChar char="●"/>
            </a:pPr>
            <a:r>
              <a:rPr lang="uk-UA" dirty="0">
                <a:uFill>
                  <a:solidFill>
                    <a:srgbClr val="000000"/>
                  </a:solidFill>
                </a:uFill>
                <a:latin typeface="Times New Roman" panose="02020603050405020304" pitchFamily="18" charset="0"/>
                <a:ea typeface="Helvetica" panose="020B0604020202020204" pitchFamily="34" charset="0"/>
                <a:cs typeface="Times New Roman" panose="02020603050405020304" pitchFamily="18" charset="0"/>
              </a:rPr>
              <a:t>Не перебільшуйте варіанти управління ризиком / кризою</a:t>
            </a:r>
            <a:endParaRPr lang="ru-RU" dirty="0">
              <a:uFill>
                <a:solidFill>
                  <a:srgbClr val="000000"/>
                </a:solidFill>
              </a:uFill>
              <a:latin typeface="Times New Roman" panose="02020603050405020304" pitchFamily="18" charset="0"/>
              <a:ea typeface="Helvetica" panose="020B0604020202020204" pitchFamily="34" charset="0"/>
              <a:cs typeface="Times New Roman" panose="02020603050405020304" pitchFamily="18" charset="0"/>
            </a:endParaRPr>
          </a:p>
          <a:p>
            <a:pPr marL="342900" lvl="0" indent="-342900" fontAlgn="base">
              <a:buFont typeface="Arial" panose="020B0604020202020204" pitchFamily="34" charset="0"/>
              <a:buChar char="●"/>
            </a:pPr>
            <a:r>
              <a:rPr lang="uk-UA" dirty="0">
                <a:uFill>
                  <a:solidFill>
                    <a:srgbClr val="000000"/>
                  </a:solidFill>
                </a:uFill>
                <a:latin typeface="Times New Roman" panose="02020603050405020304" pitchFamily="18" charset="0"/>
                <a:ea typeface="Helvetica" panose="020B0604020202020204" pitchFamily="34" charset="0"/>
                <a:cs typeface="Times New Roman" panose="02020603050405020304" pitchFamily="18" charset="0"/>
              </a:rPr>
              <a:t>Не применшуйте рівень проблеми і завданої шкоди</a:t>
            </a:r>
            <a:endParaRPr lang="ru-RU" dirty="0">
              <a:uFill>
                <a:solidFill>
                  <a:srgbClr val="000000"/>
                </a:solidFill>
              </a:uFill>
              <a:latin typeface="Times New Roman" panose="02020603050405020304" pitchFamily="18" charset="0"/>
              <a:ea typeface="Helvetica" panose="020B0604020202020204" pitchFamily="34" charset="0"/>
              <a:cs typeface="Times New Roman" panose="02020603050405020304" pitchFamily="18" charset="0"/>
            </a:endParaRPr>
          </a:p>
          <a:p>
            <a:pPr marL="342900" lvl="0" indent="-342900" fontAlgn="base">
              <a:buFont typeface="Arial" panose="020B0604020202020204" pitchFamily="34" charset="0"/>
              <a:buChar char="●"/>
            </a:pPr>
            <a:r>
              <a:rPr lang="uk-UA" dirty="0">
                <a:uFill>
                  <a:solidFill>
                    <a:srgbClr val="000000"/>
                  </a:solidFill>
                </a:uFill>
                <a:latin typeface="Times New Roman" panose="02020603050405020304" pitchFamily="18" charset="0"/>
                <a:ea typeface="Helvetica" panose="020B0604020202020204" pitchFamily="34" charset="0"/>
                <a:cs typeface="Times New Roman" panose="02020603050405020304" pitchFamily="18" charset="0"/>
              </a:rPr>
              <a:t>Не втратьте можливість стати першим і головним джерелом інформації</a:t>
            </a:r>
            <a:endParaRPr lang="ru-RU" dirty="0">
              <a:uFill>
                <a:solidFill>
                  <a:srgbClr val="000000"/>
                </a:solidFill>
              </a:uFill>
              <a:latin typeface="Times New Roman" panose="02020603050405020304" pitchFamily="18" charset="0"/>
              <a:ea typeface="Helvetica" panose="020B0604020202020204" pitchFamily="34" charset="0"/>
              <a:cs typeface="Times New Roman" panose="02020603050405020304" pitchFamily="18" charset="0"/>
            </a:endParaRPr>
          </a:p>
          <a:p>
            <a:pPr marL="342900" lvl="0" indent="-342900" fontAlgn="base">
              <a:buFont typeface="Arial" panose="020B0604020202020204" pitchFamily="34" charset="0"/>
              <a:buChar char="●"/>
            </a:pPr>
            <a:r>
              <a:rPr lang="uk-UA" dirty="0">
                <a:uFill>
                  <a:solidFill>
                    <a:srgbClr val="000000"/>
                  </a:solidFill>
                </a:uFill>
                <a:latin typeface="Times New Roman" panose="02020603050405020304" pitchFamily="18" charset="0"/>
                <a:ea typeface="Helvetica" panose="020B0604020202020204" pitchFamily="34" charset="0"/>
                <a:cs typeface="Times New Roman" panose="02020603050405020304" pitchFamily="18" charset="0"/>
              </a:rPr>
              <a:t>Не замовчуйте проблему</a:t>
            </a:r>
            <a:endParaRPr lang="ru-RU" dirty="0">
              <a:uFill>
                <a:solidFill>
                  <a:srgbClr val="000000"/>
                </a:solidFill>
              </a:uFill>
              <a:latin typeface="Times New Roman" panose="02020603050405020304" pitchFamily="18" charset="0"/>
              <a:ea typeface="Helvetica" panose="020B0604020202020204" pitchFamily="34" charset="0"/>
              <a:cs typeface="Times New Roman" panose="02020603050405020304" pitchFamily="18" charset="0"/>
            </a:endParaRPr>
          </a:p>
          <a:p>
            <a:pPr marL="342900" lvl="0" indent="-342900" fontAlgn="base">
              <a:buFont typeface="Arial" panose="020B0604020202020204" pitchFamily="34" charset="0"/>
              <a:buChar char="●"/>
            </a:pPr>
            <a:r>
              <a:rPr lang="uk-UA" dirty="0">
                <a:uFill>
                  <a:solidFill>
                    <a:srgbClr val="000000"/>
                  </a:solidFill>
                </a:uFill>
                <a:latin typeface="Times New Roman" panose="02020603050405020304" pitchFamily="18" charset="0"/>
                <a:ea typeface="Helvetica" panose="020B0604020202020204" pitchFamily="34" charset="0"/>
                <a:cs typeface="Times New Roman" panose="02020603050405020304" pitchFamily="18" charset="0"/>
              </a:rPr>
              <a:t>Не піддавайтеся міфам, таким як:</a:t>
            </a:r>
            <a:endParaRPr lang="ru-RU" dirty="0">
              <a:uFill>
                <a:solidFill>
                  <a:srgbClr val="000000"/>
                </a:solidFill>
              </a:uFill>
              <a:latin typeface="Times New Roman" panose="02020603050405020304" pitchFamily="18" charset="0"/>
              <a:ea typeface="Helvetica" panose="020B0604020202020204" pitchFamily="34" charset="0"/>
              <a:cs typeface="Times New Roman" panose="02020603050405020304" pitchFamily="18" charset="0"/>
            </a:endParaRPr>
          </a:p>
          <a:p>
            <a:r>
              <a:rPr lang="uk-UA" dirty="0">
                <a:uFill>
                  <a:solidFill>
                    <a:srgbClr val="000000"/>
                  </a:solidFill>
                </a:uFill>
                <a:latin typeface="Times New Roman" panose="02020603050405020304" pitchFamily="18" charset="0"/>
                <a:ea typeface="Arial Unicode MS"/>
                <a:cs typeface="Times New Roman" panose="02020603050405020304" pitchFamily="18" charset="0"/>
              </a:rPr>
              <a:t>«Розміщення інформації призведе до паніки»</a:t>
            </a:r>
            <a:endParaRPr lang="ru-RU" dirty="0">
              <a:uFill>
                <a:solidFill>
                  <a:srgbClr val="000000"/>
                </a:solidFill>
              </a:uFill>
              <a:latin typeface="Times New Roman" panose="02020603050405020304" pitchFamily="18" charset="0"/>
              <a:ea typeface="Arial Unicode MS"/>
              <a:cs typeface="Times New Roman" panose="02020603050405020304" pitchFamily="18" charset="0"/>
            </a:endParaRPr>
          </a:p>
          <a:p>
            <a:r>
              <a:rPr lang="uk-UA" dirty="0">
                <a:uFill>
                  <a:solidFill>
                    <a:srgbClr val="000000"/>
                  </a:solidFill>
                </a:uFill>
                <a:latin typeface="Times New Roman" panose="02020603050405020304" pitchFamily="18" charset="0"/>
                <a:ea typeface="Arial Unicode MS"/>
                <a:cs typeface="Times New Roman" panose="02020603050405020304" pitchFamily="18" charset="0"/>
              </a:rPr>
              <a:t>«Управління кризовою ситуацією не вимагає своєчасно підготовленого плану»</a:t>
            </a:r>
            <a:endParaRPr lang="ru-RU" dirty="0">
              <a:uFill>
                <a:solidFill>
                  <a:srgbClr val="000000"/>
                </a:solidFill>
              </a:uFill>
              <a:latin typeface="Times New Roman" panose="02020603050405020304" pitchFamily="18" charset="0"/>
              <a:ea typeface="Arial Unicode MS"/>
              <a:cs typeface="Times New Roman" panose="02020603050405020304" pitchFamily="18" charset="0"/>
            </a:endParaRPr>
          </a:p>
          <a:p>
            <a:r>
              <a:rPr lang="uk-UA" dirty="0">
                <a:uFill>
                  <a:solidFill>
                    <a:srgbClr val="000000"/>
                  </a:solidFill>
                </a:uFill>
                <a:latin typeface="Times New Roman" panose="02020603050405020304" pitchFamily="18" charset="0"/>
                <a:ea typeface="Arial Unicode MS"/>
                <a:cs typeface="Times New Roman" panose="02020603050405020304" pitchFamily="18" charset="0"/>
              </a:rPr>
              <a:t>«Підготуватися до кризи неможливо, адже кожна ситуація є унікальною»</a:t>
            </a:r>
            <a:endParaRPr lang="ru-RU" dirty="0">
              <a:uFill>
                <a:solidFill>
                  <a:srgbClr val="000000"/>
                </a:solidFill>
              </a:uFill>
              <a:latin typeface="Times New Roman" panose="02020603050405020304" pitchFamily="18" charset="0"/>
              <a:ea typeface="Arial Unicode MS"/>
              <a:cs typeface="Times New Roman" panose="02020603050405020304" pitchFamily="18" charset="0"/>
            </a:endParaRPr>
          </a:p>
          <a:p>
            <a:r>
              <a:rPr lang="uk-UA" dirty="0">
                <a:uFill>
                  <a:solidFill>
                    <a:srgbClr val="000000"/>
                  </a:solidFill>
                </a:uFill>
                <a:latin typeface="Times New Roman" panose="02020603050405020304" pitchFamily="18" charset="0"/>
                <a:ea typeface="Arial Unicode MS"/>
                <a:cs typeface="Times New Roman" panose="02020603050405020304" pitchFamily="18" charset="0"/>
              </a:rPr>
              <a:t>«Ми зможемо переконати ЗМІ у нашій позиції та у тому, як саме висвітлювати цю ситуацію»</a:t>
            </a:r>
            <a:endParaRPr lang="ru-RU" dirty="0">
              <a:uFill>
                <a:solidFill>
                  <a:srgbClr val="000000"/>
                </a:solidFill>
              </a:uFill>
              <a:latin typeface="Times New Roman" panose="02020603050405020304" pitchFamily="18" charset="0"/>
              <a:ea typeface="Arial Unicode MS"/>
              <a:cs typeface="Times New Roman" panose="02020603050405020304" pitchFamily="18" charset="0"/>
            </a:endParaRPr>
          </a:p>
        </p:txBody>
      </p:sp>
    </p:spTree>
    <p:extLst>
      <p:ext uri="{BB962C8B-B14F-4D97-AF65-F5344CB8AC3E}">
        <p14:creationId xmlns:p14="http://schemas.microsoft.com/office/powerpoint/2010/main" val="231705408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F39111DF-59BF-4768-928D-DC14C0363372}"/>
              </a:ext>
            </a:extLst>
          </p:cNvPr>
          <p:cNvSpPr/>
          <p:nvPr/>
        </p:nvSpPr>
        <p:spPr>
          <a:xfrm>
            <a:off x="999241" y="527901"/>
            <a:ext cx="10162095" cy="4247317"/>
          </a:xfrm>
          <a:prstGeom prst="rect">
            <a:avLst/>
          </a:prstGeom>
        </p:spPr>
        <p:txBody>
          <a:bodyPr wrap="square">
            <a:spAutoFit/>
          </a:bodyPr>
          <a:lstStyle/>
          <a:p>
            <a:r>
              <a:rPr lang="uk-UA" b="1" u="sng" dirty="0">
                <a:uFill>
                  <a:solidFill>
                    <a:srgbClr val="000000"/>
                  </a:solidFill>
                </a:uFill>
                <a:latin typeface="Times New Roman" panose="02020603050405020304" pitchFamily="18" charset="0"/>
                <a:ea typeface="Arial Unicode MS"/>
                <a:cs typeface="Times New Roman" panose="02020603050405020304" pitchFamily="18" charset="0"/>
              </a:rPr>
              <a:t>Кризові комунікації Facebook</a:t>
            </a:r>
            <a:endParaRPr lang="ru-RU" dirty="0">
              <a:uFill>
                <a:solidFill>
                  <a:srgbClr val="000000"/>
                </a:solidFill>
              </a:uFill>
              <a:latin typeface="Times New Roman" panose="02020603050405020304" pitchFamily="18" charset="0"/>
              <a:ea typeface="Arial Unicode MS"/>
              <a:cs typeface="Times New Roman" panose="02020603050405020304" pitchFamily="18" charset="0"/>
            </a:endParaRPr>
          </a:p>
          <a:p>
            <a:endParaRPr lang="uk-UA" b="1" dirty="0">
              <a:uFill>
                <a:solidFill>
                  <a:srgbClr val="000000"/>
                </a:solidFill>
              </a:uFill>
              <a:latin typeface="Times New Roman" panose="02020603050405020304" pitchFamily="18" charset="0"/>
              <a:ea typeface="Arial Unicode MS"/>
              <a:cs typeface="Times New Roman" panose="02020603050405020304" pitchFamily="18" charset="0"/>
            </a:endParaRPr>
          </a:p>
          <a:p>
            <a:r>
              <a:rPr lang="uk-UA" b="1" dirty="0">
                <a:uFill>
                  <a:solidFill>
                    <a:srgbClr val="000000"/>
                  </a:solidFill>
                </a:uFill>
                <a:latin typeface="Times New Roman" panose="02020603050405020304" pitchFamily="18" charset="0"/>
                <a:ea typeface="Arial Unicode MS"/>
                <a:cs typeface="Times New Roman" panose="02020603050405020304" pitchFamily="18" charset="0"/>
              </a:rPr>
              <a:t>Скандал щодо витоку персональних даних та вразливості соціальних мереж</a:t>
            </a:r>
            <a:endParaRPr lang="ru-RU" dirty="0">
              <a:uFill>
                <a:solidFill>
                  <a:srgbClr val="000000"/>
                </a:solidFill>
              </a:uFill>
              <a:latin typeface="Times New Roman" panose="02020603050405020304" pitchFamily="18" charset="0"/>
              <a:ea typeface="Arial Unicode MS"/>
              <a:cs typeface="Times New Roman" panose="02020603050405020304" pitchFamily="18" charset="0"/>
            </a:endParaRPr>
          </a:p>
          <a:p>
            <a:pPr algn="just"/>
            <a:r>
              <a:rPr lang="uk-UA" dirty="0">
                <a:uFill>
                  <a:solidFill>
                    <a:srgbClr val="000000"/>
                  </a:solidFill>
                </a:uFill>
                <a:latin typeface="Times New Roman" panose="02020603050405020304" pitchFamily="18" charset="0"/>
                <a:ea typeface="Arial Unicode MS"/>
                <a:cs typeface="Times New Roman" panose="02020603050405020304" pitchFamily="18" charset="0"/>
              </a:rPr>
              <a:t>Сама ситуація для компанії є досить складною. Зауважу, що падіння вартості її акцій було далеко не головним негативним аспектом цих подій. Питання здебільшого – в галузі права, етики та безпеки. Ситуація надзвичайно резонансна.</a:t>
            </a:r>
            <a:endParaRPr lang="ru-RU" dirty="0">
              <a:uFill>
                <a:solidFill>
                  <a:srgbClr val="000000"/>
                </a:solidFill>
              </a:uFill>
              <a:latin typeface="Times New Roman" panose="02020603050405020304" pitchFamily="18" charset="0"/>
              <a:ea typeface="Arial Unicode MS"/>
              <a:cs typeface="Times New Roman" panose="02020603050405020304" pitchFamily="18" charset="0"/>
            </a:endParaRPr>
          </a:p>
          <a:p>
            <a:pPr algn="just"/>
            <a:endParaRPr lang="uk-UA" dirty="0">
              <a:uFill>
                <a:solidFill>
                  <a:srgbClr val="000000"/>
                </a:solidFill>
              </a:uFill>
              <a:latin typeface="Times New Roman" panose="02020603050405020304" pitchFamily="18" charset="0"/>
              <a:ea typeface="Arial Unicode MS"/>
              <a:cs typeface="Times New Roman" panose="02020603050405020304" pitchFamily="18" charset="0"/>
            </a:endParaRPr>
          </a:p>
          <a:p>
            <a:pPr algn="just"/>
            <a:r>
              <a:rPr lang="uk-UA" dirty="0">
                <a:uFill>
                  <a:solidFill>
                    <a:srgbClr val="000000"/>
                  </a:solidFill>
                </a:uFill>
                <a:latin typeface="Times New Roman" panose="02020603050405020304" pitchFamily="18" charset="0"/>
                <a:ea typeface="Arial Unicode MS"/>
                <a:cs typeface="Times New Roman" panose="02020603050405020304" pitchFamily="18" charset="0"/>
              </a:rPr>
              <a:t>Нам слід зазначити декілька ключових моментів у роботі команди та лідерів Facebook, які разом сформували систему кризових комунікацій.</a:t>
            </a:r>
            <a:endParaRPr lang="ru-RU" dirty="0">
              <a:uFill>
                <a:solidFill>
                  <a:srgbClr val="000000"/>
                </a:solidFill>
              </a:uFill>
              <a:latin typeface="Times New Roman" panose="02020603050405020304" pitchFamily="18" charset="0"/>
              <a:ea typeface="Arial Unicode MS"/>
              <a:cs typeface="Times New Roman" panose="02020603050405020304" pitchFamily="18" charset="0"/>
            </a:endParaRPr>
          </a:p>
          <a:p>
            <a:pPr marL="342900" lvl="0" indent="-342900" algn="just" fontAlgn="base">
              <a:buFont typeface="Arial" panose="020B0604020202020204" pitchFamily="34" charset="0"/>
              <a:buChar char="●"/>
            </a:pPr>
            <a:r>
              <a:rPr lang="uk-UA" dirty="0">
                <a:uFill>
                  <a:solidFill>
                    <a:srgbClr val="000000"/>
                  </a:solidFill>
                </a:uFill>
                <a:latin typeface="Times New Roman" panose="02020603050405020304" pitchFamily="18" charset="0"/>
                <a:ea typeface="Helvetica" panose="020B0604020202020204" pitchFamily="34" charset="0"/>
                <a:cs typeface="Times New Roman" panose="02020603050405020304" pitchFamily="18" charset="0"/>
              </a:rPr>
              <a:t>максимально повне інформування суспільства з боку компанії, починаючи з перших етапів кризи</a:t>
            </a:r>
            <a:endParaRPr lang="ru-RU" dirty="0">
              <a:uFill>
                <a:solidFill>
                  <a:srgbClr val="000000"/>
                </a:solidFill>
              </a:uFill>
              <a:latin typeface="Times New Roman" panose="02020603050405020304" pitchFamily="18" charset="0"/>
              <a:ea typeface="Helvetica" panose="020B0604020202020204" pitchFamily="34" charset="0"/>
              <a:cs typeface="Times New Roman" panose="02020603050405020304" pitchFamily="18" charset="0"/>
            </a:endParaRPr>
          </a:p>
          <a:p>
            <a:pPr marL="342900" lvl="0" indent="-342900" algn="just" fontAlgn="base">
              <a:buFont typeface="Arial" panose="020B0604020202020204" pitchFamily="34" charset="0"/>
              <a:buChar char="●"/>
            </a:pPr>
            <a:r>
              <a:rPr lang="uk-UA" dirty="0">
                <a:uFill>
                  <a:solidFill>
                    <a:srgbClr val="000000"/>
                  </a:solidFill>
                </a:uFill>
                <a:latin typeface="Times New Roman" panose="02020603050405020304" pitchFamily="18" charset="0"/>
                <a:ea typeface="Helvetica" panose="020B0604020202020204" pitchFamily="34" charset="0"/>
                <a:cs typeface="Times New Roman" panose="02020603050405020304" pitchFamily="18" charset="0"/>
              </a:rPr>
              <a:t>особиста участь у спілкуванні «з перших рук». Марк Цукерберг міг би довірити «трибуну» іншим членам команди. Але він зробив це сам</a:t>
            </a:r>
            <a:endParaRPr lang="ru-RU" dirty="0">
              <a:uFill>
                <a:solidFill>
                  <a:srgbClr val="000000"/>
                </a:solidFill>
              </a:uFill>
              <a:latin typeface="Times New Roman" panose="02020603050405020304" pitchFamily="18" charset="0"/>
              <a:ea typeface="Helvetica" panose="020B0604020202020204" pitchFamily="34" charset="0"/>
              <a:cs typeface="Times New Roman" panose="02020603050405020304" pitchFamily="18" charset="0"/>
            </a:endParaRPr>
          </a:p>
          <a:p>
            <a:pPr marL="342900" lvl="0" indent="-342900" fontAlgn="base">
              <a:buFont typeface="Arial" panose="020B0604020202020204" pitchFamily="34" charset="0"/>
              <a:buChar char="●"/>
            </a:pPr>
            <a:r>
              <a:rPr lang="uk-UA" dirty="0">
                <a:uFill>
                  <a:solidFill>
                    <a:srgbClr val="000000"/>
                  </a:solidFill>
                </a:uFill>
                <a:latin typeface="Times New Roman" panose="02020603050405020304" pitchFamily="18" charset="0"/>
                <a:ea typeface="Helvetica" panose="020B0604020202020204" pitchFamily="34" charset="0"/>
                <a:cs typeface="Times New Roman" panose="02020603050405020304" pitchFamily="18" charset="0"/>
              </a:rPr>
              <a:t>робота з максимальною кількістю цільових аудиторій</a:t>
            </a:r>
            <a:endParaRPr lang="ru-RU" dirty="0">
              <a:uFill>
                <a:solidFill>
                  <a:srgbClr val="000000"/>
                </a:solidFill>
              </a:uFill>
              <a:latin typeface="Times New Roman" panose="02020603050405020304" pitchFamily="18" charset="0"/>
              <a:ea typeface="Helvetica" panose="020B0604020202020204" pitchFamily="34" charset="0"/>
              <a:cs typeface="Times New Roman" panose="02020603050405020304" pitchFamily="18" charset="0"/>
            </a:endParaRPr>
          </a:p>
          <a:p>
            <a:pPr marL="342900" lvl="0" indent="-342900" fontAlgn="base">
              <a:buFont typeface="Arial" panose="020B0604020202020204" pitchFamily="34" charset="0"/>
              <a:buChar char="●"/>
            </a:pPr>
            <a:r>
              <a:rPr lang="uk-UA" dirty="0">
                <a:uFill>
                  <a:solidFill>
                    <a:srgbClr val="000000"/>
                  </a:solidFill>
                </a:uFill>
                <a:latin typeface="Times New Roman" panose="02020603050405020304" pitchFamily="18" charset="0"/>
                <a:ea typeface="Helvetica" panose="020B0604020202020204" pitchFamily="34" charset="0"/>
                <a:cs typeface="Times New Roman" panose="02020603050405020304" pitchFamily="18" charset="0"/>
              </a:rPr>
              <a:t>єдина стратегія змісту викладених фактів та меседжів</a:t>
            </a:r>
            <a:endParaRPr lang="ru-RU" dirty="0">
              <a:uFill>
                <a:solidFill>
                  <a:srgbClr val="000000"/>
                </a:solidFill>
              </a:uFill>
              <a:latin typeface="Times New Roman" panose="02020603050405020304" pitchFamily="18" charset="0"/>
              <a:ea typeface="Helvetica" panose="020B0604020202020204" pitchFamily="34" charset="0"/>
              <a:cs typeface="Times New Roman" panose="02020603050405020304" pitchFamily="18" charset="0"/>
            </a:endParaRPr>
          </a:p>
          <a:p>
            <a:pPr marL="342900" lvl="0" indent="-342900" fontAlgn="base">
              <a:buFont typeface="Arial" panose="020B0604020202020204" pitchFamily="34" charset="0"/>
              <a:buChar char="●"/>
            </a:pPr>
            <a:r>
              <a:rPr lang="uk-UA" dirty="0">
                <a:uFill>
                  <a:solidFill>
                    <a:srgbClr val="000000"/>
                  </a:solidFill>
                </a:uFill>
                <a:latin typeface="Times New Roman" panose="02020603050405020304" pitchFamily="18" charset="0"/>
                <a:ea typeface="Helvetica" panose="020B0604020202020204" pitchFamily="34" charset="0"/>
                <a:cs typeface="Times New Roman" panose="02020603050405020304" pitchFamily="18" charset="0"/>
              </a:rPr>
              <a:t>спроби якнайшвидше вирішити проблему та усунути її причини</a:t>
            </a:r>
            <a:endParaRPr lang="ru-RU" dirty="0">
              <a:uFill>
                <a:solidFill>
                  <a:srgbClr val="000000"/>
                </a:solidFill>
              </a:uFill>
              <a:latin typeface="Helvetica" panose="020B0604020202020204" pitchFamily="34" charset="0"/>
              <a:ea typeface="Helvetica" panose="020B0604020202020204" pitchFamily="34" charset="0"/>
              <a:cs typeface="Helvetica" panose="020B0604020202020204" pitchFamily="34" charset="0"/>
            </a:endParaRPr>
          </a:p>
        </p:txBody>
      </p:sp>
    </p:spTree>
    <p:extLst>
      <p:ext uri="{BB962C8B-B14F-4D97-AF65-F5344CB8AC3E}">
        <p14:creationId xmlns:p14="http://schemas.microsoft.com/office/powerpoint/2010/main" val="15258468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08D64750-D89D-4B4C-9D8C-B7AE6C144A3A}"/>
              </a:ext>
            </a:extLst>
          </p:cNvPr>
          <p:cNvSpPr txBox="1"/>
          <p:nvPr/>
        </p:nvSpPr>
        <p:spPr>
          <a:xfrm>
            <a:off x="876692" y="753700"/>
            <a:ext cx="10492033" cy="3970318"/>
          </a:xfrm>
          <a:prstGeom prst="rect">
            <a:avLst/>
          </a:prstGeom>
          <a:noFill/>
        </p:spPr>
        <p:txBody>
          <a:bodyPr wrap="square">
            <a:spAutoFit/>
          </a:bodyPr>
          <a:lstStyle/>
          <a:p>
            <a:pPr algn="just"/>
            <a:r>
              <a:rPr lang="uk-UA" sz="1800" b="1" dirty="0">
                <a:uFill>
                  <a:solidFill>
                    <a:srgbClr val="000000"/>
                  </a:solidFill>
                </a:uFill>
                <a:latin typeface="Times New Roman" panose="02020603050405020304" pitchFamily="18" charset="0"/>
                <a:ea typeface="Arial Unicode MS"/>
                <a:cs typeface="Times New Roman" panose="02020603050405020304" pitchFamily="18" charset="0"/>
              </a:rPr>
              <a:t>Кризові комунікації </a:t>
            </a:r>
            <a:r>
              <a:rPr lang="uk-UA" sz="1800" dirty="0">
                <a:uFill>
                  <a:solidFill>
                    <a:srgbClr val="000000"/>
                  </a:solidFill>
                </a:uFill>
                <a:latin typeface="Times New Roman" panose="02020603050405020304" pitchFamily="18" charset="0"/>
                <a:ea typeface="Arial Unicode MS"/>
                <a:cs typeface="Times New Roman" panose="02020603050405020304" pitchFamily="18" charset="0"/>
              </a:rPr>
              <a:t>– це частина </a:t>
            </a:r>
            <a:r>
              <a:rPr lang="uk-UA" sz="1800" b="1" dirty="0">
                <a:uFill>
                  <a:solidFill>
                    <a:srgbClr val="000000"/>
                  </a:solidFill>
                </a:uFill>
                <a:latin typeface="Times New Roman" panose="02020603050405020304" pitchFamily="18" charset="0"/>
                <a:ea typeface="Arial Unicode MS"/>
                <a:cs typeface="Times New Roman" panose="02020603050405020304" pitchFamily="18" charset="0"/>
              </a:rPr>
              <a:t>зв’язків з громадськістю</a:t>
            </a:r>
            <a:r>
              <a:rPr lang="uk-UA" sz="1800" dirty="0">
                <a:uFill>
                  <a:solidFill>
                    <a:srgbClr val="000000"/>
                  </a:solidFill>
                </a:uFill>
                <a:latin typeface="Times New Roman" panose="02020603050405020304" pitchFamily="18" charset="0"/>
                <a:ea typeface="Arial Unicode MS"/>
                <a:cs typeface="Times New Roman" panose="02020603050405020304" pitchFamily="18" charset="0"/>
              </a:rPr>
              <a:t>, яка покликана захищати та охороняти фізичну особу, компанію чи організацію, що стикається з </a:t>
            </a:r>
            <a:r>
              <a:rPr lang="uk-UA" sz="1800" b="1" dirty="0">
                <a:uFill>
                  <a:solidFill>
                    <a:srgbClr val="000000"/>
                  </a:solidFill>
                </a:uFill>
                <a:latin typeface="Times New Roman" panose="02020603050405020304" pitchFamily="18" charset="0"/>
                <a:ea typeface="Arial Unicode MS"/>
                <a:cs typeface="Times New Roman" panose="02020603050405020304" pitchFamily="18" charset="0"/>
              </a:rPr>
              <a:t>публічним</a:t>
            </a:r>
            <a:r>
              <a:rPr lang="uk-UA" sz="1800" dirty="0">
                <a:uFill>
                  <a:solidFill>
                    <a:srgbClr val="000000"/>
                  </a:solidFill>
                </a:uFill>
                <a:latin typeface="Times New Roman" panose="02020603050405020304" pitchFamily="18" charset="0"/>
                <a:ea typeface="Arial Unicode MS"/>
                <a:cs typeface="Times New Roman" panose="02020603050405020304" pitchFamily="18" charset="0"/>
              </a:rPr>
              <a:t> викликом для  репутації.</a:t>
            </a:r>
            <a:endParaRPr lang="ru-RU" sz="1800" dirty="0">
              <a:uFill>
                <a:solidFill>
                  <a:srgbClr val="000000"/>
                </a:solidFill>
              </a:uFill>
              <a:latin typeface="Times New Roman" panose="02020603050405020304" pitchFamily="18" charset="0"/>
              <a:ea typeface="Arial Unicode MS"/>
              <a:cs typeface="Times New Roman" panose="02020603050405020304" pitchFamily="18" charset="0"/>
            </a:endParaRPr>
          </a:p>
          <a:p>
            <a:pPr algn="just"/>
            <a:endParaRPr lang="uk-UA" sz="1800" dirty="0">
              <a:uFill>
                <a:solidFill>
                  <a:srgbClr val="000000"/>
                </a:solidFill>
              </a:uFill>
              <a:latin typeface="Times New Roman" panose="02020603050405020304" pitchFamily="18" charset="0"/>
              <a:ea typeface="Arial Unicode MS"/>
              <a:cs typeface="Times New Roman" panose="02020603050405020304" pitchFamily="18" charset="0"/>
            </a:endParaRPr>
          </a:p>
          <a:p>
            <a:pPr algn="just"/>
            <a:r>
              <a:rPr lang="uk-UA" sz="1800" dirty="0">
                <a:uFill>
                  <a:solidFill>
                    <a:srgbClr val="000000"/>
                  </a:solidFill>
                </a:uFill>
                <a:latin typeface="Times New Roman" panose="02020603050405020304" pitchFamily="18" charset="0"/>
                <a:ea typeface="Arial Unicode MS"/>
                <a:cs typeface="Times New Roman" panose="02020603050405020304" pitchFamily="18" charset="0"/>
              </a:rPr>
              <a:t>Перед усіма містами постає дуже реальний ризик серйозної шкоди їхній репутації від раптової, непередбачуваної кризи. У цьому швидкозмінному світі, яким керують засоби масової інформації, навіть незначна суперечка може швидко перерости у велику кризу.</a:t>
            </a:r>
            <a:endParaRPr lang="ru-RU" sz="1800" dirty="0">
              <a:uFill>
                <a:solidFill>
                  <a:srgbClr val="000000"/>
                </a:solidFill>
              </a:uFill>
              <a:latin typeface="Times New Roman" panose="02020603050405020304" pitchFamily="18" charset="0"/>
              <a:ea typeface="Arial Unicode MS"/>
              <a:cs typeface="Times New Roman" panose="02020603050405020304" pitchFamily="18" charset="0"/>
            </a:endParaRPr>
          </a:p>
          <a:p>
            <a:pPr algn="just"/>
            <a:endParaRPr lang="uk-UA" sz="1800" dirty="0">
              <a:uFill>
                <a:solidFill>
                  <a:srgbClr val="000000"/>
                </a:solidFill>
              </a:uFill>
              <a:latin typeface="Times New Roman" panose="02020603050405020304" pitchFamily="18" charset="0"/>
              <a:ea typeface="Arial Unicode MS"/>
              <a:cs typeface="Times New Roman" panose="02020603050405020304" pitchFamily="18" charset="0"/>
            </a:endParaRPr>
          </a:p>
          <a:p>
            <a:pPr algn="just"/>
            <a:r>
              <a:rPr lang="uk-UA" sz="1800" dirty="0">
                <a:uFill>
                  <a:solidFill>
                    <a:srgbClr val="000000"/>
                  </a:solidFill>
                </a:uFill>
                <a:latin typeface="Times New Roman" panose="02020603050405020304" pitchFamily="18" charset="0"/>
                <a:ea typeface="Arial Unicode MS"/>
                <a:cs typeface="Times New Roman" panose="02020603050405020304" pitchFamily="18" charset="0"/>
              </a:rPr>
              <a:t>Ось чому важливо бути готовим. Те, як Ви реагуєте на кризу, може сформувати репутацію Вашого міста – і майбутнього – на довгі роки.</a:t>
            </a:r>
            <a:endParaRPr lang="ru-RU" sz="1800" dirty="0">
              <a:uFill>
                <a:solidFill>
                  <a:srgbClr val="000000"/>
                </a:solidFill>
              </a:uFill>
              <a:latin typeface="Times New Roman" panose="02020603050405020304" pitchFamily="18" charset="0"/>
              <a:ea typeface="Arial Unicode MS"/>
              <a:cs typeface="Times New Roman" panose="02020603050405020304" pitchFamily="18" charset="0"/>
            </a:endParaRPr>
          </a:p>
          <a:p>
            <a:pPr algn="just"/>
            <a:endParaRPr lang="uk-UA" sz="1800" b="1" dirty="0">
              <a:uFill>
                <a:solidFill>
                  <a:srgbClr val="000000"/>
                </a:solidFill>
              </a:uFill>
              <a:latin typeface="Times New Roman" panose="02020603050405020304" pitchFamily="18" charset="0"/>
              <a:ea typeface="Arial Unicode MS"/>
              <a:cs typeface="Times New Roman" panose="02020603050405020304" pitchFamily="18" charset="0"/>
            </a:endParaRPr>
          </a:p>
          <a:p>
            <a:pPr algn="just"/>
            <a:r>
              <a:rPr lang="uk-UA" sz="1800" b="1" dirty="0">
                <a:uFill>
                  <a:solidFill>
                    <a:srgbClr val="000000"/>
                  </a:solidFill>
                </a:uFill>
                <a:latin typeface="Times New Roman" panose="02020603050405020304" pitchFamily="18" charset="0"/>
                <a:ea typeface="Arial Unicode MS"/>
                <a:cs typeface="Times New Roman" panose="02020603050405020304" pitchFamily="18" charset="0"/>
              </a:rPr>
              <a:t>Про це завжди слід пам’ятати:</a:t>
            </a:r>
            <a:endParaRPr lang="ru-RU" sz="1800" dirty="0">
              <a:uFill>
                <a:solidFill>
                  <a:srgbClr val="000000"/>
                </a:solidFill>
              </a:uFill>
              <a:latin typeface="Times New Roman" panose="02020603050405020304" pitchFamily="18" charset="0"/>
              <a:ea typeface="Arial Unicode MS"/>
              <a:cs typeface="Times New Roman" panose="02020603050405020304" pitchFamily="18" charset="0"/>
            </a:endParaRPr>
          </a:p>
          <a:p>
            <a:pPr marL="342900" lvl="0" indent="-342900" algn="just" fontAlgn="base">
              <a:buFont typeface="Arial" panose="020B0604020202020204" pitchFamily="34" charset="0"/>
              <a:buChar char="●"/>
            </a:pPr>
            <a:r>
              <a:rPr lang="uk-UA" sz="1800" dirty="0">
                <a:uFill>
                  <a:solidFill>
                    <a:srgbClr val="000000"/>
                  </a:solidFill>
                </a:uFill>
                <a:latin typeface="Times New Roman" panose="02020603050405020304" pitchFamily="18" charset="0"/>
                <a:ea typeface="Helvetica" panose="020B0604020202020204" pitchFamily="34" charset="0"/>
                <a:cs typeface="Times New Roman" panose="02020603050405020304" pitchFamily="18" charset="0"/>
              </a:rPr>
              <a:t>місцева влада повинна комунікувати правильно, своєчасно та часто.</a:t>
            </a:r>
            <a:endParaRPr lang="ru-RU" sz="1800" dirty="0">
              <a:uFill>
                <a:solidFill>
                  <a:srgbClr val="000000"/>
                </a:solidFill>
              </a:uFill>
              <a:latin typeface="Times New Roman" panose="02020603050405020304" pitchFamily="18" charset="0"/>
              <a:ea typeface="Helvetica" panose="020B0604020202020204" pitchFamily="34" charset="0"/>
              <a:cs typeface="Times New Roman" panose="02020603050405020304" pitchFamily="18" charset="0"/>
            </a:endParaRPr>
          </a:p>
          <a:p>
            <a:pPr marL="342900" lvl="0" indent="-342900" algn="just" fontAlgn="base">
              <a:buFont typeface="Arial" panose="020B0604020202020204" pitchFamily="34" charset="0"/>
              <a:buChar char="●"/>
            </a:pPr>
            <a:r>
              <a:rPr lang="uk-UA" sz="1800" dirty="0">
                <a:uFill>
                  <a:solidFill>
                    <a:srgbClr val="000000"/>
                  </a:solidFill>
                </a:uFill>
                <a:latin typeface="Times New Roman" panose="02020603050405020304" pitchFamily="18" charset="0"/>
                <a:ea typeface="Helvetica" panose="020B0604020202020204" pitchFamily="34" charset="0"/>
                <a:cs typeface="Times New Roman" panose="02020603050405020304" pitchFamily="18" charset="0"/>
              </a:rPr>
              <a:t>діяти оперативно, щоб розібратися із ситуацією, яка створила кризу.</a:t>
            </a:r>
            <a:endParaRPr lang="ru-RU" sz="1800" dirty="0">
              <a:uFill>
                <a:solidFill>
                  <a:srgbClr val="000000"/>
                </a:solidFill>
              </a:uFill>
              <a:latin typeface="Times New Roman" panose="02020603050405020304" pitchFamily="18" charset="0"/>
              <a:ea typeface="Helvetica" panose="020B0604020202020204" pitchFamily="34" charset="0"/>
              <a:cs typeface="Times New Roman" panose="02020603050405020304" pitchFamily="18" charset="0"/>
            </a:endParaRPr>
          </a:p>
          <a:p>
            <a:pPr marL="342900" lvl="0" indent="-342900" algn="just" fontAlgn="base">
              <a:buFont typeface="Arial" panose="020B0604020202020204" pitchFamily="34" charset="0"/>
              <a:buChar char="●"/>
            </a:pPr>
            <a:r>
              <a:rPr lang="uk-UA" sz="1800" dirty="0">
                <a:uFill>
                  <a:solidFill>
                    <a:srgbClr val="000000"/>
                  </a:solidFill>
                </a:uFill>
                <a:latin typeface="Times New Roman" panose="02020603050405020304" pitchFamily="18" charset="0"/>
                <a:ea typeface="Helvetica" panose="020B0604020202020204" pitchFamily="34" charset="0"/>
                <a:cs typeface="Times New Roman" panose="02020603050405020304" pitchFamily="18" charset="0"/>
              </a:rPr>
              <a:t>працівники органу місцевого самоврядування повинні завжди реагувати правдиво і законно.</a:t>
            </a:r>
            <a:endParaRPr lang="ru-RU" sz="1800" dirty="0">
              <a:uFill>
                <a:solidFill>
                  <a:srgbClr val="000000"/>
                </a:solidFill>
              </a:uFill>
              <a:latin typeface="Times New Roman" panose="02020603050405020304" pitchFamily="18" charset="0"/>
              <a:ea typeface="Helvetica" panose="020B0604020202020204" pitchFamily="34" charset="0"/>
              <a:cs typeface="Times New Roman" panose="02020603050405020304" pitchFamily="18" charset="0"/>
            </a:endParaRPr>
          </a:p>
        </p:txBody>
      </p:sp>
    </p:spTree>
    <p:extLst>
      <p:ext uri="{BB962C8B-B14F-4D97-AF65-F5344CB8AC3E}">
        <p14:creationId xmlns:p14="http://schemas.microsoft.com/office/powerpoint/2010/main" val="18577885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6E4B2197-A54A-4708-A007-B925570856E8}"/>
              </a:ext>
            </a:extLst>
          </p:cNvPr>
          <p:cNvSpPr/>
          <p:nvPr/>
        </p:nvSpPr>
        <p:spPr>
          <a:xfrm>
            <a:off x="650449" y="1263191"/>
            <a:ext cx="11227324" cy="3785652"/>
          </a:xfrm>
          <a:prstGeom prst="rect">
            <a:avLst/>
          </a:prstGeom>
        </p:spPr>
        <p:txBody>
          <a:bodyPr wrap="square">
            <a:spAutoFit/>
          </a:bodyPr>
          <a:lstStyle/>
          <a:p>
            <a:pPr algn="just"/>
            <a:r>
              <a:rPr lang="uk-UA" sz="1600" dirty="0">
                <a:uFill>
                  <a:solidFill>
                    <a:srgbClr val="000000"/>
                  </a:solidFill>
                </a:uFill>
                <a:latin typeface="Times New Roman" panose="02020603050405020304" pitchFamily="18" charset="0"/>
                <a:ea typeface="Arial Unicode MS"/>
                <a:cs typeface="Arial Unicode MS"/>
              </a:rPr>
              <a:t>У кризовій чи надзвичайній ситуації життя людини завжди повинно мати перевагу над управлінням репутацією, міською власністю та діяльністю міста. Мешканці міста – ось Ваша головна турбота; завжди будьте «прозорі», зрозумілі у своїх відповідях та дійте у їх інтересах.</a:t>
            </a:r>
            <a:endParaRPr lang="ru-RU" sz="1600" dirty="0">
              <a:uFill>
                <a:solidFill>
                  <a:srgbClr val="000000"/>
                </a:solidFill>
              </a:uFill>
              <a:latin typeface="Times New Roman" panose="02020603050405020304" pitchFamily="18" charset="0"/>
              <a:ea typeface="Arial Unicode MS"/>
              <a:cs typeface="Arial Unicode MS"/>
            </a:endParaRPr>
          </a:p>
          <a:p>
            <a:pPr algn="just"/>
            <a:endParaRPr lang="uk-UA" sz="1600" dirty="0">
              <a:uFill>
                <a:solidFill>
                  <a:srgbClr val="000000"/>
                </a:solidFill>
              </a:uFill>
              <a:latin typeface="Times New Roman" panose="02020603050405020304" pitchFamily="18" charset="0"/>
              <a:ea typeface="Arial Unicode MS"/>
              <a:cs typeface="Arial Unicode MS"/>
            </a:endParaRPr>
          </a:p>
          <a:p>
            <a:pPr algn="just"/>
            <a:endParaRPr lang="uk-UA" sz="1600" dirty="0">
              <a:uFill>
                <a:solidFill>
                  <a:srgbClr val="000000"/>
                </a:solidFill>
              </a:uFill>
              <a:latin typeface="Times New Roman" panose="02020603050405020304" pitchFamily="18" charset="0"/>
              <a:ea typeface="Arial Unicode MS"/>
              <a:cs typeface="Arial Unicode MS"/>
            </a:endParaRPr>
          </a:p>
          <a:p>
            <a:pPr algn="just"/>
            <a:r>
              <a:rPr lang="uk-UA" sz="1600" dirty="0">
                <a:uFill>
                  <a:solidFill>
                    <a:srgbClr val="000000"/>
                  </a:solidFill>
                </a:uFill>
                <a:latin typeface="Times New Roman" panose="02020603050405020304" pitchFamily="18" charset="0"/>
                <a:ea typeface="Arial Unicode MS"/>
                <a:cs typeface="Arial Unicode MS"/>
              </a:rPr>
              <a:t>Управління кризами (антикризове управління) – це стратегічно важлива організаційна функція. Невдача може призвести до серйозної шкоди для заінтересованих сторін, до збитків для організації. Спеціалісти-практики зі зв’язків з громадськістю є невід'ємною частиною груп з антикризового управління. Тож набір кращих практик та уроків, які можна почерпнути із наших знань щодо управління кризами, був би надзвичайно корисним ресурсом для тих, хто працює у сфері зв'язків із громадськістю.</a:t>
            </a:r>
          </a:p>
          <a:p>
            <a:pPr algn="just"/>
            <a:endParaRPr lang="uk-UA" sz="1600" dirty="0">
              <a:uFill>
                <a:solidFill>
                  <a:srgbClr val="000000"/>
                </a:solidFill>
              </a:uFill>
              <a:latin typeface="Times New Roman" panose="02020603050405020304" pitchFamily="18" charset="0"/>
              <a:ea typeface="Arial Unicode MS"/>
              <a:cs typeface="Arial Unicode MS"/>
            </a:endParaRPr>
          </a:p>
          <a:p>
            <a:pPr algn="just"/>
            <a:endParaRPr lang="uk-UA" sz="1600" dirty="0">
              <a:uFill>
                <a:solidFill>
                  <a:srgbClr val="000000"/>
                </a:solidFill>
              </a:uFill>
              <a:latin typeface="Times New Roman" panose="02020603050405020304" pitchFamily="18" charset="0"/>
              <a:ea typeface="Arial Unicode MS"/>
              <a:cs typeface="Arial Unicode MS"/>
            </a:endParaRPr>
          </a:p>
          <a:p>
            <a:pPr algn="just"/>
            <a:r>
              <a:rPr lang="uk-UA" sz="1600" dirty="0">
                <a:uFill>
                  <a:solidFill>
                    <a:srgbClr val="000000"/>
                  </a:solidFill>
                </a:uFill>
                <a:latin typeface="Times New Roman" panose="02020603050405020304" pitchFamily="18" charset="0"/>
                <a:ea typeface="Arial Unicode MS"/>
                <a:cs typeface="Arial Unicode MS"/>
              </a:rPr>
              <a:t> Про управління кризами написані цілі томи – як практиками, так і дослідниками з багатьох різних дисциплін, що поставило перед нами складне завдання: синтезувати те, що нам відомо про управління кризовими ситуаціями та зв'язки з громадськістю в цій царині знань. І найкраще почати це із визначення основних понять.</a:t>
            </a:r>
            <a:endParaRPr lang="ru-RU" sz="1600" dirty="0">
              <a:uFill>
                <a:solidFill>
                  <a:srgbClr val="000000"/>
                </a:solidFill>
              </a:uFill>
              <a:latin typeface="Times New Roman" panose="02020603050405020304" pitchFamily="18" charset="0"/>
              <a:ea typeface="Arial Unicode MS"/>
              <a:cs typeface="Arial Unicode MS"/>
            </a:endParaRPr>
          </a:p>
        </p:txBody>
      </p:sp>
    </p:spTree>
    <p:extLst>
      <p:ext uri="{BB962C8B-B14F-4D97-AF65-F5344CB8AC3E}">
        <p14:creationId xmlns:p14="http://schemas.microsoft.com/office/powerpoint/2010/main" val="3829408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C6613292-8F93-4CD2-95DF-5C896B6F222D}"/>
              </a:ext>
            </a:extLst>
          </p:cNvPr>
          <p:cNvSpPr/>
          <p:nvPr/>
        </p:nvSpPr>
        <p:spPr>
          <a:xfrm>
            <a:off x="1102936" y="1084082"/>
            <a:ext cx="10209229" cy="3970318"/>
          </a:xfrm>
          <a:prstGeom prst="rect">
            <a:avLst/>
          </a:prstGeom>
        </p:spPr>
        <p:txBody>
          <a:bodyPr wrap="square">
            <a:spAutoFit/>
          </a:bodyPr>
          <a:lstStyle/>
          <a:p>
            <a:pPr algn="just"/>
            <a:r>
              <a:rPr lang="uk-UA" b="1" dirty="0">
                <a:uFill>
                  <a:solidFill>
                    <a:srgbClr val="000000"/>
                  </a:solidFill>
                </a:uFill>
                <a:latin typeface="Times New Roman" panose="02020603050405020304" pitchFamily="18" charset="0"/>
                <a:ea typeface="Arial Unicode MS"/>
                <a:cs typeface="Arial Unicode MS"/>
              </a:rPr>
              <a:t>Для лідера громади, який стикнувся із кризою, найважливішими комунікаційними цілями будуть наступні:</a:t>
            </a:r>
            <a:endParaRPr lang="ru-RU" dirty="0">
              <a:uFill>
                <a:solidFill>
                  <a:srgbClr val="000000"/>
                </a:solidFill>
              </a:uFill>
              <a:latin typeface="Times New Roman" panose="02020603050405020304" pitchFamily="18" charset="0"/>
              <a:ea typeface="Arial Unicode MS"/>
              <a:cs typeface="Arial Unicode MS"/>
            </a:endParaRPr>
          </a:p>
          <a:p>
            <a:pPr marL="342900" lvl="0" indent="-342900" algn="just" fontAlgn="base">
              <a:buFont typeface="Arial" panose="020B0604020202020204" pitchFamily="34" charset="0"/>
              <a:buChar char="•"/>
            </a:pPr>
            <a:r>
              <a:rPr lang="uk-UA" dirty="0">
                <a:uFill>
                  <a:solidFill>
                    <a:srgbClr val="000000"/>
                  </a:solidFill>
                </a:uFill>
                <a:latin typeface="Times New Roman" panose="02020603050405020304" pitchFamily="18" charset="0"/>
                <a:ea typeface="Arial Unicode MS"/>
                <a:cs typeface="Arial Unicode MS"/>
              </a:rPr>
              <a:t>Поділіться важливою інформацією. Поінформуйте людей про проблему та конкретні небезпеки, які стоять перед Вашою громадою.</a:t>
            </a:r>
            <a:endParaRPr lang="ru-RU" dirty="0">
              <a:uFill>
                <a:solidFill>
                  <a:srgbClr val="000000"/>
                </a:solidFill>
              </a:uFill>
              <a:latin typeface="Times New Roman" panose="02020603050405020304" pitchFamily="18" charset="0"/>
              <a:ea typeface="Arial Unicode MS"/>
              <a:cs typeface="Arial Unicode MS"/>
            </a:endParaRPr>
          </a:p>
          <a:p>
            <a:pPr marL="342900" lvl="0" indent="-342900" algn="just" fontAlgn="base">
              <a:buFont typeface="Arial" panose="020B0604020202020204" pitchFamily="34" charset="0"/>
              <a:buChar char="•"/>
            </a:pPr>
            <a:r>
              <a:rPr lang="uk-UA" dirty="0">
                <a:uFill>
                  <a:solidFill>
                    <a:srgbClr val="000000"/>
                  </a:solidFill>
                </a:uFill>
                <a:latin typeface="Times New Roman" panose="02020603050405020304" pitchFamily="18" charset="0"/>
                <a:ea typeface="Arial Unicode MS"/>
                <a:cs typeface="Arial Unicode MS"/>
              </a:rPr>
              <a:t>Заспокойте, додайте впевненості та скажіть, що вже зроблено. Наведіть конкретні факти та запевніть громадськість, що органі влади роблять все можливе для збору достовірної інформації та обміну нею, як тільки вона стане доступною.</a:t>
            </a:r>
            <a:endParaRPr lang="ru-RU" dirty="0">
              <a:uFill>
                <a:solidFill>
                  <a:srgbClr val="000000"/>
                </a:solidFill>
              </a:uFill>
              <a:latin typeface="Times New Roman" panose="02020603050405020304" pitchFamily="18" charset="0"/>
              <a:ea typeface="Arial Unicode MS"/>
              <a:cs typeface="Arial Unicode MS"/>
            </a:endParaRPr>
          </a:p>
          <a:p>
            <a:pPr marL="342900" lvl="0" indent="-342900" algn="just" fontAlgn="base">
              <a:buFont typeface="Arial" panose="020B0604020202020204" pitchFamily="34" charset="0"/>
              <a:buChar char="•"/>
            </a:pPr>
            <a:r>
              <a:rPr lang="uk-UA" dirty="0">
                <a:uFill>
                  <a:solidFill>
                    <a:srgbClr val="000000"/>
                  </a:solidFill>
                </a:uFill>
                <a:latin typeface="Times New Roman" panose="02020603050405020304" pitchFamily="18" charset="0"/>
                <a:ea typeface="Arial Unicode MS"/>
                <a:cs typeface="Arial Unicode MS"/>
              </a:rPr>
              <a:t>Розкажіть людям, що вони можуть зробити. Надайте рекомендації щодо дій, які мешканці повинні вжити у відповідь на конкретні проблеми, виклики.</a:t>
            </a:r>
            <a:endParaRPr lang="ru-RU" dirty="0">
              <a:uFill>
                <a:solidFill>
                  <a:srgbClr val="000000"/>
                </a:solidFill>
              </a:uFill>
              <a:latin typeface="Times New Roman" panose="02020603050405020304" pitchFamily="18" charset="0"/>
              <a:ea typeface="Arial Unicode MS"/>
              <a:cs typeface="Arial Unicode MS"/>
            </a:endParaRPr>
          </a:p>
          <a:p>
            <a:pPr marL="342900" lvl="0" indent="-342900" algn="just" fontAlgn="base">
              <a:buFont typeface="Arial" panose="020B0604020202020204" pitchFamily="34" charset="0"/>
              <a:buChar char="•"/>
            </a:pPr>
            <a:r>
              <a:rPr lang="uk-UA" dirty="0">
                <a:uFill>
                  <a:solidFill>
                    <a:srgbClr val="000000"/>
                  </a:solidFill>
                </a:uFill>
                <a:latin typeface="Times New Roman" panose="02020603050405020304" pitchFamily="18" charset="0"/>
                <a:ea typeface="Arial Unicode MS"/>
                <a:cs typeface="Arial Unicode MS"/>
              </a:rPr>
              <a:t>Надайте відповіді на запитання. Реагуйте на проблеми своєї громади конкретними відповідями та, якщо це можливо, конкретними діями, які можна вжити.</a:t>
            </a:r>
            <a:endParaRPr lang="ru-RU" dirty="0">
              <a:uFill>
                <a:solidFill>
                  <a:srgbClr val="000000"/>
                </a:solidFill>
              </a:uFill>
              <a:latin typeface="Times New Roman" panose="02020603050405020304" pitchFamily="18" charset="0"/>
              <a:ea typeface="Arial Unicode MS"/>
              <a:cs typeface="Arial Unicode MS"/>
            </a:endParaRPr>
          </a:p>
          <a:p>
            <a:pPr marL="342900" lvl="0" indent="-342900" algn="just" fontAlgn="base">
              <a:buFont typeface="Arial" panose="020B0604020202020204" pitchFamily="34" charset="0"/>
              <a:buChar char="•"/>
            </a:pPr>
            <a:r>
              <a:rPr lang="uk-UA" dirty="0">
                <a:uFill>
                  <a:solidFill>
                    <a:srgbClr val="000000"/>
                  </a:solidFill>
                </a:uFill>
                <a:latin typeface="Times New Roman" panose="02020603050405020304" pitchFamily="18" charset="0"/>
                <a:ea typeface="Arial Unicode MS"/>
                <a:cs typeface="Arial Unicode MS"/>
              </a:rPr>
              <a:t>Проявіть емпатію. Покажіть, що Ви хвилюєтеся з приводу ситуації і розумійте, що відбувається.</a:t>
            </a:r>
            <a:endParaRPr lang="ru-RU" dirty="0">
              <a:uFill>
                <a:solidFill>
                  <a:srgbClr val="000000"/>
                </a:solidFill>
              </a:uFill>
              <a:latin typeface="Times New Roman" panose="02020603050405020304" pitchFamily="18" charset="0"/>
              <a:ea typeface="Arial Unicode MS"/>
              <a:cs typeface="Arial Unicode MS"/>
            </a:endParaRPr>
          </a:p>
          <a:p>
            <a:pPr marL="342900" lvl="0" indent="-342900" fontAlgn="base">
              <a:buFont typeface="Arial" panose="020B0604020202020204" pitchFamily="34" charset="0"/>
              <a:buChar char="•"/>
            </a:pPr>
            <a:r>
              <a:rPr lang="uk-UA" dirty="0">
                <a:uFill>
                  <a:solidFill>
                    <a:srgbClr val="000000"/>
                  </a:solidFill>
                </a:uFill>
                <a:latin typeface="Times New Roman" panose="02020603050405020304" pitchFamily="18" charset="0"/>
                <a:ea typeface="Arial Unicode MS"/>
                <a:cs typeface="Arial Unicode MS"/>
              </a:rPr>
              <a:t>Проявляйте співчуття, коли це доречно. Співчуття – це почуття чи вираз жалості чи смутку через біль чи страждання когось іншого.</a:t>
            </a:r>
            <a:endParaRPr lang="ru-RU" dirty="0">
              <a:uFill>
                <a:solidFill>
                  <a:srgbClr val="000000"/>
                </a:solidFill>
              </a:uFill>
              <a:latin typeface="Times New Roman" panose="02020603050405020304" pitchFamily="18" charset="0"/>
              <a:ea typeface="Arial Unicode MS"/>
              <a:cs typeface="Arial Unicode MS"/>
            </a:endParaRPr>
          </a:p>
        </p:txBody>
      </p:sp>
    </p:spTree>
    <p:extLst>
      <p:ext uri="{BB962C8B-B14F-4D97-AF65-F5344CB8AC3E}">
        <p14:creationId xmlns:p14="http://schemas.microsoft.com/office/powerpoint/2010/main" val="32626283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CB5BD00F-3D01-4F04-BE42-C8E3C2960483}"/>
              </a:ext>
            </a:extLst>
          </p:cNvPr>
          <p:cNvSpPr/>
          <p:nvPr/>
        </p:nvSpPr>
        <p:spPr>
          <a:xfrm>
            <a:off x="1008668" y="179110"/>
            <a:ext cx="10152668" cy="5355312"/>
          </a:xfrm>
          <a:prstGeom prst="rect">
            <a:avLst/>
          </a:prstGeom>
        </p:spPr>
        <p:txBody>
          <a:bodyPr wrap="square">
            <a:spAutoFit/>
          </a:bodyPr>
          <a:lstStyle/>
          <a:p>
            <a:pPr algn="just"/>
            <a:r>
              <a:rPr lang="uk-UA" b="1" dirty="0">
                <a:uFill>
                  <a:solidFill>
                    <a:srgbClr val="000000"/>
                  </a:solidFill>
                </a:uFill>
                <a:latin typeface="Times New Roman" panose="02020603050405020304" pitchFamily="18" charset="0"/>
                <a:ea typeface="Arial Unicode MS"/>
                <a:cs typeface="Arial Unicode MS"/>
              </a:rPr>
              <a:t>Керівні принципи підготовки чітких та стислих повідомлень на випадок кризових та надзвичайних ситуацій</a:t>
            </a:r>
            <a:endParaRPr lang="ru-RU" dirty="0">
              <a:uFill>
                <a:solidFill>
                  <a:srgbClr val="000000"/>
                </a:solidFill>
              </a:uFill>
              <a:latin typeface="Times New Roman" panose="02020603050405020304" pitchFamily="18" charset="0"/>
              <a:ea typeface="Arial Unicode MS"/>
              <a:cs typeface="Arial Unicode MS"/>
            </a:endParaRPr>
          </a:p>
          <a:p>
            <a:pPr marL="342900" lvl="0" indent="-342900" algn="just" fontAlgn="base">
              <a:buFont typeface="Arial" panose="020B0604020202020204" pitchFamily="34" charset="0"/>
              <a:buChar char="•"/>
            </a:pPr>
            <a:r>
              <a:rPr lang="uk-UA" dirty="0">
                <a:uFill>
                  <a:solidFill>
                    <a:srgbClr val="000000"/>
                  </a:solidFill>
                </a:uFill>
                <a:latin typeface="Times New Roman" panose="02020603050405020304" pitchFamily="18" charset="0"/>
                <a:ea typeface="Arial Unicode MS"/>
                <a:cs typeface="Arial Unicode MS"/>
              </a:rPr>
              <a:t>Визначте, чого Ви найбільше хочете, щоб знала і робила цільова аудиторія.</a:t>
            </a:r>
            <a:endParaRPr lang="ru-RU" dirty="0">
              <a:uFill>
                <a:solidFill>
                  <a:srgbClr val="000000"/>
                </a:solidFill>
              </a:uFill>
              <a:latin typeface="Times New Roman" panose="02020603050405020304" pitchFamily="18" charset="0"/>
              <a:ea typeface="Arial Unicode MS"/>
              <a:cs typeface="Arial Unicode MS"/>
            </a:endParaRPr>
          </a:p>
          <a:p>
            <a:pPr marL="342900" lvl="0" indent="-342900" algn="just" fontAlgn="base">
              <a:buFont typeface="Arial" panose="020B0604020202020204" pitchFamily="34" charset="0"/>
              <a:buChar char="•"/>
            </a:pPr>
            <a:r>
              <a:rPr lang="uk-UA" dirty="0">
                <a:uFill>
                  <a:solidFill>
                    <a:srgbClr val="000000"/>
                  </a:solidFill>
                </a:uFill>
                <a:latin typeface="Times New Roman" panose="02020603050405020304" pitchFamily="18" charset="0"/>
                <a:ea typeface="Arial Unicode MS"/>
                <a:cs typeface="Arial Unicode MS"/>
              </a:rPr>
              <a:t>Визначте, що Вам потрібно зробити, щоб виправити неправильні уявлення чи помилкову інформацію</a:t>
            </a:r>
            <a:endParaRPr lang="ru-RU" dirty="0">
              <a:uFill>
                <a:solidFill>
                  <a:srgbClr val="000000"/>
                </a:solidFill>
              </a:uFill>
              <a:latin typeface="Times New Roman" panose="02020603050405020304" pitchFamily="18" charset="0"/>
              <a:ea typeface="Arial Unicode MS"/>
              <a:cs typeface="Arial Unicode MS"/>
            </a:endParaRPr>
          </a:p>
          <a:p>
            <a:pPr marL="342900" lvl="0" indent="-342900" algn="just" fontAlgn="base">
              <a:buFont typeface="Arial" panose="020B0604020202020204" pitchFamily="34" charset="0"/>
              <a:buChar char="•"/>
            </a:pPr>
            <a:r>
              <a:rPr lang="uk-UA" dirty="0">
                <a:uFill>
                  <a:solidFill>
                    <a:srgbClr val="000000"/>
                  </a:solidFill>
                </a:uFill>
                <a:latin typeface="Times New Roman" panose="02020603050405020304" pitchFamily="18" charset="0"/>
                <a:ea typeface="Arial Unicode MS"/>
                <a:cs typeface="Arial Unicode MS"/>
              </a:rPr>
              <a:t>Підготуйте три ключові меседжі, які передають Ваші основні тези. Кожного разу, коли лідери та речники виступають перед громадськістю, вони повинні мати тези, перелік тем, які хочуть висвітлити. Пам’ятайте, що під час криз через занепокоєння чи страх людям може бути складніше обробляти (чути та інтерпретувати) інформацію, ніж у звичайній ситуації. Обсяг наданої інформації повинен бути стислим та обмежуватися найважливішою інформацією. Експерти з питань кризових комунікацій рекомендують звести свої меседжі до трьох найважливіших, щоб аудиторія запам’ятала їх.</a:t>
            </a:r>
            <a:endParaRPr lang="ru-RU" dirty="0">
              <a:uFill>
                <a:solidFill>
                  <a:srgbClr val="000000"/>
                </a:solidFill>
              </a:uFill>
              <a:latin typeface="Times New Roman" panose="02020603050405020304" pitchFamily="18" charset="0"/>
              <a:ea typeface="Arial Unicode MS"/>
              <a:cs typeface="Arial Unicode MS"/>
            </a:endParaRPr>
          </a:p>
          <a:p>
            <a:pPr marL="342900" lvl="0" indent="-342900" algn="just" fontAlgn="base">
              <a:buFont typeface="Arial" panose="020B0604020202020204" pitchFamily="34" charset="0"/>
              <a:buChar char="•"/>
            </a:pPr>
            <a:r>
              <a:rPr lang="uk-UA" dirty="0">
                <a:uFill>
                  <a:solidFill>
                    <a:srgbClr val="000000"/>
                  </a:solidFill>
                </a:uFill>
                <a:latin typeface="Times New Roman" panose="02020603050405020304" pitchFamily="18" charset="0"/>
                <a:ea typeface="Arial Unicode MS"/>
                <a:cs typeface="Arial Unicode MS"/>
              </a:rPr>
              <a:t>Підготуйте аргументи до кожного ключового меседжу.</a:t>
            </a:r>
            <a:endParaRPr lang="ru-RU" dirty="0">
              <a:uFill>
                <a:solidFill>
                  <a:srgbClr val="000000"/>
                </a:solidFill>
              </a:uFill>
              <a:latin typeface="Times New Roman" panose="02020603050405020304" pitchFamily="18" charset="0"/>
              <a:ea typeface="Arial Unicode MS"/>
              <a:cs typeface="Arial Unicode MS"/>
            </a:endParaRPr>
          </a:p>
          <a:p>
            <a:pPr marL="342900" lvl="0" indent="-342900" algn="just" fontAlgn="base">
              <a:buFont typeface="Arial" panose="020B0604020202020204" pitchFamily="34" charset="0"/>
              <a:buChar char="•"/>
            </a:pPr>
            <a:r>
              <a:rPr lang="uk-UA" dirty="0">
                <a:uFill>
                  <a:solidFill>
                    <a:srgbClr val="000000"/>
                  </a:solidFill>
                </a:uFill>
                <a:latin typeface="Times New Roman" panose="02020603050405020304" pitchFamily="18" charset="0"/>
                <a:ea typeface="Arial Unicode MS"/>
                <a:cs typeface="Arial Unicode MS"/>
              </a:rPr>
              <a:t>Розробіть допоміжні матеріали для кожного меседжу (напр., наочні матеріали, приклади, цитати, особисті історії, аналогії чи інструкції для отримання додаткової інформації; зразок листівки (флаєра), на якому зроблено акцент на одному наборі ключових меседжів).</a:t>
            </a:r>
            <a:endParaRPr lang="ru-RU" dirty="0">
              <a:uFill>
                <a:solidFill>
                  <a:srgbClr val="000000"/>
                </a:solidFill>
              </a:uFill>
              <a:latin typeface="Times New Roman" panose="02020603050405020304" pitchFamily="18" charset="0"/>
              <a:ea typeface="Arial Unicode MS"/>
              <a:cs typeface="Arial Unicode MS"/>
            </a:endParaRPr>
          </a:p>
          <a:p>
            <a:pPr marL="342900" lvl="0" indent="-342900" algn="just" fontAlgn="base">
              <a:buFont typeface="Arial" panose="020B0604020202020204" pitchFamily="34" charset="0"/>
              <a:buChar char="•"/>
            </a:pPr>
            <a:r>
              <a:rPr lang="uk-UA" dirty="0">
                <a:uFill>
                  <a:solidFill>
                    <a:srgbClr val="000000"/>
                  </a:solidFill>
                </a:uFill>
                <a:latin typeface="Times New Roman" panose="02020603050405020304" pitchFamily="18" charset="0"/>
                <a:ea typeface="Arial Unicode MS"/>
                <a:cs typeface="Arial Unicode MS"/>
              </a:rPr>
              <a:t>Меседжі мають бути простими та короткими.</a:t>
            </a:r>
            <a:endParaRPr lang="ru-RU" dirty="0">
              <a:uFill>
                <a:solidFill>
                  <a:srgbClr val="000000"/>
                </a:solidFill>
              </a:uFill>
              <a:latin typeface="Times New Roman" panose="02020603050405020304" pitchFamily="18" charset="0"/>
              <a:ea typeface="Arial Unicode MS"/>
              <a:cs typeface="Arial Unicode MS"/>
            </a:endParaRPr>
          </a:p>
          <a:p>
            <a:pPr marL="342900" lvl="0" indent="-342900" algn="just" fontAlgn="base">
              <a:buFont typeface="Arial" panose="020B0604020202020204" pitchFamily="34" charset="0"/>
              <a:buChar char="•"/>
            </a:pPr>
            <a:r>
              <a:rPr lang="uk-UA" dirty="0">
                <a:uFill>
                  <a:solidFill>
                    <a:srgbClr val="000000"/>
                  </a:solidFill>
                </a:uFill>
                <a:latin typeface="Times New Roman" panose="02020603050405020304" pitchFamily="18" charset="0"/>
                <a:ea typeface="Arial Unicode MS"/>
                <a:cs typeface="Arial Unicode MS"/>
              </a:rPr>
              <a:t>Оформіть рекомендовані меседжі та допоміжні матеріали у письмовій формі</a:t>
            </a:r>
            <a:endParaRPr lang="ru-RU" dirty="0">
              <a:uFill>
                <a:solidFill>
                  <a:srgbClr val="000000"/>
                </a:solidFill>
              </a:uFill>
              <a:latin typeface="Times New Roman" panose="02020603050405020304" pitchFamily="18" charset="0"/>
              <a:ea typeface="Arial Unicode MS"/>
              <a:cs typeface="Arial Unicode MS"/>
            </a:endParaRPr>
          </a:p>
          <a:p>
            <a:pPr marL="342900" lvl="0" indent="-342900" algn="just" fontAlgn="base">
              <a:buFont typeface="Arial" panose="020B0604020202020204" pitchFamily="34" charset="0"/>
              <a:buChar char="•"/>
            </a:pPr>
            <a:r>
              <a:rPr lang="uk-UA" dirty="0">
                <a:uFill>
                  <a:solidFill>
                    <a:srgbClr val="000000"/>
                  </a:solidFill>
                </a:uFill>
                <a:latin typeface="Times New Roman" panose="02020603050405020304" pitchFamily="18" charset="0"/>
                <a:ea typeface="Arial Unicode MS"/>
                <a:cs typeface="Arial Unicode MS"/>
              </a:rPr>
              <a:t>Попрактикуйтесь із повідомленням ключових меседжів</a:t>
            </a:r>
            <a:endParaRPr lang="ru-RU" dirty="0">
              <a:uFill>
                <a:solidFill>
                  <a:srgbClr val="000000"/>
                </a:solidFill>
              </a:uFill>
              <a:latin typeface="Times New Roman" panose="02020603050405020304" pitchFamily="18" charset="0"/>
              <a:ea typeface="Arial Unicode MS"/>
              <a:cs typeface="Arial Unicode MS"/>
            </a:endParaRPr>
          </a:p>
        </p:txBody>
      </p:sp>
    </p:spTree>
    <p:extLst>
      <p:ext uri="{BB962C8B-B14F-4D97-AF65-F5344CB8AC3E}">
        <p14:creationId xmlns:p14="http://schemas.microsoft.com/office/powerpoint/2010/main" val="3510459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1B57ACEF-4CFB-44D9-B8D7-8066E5A51B1B}"/>
              </a:ext>
            </a:extLst>
          </p:cNvPr>
          <p:cNvSpPr/>
          <p:nvPr/>
        </p:nvSpPr>
        <p:spPr>
          <a:xfrm>
            <a:off x="697584" y="339365"/>
            <a:ext cx="10152668" cy="5355312"/>
          </a:xfrm>
          <a:prstGeom prst="rect">
            <a:avLst/>
          </a:prstGeom>
        </p:spPr>
        <p:txBody>
          <a:bodyPr wrap="square">
            <a:spAutoFit/>
          </a:bodyPr>
          <a:lstStyle/>
          <a:p>
            <a:pPr algn="just"/>
            <a:r>
              <a:rPr lang="uk-UA" dirty="0">
                <a:uFill>
                  <a:solidFill>
                    <a:srgbClr val="000000"/>
                  </a:solidFill>
                </a:uFill>
                <a:latin typeface="Times New Roman" panose="02020603050405020304" pitchFamily="18" charset="0"/>
                <a:ea typeface="Arial Unicode MS"/>
                <a:cs typeface="Times New Roman" panose="02020603050405020304" pitchFamily="18" charset="0"/>
              </a:rPr>
              <a:t>В умовах кризи необхідно розробляти та повідомляти ключові меседжі, які допомагають Вам у досягненні Ваших цілей комунікації. У ключових меседжах чітко сформульована найважливіша інформація, і вони передають те, що необхідно терміново знати або зробити у цей конкретний час. У міру зміни кризової ситуації Ваші ключові меседжі також можуть змінюватися. Ви розроблятимете свої ключові меседжі у відповідь на різні етапи надзвичайних ситуацій та у відповідь на те, як криза впливає на поведінку та сприйняття аудиторії. Заплануйте розробку ключових меседжів, які повідомляють про те, що громадськості потрібно робити, але у той же час задовольняють потребу аудиторії у фактах чи підбадьоренні. Допоможіть своїй громадськості через кризу йти вперед.</a:t>
            </a:r>
          </a:p>
          <a:p>
            <a:pPr algn="just"/>
            <a:endParaRPr lang="uk-UA" dirty="0">
              <a:latin typeface="Times New Roman" panose="02020603050405020304" pitchFamily="18" charset="0"/>
              <a:cs typeface="Times New Roman" panose="02020603050405020304" pitchFamily="18" charset="0"/>
            </a:endParaRPr>
          </a:p>
          <a:p>
            <a:pPr algn="just"/>
            <a:r>
              <a:rPr lang="uk-UA" dirty="0">
                <a:latin typeface="Times New Roman" panose="02020603050405020304" pitchFamily="18" charset="0"/>
                <a:cs typeface="Times New Roman" panose="02020603050405020304" pitchFamily="18" charset="0"/>
              </a:rPr>
              <a:t>Комунікація відбувається різними способами. Професійні комунікатори називають способи доставки повідомлення (меседжу) каналами, якими повідомлення надсилається. Меседжі можуть надходити через різні канали, які використовуються для передачі інформації, включаючи будь-що: від гучномовців, аматорського короткохвильового радіо, рекламних щитів (біл-бордів), плакатів та листівок, газет, радіо та телебачення – до мобільних телефонів чи мережі Інтернет. Щоб стати ефективним комунікатором, слід визначити, як використати найкращий метод для досягнення кожної цільової аудиторії. А це включає розуміння та вибір найбільш відповідних каналів комунікації для посилення впливу Вашого меседжу, охоплюючи Вашу аудиторію у потрібний час і у потрібному місці.</a:t>
            </a:r>
            <a:endParaRPr lang="ru-RU" dirty="0">
              <a:latin typeface="Times New Roman" panose="02020603050405020304" pitchFamily="18" charset="0"/>
              <a:cs typeface="Times New Roman" panose="02020603050405020304" pitchFamily="18" charset="0"/>
            </a:endParaRPr>
          </a:p>
          <a:p>
            <a:pPr algn="just"/>
            <a:endParaRPr lang="ru-RU" dirty="0">
              <a:uFill>
                <a:solidFill>
                  <a:srgbClr val="000000"/>
                </a:solidFill>
              </a:uFill>
              <a:latin typeface="Times New Roman" panose="02020603050405020304" pitchFamily="18" charset="0"/>
              <a:ea typeface="Arial Unicode MS"/>
              <a:cs typeface="Arial Unicode MS"/>
            </a:endParaRPr>
          </a:p>
        </p:txBody>
      </p:sp>
    </p:spTree>
    <p:extLst>
      <p:ext uri="{BB962C8B-B14F-4D97-AF65-F5344CB8AC3E}">
        <p14:creationId xmlns:p14="http://schemas.microsoft.com/office/powerpoint/2010/main" val="22198687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54A810A9-95A4-48C8-8F43-A85E043009D5}"/>
              </a:ext>
            </a:extLst>
          </p:cNvPr>
          <p:cNvSpPr/>
          <p:nvPr/>
        </p:nvSpPr>
        <p:spPr>
          <a:xfrm>
            <a:off x="641023" y="641023"/>
            <a:ext cx="10906812" cy="4801314"/>
          </a:xfrm>
          <a:prstGeom prst="rect">
            <a:avLst/>
          </a:prstGeom>
        </p:spPr>
        <p:txBody>
          <a:bodyPr wrap="square">
            <a:spAutoFit/>
          </a:bodyPr>
          <a:lstStyle/>
          <a:p>
            <a:pPr algn="just"/>
            <a:r>
              <a:rPr lang="uk-UA" dirty="0">
                <a:uFill>
                  <a:solidFill>
                    <a:srgbClr val="000000"/>
                  </a:solidFill>
                </a:uFill>
                <a:latin typeface="Times New Roman" panose="02020603050405020304" pitchFamily="18" charset="0"/>
                <a:ea typeface="Arial Unicode MS"/>
                <a:cs typeface="Arial Unicode MS"/>
              </a:rPr>
              <a:t>У звичайній ситуації вибір каналу є ключовим фактором успішної доставки повідомлення; але під час кризи цей вибір набуває ще більшого значення. Можливо, Ви вже стикалися з тим, що під час кризової ситуації звичайні лінії комунікації можуть вийти з ладу саме тоді, коли вони Вам найбільше потрібні. Однак успішна комунікація часто вимагає, щоб Ви швидше дісталися своєї аудиторії – і немає значення, чи це лише невелика група людей, чи десятки тисяч – особливо під час кризової ситуації. Визначення ефективних каналів комунікації для досягнення таких груп, як молодь, сільські громади та переселенці, може бути надзвичайно складним, але критичним завданням.</a:t>
            </a:r>
            <a:endParaRPr lang="ru-RU" dirty="0">
              <a:uFill>
                <a:solidFill>
                  <a:srgbClr val="000000"/>
                </a:solidFill>
              </a:uFill>
              <a:latin typeface="Times New Roman" panose="02020603050405020304" pitchFamily="18" charset="0"/>
              <a:ea typeface="Arial Unicode MS"/>
              <a:cs typeface="Arial Unicode MS"/>
            </a:endParaRPr>
          </a:p>
          <a:p>
            <a:pPr algn="just"/>
            <a:endParaRPr lang="uk-UA" dirty="0">
              <a:uFill>
                <a:solidFill>
                  <a:srgbClr val="000000"/>
                </a:solidFill>
              </a:uFill>
              <a:latin typeface="Times New Roman" panose="02020603050405020304" pitchFamily="18" charset="0"/>
              <a:ea typeface="Arial Unicode MS"/>
              <a:cs typeface="Arial Unicode MS"/>
            </a:endParaRPr>
          </a:p>
          <a:p>
            <a:pPr algn="just"/>
            <a:r>
              <a:rPr lang="uk-UA" dirty="0">
                <a:uFill>
                  <a:solidFill>
                    <a:srgbClr val="000000"/>
                  </a:solidFill>
                </a:uFill>
                <a:latin typeface="Times New Roman" panose="02020603050405020304" pitchFamily="18" charset="0"/>
                <a:ea typeface="Arial Unicode MS"/>
                <a:cs typeface="Arial Unicode MS"/>
              </a:rPr>
              <a:t>Комунікація у доречний, прозорий та надійний спосіб під час кризової ситуації є ключовою навичкою лідера. Майте на увазі, що комунікація під час кризових та надзвичайних ситуацій відрізняється від комунікації у звичайних умовах. Це робить кризову комунікацію важливою складовою загального підходу керівництва до подолання пандемії грипу. Під час кризи непередбачувані та незвичні події або нестабільні та небезпечні ситуації можуть спричинити різкі зміни. Виклики, з якими Ви та Ваша громада можете зіткнутися під час важкої пандемії грипу, неможливо уявити. Ви, можливо, вже у минулому мали справу з кризовими ситуаціями і помітили, що кожна з них розвивається поетапно, і що необхідна комунікація має також розвиватися в тандемі. Розуміння характеру кризової ситуації може допомогти комунікаторам передбачити інформаційні потреби громадськості, заінтересованих сторін та ЗМІ.</a:t>
            </a:r>
            <a:endParaRPr lang="ru-RU" dirty="0">
              <a:uFill>
                <a:solidFill>
                  <a:srgbClr val="000000"/>
                </a:solidFill>
              </a:uFill>
              <a:latin typeface="Times New Roman" panose="02020603050405020304" pitchFamily="18" charset="0"/>
              <a:ea typeface="Arial Unicode MS"/>
              <a:cs typeface="Arial Unicode MS"/>
            </a:endParaRPr>
          </a:p>
        </p:txBody>
      </p:sp>
    </p:spTree>
    <p:extLst>
      <p:ext uri="{BB962C8B-B14F-4D97-AF65-F5344CB8AC3E}">
        <p14:creationId xmlns:p14="http://schemas.microsoft.com/office/powerpoint/2010/main" val="92849728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1814B512-88A9-4EB4-B39F-9FEA5FB418B5}"/>
              </a:ext>
            </a:extLst>
          </p:cNvPr>
          <p:cNvSpPr/>
          <p:nvPr/>
        </p:nvSpPr>
        <p:spPr>
          <a:xfrm>
            <a:off x="1263192" y="772999"/>
            <a:ext cx="9191134" cy="3970318"/>
          </a:xfrm>
          <a:prstGeom prst="rect">
            <a:avLst/>
          </a:prstGeom>
        </p:spPr>
        <p:txBody>
          <a:bodyPr wrap="square">
            <a:spAutoFit/>
          </a:bodyPr>
          <a:lstStyle/>
          <a:p>
            <a:pPr algn="just"/>
            <a:r>
              <a:rPr lang="uk-UA" b="1" dirty="0">
                <a:uFill>
                  <a:solidFill>
                    <a:srgbClr val="000000"/>
                  </a:solidFill>
                </a:uFill>
                <a:latin typeface="Times New Roman" panose="02020603050405020304" pitchFamily="18" charset="0"/>
                <a:ea typeface="Arial Unicode MS"/>
                <a:cs typeface="Arial Unicode MS"/>
              </a:rPr>
              <a:t>Етап 1: Докризовий стан</a:t>
            </a:r>
            <a:endParaRPr lang="ru-RU" dirty="0">
              <a:uFill>
                <a:solidFill>
                  <a:srgbClr val="000000"/>
                </a:solidFill>
              </a:uFill>
              <a:latin typeface="Times New Roman" panose="02020603050405020304" pitchFamily="18" charset="0"/>
              <a:ea typeface="Arial Unicode MS"/>
              <a:cs typeface="Arial Unicode MS"/>
            </a:endParaRPr>
          </a:p>
          <a:p>
            <a:pPr marL="342900" lvl="0" indent="-342900" algn="just" fontAlgn="base">
              <a:buFont typeface="Arial" panose="020B0604020202020204" pitchFamily="34" charset="0"/>
              <a:buChar char="•"/>
            </a:pPr>
            <a:r>
              <a:rPr lang="uk-UA" dirty="0">
                <a:uFill>
                  <a:solidFill>
                    <a:srgbClr val="000000"/>
                  </a:solidFill>
                </a:uFill>
                <a:latin typeface="Times New Roman" panose="02020603050405020304" pitchFamily="18" charset="0"/>
                <a:ea typeface="Arial Unicode MS"/>
                <a:cs typeface="Arial Unicode MS"/>
              </a:rPr>
              <a:t>Визначте організаційну структуру, відповідальну за комунікаційну діяльність, таку як центр управління системою комунікації, координатор зі зв’язків з громадськістю та команда підтримки комунікацій.</a:t>
            </a:r>
            <a:endParaRPr lang="ru-RU" dirty="0">
              <a:uFill>
                <a:solidFill>
                  <a:srgbClr val="000000"/>
                </a:solidFill>
              </a:uFill>
              <a:latin typeface="Times New Roman" panose="02020603050405020304" pitchFamily="18" charset="0"/>
              <a:ea typeface="Arial Unicode MS"/>
              <a:cs typeface="Arial Unicode MS"/>
            </a:endParaRPr>
          </a:p>
          <a:p>
            <a:pPr marL="342900" lvl="0" indent="-342900" algn="just" fontAlgn="base">
              <a:buFont typeface="Arial" panose="020B0604020202020204" pitchFamily="34" charset="0"/>
              <a:buChar char="•"/>
            </a:pPr>
            <a:r>
              <a:rPr lang="uk-UA" dirty="0">
                <a:uFill>
                  <a:solidFill>
                    <a:srgbClr val="000000"/>
                  </a:solidFill>
                </a:uFill>
                <a:latin typeface="Times New Roman" panose="02020603050405020304" pitchFamily="18" charset="0"/>
                <a:ea typeface="Arial Unicode MS"/>
                <a:cs typeface="Arial Unicode MS"/>
              </a:rPr>
              <a:t>Визначте ролі та обов'язки між усіма підрозділами органів влади, командою реагування на надзвичайні ситуації, координатором зі зв’язків з громадськістю та командою підтримки комунікацій.</a:t>
            </a:r>
            <a:endParaRPr lang="ru-RU" dirty="0">
              <a:uFill>
                <a:solidFill>
                  <a:srgbClr val="000000"/>
                </a:solidFill>
              </a:uFill>
              <a:latin typeface="Times New Roman" panose="02020603050405020304" pitchFamily="18" charset="0"/>
              <a:ea typeface="Arial Unicode MS"/>
              <a:cs typeface="Arial Unicode MS"/>
            </a:endParaRPr>
          </a:p>
          <a:p>
            <a:pPr marL="342900" lvl="0" indent="-342900" algn="just" fontAlgn="base">
              <a:buFont typeface="Arial" panose="020B0604020202020204" pitchFamily="34" charset="0"/>
              <a:buChar char="•"/>
            </a:pPr>
            <a:r>
              <a:rPr lang="uk-UA" dirty="0">
                <a:uFill>
                  <a:solidFill>
                    <a:srgbClr val="000000"/>
                  </a:solidFill>
                </a:uFill>
                <a:latin typeface="Times New Roman" panose="02020603050405020304" pitchFamily="18" charset="0"/>
                <a:ea typeface="Arial Unicode MS"/>
                <a:cs typeface="Arial Unicode MS"/>
              </a:rPr>
              <a:t>Визначте цілі комунікації.</a:t>
            </a:r>
            <a:endParaRPr lang="ru-RU" dirty="0">
              <a:uFill>
                <a:solidFill>
                  <a:srgbClr val="000000"/>
                </a:solidFill>
              </a:uFill>
              <a:latin typeface="Times New Roman" panose="02020603050405020304" pitchFamily="18" charset="0"/>
              <a:ea typeface="Arial Unicode MS"/>
              <a:cs typeface="Arial Unicode MS"/>
            </a:endParaRPr>
          </a:p>
          <a:p>
            <a:pPr marL="342900" lvl="0" indent="-342900" algn="just" fontAlgn="base">
              <a:buFont typeface="Arial" panose="020B0604020202020204" pitchFamily="34" charset="0"/>
              <a:buChar char="•"/>
            </a:pPr>
            <a:r>
              <a:rPr lang="uk-UA" dirty="0">
                <a:uFill>
                  <a:solidFill>
                    <a:srgbClr val="000000"/>
                  </a:solidFill>
                </a:uFill>
                <a:latin typeface="Times New Roman" panose="02020603050405020304" pitchFamily="18" charset="0"/>
                <a:ea typeface="Arial Unicode MS"/>
                <a:cs typeface="Arial Unicode MS"/>
              </a:rPr>
              <a:t>Визначте цільові аудиторії, з якими треба комунікувати, та оцініть їх інформаційні потреби та комунікативні вподобання.</a:t>
            </a:r>
            <a:endParaRPr lang="ru-RU" dirty="0">
              <a:uFill>
                <a:solidFill>
                  <a:srgbClr val="000000"/>
                </a:solidFill>
              </a:uFill>
              <a:latin typeface="Times New Roman" panose="02020603050405020304" pitchFamily="18" charset="0"/>
              <a:ea typeface="Arial Unicode MS"/>
              <a:cs typeface="Arial Unicode MS"/>
            </a:endParaRPr>
          </a:p>
          <a:p>
            <a:pPr marL="342900" lvl="0" indent="-342900" algn="just" fontAlgn="base">
              <a:buFont typeface="Arial" panose="020B0604020202020204" pitchFamily="34" charset="0"/>
              <a:buChar char="•"/>
            </a:pPr>
            <a:r>
              <a:rPr lang="uk-UA" dirty="0">
                <a:uFill>
                  <a:solidFill>
                    <a:srgbClr val="000000"/>
                  </a:solidFill>
                </a:uFill>
                <a:latin typeface="Times New Roman" panose="02020603050405020304" pitchFamily="18" charset="0"/>
                <a:ea typeface="Arial Unicode MS"/>
                <a:cs typeface="Arial Unicode MS"/>
              </a:rPr>
              <a:t>Визначте комунікаційні ресурси та канали, якими можна скористатися для досягнення Вашої цільової аудиторії та впливу на неї.</a:t>
            </a:r>
            <a:endParaRPr lang="ru-RU" dirty="0">
              <a:uFill>
                <a:solidFill>
                  <a:srgbClr val="000000"/>
                </a:solidFill>
              </a:uFill>
              <a:latin typeface="Times New Roman" panose="02020603050405020304" pitchFamily="18" charset="0"/>
              <a:ea typeface="Arial Unicode MS"/>
              <a:cs typeface="Arial Unicode MS"/>
            </a:endParaRPr>
          </a:p>
          <a:p>
            <a:pPr marL="342900" lvl="0" indent="-342900" algn="just" fontAlgn="base">
              <a:buFont typeface="Arial" panose="020B0604020202020204" pitchFamily="34" charset="0"/>
              <a:buChar char="•"/>
            </a:pPr>
            <a:r>
              <a:rPr lang="uk-UA" dirty="0">
                <a:uFill>
                  <a:solidFill>
                    <a:srgbClr val="000000"/>
                  </a:solidFill>
                </a:uFill>
                <a:latin typeface="Times New Roman" panose="02020603050405020304" pitchFamily="18" charset="0"/>
                <a:ea typeface="Arial Unicode MS"/>
                <a:cs typeface="Arial Unicode MS"/>
              </a:rPr>
              <a:t>Переконайтесь, що координатор зі зв’язків з громадськістю включений до групи з реагування на надзвичайні ситуації.</a:t>
            </a:r>
            <a:endParaRPr lang="ru-RU" dirty="0">
              <a:uFill>
                <a:solidFill>
                  <a:srgbClr val="000000"/>
                </a:solidFill>
              </a:uFill>
              <a:latin typeface="Times New Roman" panose="02020603050405020304" pitchFamily="18" charset="0"/>
              <a:ea typeface="Arial Unicode MS"/>
              <a:cs typeface="Arial Unicode MS"/>
            </a:endParaRPr>
          </a:p>
        </p:txBody>
      </p:sp>
    </p:spTree>
    <p:extLst>
      <p:ext uri="{BB962C8B-B14F-4D97-AF65-F5344CB8AC3E}">
        <p14:creationId xmlns:p14="http://schemas.microsoft.com/office/powerpoint/2010/main" val="225183732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777DD9BA-CD19-4147-829F-D1FD9F88D3E8}"/>
              </a:ext>
            </a:extLst>
          </p:cNvPr>
          <p:cNvSpPr/>
          <p:nvPr/>
        </p:nvSpPr>
        <p:spPr>
          <a:xfrm>
            <a:off x="1593129" y="641023"/>
            <a:ext cx="9341963" cy="4524315"/>
          </a:xfrm>
          <a:prstGeom prst="rect">
            <a:avLst/>
          </a:prstGeom>
        </p:spPr>
        <p:txBody>
          <a:bodyPr wrap="square">
            <a:spAutoFit/>
          </a:bodyPr>
          <a:lstStyle/>
          <a:p>
            <a:pPr algn="just"/>
            <a:r>
              <a:rPr lang="uk-UA" b="1" dirty="0">
                <a:uFill>
                  <a:solidFill>
                    <a:srgbClr val="000000"/>
                  </a:solidFill>
                </a:uFill>
                <a:latin typeface="Times New Roman" panose="02020603050405020304" pitchFamily="18" charset="0"/>
                <a:ea typeface="Arial Unicode MS"/>
                <a:cs typeface="Arial Unicode MS"/>
              </a:rPr>
              <a:t>Етап 1: Докризовий стан</a:t>
            </a:r>
            <a:endParaRPr lang="ru-RU" dirty="0">
              <a:uFill>
                <a:solidFill>
                  <a:srgbClr val="000000"/>
                </a:solidFill>
              </a:uFill>
              <a:latin typeface="Times New Roman" panose="02020603050405020304" pitchFamily="18" charset="0"/>
              <a:ea typeface="Arial Unicode MS"/>
              <a:cs typeface="Arial Unicode MS"/>
            </a:endParaRPr>
          </a:p>
          <a:p>
            <a:pPr marL="342900" lvl="0" indent="-342900" algn="just" fontAlgn="base">
              <a:buFont typeface="Arial" panose="020B0604020202020204" pitchFamily="34" charset="0"/>
              <a:buChar char="•"/>
            </a:pPr>
            <a:r>
              <a:rPr lang="uk-UA" dirty="0">
                <a:uFill>
                  <a:solidFill>
                    <a:srgbClr val="000000"/>
                  </a:solidFill>
                </a:uFill>
                <a:latin typeface="Times New Roman" panose="02020603050405020304" pitchFamily="18" charset="0"/>
                <a:ea typeface="Arial Unicode MS"/>
                <a:cs typeface="Arial Unicode MS"/>
              </a:rPr>
              <a:t>Підготуйте план комунікацій.</a:t>
            </a:r>
            <a:endParaRPr lang="ru-RU" dirty="0">
              <a:uFill>
                <a:solidFill>
                  <a:srgbClr val="000000"/>
                </a:solidFill>
              </a:uFill>
              <a:latin typeface="Times New Roman" panose="02020603050405020304" pitchFamily="18" charset="0"/>
              <a:ea typeface="Arial Unicode MS"/>
              <a:cs typeface="Arial Unicode MS"/>
            </a:endParaRPr>
          </a:p>
          <a:p>
            <a:pPr marL="342900" lvl="0" indent="-342900" algn="just" fontAlgn="base">
              <a:buFont typeface="Arial" panose="020B0604020202020204" pitchFamily="34" charset="0"/>
              <a:buChar char="•"/>
            </a:pPr>
            <a:r>
              <a:rPr lang="uk-UA" dirty="0">
                <a:uFill>
                  <a:solidFill>
                    <a:srgbClr val="000000"/>
                  </a:solidFill>
                </a:uFill>
                <a:latin typeface="Times New Roman" panose="02020603050405020304" pitchFamily="18" charset="0"/>
                <a:ea typeface="Arial Unicode MS"/>
                <a:cs typeface="Arial Unicode MS"/>
              </a:rPr>
              <a:t>Заплануйте ролі для служб новин, такі як інформування населення про важливі дії у громаді.</a:t>
            </a:r>
            <a:endParaRPr lang="ru-RU" dirty="0">
              <a:uFill>
                <a:solidFill>
                  <a:srgbClr val="000000"/>
                </a:solidFill>
              </a:uFill>
              <a:latin typeface="Times New Roman" panose="02020603050405020304" pitchFamily="18" charset="0"/>
              <a:ea typeface="Arial Unicode MS"/>
              <a:cs typeface="Arial Unicode MS"/>
            </a:endParaRPr>
          </a:p>
          <a:p>
            <a:pPr marL="342900" lvl="0" indent="-342900" algn="just" fontAlgn="base">
              <a:buFont typeface="Arial" panose="020B0604020202020204" pitchFamily="34" charset="0"/>
              <a:buChar char="•"/>
            </a:pPr>
            <a:r>
              <a:rPr lang="uk-UA" dirty="0">
                <a:uFill>
                  <a:solidFill>
                    <a:srgbClr val="000000"/>
                  </a:solidFill>
                </a:uFill>
                <a:latin typeface="Times New Roman" panose="02020603050405020304" pitchFamily="18" charset="0"/>
                <a:ea typeface="Arial Unicode MS"/>
                <a:cs typeface="Arial Unicode MS"/>
              </a:rPr>
              <a:t>Підготуйте списки контактів для ЗМІ, групи реагування на надзвичайні ситуації та аварійно-рятувальних служб муніципалітету.</a:t>
            </a:r>
            <a:endParaRPr lang="ru-RU" dirty="0">
              <a:uFill>
                <a:solidFill>
                  <a:srgbClr val="000000"/>
                </a:solidFill>
              </a:uFill>
              <a:latin typeface="Times New Roman" panose="02020603050405020304" pitchFamily="18" charset="0"/>
              <a:ea typeface="Arial Unicode MS"/>
              <a:cs typeface="Arial Unicode MS"/>
            </a:endParaRPr>
          </a:p>
          <a:p>
            <a:pPr marL="342900" lvl="0" indent="-342900" algn="just" fontAlgn="base">
              <a:buFont typeface="Arial" panose="020B0604020202020204" pitchFamily="34" charset="0"/>
              <a:buChar char="•"/>
            </a:pPr>
            <a:r>
              <a:rPr lang="uk-UA" dirty="0">
                <a:uFill>
                  <a:solidFill>
                    <a:srgbClr val="000000"/>
                  </a:solidFill>
                </a:uFill>
                <a:latin typeface="Times New Roman" panose="02020603050405020304" pitchFamily="18" charset="0"/>
                <a:ea typeface="Arial Unicode MS"/>
                <a:cs typeface="Arial Unicode MS"/>
              </a:rPr>
              <a:t>Проведіть зустрічі з ключовим представниками ЗМІ для обговорення спільних планів та потреб щодо комунікацій.</a:t>
            </a:r>
            <a:endParaRPr lang="ru-RU" dirty="0">
              <a:uFill>
                <a:solidFill>
                  <a:srgbClr val="000000"/>
                </a:solidFill>
              </a:uFill>
              <a:latin typeface="Times New Roman" panose="02020603050405020304" pitchFamily="18" charset="0"/>
              <a:ea typeface="Arial Unicode MS"/>
              <a:cs typeface="Arial Unicode MS"/>
            </a:endParaRPr>
          </a:p>
          <a:p>
            <a:pPr marL="342900" lvl="0" indent="-342900" algn="just" fontAlgn="base">
              <a:buFont typeface="Arial" panose="020B0604020202020204" pitchFamily="34" charset="0"/>
              <a:buChar char="•"/>
            </a:pPr>
            <a:r>
              <a:rPr lang="uk-UA" dirty="0">
                <a:uFill>
                  <a:solidFill>
                    <a:srgbClr val="000000"/>
                  </a:solidFill>
                </a:uFill>
                <a:latin typeface="Times New Roman" panose="02020603050405020304" pitchFamily="18" charset="0"/>
                <a:ea typeface="Arial Unicode MS"/>
                <a:cs typeface="Arial Unicode MS"/>
              </a:rPr>
              <a:t>Підготуйте базові прес-релізи, які можна швидко адаптувати під час кризи. </a:t>
            </a:r>
            <a:endParaRPr lang="ru-RU" dirty="0">
              <a:uFill>
                <a:solidFill>
                  <a:srgbClr val="000000"/>
                </a:solidFill>
              </a:uFill>
              <a:latin typeface="Times New Roman" panose="02020603050405020304" pitchFamily="18" charset="0"/>
              <a:ea typeface="Arial Unicode MS"/>
              <a:cs typeface="Arial Unicode MS"/>
            </a:endParaRPr>
          </a:p>
          <a:p>
            <a:pPr marL="342900" lvl="0" indent="-342900" algn="just" fontAlgn="base">
              <a:buFont typeface="Arial" panose="020B0604020202020204" pitchFamily="34" charset="0"/>
              <a:buChar char="•"/>
            </a:pPr>
            <a:r>
              <a:rPr lang="uk-UA" dirty="0">
                <a:uFill>
                  <a:solidFill>
                    <a:srgbClr val="000000"/>
                  </a:solidFill>
                </a:uFill>
                <a:latin typeface="Times New Roman" panose="02020603050405020304" pitchFamily="18" charset="0"/>
                <a:ea typeface="Arial Unicode MS"/>
                <a:cs typeface="Arial Unicode MS"/>
              </a:rPr>
              <a:t>Встановіть стандартні операційні процедури для комунікаційної діяльності, включаючи потік інформації між командою підтримки комунікацій, державними і муніципальними установами, технічними експертами та уповноваженими особами, відповідальними за прийняття рішень.</a:t>
            </a:r>
            <a:endParaRPr lang="ru-RU" dirty="0">
              <a:uFill>
                <a:solidFill>
                  <a:srgbClr val="000000"/>
                </a:solidFill>
              </a:uFill>
              <a:latin typeface="Times New Roman" panose="02020603050405020304" pitchFamily="18" charset="0"/>
              <a:ea typeface="Arial Unicode MS"/>
              <a:cs typeface="Arial Unicode MS"/>
            </a:endParaRPr>
          </a:p>
          <a:p>
            <a:pPr marL="342900" lvl="0" indent="-342900" algn="just" fontAlgn="base">
              <a:buFont typeface="Arial" panose="020B0604020202020204" pitchFamily="34" charset="0"/>
              <a:buChar char="•"/>
            </a:pPr>
            <a:r>
              <a:rPr lang="uk-UA" dirty="0">
                <a:uFill>
                  <a:solidFill>
                    <a:srgbClr val="000000"/>
                  </a:solidFill>
                </a:uFill>
                <a:latin typeface="Times New Roman" panose="02020603050405020304" pitchFamily="18" charset="0"/>
                <a:ea typeface="Arial Unicode MS"/>
                <a:cs typeface="Arial Unicode MS"/>
              </a:rPr>
              <a:t>Виконайте імітаційні вправи (рольові ігри) щодо перших кроків Вашого плану комунікацій.</a:t>
            </a:r>
            <a:endParaRPr lang="ru-RU" dirty="0">
              <a:uFill>
                <a:solidFill>
                  <a:srgbClr val="000000"/>
                </a:solidFill>
              </a:uFill>
              <a:latin typeface="Times New Roman" panose="02020603050405020304" pitchFamily="18" charset="0"/>
              <a:ea typeface="Arial Unicode MS"/>
              <a:cs typeface="Arial Unicode MS"/>
            </a:endParaRPr>
          </a:p>
          <a:p>
            <a:pPr marL="342900" lvl="0" indent="-342900" algn="just" fontAlgn="base">
              <a:buFont typeface="Arial" panose="020B0604020202020204" pitchFamily="34" charset="0"/>
              <a:buChar char="•"/>
            </a:pPr>
            <a:r>
              <a:rPr lang="uk-UA" dirty="0">
                <a:uFill>
                  <a:solidFill>
                    <a:srgbClr val="000000"/>
                  </a:solidFill>
                </a:uFill>
                <a:latin typeface="Times New Roman" panose="02020603050405020304" pitchFamily="18" charset="0"/>
                <a:ea typeface="Arial Unicode MS"/>
                <a:cs typeface="Arial Unicode MS"/>
              </a:rPr>
              <a:t>За потреби – проведіть навчальний тренінг</a:t>
            </a:r>
            <a:endParaRPr lang="ru-RU" dirty="0">
              <a:uFill>
                <a:solidFill>
                  <a:srgbClr val="000000"/>
                </a:solidFill>
              </a:uFill>
              <a:latin typeface="Times New Roman" panose="02020603050405020304" pitchFamily="18" charset="0"/>
              <a:ea typeface="Arial Unicode MS"/>
              <a:cs typeface="Arial Unicode MS"/>
            </a:endParaRPr>
          </a:p>
        </p:txBody>
      </p:sp>
    </p:spTree>
    <p:extLst>
      <p:ext uri="{BB962C8B-B14F-4D97-AF65-F5344CB8AC3E}">
        <p14:creationId xmlns:p14="http://schemas.microsoft.com/office/powerpoint/2010/main" val="3861793929"/>
      </p:ext>
    </p:extLst>
  </p:cSld>
  <p:clrMapOvr>
    <a:masterClrMapping/>
  </p:clrMapOvr>
</p:sld>
</file>

<file path=ppt/theme/theme1.xml><?xml version="1.0" encoding="utf-8"?>
<a:theme xmlns:a="http://schemas.openxmlformats.org/drawingml/2006/main" name="Ретро">
  <a:themeElements>
    <a:clrScheme name="Ретро">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Ретро">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Ретро">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docProps/app.xml><?xml version="1.0" encoding="utf-8"?>
<Properties xmlns="http://schemas.openxmlformats.org/officeDocument/2006/extended-properties" xmlns:vt="http://schemas.openxmlformats.org/officeDocument/2006/docPropsVTypes">
  <Template>Retrospect</Template>
  <TotalTime>24</TotalTime>
  <Words>2103</Words>
  <Application>Microsoft Office PowerPoint</Application>
  <PresentationFormat>Широкоэкранный</PresentationFormat>
  <Paragraphs>159</Paragraphs>
  <Slides>16</Slides>
  <Notes>0</Notes>
  <HiddenSlides>0</HiddenSlides>
  <MMClips>0</MMClips>
  <ScaleCrop>false</ScaleCrop>
  <HeadingPairs>
    <vt:vector size="6" baseType="variant">
      <vt:variant>
        <vt:lpstr>Использованные шрифты</vt:lpstr>
      </vt:variant>
      <vt:variant>
        <vt:i4>5</vt:i4>
      </vt:variant>
      <vt:variant>
        <vt:lpstr>Тема</vt:lpstr>
      </vt:variant>
      <vt:variant>
        <vt:i4>1</vt:i4>
      </vt:variant>
      <vt:variant>
        <vt:lpstr>Заголовки слайдов</vt:lpstr>
      </vt:variant>
      <vt:variant>
        <vt:i4>16</vt:i4>
      </vt:variant>
    </vt:vector>
  </HeadingPairs>
  <TitlesOfParts>
    <vt:vector size="22" baseType="lpstr">
      <vt:lpstr>Arial</vt:lpstr>
      <vt:lpstr>Calibri</vt:lpstr>
      <vt:lpstr>Calibri Light</vt:lpstr>
      <vt:lpstr>Helvetica</vt:lpstr>
      <vt:lpstr>Times New Roman</vt:lpstr>
      <vt:lpstr>Ретро</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user</dc:creator>
  <cp:lastModifiedBy>Олександра</cp:lastModifiedBy>
  <cp:revision>4</cp:revision>
  <dcterms:created xsi:type="dcterms:W3CDTF">2022-12-02T06:43:15Z</dcterms:created>
  <dcterms:modified xsi:type="dcterms:W3CDTF">2023-10-04T11:54:11Z</dcterms:modified>
</cp:coreProperties>
</file>