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2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28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5475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72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8326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20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597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84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29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96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72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1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04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63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86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C225-4EE7-495D-9D59-067512B06F82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9ED6E9F-0218-429D-9BBD-B0BA01DA1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51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АКТИВНІ ЕЛЕМЕНТИ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/>
              <a:t>Польовий</a:t>
            </a:r>
            <a:r>
              <a:rPr lang="ru-RU" sz="3600" b="1" dirty="0"/>
              <a:t> транзистор</a:t>
            </a:r>
          </a:p>
        </p:txBody>
      </p:sp>
    </p:spTree>
    <p:extLst>
      <p:ext uri="{BB962C8B-B14F-4D97-AF65-F5344CB8AC3E}">
        <p14:creationId xmlns:p14="http://schemas.microsoft.com/office/powerpoint/2010/main" val="3859256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85938" y="188641"/>
            <a:ext cx="86487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000" b="1" dirty="0">
                <a:latin typeface="+mj-lt"/>
              </a:rPr>
              <a:t>МДН-</a:t>
            </a:r>
            <a:r>
              <a:rPr lang="ru-RU" altLang="ru-RU" sz="2000" b="1" dirty="0" err="1">
                <a:latin typeface="+mj-lt"/>
              </a:rPr>
              <a:t>транзистори</a:t>
            </a:r>
            <a:endParaRPr lang="ru-RU" altLang="ru-RU" sz="2000" dirty="0">
              <a:latin typeface="+mj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14538" y="764705"/>
            <a:ext cx="86534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+mj-lt"/>
              </a:rPr>
              <a:t> В транзисторах этого типа затвор отделен от полупроводника (канала) слоем диэлектрика. Если используется двуокись кремния </a:t>
            </a:r>
            <a:r>
              <a:rPr lang="en-US" altLang="ru-RU" sz="2000" dirty="0" err="1">
                <a:latin typeface="+mj-lt"/>
              </a:rPr>
              <a:t>SiO</a:t>
            </a:r>
            <a:r>
              <a:rPr lang="ru-RU" altLang="ru-RU" sz="2000" baseline="-25000" dirty="0">
                <a:latin typeface="+mj-lt"/>
              </a:rPr>
              <a:t>2</a:t>
            </a:r>
            <a:r>
              <a:rPr lang="ru-RU" altLang="ru-RU" sz="2000" dirty="0">
                <a:latin typeface="+mj-lt"/>
              </a:rPr>
              <a:t>, то транзисторы обозначают аббревиатурой МОН.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90738" y="1798836"/>
            <a:ext cx="83439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sz="2000" dirty="0">
                <a:latin typeface="+mj-lt"/>
              </a:rPr>
              <a:t>МДН транзистори діляться на два типи: </a:t>
            </a:r>
          </a:p>
          <a:p>
            <a:pPr marL="342900" indent="-342900" eaLnBrk="1" hangingPunct="1">
              <a:buFontTx/>
              <a:buChar char="-"/>
            </a:pPr>
            <a:r>
              <a:rPr lang="uk-UA" altLang="ru-RU" sz="2000" dirty="0">
                <a:latin typeface="+mj-lt"/>
              </a:rPr>
              <a:t>з вбудованим каналом (збідненого типу); </a:t>
            </a:r>
          </a:p>
          <a:p>
            <a:pPr marL="342900" indent="-342900" eaLnBrk="1" hangingPunct="1">
              <a:buFontTx/>
              <a:buChar char="-"/>
            </a:pPr>
            <a:r>
              <a:rPr lang="uk-UA" altLang="ru-RU" sz="2000" dirty="0">
                <a:latin typeface="+mj-lt"/>
              </a:rPr>
              <a:t>з індукованим каналом (збагаченого типу).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84070" y="3055858"/>
            <a:ext cx="70008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+mj-lt"/>
              </a:rPr>
              <a:t>     Канал </a:t>
            </a:r>
            <a:r>
              <a:rPr lang="ru-RU" altLang="ru-RU" sz="2000" dirty="0" err="1">
                <a:latin typeface="+mj-lt"/>
              </a:rPr>
              <a:t>може</a:t>
            </a:r>
            <a:r>
              <a:rPr lang="ru-RU" altLang="ru-RU" sz="2000" dirty="0">
                <a:latin typeface="+mj-lt"/>
              </a:rPr>
              <a:t> бути </a:t>
            </a:r>
            <a:r>
              <a:rPr lang="en-US" altLang="ru-RU" sz="2000" dirty="0">
                <a:latin typeface="+mj-lt"/>
              </a:rPr>
              <a:t>n-</a:t>
            </a:r>
            <a:r>
              <a:rPr lang="ru-RU" altLang="ru-RU" sz="2000" dirty="0">
                <a:latin typeface="+mj-lt"/>
              </a:rPr>
              <a:t>типу </a:t>
            </a:r>
            <a:r>
              <a:rPr lang="ru-RU" altLang="ru-RU" sz="2000" dirty="0" err="1">
                <a:latin typeface="+mj-lt"/>
              </a:rPr>
              <a:t>або</a:t>
            </a:r>
            <a:r>
              <a:rPr lang="ru-RU" altLang="ru-RU" sz="2000" dirty="0">
                <a:latin typeface="+mj-lt"/>
              </a:rPr>
              <a:t> р-типу.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01167" y="3941842"/>
            <a:ext cx="83978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uk-UA" altLang="ru-RU" sz="2000" b="1" dirty="0">
                <a:latin typeface="+mj-lt"/>
              </a:rPr>
              <a:t>Особливість МДП-транзисторів - дуже високий вхідний опір, оскільки затвор, що управляє, відокремлений від решти структури шаром ізолятора.</a:t>
            </a:r>
          </a:p>
        </p:txBody>
      </p:sp>
    </p:spTree>
    <p:extLst>
      <p:ext uri="{BB962C8B-B14F-4D97-AF65-F5344CB8AC3E}">
        <p14:creationId xmlns:p14="http://schemas.microsoft.com/office/powerpoint/2010/main" val="189841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49450" y="260649"/>
            <a:ext cx="8648700" cy="468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altLang="ru-RU" sz="2000" b="1" dirty="0"/>
              <a:t>МДН-транзистор з </a:t>
            </a:r>
            <a:r>
              <a:rPr lang="ru-RU" altLang="ru-RU" sz="2000" b="1" dirty="0" err="1"/>
              <a:t>вбудованим</a:t>
            </a:r>
            <a:r>
              <a:rPr lang="ru-RU" altLang="ru-RU" sz="2000" b="1" dirty="0"/>
              <a:t> каналом</a:t>
            </a:r>
          </a:p>
        </p:txBody>
      </p:sp>
      <p:sp>
        <p:nvSpPr>
          <p:cNvPr id="74" name="Rectangle 81"/>
          <p:cNvSpPr>
            <a:spLocks noChangeArrowheads="1"/>
          </p:cNvSpPr>
          <p:nvPr/>
        </p:nvSpPr>
        <p:spPr bwMode="auto">
          <a:xfrm>
            <a:off x="2519372" y="5445225"/>
            <a:ext cx="616867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sz="2000" dirty="0">
                <a:latin typeface="+mj-lt"/>
              </a:rPr>
              <a:t>Транзистор може працювати у двох режимах:</a:t>
            </a:r>
            <a:br>
              <a:rPr lang="uk-UA" altLang="ru-RU" sz="2000" dirty="0">
                <a:latin typeface="+mj-lt"/>
              </a:rPr>
            </a:br>
            <a:r>
              <a:rPr lang="uk-UA" altLang="ru-RU" sz="2000" dirty="0">
                <a:latin typeface="+mj-lt"/>
              </a:rPr>
              <a:t>- збіднення,</a:t>
            </a:r>
          </a:p>
          <a:p>
            <a:pPr eaLnBrk="1" hangingPunct="1"/>
            <a:r>
              <a:rPr lang="uk-UA" altLang="ru-RU" sz="2000" dirty="0">
                <a:latin typeface="+mj-lt"/>
              </a:rPr>
              <a:t>- збагачення.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778000" y="1116806"/>
            <a:ext cx="6667500" cy="4298950"/>
            <a:chOff x="2590800" y="882650"/>
            <a:chExt cx="6667500" cy="42989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2609850" y="4953000"/>
              <a:ext cx="23812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3454400" y="4464050"/>
              <a:ext cx="3276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3473450" y="3416300"/>
              <a:ext cx="552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6711950" y="3302000"/>
              <a:ext cx="19050" cy="1200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879850" y="3422650"/>
              <a:ext cx="0" cy="571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6242050" y="3441700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3873500" y="3987800"/>
              <a:ext cx="6264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508500" y="3632200"/>
              <a:ext cx="0" cy="372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597150" y="2711450"/>
              <a:ext cx="152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502150" y="3625850"/>
              <a:ext cx="11112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>
              <a:off x="5613400" y="3632200"/>
              <a:ext cx="0" cy="3619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5607049" y="3987800"/>
              <a:ext cx="650875" cy="63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4533900" y="2971800"/>
              <a:ext cx="971550" cy="1905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3848100" y="2971800"/>
              <a:ext cx="571500" cy="1905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5657850" y="2971800"/>
              <a:ext cx="571500" cy="1905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6146800" y="3175000"/>
              <a:ext cx="571500" cy="2476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3441700" y="3175000"/>
              <a:ext cx="571500" cy="2476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4337050" y="3194050"/>
              <a:ext cx="1428750" cy="22860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9" name="Rectangle 46"/>
            <p:cNvSpPr>
              <a:spLocks noChangeArrowheads="1"/>
            </p:cNvSpPr>
            <p:nvPr/>
          </p:nvSpPr>
          <p:spPr bwMode="auto">
            <a:xfrm>
              <a:off x="3429000" y="4457700"/>
              <a:ext cx="3276600" cy="889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0" name="Line 47"/>
            <p:cNvSpPr>
              <a:spLocks noChangeShapeType="1"/>
            </p:cNvSpPr>
            <p:nvPr/>
          </p:nvSpPr>
          <p:spPr bwMode="auto">
            <a:xfrm>
              <a:off x="3441700" y="3346450"/>
              <a:ext cx="0" cy="1181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48"/>
            <p:cNvSpPr>
              <a:spLocks noChangeShapeType="1"/>
            </p:cNvSpPr>
            <p:nvPr/>
          </p:nvSpPr>
          <p:spPr bwMode="auto">
            <a:xfrm>
              <a:off x="4114800" y="2705100"/>
              <a:ext cx="0" cy="2476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4997450" y="213995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50"/>
            <p:cNvSpPr>
              <a:spLocks noChangeShapeType="1"/>
            </p:cNvSpPr>
            <p:nvPr/>
          </p:nvSpPr>
          <p:spPr bwMode="auto">
            <a:xfrm>
              <a:off x="5969000" y="1371600"/>
              <a:ext cx="0" cy="16065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51"/>
            <p:cNvSpPr>
              <a:spLocks noChangeShapeType="1"/>
            </p:cNvSpPr>
            <p:nvPr/>
          </p:nvSpPr>
          <p:spPr bwMode="auto">
            <a:xfrm flipH="1" flipV="1">
              <a:off x="4972050" y="4533900"/>
              <a:ext cx="0" cy="400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52"/>
            <p:cNvSpPr>
              <a:spLocks noChangeShapeType="1"/>
            </p:cNvSpPr>
            <p:nvPr/>
          </p:nvSpPr>
          <p:spPr bwMode="auto">
            <a:xfrm flipV="1">
              <a:off x="2609849" y="2133600"/>
              <a:ext cx="24098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53"/>
            <p:cNvSpPr>
              <a:spLocks noChangeShapeType="1"/>
            </p:cNvSpPr>
            <p:nvPr/>
          </p:nvSpPr>
          <p:spPr bwMode="auto">
            <a:xfrm>
              <a:off x="2590800" y="1371600"/>
              <a:ext cx="3390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Text Box 54"/>
            <p:cNvSpPr txBox="1">
              <a:spLocks noChangeArrowheads="1"/>
            </p:cNvSpPr>
            <p:nvPr/>
          </p:nvSpPr>
          <p:spPr bwMode="auto">
            <a:xfrm>
              <a:off x="6038850" y="2457450"/>
              <a:ext cx="457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/>
                <a:t>С</a:t>
              </a:r>
            </a:p>
          </p:txBody>
        </p:sp>
        <p:sp>
          <p:nvSpPr>
            <p:cNvPr id="48" name="Text Box 55"/>
            <p:cNvSpPr txBox="1">
              <a:spLocks noChangeArrowheads="1"/>
            </p:cNvSpPr>
            <p:nvPr/>
          </p:nvSpPr>
          <p:spPr bwMode="auto">
            <a:xfrm>
              <a:off x="4121150" y="2544762"/>
              <a:ext cx="457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/>
                <a:t>в</a:t>
              </a:r>
            </a:p>
          </p:txBody>
        </p:sp>
        <p:sp>
          <p:nvSpPr>
            <p:cNvPr id="49" name="Text Box 56"/>
            <p:cNvSpPr txBox="1">
              <a:spLocks noChangeArrowheads="1"/>
            </p:cNvSpPr>
            <p:nvPr/>
          </p:nvSpPr>
          <p:spPr bwMode="auto">
            <a:xfrm>
              <a:off x="4991100" y="2457450"/>
              <a:ext cx="457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/>
                <a:t>З</a:t>
              </a:r>
            </a:p>
          </p:txBody>
        </p:sp>
        <p:sp>
          <p:nvSpPr>
            <p:cNvPr id="50" name="Text Box 57"/>
            <p:cNvSpPr txBox="1">
              <a:spLocks noChangeArrowheads="1"/>
            </p:cNvSpPr>
            <p:nvPr/>
          </p:nvSpPr>
          <p:spPr bwMode="auto">
            <a:xfrm>
              <a:off x="6896100" y="2495550"/>
              <a:ext cx="17145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 dirty="0"/>
                <a:t>М</a:t>
              </a:r>
              <a:r>
                <a:rPr lang="ru-RU" altLang="ru-RU" sz="2400" dirty="0"/>
                <a:t>етал </a:t>
              </a:r>
              <a:r>
                <a:rPr lang="en-US" altLang="ru-RU" sz="2400" b="1" i="1" dirty="0">
                  <a:latin typeface="Times New Roman" pitchFamily="18" charset="0"/>
                </a:rPr>
                <a:t>Al</a:t>
              </a:r>
              <a:endParaRPr lang="ru-RU" altLang="ru-RU" sz="2400" b="1" i="1" dirty="0">
                <a:latin typeface="Times New Roman" pitchFamily="18" charset="0"/>
              </a:endParaRPr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 flipH="1">
              <a:off x="6305550" y="2724150"/>
              <a:ext cx="495300" cy="22860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59"/>
            <p:cNvSpPr>
              <a:spLocks noChangeShapeType="1"/>
            </p:cNvSpPr>
            <p:nvPr/>
          </p:nvSpPr>
          <p:spPr bwMode="auto">
            <a:xfrm flipH="1">
              <a:off x="6572250" y="3238500"/>
              <a:ext cx="552450" cy="571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Text Box 60"/>
            <p:cNvSpPr txBox="1">
              <a:spLocks noChangeArrowheads="1"/>
            </p:cNvSpPr>
            <p:nvPr/>
          </p:nvSpPr>
          <p:spPr bwMode="auto">
            <a:xfrm>
              <a:off x="7124700" y="2971800"/>
              <a:ext cx="11049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>
                  <a:latin typeface="Times New Roman" pitchFamily="18" charset="0"/>
                </a:rPr>
                <a:t>SiO</a:t>
              </a:r>
              <a:r>
                <a:rPr lang="en-US" altLang="ru-RU" sz="2400">
                  <a:latin typeface="Times New Roman" pitchFamily="18" charset="0"/>
                </a:rPr>
                <a:t>2</a:t>
              </a: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55" name="Text Box 62"/>
            <p:cNvSpPr txBox="1">
              <a:spLocks noChangeArrowheads="1"/>
            </p:cNvSpPr>
            <p:nvPr/>
          </p:nvSpPr>
          <p:spPr bwMode="auto">
            <a:xfrm>
              <a:off x="7086600" y="3924300"/>
              <a:ext cx="1447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dirty="0"/>
                <a:t>p-</a:t>
              </a:r>
              <a:r>
                <a:rPr lang="ru-RU" altLang="ru-RU" sz="2400" dirty="0"/>
                <a:t>тип</a:t>
              </a:r>
            </a:p>
          </p:txBody>
        </p:sp>
        <p:sp>
          <p:nvSpPr>
            <p:cNvPr id="56" name="Line 63"/>
            <p:cNvSpPr>
              <a:spLocks noChangeShapeType="1"/>
            </p:cNvSpPr>
            <p:nvPr/>
          </p:nvSpPr>
          <p:spPr bwMode="auto">
            <a:xfrm flipH="1">
              <a:off x="6515100" y="4191000"/>
              <a:ext cx="533400" cy="3810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Text Box 70"/>
            <p:cNvSpPr txBox="1">
              <a:spLocks noChangeArrowheads="1"/>
            </p:cNvSpPr>
            <p:nvPr/>
          </p:nvSpPr>
          <p:spPr bwMode="auto">
            <a:xfrm>
              <a:off x="7086600" y="3371850"/>
              <a:ext cx="21717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dirty="0"/>
                <a:t>канал </a:t>
              </a:r>
              <a:r>
                <a:rPr lang="en-US" altLang="ru-RU" sz="2400" dirty="0"/>
                <a:t>n-</a:t>
              </a:r>
              <a:r>
                <a:rPr lang="ru-RU" altLang="ru-RU" sz="2400" dirty="0"/>
                <a:t>типу</a:t>
              </a:r>
            </a:p>
          </p:txBody>
        </p:sp>
        <p:sp>
          <p:nvSpPr>
            <p:cNvPr id="64" name="Line 71"/>
            <p:cNvSpPr>
              <a:spLocks noChangeShapeType="1"/>
            </p:cNvSpPr>
            <p:nvPr/>
          </p:nvSpPr>
          <p:spPr bwMode="auto">
            <a:xfrm flipH="1" flipV="1">
              <a:off x="5429250" y="3505200"/>
              <a:ext cx="1543050" cy="952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Text Box 72"/>
            <p:cNvSpPr txBox="1">
              <a:spLocks noChangeArrowheads="1"/>
            </p:cNvSpPr>
            <p:nvPr/>
          </p:nvSpPr>
          <p:spPr bwMode="auto">
            <a:xfrm>
              <a:off x="6896100" y="4724400"/>
              <a:ext cx="20193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 dirty="0"/>
                <a:t>П</a:t>
              </a:r>
              <a:r>
                <a:rPr lang="ru-RU" altLang="ru-RU" sz="2400" dirty="0"/>
                <a:t> -</a:t>
              </a:r>
              <a:r>
                <a:rPr lang="ru-RU" altLang="ru-RU" sz="2400" dirty="0" err="1"/>
                <a:t>підкладка</a:t>
              </a:r>
              <a:r>
                <a:rPr lang="ru-RU" altLang="ru-RU" sz="2400" dirty="0"/>
                <a:t> </a:t>
              </a:r>
            </a:p>
          </p:txBody>
        </p:sp>
        <p:sp>
          <p:nvSpPr>
            <p:cNvPr id="66" name="Line 73"/>
            <p:cNvSpPr>
              <a:spLocks noChangeShapeType="1"/>
            </p:cNvSpPr>
            <p:nvPr/>
          </p:nvSpPr>
          <p:spPr bwMode="auto">
            <a:xfrm flipH="1" flipV="1">
              <a:off x="6324600" y="4552950"/>
              <a:ext cx="495300" cy="4000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" name="Oval 74"/>
            <p:cNvSpPr>
              <a:spLocks noChangeArrowheads="1"/>
            </p:cNvSpPr>
            <p:nvPr/>
          </p:nvSpPr>
          <p:spPr bwMode="auto">
            <a:xfrm>
              <a:off x="3009900" y="1804737"/>
              <a:ext cx="635668" cy="59556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8" name="Oval 75"/>
            <p:cNvSpPr>
              <a:spLocks noChangeArrowheads="1"/>
            </p:cNvSpPr>
            <p:nvPr/>
          </p:nvSpPr>
          <p:spPr bwMode="auto">
            <a:xfrm>
              <a:off x="3028950" y="1085850"/>
              <a:ext cx="666750" cy="6096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9" name="Line 76"/>
            <p:cNvSpPr>
              <a:spLocks noChangeShapeType="1"/>
            </p:cNvSpPr>
            <p:nvPr/>
          </p:nvSpPr>
          <p:spPr bwMode="auto">
            <a:xfrm>
              <a:off x="2616200" y="1397000"/>
              <a:ext cx="0" cy="3562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Line 77"/>
            <p:cNvSpPr>
              <a:spLocks noChangeShapeType="1"/>
            </p:cNvSpPr>
            <p:nvPr/>
          </p:nvSpPr>
          <p:spPr bwMode="auto">
            <a:xfrm flipH="1">
              <a:off x="3028950" y="2133600"/>
              <a:ext cx="5143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Line 78"/>
            <p:cNvSpPr>
              <a:spLocks noChangeShapeType="1"/>
            </p:cNvSpPr>
            <p:nvPr/>
          </p:nvSpPr>
          <p:spPr bwMode="auto">
            <a:xfrm>
              <a:off x="3124200" y="1371600"/>
              <a:ext cx="4191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" name="Text Box 79"/>
            <p:cNvSpPr txBox="1">
              <a:spLocks noChangeArrowheads="1"/>
            </p:cNvSpPr>
            <p:nvPr/>
          </p:nvSpPr>
          <p:spPr bwMode="auto">
            <a:xfrm>
              <a:off x="2806700" y="882650"/>
              <a:ext cx="19431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800" b="1" i="1" dirty="0">
                  <a:latin typeface="Times New Roman" pitchFamily="18" charset="0"/>
                </a:rPr>
                <a:t>-       + </a:t>
              </a:r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св</a:t>
              </a:r>
              <a:endParaRPr lang="ru-RU" altLang="ru-RU" b="1" i="1" dirty="0"/>
            </a:p>
          </p:txBody>
        </p:sp>
        <p:sp>
          <p:nvSpPr>
            <p:cNvPr id="73" name="Rectangle 80"/>
            <p:cNvSpPr>
              <a:spLocks noChangeArrowheads="1"/>
            </p:cNvSpPr>
            <p:nvPr/>
          </p:nvSpPr>
          <p:spPr bwMode="auto">
            <a:xfrm>
              <a:off x="3599415" y="1645772"/>
              <a:ext cx="100219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sz="2800" b="1" i="1" dirty="0">
                  <a:latin typeface="Times New Roman" pitchFamily="18" charset="0"/>
                </a:rPr>
                <a:t>- </a:t>
              </a:r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800" b="1" i="1" dirty="0">
                  <a:latin typeface="Times New Roman" pitchFamily="18" charset="0"/>
                </a:rPr>
                <a:t> </a:t>
              </a:r>
              <a:endParaRPr lang="ru-RU" altLang="ru-RU" b="1" i="1" dirty="0"/>
            </a:p>
          </p:txBody>
        </p:sp>
        <p:sp>
          <p:nvSpPr>
            <p:cNvPr id="75" name="Rectangle 82"/>
            <p:cNvSpPr>
              <a:spLocks noChangeArrowheads="1"/>
            </p:cNvSpPr>
            <p:nvPr/>
          </p:nvSpPr>
          <p:spPr bwMode="auto">
            <a:xfrm>
              <a:off x="6257925" y="1396534"/>
              <a:ext cx="46038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>
                  <a:latin typeface="Times New Roman" pitchFamily="18" charset="0"/>
                </a:rPr>
                <a:t>I</a:t>
              </a:r>
              <a:r>
                <a:rPr lang="en-US" altLang="ru-RU" sz="2400" b="1" i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76" name="Line 83"/>
            <p:cNvSpPr>
              <a:spLocks noChangeShapeType="1"/>
            </p:cNvSpPr>
            <p:nvPr/>
          </p:nvSpPr>
          <p:spPr bwMode="auto">
            <a:xfrm>
              <a:off x="6153150" y="1504950"/>
              <a:ext cx="0" cy="6858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652711" y="3390992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n</a:t>
              </a:r>
              <a:r>
                <a:rPr lang="en-US" sz="3200" b="1" baseline="30000" dirty="0"/>
                <a:t>+</a:t>
              </a:r>
              <a:endParaRPr lang="ru-RU" sz="3200" b="1" baseline="30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901569" y="3367599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n</a:t>
              </a:r>
              <a:r>
                <a:rPr lang="en-US" sz="3200" b="1" baseline="30000" dirty="0"/>
                <a:t>+</a:t>
              </a:r>
              <a:endParaRPr lang="ru-RU" sz="3200" b="1" baseline="30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23483" y="3789707"/>
              <a:ext cx="5709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p</a:t>
              </a:r>
              <a:r>
                <a:rPr lang="en-US" sz="3200" b="1" baseline="30000" dirty="0"/>
                <a:t>-</a:t>
              </a:r>
              <a:endParaRPr lang="ru-RU" sz="3200" b="1" baseline="30000" dirty="0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3230744" y="798486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Структура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491958" y="1101726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Позначення</a:t>
            </a:r>
            <a:endParaRPr lang="ru-RU" b="1" dirty="0"/>
          </a:p>
        </p:txBody>
      </p:sp>
      <p:sp>
        <p:nvSpPr>
          <p:cNvPr id="82" name="Овал 81"/>
          <p:cNvSpPr/>
          <p:nvPr/>
        </p:nvSpPr>
        <p:spPr>
          <a:xfrm>
            <a:off x="8845436" y="1835635"/>
            <a:ext cx="890137" cy="890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9380578" y="2044236"/>
            <a:ext cx="0" cy="5308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9391076" y="2447739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V="1">
            <a:off x="9380579" y="2175944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8495892" y="2451355"/>
            <a:ext cx="696452" cy="101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356676" y="2452373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9875352" y="18365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9913997" y="240129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845435" y="2806231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n-</a:t>
            </a:r>
            <a:r>
              <a:rPr lang="ru-RU" dirty="0"/>
              <a:t>канал</a:t>
            </a:r>
          </a:p>
        </p:txBody>
      </p:sp>
      <p:sp>
        <p:nvSpPr>
          <p:cNvPr id="91" name="Овал 90"/>
          <p:cNvSpPr/>
          <p:nvPr/>
        </p:nvSpPr>
        <p:spPr>
          <a:xfrm>
            <a:off x="8985216" y="3426850"/>
            <a:ext cx="890137" cy="890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9520358" y="3635451"/>
            <a:ext cx="0" cy="5308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9530856" y="4038954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flipV="1">
            <a:off x="9520359" y="3767159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flipH="1">
            <a:off x="8985216" y="4043588"/>
            <a:ext cx="33156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8528863" y="404358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0015132" y="342771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0053777" y="399251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985215" y="4397446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p-</a:t>
            </a:r>
            <a:r>
              <a:rPr lang="ru-RU" dirty="0"/>
              <a:t>канал</a:t>
            </a: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 flipH="1" flipV="1">
            <a:off x="8495892" y="4038954"/>
            <a:ext cx="48932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V="1">
            <a:off x="9192344" y="2180579"/>
            <a:ext cx="0" cy="271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V="1">
            <a:off x="9294397" y="3764966"/>
            <a:ext cx="0" cy="271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 flipH="1" flipV="1">
            <a:off x="9380578" y="2316476"/>
            <a:ext cx="35499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flipV="1">
            <a:off x="9520357" y="3900862"/>
            <a:ext cx="35499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17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30413" y="456929"/>
            <a:ext cx="812641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sz="2000" b="1" dirty="0">
                <a:solidFill>
                  <a:srgbClr val="FF0000"/>
                </a:solidFill>
                <a:latin typeface="+mj-lt"/>
              </a:rPr>
              <a:t>Режим збіднення</a:t>
            </a:r>
          </a:p>
          <a:p>
            <a:pPr eaLnBrk="1" hangingPunct="1"/>
            <a:endParaRPr lang="uk-UA" altLang="ru-RU" sz="2000" b="1" dirty="0">
              <a:solidFill>
                <a:srgbClr val="FF0000"/>
              </a:solidFill>
              <a:latin typeface="+mj-lt"/>
            </a:endParaRPr>
          </a:p>
          <a:p>
            <a:pPr eaLnBrk="1" hangingPunct="1"/>
            <a:r>
              <a:rPr lang="uk-UA" altLang="ru-RU" sz="2000" dirty="0">
                <a:latin typeface="+mj-lt"/>
              </a:rPr>
              <a:t>На затвор подається </a:t>
            </a:r>
            <a:r>
              <a:rPr lang="uk-UA" altLang="ru-RU" sz="2000" b="1" dirty="0">
                <a:latin typeface="+mj-lt"/>
              </a:rPr>
              <a:t>негативна</a:t>
            </a:r>
            <a:r>
              <a:rPr lang="uk-UA" altLang="ru-RU" sz="2000" dirty="0">
                <a:latin typeface="+mj-lt"/>
              </a:rPr>
              <a:t> напруга по відношенню до початку.</a:t>
            </a:r>
          </a:p>
          <a:p>
            <a:pPr eaLnBrk="1" hangingPunct="1"/>
            <a:r>
              <a:rPr lang="uk-UA" altLang="ru-RU" sz="2000" dirty="0">
                <a:latin typeface="+mj-lt"/>
              </a:rPr>
              <a:t>Під дією електричного поля електрони виштовхуються з </a:t>
            </a:r>
            <a:r>
              <a:rPr lang="uk-UA" altLang="ru-RU" sz="2000" dirty="0" err="1">
                <a:latin typeface="+mj-lt"/>
              </a:rPr>
              <a:t>підзатворної</a:t>
            </a:r>
            <a:r>
              <a:rPr lang="uk-UA" altLang="ru-RU" sz="2000" dirty="0">
                <a:latin typeface="+mj-lt"/>
              </a:rPr>
              <a:t> області, канал збіднюється носіями і струм стоку зменшується.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17713" y="3248593"/>
            <a:ext cx="812641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+mj-lt"/>
              </a:rPr>
              <a:t>   </a:t>
            </a:r>
            <a:r>
              <a:rPr lang="ru-RU" altLang="ru-RU" sz="2000" b="1" dirty="0">
                <a:solidFill>
                  <a:srgbClr val="FF0000"/>
                </a:solidFill>
                <a:latin typeface="+mj-lt"/>
              </a:rPr>
              <a:t>Режим </a:t>
            </a:r>
            <a:r>
              <a:rPr lang="ru-RU" altLang="ru-RU" sz="2000" b="1" dirty="0" err="1">
                <a:solidFill>
                  <a:srgbClr val="FF0000"/>
                </a:solidFill>
                <a:latin typeface="+mj-lt"/>
              </a:rPr>
              <a:t>збагачення</a:t>
            </a:r>
            <a:r>
              <a:rPr lang="ru-RU" altLang="ru-RU" sz="2000" b="1" dirty="0">
                <a:solidFill>
                  <a:srgbClr val="FF0000"/>
                </a:solidFill>
                <a:latin typeface="+mj-lt"/>
              </a:rPr>
              <a:t>.</a:t>
            </a:r>
          </a:p>
          <a:p>
            <a:pPr eaLnBrk="1" hangingPunct="1"/>
            <a:endParaRPr lang="ru-RU" altLang="ru-RU" sz="2000" b="1" dirty="0">
              <a:solidFill>
                <a:srgbClr val="FF0000"/>
              </a:solidFill>
              <a:latin typeface="+mj-lt"/>
            </a:endParaRPr>
          </a:p>
          <a:p>
            <a:pPr eaLnBrk="1" hangingPunct="1"/>
            <a:r>
              <a:rPr lang="uk-UA" altLang="ru-RU" sz="2000" dirty="0">
                <a:latin typeface="+mj-lt"/>
              </a:rPr>
              <a:t>На затвор подається </a:t>
            </a:r>
            <a:r>
              <a:rPr lang="uk-UA" altLang="ru-RU" sz="2000" b="1" dirty="0">
                <a:latin typeface="+mj-lt"/>
              </a:rPr>
              <a:t>позитивна</a:t>
            </a:r>
            <a:r>
              <a:rPr lang="uk-UA" altLang="ru-RU" sz="2000" dirty="0">
                <a:latin typeface="+mj-lt"/>
              </a:rPr>
              <a:t> напруга по відношенню до початку.</a:t>
            </a:r>
          </a:p>
          <a:p>
            <a:pPr eaLnBrk="1" hangingPunct="1"/>
            <a:r>
              <a:rPr lang="uk-UA" altLang="ru-RU" sz="2000" dirty="0">
                <a:latin typeface="+mj-lt"/>
              </a:rPr>
              <a:t>Під дією електричного поля електрони втягуються в </a:t>
            </a:r>
            <a:r>
              <a:rPr lang="uk-UA" altLang="ru-RU" sz="2000" dirty="0" err="1">
                <a:latin typeface="+mj-lt"/>
              </a:rPr>
              <a:t>підзатворну</a:t>
            </a:r>
            <a:r>
              <a:rPr lang="uk-UA" altLang="ru-RU" sz="2000" dirty="0">
                <a:latin typeface="+mj-lt"/>
              </a:rPr>
              <a:t> ділянку, канал збагачується носіями і струм стоку збільшується.</a:t>
            </a:r>
          </a:p>
        </p:txBody>
      </p:sp>
    </p:spTree>
    <p:extLst>
      <p:ext uri="{BB962C8B-B14F-4D97-AF65-F5344CB8AC3E}">
        <p14:creationId xmlns:p14="http://schemas.microsoft.com/office/powerpoint/2010/main" val="145625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33550" y="304801"/>
            <a:ext cx="8648700" cy="468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altLang="ru-RU" sz="2000" b="1" dirty="0"/>
              <a:t>МДН-</a:t>
            </a:r>
            <a:r>
              <a:rPr lang="ru-RU" altLang="ru-RU" sz="2000" b="1" dirty="0" err="1"/>
              <a:t>транзистори</a:t>
            </a:r>
            <a:r>
              <a:rPr lang="ru-RU" altLang="ru-RU" sz="2000" b="1" dirty="0"/>
              <a:t>  з </a:t>
            </a:r>
            <a:r>
              <a:rPr lang="ru-RU" altLang="ru-RU" sz="2000" b="1" dirty="0" err="1"/>
              <a:t>індукованим</a:t>
            </a:r>
            <a:r>
              <a:rPr lang="ru-RU" altLang="ru-RU" sz="2000" b="1" dirty="0"/>
              <a:t> каналом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1778000" y="1086644"/>
            <a:ext cx="6663288" cy="4333578"/>
            <a:chOff x="2590800" y="852487"/>
            <a:chExt cx="6663288" cy="4333578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2609850" y="4953000"/>
              <a:ext cx="23812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3454400" y="4464050"/>
              <a:ext cx="3276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3473450" y="3416300"/>
              <a:ext cx="552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6711950" y="3302000"/>
              <a:ext cx="19050" cy="1200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879850" y="3422650"/>
              <a:ext cx="0" cy="571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6242050" y="3441700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3873500" y="3987800"/>
              <a:ext cx="6264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4499992" y="3416300"/>
              <a:ext cx="8508" cy="5887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2597150" y="2711450"/>
              <a:ext cx="152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4502150" y="3625850"/>
              <a:ext cx="11112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5607049" y="3422650"/>
              <a:ext cx="6351" cy="571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5607049" y="3987800"/>
              <a:ext cx="650875" cy="63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533900" y="2971800"/>
              <a:ext cx="971550" cy="1905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3848100" y="2971800"/>
              <a:ext cx="571500" cy="1905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5657850" y="2971800"/>
              <a:ext cx="571500" cy="1905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6146800" y="3175000"/>
              <a:ext cx="571500" cy="2476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3441700" y="3175000"/>
              <a:ext cx="571500" cy="2476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" name="Rectangle 39"/>
            <p:cNvSpPr>
              <a:spLocks noChangeArrowheads="1"/>
            </p:cNvSpPr>
            <p:nvPr/>
          </p:nvSpPr>
          <p:spPr bwMode="auto">
            <a:xfrm>
              <a:off x="4337050" y="3194050"/>
              <a:ext cx="1428750" cy="22860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5" name="Rectangle 46"/>
            <p:cNvSpPr>
              <a:spLocks noChangeArrowheads="1"/>
            </p:cNvSpPr>
            <p:nvPr/>
          </p:nvSpPr>
          <p:spPr bwMode="auto">
            <a:xfrm>
              <a:off x="3429000" y="4457700"/>
              <a:ext cx="3276600" cy="889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>
              <a:off x="3441700" y="3346450"/>
              <a:ext cx="0" cy="1181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48"/>
            <p:cNvSpPr>
              <a:spLocks noChangeShapeType="1"/>
            </p:cNvSpPr>
            <p:nvPr/>
          </p:nvSpPr>
          <p:spPr bwMode="auto">
            <a:xfrm>
              <a:off x="4114800" y="2705100"/>
              <a:ext cx="0" cy="2476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4997450" y="213995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50"/>
            <p:cNvSpPr>
              <a:spLocks noChangeShapeType="1"/>
            </p:cNvSpPr>
            <p:nvPr/>
          </p:nvSpPr>
          <p:spPr bwMode="auto">
            <a:xfrm>
              <a:off x="5969000" y="1371600"/>
              <a:ext cx="0" cy="16065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51"/>
            <p:cNvSpPr>
              <a:spLocks noChangeShapeType="1"/>
            </p:cNvSpPr>
            <p:nvPr/>
          </p:nvSpPr>
          <p:spPr bwMode="auto">
            <a:xfrm flipH="1" flipV="1">
              <a:off x="4972050" y="4533900"/>
              <a:ext cx="0" cy="400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52"/>
            <p:cNvSpPr>
              <a:spLocks noChangeShapeType="1"/>
            </p:cNvSpPr>
            <p:nvPr/>
          </p:nvSpPr>
          <p:spPr bwMode="auto">
            <a:xfrm flipV="1">
              <a:off x="2609849" y="2133600"/>
              <a:ext cx="24098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53"/>
            <p:cNvSpPr>
              <a:spLocks noChangeShapeType="1"/>
            </p:cNvSpPr>
            <p:nvPr/>
          </p:nvSpPr>
          <p:spPr bwMode="auto">
            <a:xfrm>
              <a:off x="2590800" y="1371600"/>
              <a:ext cx="3390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Text Box 54"/>
            <p:cNvSpPr txBox="1">
              <a:spLocks noChangeArrowheads="1"/>
            </p:cNvSpPr>
            <p:nvPr/>
          </p:nvSpPr>
          <p:spPr bwMode="auto">
            <a:xfrm>
              <a:off x="6038850" y="2457450"/>
              <a:ext cx="457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/>
                <a:t>С</a:t>
              </a:r>
            </a:p>
          </p:txBody>
        </p:sp>
        <p:sp>
          <p:nvSpPr>
            <p:cNvPr id="34" name="Text Box 55"/>
            <p:cNvSpPr txBox="1">
              <a:spLocks noChangeArrowheads="1"/>
            </p:cNvSpPr>
            <p:nvPr/>
          </p:nvSpPr>
          <p:spPr bwMode="auto">
            <a:xfrm>
              <a:off x="4121150" y="2544762"/>
              <a:ext cx="457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/>
                <a:t>в</a:t>
              </a:r>
            </a:p>
          </p:txBody>
        </p:sp>
        <p:sp>
          <p:nvSpPr>
            <p:cNvPr id="35" name="Text Box 56"/>
            <p:cNvSpPr txBox="1">
              <a:spLocks noChangeArrowheads="1"/>
            </p:cNvSpPr>
            <p:nvPr/>
          </p:nvSpPr>
          <p:spPr bwMode="auto">
            <a:xfrm>
              <a:off x="4991100" y="2457450"/>
              <a:ext cx="457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/>
                <a:t>З</a:t>
              </a:r>
            </a:p>
          </p:txBody>
        </p: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6896100" y="2495550"/>
              <a:ext cx="17145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 dirty="0"/>
                <a:t>М</a:t>
              </a:r>
              <a:r>
                <a:rPr lang="ru-RU" altLang="ru-RU" sz="2400" dirty="0"/>
                <a:t>етал </a:t>
              </a:r>
              <a:r>
                <a:rPr lang="en-US" altLang="ru-RU" sz="2400" b="1" i="1" dirty="0">
                  <a:latin typeface="Times New Roman" pitchFamily="18" charset="0"/>
                </a:rPr>
                <a:t>Al</a:t>
              </a:r>
              <a:endParaRPr lang="ru-RU" altLang="ru-RU" sz="2400" b="1" i="1" dirty="0">
                <a:latin typeface="Times New Roman" pitchFamily="18" charset="0"/>
              </a:endParaRPr>
            </a:p>
          </p:txBody>
        </p:sp>
        <p:sp>
          <p:nvSpPr>
            <p:cNvPr id="37" name="Line 58"/>
            <p:cNvSpPr>
              <a:spLocks noChangeShapeType="1"/>
            </p:cNvSpPr>
            <p:nvPr/>
          </p:nvSpPr>
          <p:spPr bwMode="auto">
            <a:xfrm flipH="1">
              <a:off x="6305550" y="2724150"/>
              <a:ext cx="495300" cy="22860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59"/>
            <p:cNvSpPr>
              <a:spLocks noChangeShapeType="1"/>
            </p:cNvSpPr>
            <p:nvPr/>
          </p:nvSpPr>
          <p:spPr bwMode="auto">
            <a:xfrm flipH="1">
              <a:off x="6572250" y="3238500"/>
              <a:ext cx="552450" cy="571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Text Box 60"/>
            <p:cNvSpPr txBox="1">
              <a:spLocks noChangeArrowheads="1"/>
            </p:cNvSpPr>
            <p:nvPr/>
          </p:nvSpPr>
          <p:spPr bwMode="auto">
            <a:xfrm>
              <a:off x="7124700" y="2971800"/>
              <a:ext cx="11049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>
                  <a:latin typeface="Times New Roman" pitchFamily="18" charset="0"/>
                </a:rPr>
                <a:t>SiO</a:t>
              </a:r>
              <a:r>
                <a:rPr lang="en-US" altLang="ru-RU" sz="2400">
                  <a:latin typeface="Times New Roman" pitchFamily="18" charset="0"/>
                </a:rPr>
                <a:t>2</a:t>
              </a: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40" name="Text Box 62"/>
            <p:cNvSpPr txBox="1">
              <a:spLocks noChangeArrowheads="1"/>
            </p:cNvSpPr>
            <p:nvPr/>
          </p:nvSpPr>
          <p:spPr bwMode="auto">
            <a:xfrm>
              <a:off x="7086600" y="4298950"/>
              <a:ext cx="1447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dirty="0"/>
                <a:t>n-</a:t>
              </a:r>
              <a:r>
                <a:rPr lang="ru-RU" altLang="ru-RU" sz="2400" dirty="0"/>
                <a:t>тип</a:t>
              </a:r>
            </a:p>
          </p:txBody>
        </p:sp>
        <p:sp>
          <p:nvSpPr>
            <p:cNvPr id="41" name="Line 63"/>
            <p:cNvSpPr>
              <a:spLocks noChangeShapeType="1"/>
            </p:cNvSpPr>
            <p:nvPr/>
          </p:nvSpPr>
          <p:spPr bwMode="auto">
            <a:xfrm flipH="1" flipV="1">
              <a:off x="6515100" y="4229100"/>
              <a:ext cx="609600" cy="3238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Text Box 70"/>
            <p:cNvSpPr txBox="1">
              <a:spLocks noChangeArrowheads="1"/>
            </p:cNvSpPr>
            <p:nvPr/>
          </p:nvSpPr>
          <p:spPr bwMode="auto">
            <a:xfrm>
              <a:off x="7082388" y="3510279"/>
              <a:ext cx="21717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err="1">
                  <a:solidFill>
                    <a:srgbClr val="FF0000"/>
                  </a:solidFill>
                  <a:latin typeface="+mj-lt"/>
                </a:rPr>
                <a:t>Індукований</a:t>
              </a:r>
              <a:r>
                <a:rPr lang="ru-RU" altLang="ru-RU" sz="2000" b="1" dirty="0">
                  <a:solidFill>
                    <a:srgbClr val="FF0000"/>
                  </a:solidFill>
                  <a:latin typeface="+mj-lt"/>
                </a:rPr>
                <a:t> канал</a:t>
              </a:r>
            </a:p>
          </p:txBody>
        </p:sp>
        <p:sp>
          <p:nvSpPr>
            <p:cNvPr id="43" name="Line 71"/>
            <p:cNvSpPr>
              <a:spLocks noChangeShapeType="1"/>
            </p:cNvSpPr>
            <p:nvPr/>
          </p:nvSpPr>
          <p:spPr bwMode="auto">
            <a:xfrm flipH="1" flipV="1">
              <a:off x="5429250" y="3505200"/>
              <a:ext cx="1695450" cy="297404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Text Box 72"/>
            <p:cNvSpPr txBox="1">
              <a:spLocks noChangeArrowheads="1"/>
            </p:cNvSpPr>
            <p:nvPr/>
          </p:nvSpPr>
          <p:spPr bwMode="auto">
            <a:xfrm>
              <a:off x="6896100" y="4724400"/>
              <a:ext cx="2019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 dirty="0"/>
                <a:t>П</a:t>
              </a:r>
              <a:r>
                <a:rPr lang="ru-RU" altLang="ru-RU" sz="2400" dirty="0"/>
                <a:t> -</a:t>
              </a:r>
              <a:r>
                <a:rPr lang="ru-RU" altLang="ru-RU" sz="2400" dirty="0" err="1"/>
                <a:t>підкладка</a:t>
              </a:r>
              <a:r>
                <a:rPr lang="ru-RU" altLang="ru-RU" sz="2400" dirty="0"/>
                <a:t> </a:t>
              </a:r>
            </a:p>
          </p:txBody>
        </p:sp>
        <p:sp>
          <p:nvSpPr>
            <p:cNvPr id="45" name="Line 73"/>
            <p:cNvSpPr>
              <a:spLocks noChangeShapeType="1"/>
            </p:cNvSpPr>
            <p:nvPr/>
          </p:nvSpPr>
          <p:spPr bwMode="auto">
            <a:xfrm flipH="1" flipV="1">
              <a:off x="6324600" y="4552950"/>
              <a:ext cx="495300" cy="4000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Oval 74"/>
            <p:cNvSpPr>
              <a:spLocks noChangeArrowheads="1"/>
            </p:cNvSpPr>
            <p:nvPr/>
          </p:nvSpPr>
          <p:spPr bwMode="auto">
            <a:xfrm>
              <a:off x="3009900" y="1804737"/>
              <a:ext cx="635668" cy="59556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7" name="Oval 75"/>
            <p:cNvSpPr>
              <a:spLocks noChangeArrowheads="1"/>
            </p:cNvSpPr>
            <p:nvPr/>
          </p:nvSpPr>
          <p:spPr bwMode="auto">
            <a:xfrm>
              <a:off x="3028950" y="1085850"/>
              <a:ext cx="666750" cy="6096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8" name="Line 76"/>
            <p:cNvSpPr>
              <a:spLocks noChangeShapeType="1"/>
            </p:cNvSpPr>
            <p:nvPr/>
          </p:nvSpPr>
          <p:spPr bwMode="auto">
            <a:xfrm>
              <a:off x="2616200" y="1397000"/>
              <a:ext cx="0" cy="3562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77"/>
            <p:cNvSpPr>
              <a:spLocks noChangeShapeType="1"/>
            </p:cNvSpPr>
            <p:nvPr/>
          </p:nvSpPr>
          <p:spPr bwMode="auto">
            <a:xfrm flipH="1">
              <a:off x="3028950" y="2133600"/>
              <a:ext cx="5143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78"/>
            <p:cNvSpPr>
              <a:spLocks noChangeShapeType="1"/>
            </p:cNvSpPr>
            <p:nvPr/>
          </p:nvSpPr>
          <p:spPr bwMode="auto">
            <a:xfrm flipH="1">
              <a:off x="3124200" y="1371600"/>
              <a:ext cx="4191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Text Box 79"/>
            <p:cNvSpPr txBox="1">
              <a:spLocks noChangeArrowheads="1"/>
            </p:cNvSpPr>
            <p:nvPr/>
          </p:nvSpPr>
          <p:spPr bwMode="auto">
            <a:xfrm>
              <a:off x="2724150" y="852487"/>
              <a:ext cx="19431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800" b="1" i="1" dirty="0">
                  <a:latin typeface="Times New Roman" pitchFamily="18" charset="0"/>
                </a:rPr>
                <a:t>+       - </a:t>
              </a:r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св</a:t>
              </a:r>
              <a:endParaRPr lang="ru-RU" altLang="ru-RU" b="1" i="1" dirty="0"/>
            </a:p>
          </p:txBody>
        </p:sp>
        <p:sp>
          <p:nvSpPr>
            <p:cNvPr id="52" name="Rectangle 80"/>
            <p:cNvSpPr>
              <a:spLocks noChangeArrowheads="1"/>
            </p:cNvSpPr>
            <p:nvPr/>
          </p:nvSpPr>
          <p:spPr bwMode="auto">
            <a:xfrm>
              <a:off x="3599415" y="1645772"/>
              <a:ext cx="100219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sz="2800" b="1" i="1" dirty="0">
                  <a:latin typeface="Times New Roman" pitchFamily="18" charset="0"/>
                </a:rPr>
                <a:t>- </a:t>
              </a:r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800" b="1" i="1" dirty="0">
                  <a:latin typeface="Times New Roman" pitchFamily="18" charset="0"/>
                </a:rPr>
                <a:t> </a:t>
              </a:r>
              <a:endParaRPr lang="ru-RU" altLang="ru-RU" b="1" i="1" dirty="0"/>
            </a:p>
          </p:txBody>
        </p:sp>
        <p:sp>
          <p:nvSpPr>
            <p:cNvPr id="53" name="Rectangle 82"/>
            <p:cNvSpPr>
              <a:spLocks noChangeArrowheads="1"/>
            </p:cNvSpPr>
            <p:nvPr/>
          </p:nvSpPr>
          <p:spPr bwMode="auto">
            <a:xfrm>
              <a:off x="6213475" y="1575284"/>
              <a:ext cx="46038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>
                  <a:latin typeface="Times New Roman" pitchFamily="18" charset="0"/>
                </a:rPr>
                <a:t>I</a:t>
              </a:r>
              <a:r>
                <a:rPr lang="en-US" altLang="ru-RU" sz="2400" b="1" i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4" name="Line 83"/>
            <p:cNvSpPr>
              <a:spLocks noChangeShapeType="1"/>
            </p:cNvSpPr>
            <p:nvPr/>
          </p:nvSpPr>
          <p:spPr bwMode="auto">
            <a:xfrm flipV="1">
              <a:off x="6153150" y="1504950"/>
              <a:ext cx="0" cy="6858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848883" y="3860512"/>
              <a:ext cx="5469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n</a:t>
              </a:r>
              <a:r>
                <a:rPr lang="ru-RU" sz="3200" b="1" baseline="30000" dirty="0"/>
                <a:t>-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24300" y="3371085"/>
              <a:ext cx="6190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p</a:t>
              </a:r>
              <a:r>
                <a:rPr lang="ru-RU" sz="3200" b="1" baseline="30000" dirty="0"/>
                <a:t>+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230744" y="798486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Структура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491958" y="1101726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Позначення</a:t>
            </a:r>
            <a:endParaRPr lang="ru-RU" b="1" dirty="0"/>
          </a:p>
        </p:txBody>
      </p:sp>
      <p:grpSp>
        <p:nvGrpSpPr>
          <p:cNvPr id="86" name="Группа 85"/>
          <p:cNvGrpSpPr/>
          <p:nvPr/>
        </p:nvGrpSpPr>
        <p:grpSpPr>
          <a:xfrm>
            <a:off x="8356677" y="1835635"/>
            <a:ext cx="1890894" cy="1339929"/>
            <a:chOff x="6832676" y="1835634"/>
            <a:chExt cx="1890894" cy="1339929"/>
          </a:xfrm>
        </p:grpSpPr>
        <p:sp>
          <p:nvSpPr>
            <p:cNvPr id="60" name="Овал 59"/>
            <p:cNvSpPr/>
            <p:nvPr/>
          </p:nvSpPr>
          <p:spPr>
            <a:xfrm>
              <a:off x="7321435" y="1835634"/>
              <a:ext cx="890137" cy="8901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>
              <a:off x="7856578" y="2044236"/>
              <a:ext cx="0" cy="530824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7867075" y="2447738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V="1">
              <a:off x="7856578" y="2175943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 стрелкой 63"/>
            <p:cNvCxnSpPr/>
            <p:nvPr/>
          </p:nvCxnSpPr>
          <p:spPr>
            <a:xfrm>
              <a:off x="6971892" y="2451354"/>
              <a:ext cx="696452" cy="101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6832676" y="245237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351352" y="1836504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389997" y="240129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321435" y="2806231"/>
              <a:ext cx="1098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n-</a:t>
              </a:r>
              <a:r>
                <a:rPr lang="ru-RU" dirty="0"/>
                <a:t>канал</a:t>
              </a:r>
            </a:p>
          </p:txBody>
        </p:sp>
        <p:cxnSp>
          <p:nvCxnSpPr>
            <p:cNvPr id="79" name="Прямая соединительная линия 78"/>
            <p:cNvCxnSpPr/>
            <p:nvPr/>
          </p:nvCxnSpPr>
          <p:spPr>
            <a:xfrm flipV="1">
              <a:off x="7668344" y="2180578"/>
              <a:ext cx="0" cy="2717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 стрелкой 80"/>
            <p:cNvCxnSpPr/>
            <p:nvPr/>
          </p:nvCxnSpPr>
          <p:spPr>
            <a:xfrm flipH="1" flipV="1">
              <a:off x="7856578" y="2316475"/>
              <a:ext cx="35499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Группа 84"/>
          <p:cNvGrpSpPr/>
          <p:nvPr/>
        </p:nvGrpSpPr>
        <p:grpSpPr>
          <a:xfrm>
            <a:off x="8495893" y="3426850"/>
            <a:ext cx="1891458" cy="1339929"/>
            <a:chOff x="6971892" y="3426849"/>
            <a:chExt cx="1891458" cy="1339929"/>
          </a:xfrm>
        </p:grpSpPr>
        <p:sp>
          <p:nvSpPr>
            <p:cNvPr id="69" name="Овал 68"/>
            <p:cNvSpPr/>
            <p:nvPr/>
          </p:nvSpPr>
          <p:spPr>
            <a:xfrm>
              <a:off x="7461215" y="3426849"/>
              <a:ext cx="890137" cy="8901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0" name="Прямая соединительная линия 69"/>
            <p:cNvCxnSpPr/>
            <p:nvPr/>
          </p:nvCxnSpPr>
          <p:spPr>
            <a:xfrm>
              <a:off x="7996358" y="3635451"/>
              <a:ext cx="0" cy="530824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flipV="1">
              <a:off x="8006855" y="4038953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flipV="1">
              <a:off x="7996358" y="3767158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 стрелкой 72"/>
            <p:cNvCxnSpPr/>
            <p:nvPr/>
          </p:nvCxnSpPr>
          <p:spPr>
            <a:xfrm flipH="1">
              <a:off x="7461216" y="4043588"/>
              <a:ext cx="33156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7004863" y="404358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491132" y="3427719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529777" y="3992513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61215" y="4397446"/>
              <a:ext cx="1114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p-</a:t>
              </a:r>
              <a:r>
                <a:rPr lang="ru-RU" dirty="0"/>
                <a:t>канал</a:t>
              </a:r>
            </a:p>
          </p:txBody>
        </p:sp>
        <p:cxnSp>
          <p:nvCxnSpPr>
            <p:cNvPr id="78" name="Прямая соединительная линия 77"/>
            <p:cNvCxnSpPr/>
            <p:nvPr/>
          </p:nvCxnSpPr>
          <p:spPr>
            <a:xfrm flipH="1" flipV="1">
              <a:off x="6971892" y="4038953"/>
              <a:ext cx="489324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flipV="1">
              <a:off x="7770397" y="3764965"/>
              <a:ext cx="0" cy="2717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 стрелкой 81"/>
            <p:cNvCxnSpPr/>
            <p:nvPr/>
          </p:nvCxnSpPr>
          <p:spPr>
            <a:xfrm flipV="1">
              <a:off x="7996357" y="3900861"/>
              <a:ext cx="35499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4832350" y="3634468"/>
            <a:ext cx="619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</a:t>
            </a:r>
            <a:r>
              <a:rPr lang="ru-RU" sz="3200" b="1" baseline="30000" dirty="0"/>
              <a:t>+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1644389" y="5860548"/>
            <a:ext cx="79136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>
                <a:latin typeface="+mn-lt"/>
              </a:rPr>
              <a:t>Транзистор </a:t>
            </a:r>
            <a:r>
              <a:rPr lang="ru-RU" altLang="ru-RU" sz="2000" dirty="0" err="1">
                <a:latin typeface="+mn-lt"/>
              </a:rPr>
              <a:t>може</a:t>
            </a:r>
            <a:r>
              <a:rPr lang="ru-RU" altLang="ru-RU" sz="2000" dirty="0">
                <a:latin typeface="+mn-lt"/>
              </a:rPr>
              <a:t> </a:t>
            </a:r>
            <a:r>
              <a:rPr lang="ru-RU" altLang="ru-RU" sz="2000" dirty="0" err="1">
                <a:latin typeface="+mn-lt"/>
              </a:rPr>
              <a:t>працювати</a:t>
            </a:r>
            <a:r>
              <a:rPr lang="ru-RU" altLang="ru-RU" sz="2000" dirty="0">
                <a:latin typeface="+mn-lt"/>
              </a:rPr>
              <a:t> </a:t>
            </a:r>
            <a:r>
              <a:rPr lang="ru-RU" altLang="ru-RU" sz="2000" dirty="0" err="1">
                <a:latin typeface="+mn-lt"/>
              </a:rPr>
              <a:t>тільки</a:t>
            </a:r>
            <a:r>
              <a:rPr lang="ru-RU" altLang="ru-RU" sz="2000" dirty="0">
                <a:latin typeface="+mn-lt"/>
              </a:rPr>
              <a:t> в </a:t>
            </a:r>
            <a:r>
              <a:rPr lang="ru-RU" altLang="ru-RU" sz="2000" dirty="0" err="1">
                <a:latin typeface="+mn-lt"/>
              </a:rPr>
              <a:t>режимі</a:t>
            </a:r>
            <a:r>
              <a:rPr lang="ru-RU" altLang="ru-RU" sz="2000" dirty="0">
                <a:latin typeface="+mn-lt"/>
              </a:rPr>
              <a:t>  </a:t>
            </a:r>
            <a:r>
              <a:rPr lang="ru-RU" altLang="ru-RU" sz="2000" dirty="0" err="1">
                <a:latin typeface="+mn-lt"/>
              </a:rPr>
              <a:t>збагачення</a:t>
            </a:r>
            <a:r>
              <a:rPr lang="ru-RU" altLang="ru-RU" sz="20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680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82763" y="1794441"/>
            <a:ext cx="812641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+mj-lt"/>
              </a:rPr>
              <a:t>   </a:t>
            </a:r>
            <a:r>
              <a:rPr lang="ru-RU" altLang="ru-RU" sz="2000" b="1" dirty="0">
                <a:solidFill>
                  <a:srgbClr val="FF0000"/>
                </a:solidFill>
                <a:latin typeface="+mj-lt"/>
              </a:rPr>
              <a:t>Режим </a:t>
            </a:r>
            <a:r>
              <a:rPr lang="ru-RU" altLang="ru-RU" sz="2000" b="1" dirty="0" err="1">
                <a:solidFill>
                  <a:srgbClr val="FF0000"/>
                </a:solidFill>
                <a:latin typeface="+mj-lt"/>
              </a:rPr>
              <a:t>збагачення</a:t>
            </a:r>
            <a:r>
              <a:rPr lang="ru-RU" altLang="ru-RU" sz="2000" b="1" dirty="0">
                <a:solidFill>
                  <a:srgbClr val="FF0000"/>
                </a:solidFill>
                <a:latin typeface="+mj-lt"/>
              </a:rPr>
              <a:t>.</a:t>
            </a:r>
          </a:p>
          <a:p>
            <a:pPr eaLnBrk="1" hangingPunct="1"/>
            <a:endParaRPr lang="ru-RU" altLang="ru-RU" sz="2000" b="1" dirty="0">
              <a:solidFill>
                <a:srgbClr val="FF0000"/>
              </a:solidFill>
              <a:latin typeface="+mj-lt"/>
            </a:endParaRPr>
          </a:p>
          <a:p>
            <a:pPr algn="just" eaLnBrk="1" hangingPunct="1"/>
            <a:r>
              <a:rPr lang="uk-UA" altLang="ru-RU" sz="2000" dirty="0">
                <a:latin typeface="+mj-lt"/>
              </a:rPr>
              <a:t>На затвор подається </a:t>
            </a:r>
            <a:r>
              <a:rPr lang="uk-UA" altLang="ru-RU" sz="2000" b="1" dirty="0">
                <a:latin typeface="+mj-lt"/>
              </a:rPr>
              <a:t>негативна </a:t>
            </a:r>
            <a:r>
              <a:rPr lang="uk-UA" altLang="ru-RU" sz="2000" dirty="0">
                <a:latin typeface="+mj-lt"/>
              </a:rPr>
              <a:t>напруга по відношенню до початку.</a:t>
            </a:r>
          </a:p>
          <a:p>
            <a:pPr algn="just" eaLnBrk="1" hangingPunct="1"/>
            <a:r>
              <a:rPr lang="uk-UA" altLang="ru-RU" sz="2000" dirty="0">
                <a:latin typeface="+mj-lt"/>
              </a:rPr>
              <a:t>Під дією електричного поля електрони виштовхуються з </a:t>
            </a:r>
            <a:r>
              <a:rPr lang="uk-UA" altLang="ru-RU" sz="2000" dirty="0" err="1">
                <a:latin typeface="+mj-lt"/>
              </a:rPr>
              <a:t>підзатворної</a:t>
            </a:r>
            <a:r>
              <a:rPr lang="uk-UA" altLang="ru-RU" sz="2000" dirty="0">
                <a:latin typeface="+mj-lt"/>
              </a:rPr>
              <a:t> області, канал збагачується носіями </a:t>
            </a:r>
            <a:r>
              <a:rPr lang="uk-UA" altLang="ru-RU" sz="2000" dirty="0" err="1">
                <a:latin typeface="+mj-lt"/>
              </a:rPr>
              <a:t>р</a:t>
            </a:r>
            <a:r>
              <a:rPr lang="uk-UA" altLang="ru-RU" sz="2000" dirty="0">
                <a:latin typeface="+mj-lt"/>
              </a:rPr>
              <a:t>-типу і утворюється канал, по якому починає протікати струм стоку.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44676" y="964377"/>
            <a:ext cx="86020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+mj-lt"/>
              </a:rPr>
              <a:t> </a:t>
            </a:r>
            <a:r>
              <a:rPr lang="uk-UA" altLang="ru-RU" sz="2000" dirty="0">
                <a:latin typeface="+mj-lt"/>
              </a:rPr>
              <a:t>До деякої напруги </a:t>
            </a:r>
            <a:r>
              <a:rPr lang="uk-UA" altLang="ru-RU" sz="2000" dirty="0" err="1">
                <a:latin typeface="+mj-lt"/>
              </a:rPr>
              <a:t>U</a:t>
            </a:r>
            <a:r>
              <a:rPr lang="uk-UA" altLang="ru-RU" sz="2000" dirty="0">
                <a:latin typeface="+mj-lt"/>
              </a:rPr>
              <a:t> </a:t>
            </a:r>
            <a:r>
              <a:rPr lang="uk-UA" altLang="ru-RU" sz="2000" baseline="-25000" dirty="0" err="1">
                <a:latin typeface="+mj-lt"/>
              </a:rPr>
              <a:t>зв.пор</a:t>
            </a:r>
            <a:r>
              <a:rPr lang="uk-UA" altLang="ru-RU" sz="2000" baseline="-25000" dirty="0">
                <a:latin typeface="+mj-lt"/>
              </a:rPr>
              <a:t> </a:t>
            </a:r>
            <a:r>
              <a:rPr lang="uk-UA" altLang="ru-RU" sz="2000" dirty="0">
                <a:latin typeface="+mj-lt"/>
              </a:rPr>
              <a:t>канал відсутній і транзистор закрити</a:t>
            </a:r>
            <a:r>
              <a:rPr lang="ru-RU" altLang="ru-RU" sz="2000" dirty="0">
                <a:latin typeface="+mj-lt"/>
              </a:rPr>
              <a:t>й.</a:t>
            </a:r>
          </a:p>
        </p:txBody>
      </p:sp>
    </p:spTree>
    <p:extLst>
      <p:ext uri="{BB962C8B-B14F-4D97-AF65-F5344CB8AC3E}">
        <p14:creationId xmlns:p14="http://schemas.microsoft.com/office/powerpoint/2010/main" val="4213147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17363" y="116633"/>
            <a:ext cx="86487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uk-UA" altLang="ru-RU" sz="2000" b="1" dirty="0">
                <a:latin typeface="+mj-lt"/>
              </a:rPr>
              <a:t>Узагальнена </a:t>
            </a:r>
            <a:r>
              <a:rPr lang="uk-UA" altLang="ru-RU" sz="2000" b="1" dirty="0" err="1">
                <a:latin typeface="+mj-lt"/>
              </a:rPr>
              <a:t>стокозатворна</a:t>
            </a:r>
            <a:r>
              <a:rPr lang="uk-UA" altLang="ru-RU" sz="2000" b="1" dirty="0">
                <a:latin typeface="+mj-lt"/>
              </a:rPr>
              <a:t> характеристика</a:t>
            </a:r>
          </a:p>
          <a:p>
            <a:pPr algn="ctr" eaLnBrk="1" hangingPunct="1">
              <a:buFontTx/>
              <a:buNone/>
            </a:pPr>
            <a:r>
              <a:rPr lang="uk-UA" altLang="ru-RU" sz="2000" b="1" dirty="0">
                <a:latin typeface="+mj-lt"/>
              </a:rPr>
              <a:t>транзисторів різного типу</a:t>
            </a:r>
            <a:endParaRPr lang="uk-UA" altLang="ru-RU" sz="2000" dirty="0">
              <a:latin typeface="+mj-lt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5734050" y="2457450"/>
            <a:ext cx="0" cy="304800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38400" y="5524500"/>
            <a:ext cx="645795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 rot="7716494" flipV="1">
            <a:off x="2790826" y="4094163"/>
            <a:ext cx="3406775" cy="508000"/>
          </a:xfrm>
          <a:custGeom>
            <a:avLst/>
            <a:gdLst>
              <a:gd name="T0" fmla="*/ 3406775 w 1738"/>
              <a:gd name="T1" fmla="*/ 0 h 119"/>
              <a:gd name="T2" fmla="*/ 0 w 1738"/>
              <a:gd name="T3" fmla="*/ 508000 h 1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38" h="119">
                <a:moveTo>
                  <a:pt x="1738" y="0"/>
                </a:moveTo>
                <a:cubicBezTo>
                  <a:pt x="1738" y="65"/>
                  <a:pt x="960" y="119"/>
                  <a:pt x="0" y="119"/>
                </a:cubicBezTo>
              </a:path>
            </a:pathLst>
          </a:custGeom>
          <a:noFill/>
          <a:ln w="57150" cap="flat">
            <a:solidFill>
              <a:srgbClr val="00B05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8986839" y="5149384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 dirty="0">
                <a:latin typeface="Times New Roman" pitchFamily="18" charset="0"/>
              </a:rPr>
              <a:t>U</a:t>
            </a:r>
            <a:r>
              <a:rPr lang="ru-RU" altLang="ru-RU" sz="2400" b="1" i="1" dirty="0" err="1">
                <a:latin typeface="Times New Roman" pitchFamily="18" charset="0"/>
              </a:rPr>
              <a:t>зв</a:t>
            </a:r>
            <a:endParaRPr lang="ru-RU" altLang="ru-RU" sz="2400" b="1" i="1" dirty="0">
              <a:latin typeface="Times New Roman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800725" y="2291884"/>
            <a:ext cx="4603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itchFamily="18" charset="0"/>
              </a:rPr>
              <a:t>I</a:t>
            </a:r>
            <a:r>
              <a:rPr lang="en-US" altLang="ru-RU" sz="2400" b="1" i="1">
                <a:latin typeface="Times New Roman" pitchFamily="18" charset="0"/>
              </a:rPr>
              <a:t>c</a:t>
            </a:r>
          </a:p>
        </p:txBody>
      </p:sp>
      <p:sp>
        <p:nvSpPr>
          <p:cNvPr id="11" name="Arc 12"/>
          <p:cNvSpPr>
            <a:spLocks/>
          </p:cNvSpPr>
          <p:nvPr/>
        </p:nvSpPr>
        <p:spPr bwMode="auto">
          <a:xfrm rot="19810803" flipV="1">
            <a:off x="3484564" y="4025901"/>
            <a:ext cx="3640137" cy="671513"/>
          </a:xfrm>
          <a:custGeom>
            <a:avLst/>
            <a:gdLst>
              <a:gd name="T0" fmla="*/ 0 w 30177"/>
              <a:gd name="T1" fmla="*/ 53194 h 22420"/>
              <a:gd name="T2" fmla="*/ 3638207 w 30177"/>
              <a:gd name="T3" fmla="*/ 671513 h 22420"/>
              <a:gd name="T4" fmla="*/ 1034611 w 30177"/>
              <a:gd name="T5" fmla="*/ 646953 h 224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77" h="22420" fill="none" extrusionOk="0">
                <a:moveTo>
                  <a:pt x="-1" y="1775"/>
                </a:moveTo>
                <a:cubicBezTo>
                  <a:pt x="2707" y="604"/>
                  <a:pt x="5626" y="-1"/>
                  <a:pt x="8577" y="0"/>
                </a:cubicBezTo>
                <a:cubicBezTo>
                  <a:pt x="20506" y="0"/>
                  <a:pt x="30177" y="9670"/>
                  <a:pt x="30177" y="21600"/>
                </a:cubicBezTo>
                <a:cubicBezTo>
                  <a:pt x="30177" y="21873"/>
                  <a:pt x="30171" y="22146"/>
                  <a:pt x="30161" y="22420"/>
                </a:cubicBezTo>
              </a:path>
              <a:path w="30177" h="22420" stroke="0" extrusionOk="0">
                <a:moveTo>
                  <a:pt x="-1" y="1775"/>
                </a:moveTo>
                <a:cubicBezTo>
                  <a:pt x="2707" y="604"/>
                  <a:pt x="5626" y="-1"/>
                  <a:pt x="8577" y="0"/>
                </a:cubicBezTo>
                <a:cubicBezTo>
                  <a:pt x="20506" y="0"/>
                  <a:pt x="30177" y="9670"/>
                  <a:pt x="30177" y="21600"/>
                </a:cubicBezTo>
                <a:cubicBezTo>
                  <a:pt x="30177" y="21873"/>
                  <a:pt x="30171" y="22146"/>
                  <a:pt x="30161" y="22420"/>
                </a:cubicBezTo>
                <a:lnTo>
                  <a:pt x="8577" y="21600"/>
                </a:lnTo>
                <a:lnTo>
                  <a:pt x="-1" y="1775"/>
                </a:lnTo>
                <a:close/>
              </a:path>
            </a:pathLst>
          </a:custGeom>
          <a:noFill/>
          <a:ln w="38100">
            <a:solidFill>
              <a:srgbClr val="0070C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 rot="2913840" flipH="1">
            <a:off x="2388395" y="3904457"/>
            <a:ext cx="3141662" cy="530225"/>
          </a:xfrm>
          <a:custGeom>
            <a:avLst/>
            <a:gdLst>
              <a:gd name="T0" fmla="*/ 3141662 w 1738"/>
              <a:gd name="T1" fmla="*/ 0 h 119"/>
              <a:gd name="T2" fmla="*/ 0 w 1738"/>
              <a:gd name="T3" fmla="*/ 530225 h 1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38" h="119">
                <a:moveTo>
                  <a:pt x="1738" y="0"/>
                </a:moveTo>
                <a:cubicBezTo>
                  <a:pt x="1738" y="65"/>
                  <a:pt x="960" y="119"/>
                  <a:pt x="0" y="119"/>
                </a:cubicBezTo>
              </a:path>
            </a:pathLst>
          </a:custGeom>
          <a:noFill/>
          <a:ln w="381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 rot="18686160">
            <a:off x="5842795" y="3910807"/>
            <a:ext cx="3141662" cy="530225"/>
          </a:xfrm>
          <a:custGeom>
            <a:avLst/>
            <a:gdLst>
              <a:gd name="T0" fmla="*/ 3141662 w 1738"/>
              <a:gd name="T1" fmla="*/ 0 h 119"/>
              <a:gd name="T2" fmla="*/ 0 w 1738"/>
              <a:gd name="T3" fmla="*/ 530225 h 1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38" h="119">
                <a:moveTo>
                  <a:pt x="1738" y="0"/>
                </a:moveTo>
                <a:cubicBezTo>
                  <a:pt x="1738" y="65"/>
                  <a:pt x="960" y="119"/>
                  <a:pt x="0" y="119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Arc 15"/>
          <p:cNvSpPr>
            <a:spLocks/>
          </p:cNvSpPr>
          <p:nvPr/>
        </p:nvSpPr>
        <p:spPr bwMode="auto">
          <a:xfrm rot="1789197" flipH="1" flipV="1">
            <a:off x="4348164" y="4032251"/>
            <a:ext cx="3640137" cy="671513"/>
          </a:xfrm>
          <a:custGeom>
            <a:avLst/>
            <a:gdLst>
              <a:gd name="T0" fmla="*/ 0 w 30177"/>
              <a:gd name="T1" fmla="*/ 53194 h 22420"/>
              <a:gd name="T2" fmla="*/ 3638207 w 30177"/>
              <a:gd name="T3" fmla="*/ 671513 h 22420"/>
              <a:gd name="T4" fmla="*/ 1034611 w 30177"/>
              <a:gd name="T5" fmla="*/ 646953 h 224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77" h="22420" fill="none" extrusionOk="0">
                <a:moveTo>
                  <a:pt x="-1" y="1775"/>
                </a:moveTo>
                <a:cubicBezTo>
                  <a:pt x="2707" y="604"/>
                  <a:pt x="5626" y="-1"/>
                  <a:pt x="8577" y="0"/>
                </a:cubicBezTo>
                <a:cubicBezTo>
                  <a:pt x="20506" y="0"/>
                  <a:pt x="30177" y="9670"/>
                  <a:pt x="30177" y="21600"/>
                </a:cubicBezTo>
                <a:cubicBezTo>
                  <a:pt x="30177" y="21873"/>
                  <a:pt x="30171" y="22146"/>
                  <a:pt x="30161" y="22420"/>
                </a:cubicBezTo>
              </a:path>
              <a:path w="30177" h="22420" stroke="0" extrusionOk="0">
                <a:moveTo>
                  <a:pt x="-1" y="1775"/>
                </a:moveTo>
                <a:cubicBezTo>
                  <a:pt x="2707" y="604"/>
                  <a:pt x="5626" y="-1"/>
                  <a:pt x="8577" y="0"/>
                </a:cubicBezTo>
                <a:cubicBezTo>
                  <a:pt x="20506" y="0"/>
                  <a:pt x="30177" y="9670"/>
                  <a:pt x="30177" y="21600"/>
                </a:cubicBezTo>
                <a:cubicBezTo>
                  <a:pt x="30177" y="21873"/>
                  <a:pt x="30171" y="22146"/>
                  <a:pt x="30161" y="22420"/>
                </a:cubicBezTo>
                <a:lnTo>
                  <a:pt x="8577" y="21600"/>
                </a:lnTo>
                <a:lnTo>
                  <a:pt x="-1" y="1775"/>
                </a:lnTo>
                <a:close/>
              </a:path>
            </a:pathLst>
          </a:cu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296150" y="5486401"/>
            <a:ext cx="1428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 dirty="0">
                <a:latin typeface="Times New Roman" pitchFamily="18" charset="0"/>
              </a:rPr>
              <a:t>U</a:t>
            </a:r>
            <a:r>
              <a:rPr lang="ru-RU" altLang="ru-RU" sz="2400" b="1" i="1" dirty="0" err="1">
                <a:latin typeface="Times New Roman" pitchFamily="18" charset="0"/>
              </a:rPr>
              <a:t>зв.відс</a:t>
            </a:r>
            <a:endParaRPr lang="ru-RU" altLang="ru-RU" sz="2400" b="1" i="1" dirty="0">
              <a:latin typeface="Times New Roman" pitchFamily="18" charset="0"/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236446" y="5512922"/>
            <a:ext cx="14029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800" b="1" i="1" dirty="0">
                <a:latin typeface="Times New Roman" pitchFamily="18" charset="0"/>
              </a:rPr>
              <a:t>U</a:t>
            </a:r>
            <a:r>
              <a:rPr lang="ru-RU" altLang="ru-RU" sz="2800" b="1" i="1" dirty="0" err="1">
                <a:latin typeface="Times New Roman" pitchFamily="18" charset="0"/>
              </a:rPr>
              <a:t>зв.</a:t>
            </a:r>
            <a:r>
              <a:rPr lang="ru-RU" altLang="ru-RU" sz="2400" b="1" i="1" dirty="0" err="1">
                <a:latin typeface="Times New Roman" pitchFamily="18" charset="0"/>
              </a:rPr>
              <a:t>пор</a:t>
            </a:r>
            <a:r>
              <a:rPr lang="ru-RU" altLang="ru-RU" sz="2800" b="1" i="1" dirty="0">
                <a:latin typeface="Times New Roman" pitchFamily="18" charset="0"/>
              </a:rPr>
              <a:t> </a:t>
            </a:r>
            <a:endParaRPr lang="ru-RU" altLang="ru-RU" b="1" i="1" dirty="0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7607300" y="553085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4787900" y="5530850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" name="Line 84"/>
          <p:cNvSpPr>
            <a:spLocks noChangeShapeType="1"/>
          </p:cNvSpPr>
          <p:nvPr/>
        </p:nvSpPr>
        <p:spPr bwMode="auto">
          <a:xfrm flipH="1">
            <a:off x="6781800" y="2889250"/>
            <a:ext cx="207084" cy="463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3" name="Line 85"/>
          <p:cNvSpPr>
            <a:spLocks noChangeShapeType="1"/>
          </p:cNvSpPr>
          <p:nvPr/>
        </p:nvSpPr>
        <p:spPr bwMode="auto">
          <a:xfrm>
            <a:off x="2867490" y="4796909"/>
            <a:ext cx="866310" cy="42279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4" name="Line 86"/>
          <p:cNvSpPr>
            <a:spLocks noChangeShapeType="1"/>
          </p:cNvSpPr>
          <p:nvPr/>
        </p:nvSpPr>
        <p:spPr bwMode="auto">
          <a:xfrm>
            <a:off x="2806700" y="2980546"/>
            <a:ext cx="355600" cy="315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5" name="Text Box 87"/>
          <p:cNvSpPr txBox="1">
            <a:spLocks noChangeArrowheads="1"/>
          </p:cNvSpPr>
          <p:nvPr/>
        </p:nvSpPr>
        <p:spPr bwMode="auto">
          <a:xfrm>
            <a:off x="8549158" y="1108775"/>
            <a:ext cx="1409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b="1">
                <a:latin typeface="+mn-lt"/>
              </a:rPr>
              <a:t>n-</a:t>
            </a:r>
            <a:r>
              <a:rPr lang="ru-RU" altLang="ru-RU" sz="2000" b="1">
                <a:latin typeface="+mn-lt"/>
              </a:rPr>
              <a:t>канал</a:t>
            </a:r>
          </a:p>
        </p:txBody>
      </p:sp>
      <p:sp>
        <p:nvSpPr>
          <p:cNvPr id="86" name="Text Box 88"/>
          <p:cNvSpPr txBox="1">
            <a:spLocks noChangeArrowheads="1"/>
          </p:cNvSpPr>
          <p:nvPr/>
        </p:nvSpPr>
        <p:spPr bwMode="auto">
          <a:xfrm>
            <a:off x="2162640" y="1108775"/>
            <a:ext cx="1409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>
                <a:latin typeface="+mj-lt"/>
              </a:rPr>
              <a:t>р</a:t>
            </a:r>
            <a:r>
              <a:rPr lang="en-US" altLang="ru-RU" sz="2000" b="1" dirty="0">
                <a:latin typeface="+mj-lt"/>
              </a:rPr>
              <a:t>-</a:t>
            </a:r>
            <a:r>
              <a:rPr lang="ru-RU" altLang="ru-RU" sz="2000" b="1" dirty="0">
                <a:latin typeface="+mj-lt"/>
              </a:rPr>
              <a:t>канал</a:t>
            </a:r>
          </a:p>
        </p:txBody>
      </p:sp>
      <p:grpSp>
        <p:nvGrpSpPr>
          <p:cNvPr id="88" name="Группа 87"/>
          <p:cNvGrpSpPr/>
          <p:nvPr/>
        </p:nvGrpSpPr>
        <p:grpSpPr>
          <a:xfrm>
            <a:off x="1524000" y="2506535"/>
            <a:ext cx="1495135" cy="1011773"/>
            <a:chOff x="7368215" y="3426849"/>
            <a:chExt cx="1495135" cy="1011773"/>
          </a:xfrm>
        </p:grpSpPr>
        <p:sp>
          <p:nvSpPr>
            <p:cNvPr id="89" name="Овал 88"/>
            <p:cNvSpPr/>
            <p:nvPr/>
          </p:nvSpPr>
          <p:spPr>
            <a:xfrm>
              <a:off x="7461215" y="3426849"/>
              <a:ext cx="890137" cy="8901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>
              <a:off x="7996358" y="3635451"/>
              <a:ext cx="0" cy="530824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flipV="1">
              <a:off x="8006855" y="4038953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flipV="1">
              <a:off x="7996358" y="3767158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 стрелкой 92"/>
            <p:cNvCxnSpPr/>
            <p:nvPr/>
          </p:nvCxnSpPr>
          <p:spPr>
            <a:xfrm flipH="1">
              <a:off x="7461216" y="4043588"/>
              <a:ext cx="33156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7395906" y="406929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491132" y="3427719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8529777" y="3992513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 flipH="1">
              <a:off x="7368215" y="4038955"/>
              <a:ext cx="93001" cy="46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flipV="1">
              <a:off x="7770397" y="3764965"/>
              <a:ext cx="0" cy="2717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 стрелкой 99"/>
            <p:cNvCxnSpPr/>
            <p:nvPr/>
          </p:nvCxnSpPr>
          <p:spPr>
            <a:xfrm flipV="1">
              <a:off x="7996357" y="3900861"/>
              <a:ext cx="35499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Группа 100"/>
          <p:cNvGrpSpPr/>
          <p:nvPr/>
        </p:nvGrpSpPr>
        <p:grpSpPr>
          <a:xfrm>
            <a:off x="8896350" y="2400327"/>
            <a:ext cx="1545771" cy="996345"/>
            <a:chOff x="7177799" y="1835634"/>
            <a:chExt cx="1545771" cy="996345"/>
          </a:xfrm>
        </p:grpSpPr>
        <p:sp>
          <p:nvSpPr>
            <p:cNvPr id="102" name="Овал 101"/>
            <p:cNvSpPr/>
            <p:nvPr/>
          </p:nvSpPr>
          <p:spPr>
            <a:xfrm>
              <a:off x="7321435" y="1835634"/>
              <a:ext cx="890137" cy="8901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3" name="Прямая соединительная линия 102"/>
            <p:cNvCxnSpPr/>
            <p:nvPr/>
          </p:nvCxnSpPr>
          <p:spPr>
            <a:xfrm>
              <a:off x="7856578" y="2044236"/>
              <a:ext cx="0" cy="530824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 flipV="1">
              <a:off x="7867075" y="2447738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 flipV="1">
              <a:off x="7856578" y="2175943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 стрелкой 105"/>
            <p:cNvCxnSpPr/>
            <p:nvPr/>
          </p:nvCxnSpPr>
          <p:spPr>
            <a:xfrm>
              <a:off x="7258050" y="2452373"/>
              <a:ext cx="41029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7177799" y="246264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351352" y="1836504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8389997" y="2401298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cxnSp>
          <p:nvCxnSpPr>
            <p:cNvPr id="111" name="Прямая соединительная линия 110"/>
            <p:cNvCxnSpPr/>
            <p:nvPr/>
          </p:nvCxnSpPr>
          <p:spPr>
            <a:xfrm flipV="1">
              <a:off x="7668344" y="2180578"/>
              <a:ext cx="0" cy="2717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 стрелкой 111"/>
            <p:cNvCxnSpPr/>
            <p:nvPr/>
          </p:nvCxnSpPr>
          <p:spPr>
            <a:xfrm flipH="1" flipV="1">
              <a:off x="7856578" y="2316475"/>
              <a:ext cx="35499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4" name="Прямая со стрелкой 113"/>
          <p:cNvCxnSpPr/>
          <p:nvPr/>
        </p:nvCxnSpPr>
        <p:spPr>
          <a:xfrm flipH="1">
            <a:off x="8343901" y="2822826"/>
            <a:ext cx="617119" cy="1743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Группа 114"/>
          <p:cNvGrpSpPr/>
          <p:nvPr/>
        </p:nvGrpSpPr>
        <p:grpSpPr>
          <a:xfrm>
            <a:off x="6427412" y="1979252"/>
            <a:ext cx="1518539" cy="986071"/>
            <a:chOff x="7205031" y="1835634"/>
            <a:chExt cx="1518539" cy="986071"/>
          </a:xfrm>
        </p:grpSpPr>
        <p:sp>
          <p:nvSpPr>
            <p:cNvPr id="116" name="Овал 115"/>
            <p:cNvSpPr/>
            <p:nvPr/>
          </p:nvSpPr>
          <p:spPr>
            <a:xfrm>
              <a:off x="7321435" y="1835634"/>
              <a:ext cx="890137" cy="8901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7" name="Прямая соединительная линия 116"/>
            <p:cNvCxnSpPr/>
            <p:nvPr/>
          </p:nvCxnSpPr>
          <p:spPr>
            <a:xfrm>
              <a:off x="7856578" y="2044236"/>
              <a:ext cx="0" cy="5308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flipV="1">
              <a:off x="7867075" y="2447738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flipV="1">
              <a:off x="7856578" y="2175943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 стрелкой 119"/>
            <p:cNvCxnSpPr/>
            <p:nvPr/>
          </p:nvCxnSpPr>
          <p:spPr>
            <a:xfrm>
              <a:off x="7242130" y="2452373"/>
              <a:ext cx="42621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7205031" y="245237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8351352" y="1836504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8389997" y="2401298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cxnSp>
          <p:nvCxnSpPr>
            <p:cNvPr id="125" name="Прямая соединительная линия 124"/>
            <p:cNvCxnSpPr/>
            <p:nvPr/>
          </p:nvCxnSpPr>
          <p:spPr>
            <a:xfrm flipV="1">
              <a:off x="7668344" y="2180578"/>
              <a:ext cx="0" cy="2717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 стрелкой 125"/>
            <p:cNvCxnSpPr/>
            <p:nvPr/>
          </p:nvCxnSpPr>
          <p:spPr>
            <a:xfrm flipH="1" flipV="1">
              <a:off x="7856578" y="2316475"/>
              <a:ext cx="35499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Группа 127"/>
          <p:cNvGrpSpPr/>
          <p:nvPr/>
        </p:nvGrpSpPr>
        <p:grpSpPr>
          <a:xfrm>
            <a:off x="3668277" y="2042940"/>
            <a:ext cx="1858487" cy="986071"/>
            <a:chOff x="7004863" y="3426849"/>
            <a:chExt cx="1858487" cy="986071"/>
          </a:xfrm>
        </p:grpSpPr>
        <p:sp>
          <p:nvSpPr>
            <p:cNvPr id="129" name="Овал 128"/>
            <p:cNvSpPr/>
            <p:nvPr/>
          </p:nvSpPr>
          <p:spPr>
            <a:xfrm>
              <a:off x="7461215" y="3426849"/>
              <a:ext cx="890137" cy="8901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0" name="Прямая соединительная линия 129"/>
            <p:cNvCxnSpPr/>
            <p:nvPr/>
          </p:nvCxnSpPr>
          <p:spPr>
            <a:xfrm>
              <a:off x="7996358" y="3635451"/>
              <a:ext cx="0" cy="5308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flipV="1">
              <a:off x="8006855" y="4038953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flipV="1">
              <a:off x="7996358" y="3767158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 стрелкой 132"/>
            <p:cNvCxnSpPr/>
            <p:nvPr/>
          </p:nvCxnSpPr>
          <p:spPr>
            <a:xfrm flipH="1">
              <a:off x="7461216" y="4043588"/>
              <a:ext cx="33156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7004863" y="404358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8491132" y="3427719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8529777" y="3992513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cxnSp>
          <p:nvCxnSpPr>
            <p:cNvPr id="138" name="Прямая соединительная линия 137"/>
            <p:cNvCxnSpPr/>
            <p:nvPr/>
          </p:nvCxnSpPr>
          <p:spPr>
            <a:xfrm flipH="1">
              <a:off x="7298533" y="4038955"/>
              <a:ext cx="162683" cy="46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я соединительная линия 138"/>
            <p:cNvCxnSpPr/>
            <p:nvPr/>
          </p:nvCxnSpPr>
          <p:spPr>
            <a:xfrm flipV="1">
              <a:off x="7770397" y="3764965"/>
              <a:ext cx="0" cy="2717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 стрелкой 139"/>
            <p:cNvCxnSpPr/>
            <p:nvPr/>
          </p:nvCxnSpPr>
          <p:spPr>
            <a:xfrm flipV="1">
              <a:off x="7996357" y="3900861"/>
              <a:ext cx="35499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Line 84"/>
          <p:cNvSpPr>
            <a:spLocks noChangeShapeType="1"/>
          </p:cNvSpPr>
          <p:nvPr/>
        </p:nvSpPr>
        <p:spPr bwMode="auto">
          <a:xfrm>
            <a:off x="4559738" y="2933505"/>
            <a:ext cx="100033" cy="3569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53" name="Группа 152"/>
          <p:cNvGrpSpPr/>
          <p:nvPr/>
        </p:nvGrpSpPr>
        <p:grpSpPr>
          <a:xfrm>
            <a:off x="1922829" y="3980465"/>
            <a:ext cx="1662471" cy="1001110"/>
            <a:chOff x="277732" y="3772853"/>
            <a:chExt cx="1662471" cy="1001110"/>
          </a:xfrm>
        </p:grpSpPr>
        <p:sp>
          <p:nvSpPr>
            <p:cNvPr id="143" name="Овал 142"/>
            <p:cNvSpPr/>
            <p:nvPr/>
          </p:nvSpPr>
          <p:spPr>
            <a:xfrm>
              <a:off x="538068" y="3772853"/>
              <a:ext cx="890137" cy="8901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4" name="Прямая соединительная линия 143"/>
            <p:cNvCxnSpPr/>
            <p:nvPr/>
          </p:nvCxnSpPr>
          <p:spPr>
            <a:xfrm>
              <a:off x="1073211" y="3981455"/>
              <a:ext cx="0" cy="5308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/>
            <p:cNvCxnSpPr/>
            <p:nvPr/>
          </p:nvCxnSpPr>
          <p:spPr>
            <a:xfrm flipV="1">
              <a:off x="1083708" y="4384957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единительная линия 145"/>
            <p:cNvCxnSpPr/>
            <p:nvPr/>
          </p:nvCxnSpPr>
          <p:spPr>
            <a:xfrm flipV="1">
              <a:off x="1073211" y="4113162"/>
              <a:ext cx="68899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Прямая со стрелкой 146"/>
            <p:cNvCxnSpPr/>
            <p:nvPr/>
          </p:nvCxnSpPr>
          <p:spPr>
            <a:xfrm flipV="1">
              <a:off x="424567" y="4388573"/>
              <a:ext cx="659141" cy="10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277732" y="440463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567985" y="3773723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606630" y="4338517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8033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66900" y="35512"/>
            <a:ext cx="86487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000" b="1" dirty="0" err="1">
                <a:latin typeface="+mj-lt"/>
              </a:rPr>
              <a:t>Флеш-памʼять</a:t>
            </a:r>
            <a:r>
              <a:rPr lang="ru-RU" altLang="ru-RU" sz="2000" b="1" dirty="0">
                <a:latin typeface="+mj-lt"/>
              </a:rPr>
              <a:t> на </a:t>
            </a:r>
            <a:r>
              <a:rPr lang="ru-RU" altLang="ru-RU" sz="2000" b="1" dirty="0" err="1">
                <a:latin typeface="+mj-lt"/>
              </a:rPr>
              <a:t>основі</a:t>
            </a:r>
            <a:r>
              <a:rPr lang="ru-RU" altLang="ru-RU" sz="2000" b="1" dirty="0">
                <a:latin typeface="+mj-lt"/>
              </a:rPr>
              <a:t> МОН-транзистора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834147" y="655535"/>
            <a:ext cx="88328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uk-UA" altLang="ru-RU" sz="2000" dirty="0">
                <a:latin typeface="+mj-lt"/>
              </a:rPr>
              <a:t>Використовуються транзистори з індукованим каналом. Призначені для створення швидкодіючого програмованого осередку флеш-пам'яті.</a:t>
            </a:r>
          </a:p>
          <a:p>
            <a:pPr algn="just" eaLnBrk="1" hangingPunct="1"/>
            <a:r>
              <a:rPr lang="uk-UA" altLang="ru-RU" sz="2000" dirty="0">
                <a:latin typeface="+mj-lt"/>
              </a:rPr>
              <a:t>Дозволяє проводити електричний запис та стирання одного біта інформації.</a:t>
            </a:r>
          </a:p>
          <a:p>
            <a:pPr algn="just" eaLnBrk="1" hangingPunct="1"/>
            <a:r>
              <a:rPr lang="uk-UA" altLang="ru-RU" sz="2000" dirty="0">
                <a:latin typeface="+mj-lt"/>
              </a:rPr>
              <a:t>  Пам'ять є незалежною. Інформація не стирається при вимкненні живлення.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85339" y="3222078"/>
            <a:ext cx="61542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 err="1">
                <a:solidFill>
                  <a:srgbClr val="FF0000"/>
                </a:solidFill>
                <a:latin typeface="+mj-lt"/>
              </a:rPr>
              <a:t>Спрощена</a:t>
            </a:r>
            <a:r>
              <a:rPr lang="ru-RU" altLang="ru-RU" sz="2000" b="1" dirty="0">
                <a:solidFill>
                  <a:srgbClr val="FF0000"/>
                </a:solidFill>
                <a:latin typeface="+mj-lt"/>
              </a:rPr>
              <a:t> структура </a:t>
            </a:r>
            <a:r>
              <a:rPr lang="ru-RU" altLang="ru-RU" sz="2000" b="1" dirty="0" err="1">
                <a:solidFill>
                  <a:srgbClr val="FF0000"/>
                </a:solidFill>
                <a:latin typeface="+mj-lt"/>
              </a:rPr>
              <a:t>комірки</a:t>
            </a:r>
            <a:r>
              <a:rPr lang="ru-RU" altLang="ru-RU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altLang="ru-RU" sz="2000" b="1" dirty="0" err="1">
                <a:solidFill>
                  <a:srgbClr val="FF0000"/>
                </a:solidFill>
                <a:latin typeface="+mj-lt"/>
              </a:rPr>
              <a:t>флеш-памʼяті</a:t>
            </a:r>
            <a:endParaRPr lang="ru-RU" altLang="ru-RU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930650" y="60452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949700" y="4997450"/>
            <a:ext cx="552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7188200" y="4883150"/>
            <a:ext cx="1905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356100" y="5003800"/>
            <a:ext cx="0" cy="571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6718300" y="502285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349750" y="5568951"/>
            <a:ext cx="673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022850" y="4965700"/>
            <a:ext cx="0" cy="59313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5511800" y="3740150"/>
            <a:ext cx="0" cy="419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6089650" y="5013176"/>
            <a:ext cx="6350" cy="5621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3300" y="5568950"/>
            <a:ext cx="635000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4362450" y="4762500"/>
            <a:ext cx="438150" cy="209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6191250" y="4762500"/>
            <a:ext cx="419100" cy="209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623050" y="4756150"/>
            <a:ext cx="571500" cy="24765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3917950" y="4756150"/>
            <a:ext cx="571500" cy="24765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4794250" y="4356100"/>
            <a:ext cx="1428750" cy="6477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" name="Rectangle 39"/>
          <p:cNvSpPr>
            <a:spLocks noChangeArrowheads="1"/>
          </p:cNvSpPr>
          <p:nvPr/>
        </p:nvSpPr>
        <p:spPr bwMode="auto">
          <a:xfrm>
            <a:off x="3905250" y="6038850"/>
            <a:ext cx="3276600" cy="88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3917950" y="4927600"/>
            <a:ext cx="0" cy="1181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4643328" y="3733800"/>
            <a:ext cx="4872" cy="1009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 flipH="1" flipV="1">
            <a:off x="5448300" y="6115050"/>
            <a:ext cx="0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6096000" y="365760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/>
              <a:t>С</a:t>
            </a:r>
            <a:endParaRPr lang="ru-RU" altLang="ru-RU"/>
          </a:p>
        </p:txBody>
      </p: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4229100" y="365760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/>
              <a:t>В</a:t>
            </a:r>
            <a:endParaRPr lang="ru-RU" altLang="ru-RU" dirty="0"/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5124450" y="365760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/>
              <a:t>З</a:t>
            </a:r>
            <a:endParaRPr lang="ru-RU" altLang="ru-RU"/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 flipH="1">
            <a:off x="5981700" y="4133850"/>
            <a:ext cx="1276350" cy="51435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 flipH="1">
            <a:off x="7048500" y="4819650"/>
            <a:ext cx="552450" cy="5715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" name="Text Box 48"/>
          <p:cNvSpPr txBox="1">
            <a:spLocks noChangeArrowheads="1"/>
          </p:cNvSpPr>
          <p:nvPr/>
        </p:nvSpPr>
        <p:spPr bwMode="auto">
          <a:xfrm>
            <a:off x="7600950" y="4552950"/>
            <a:ext cx="1104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dirty="0">
                <a:latin typeface="Times New Roman" pitchFamily="18" charset="0"/>
              </a:rPr>
              <a:t>SiO2</a:t>
            </a:r>
            <a:endParaRPr lang="ru-RU" altLang="ru-RU" sz="2000" dirty="0"/>
          </a:p>
        </p:txBody>
      </p:sp>
      <p:sp>
        <p:nvSpPr>
          <p:cNvPr id="48" name="Text Box 49"/>
          <p:cNvSpPr txBox="1">
            <a:spLocks noChangeArrowheads="1"/>
          </p:cNvSpPr>
          <p:nvPr/>
        </p:nvSpPr>
        <p:spPr bwMode="auto">
          <a:xfrm>
            <a:off x="5172075" y="5515811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400" dirty="0"/>
              <a:t>p</a:t>
            </a:r>
            <a:endParaRPr lang="ru-RU" altLang="ru-RU" dirty="0"/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7557837" y="5193023"/>
            <a:ext cx="2286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 </a:t>
            </a:r>
            <a:r>
              <a:rPr lang="en-US" altLang="ru-RU" sz="2000" dirty="0">
                <a:latin typeface="Times New Roman" pitchFamily="18" charset="0"/>
                <a:cs typeface="Times New Roman" panose="02020603050405020304" pitchFamily="18" charset="0"/>
              </a:rPr>
              <a:t>GaAs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H="1">
            <a:off x="6908800" y="5518150"/>
            <a:ext cx="673100" cy="14605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7581900" y="6076950"/>
            <a:ext cx="2019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-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підкладка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8" name="Line 60"/>
          <p:cNvSpPr>
            <a:spLocks noChangeShapeType="1"/>
          </p:cNvSpPr>
          <p:nvPr/>
        </p:nvSpPr>
        <p:spPr bwMode="auto">
          <a:xfrm flipH="1" flipV="1">
            <a:off x="6800850" y="6134100"/>
            <a:ext cx="762000" cy="20955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" name="Rectangle 61"/>
          <p:cNvSpPr>
            <a:spLocks noChangeArrowheads="1"/>
          </p:cNvSpPr>
          <p:nvPr/>
        </p:nvSpPr>
        <p:spPr bwMode="auto">
          <a:xfrm>
            <a:off x="5067300" y="4591050"/>
            <a:ext cx="914400" cy="190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0" name="Line 62"/>
          <p:cNvSpPr>
            <a:spLocks noChangeShapeType="1"/>
          </p:cNvSpPr>
          <p:nvPr/>
        </p:nvSpPr>
        <p:spPr bwMode="auto">
          <a:xfrm flipV="1">
            <a:off x="6451600" y="3784600"/>
            <a:ext cx="0" cy="971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054600" y="4159250"/>
            <a:ext cx="914400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3" name="Rectangle 70"/>
          <p:cNvSpPr>
            <a:spLocks noChangeArrowheads="1"/>
          </p:cNvSpPr>
          <p:nvPr/>
        </p:nvSpPr>
        <p:spPr bwMode="auto">
          <a:xfrm>
            <a:off x="7253288" y="3761651"/>
            <a:ext cx="20136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Times New Roman" pitchFamily="18" charset="0"/>
              </a:rPr>
              <a:t>Нитрид </a:t>
            </a:r>
            <a:r>
              <a:rPr lang="ru-RU" altLang="ru-RU" sz="2000" dirty="0" err="1">
                <a:latin typeface="Times New Roman" pitchFamily="18" charset="0"/>
              </a:rPr>
              <a:t>кремнію</a:t>
            </a:r>
            <a:br>
              <a:rPr lang="ru-RU" altLang="ru-RU" sz="2000" dirty="0">
                <a:latin typeface="Times New Roman" pitchFamily="18" charset="0"/>
              </a:rPr>
            </a:br>
            <a:r>
              <a:rPr lang="en-US" altLang="ru-RU" sz="2000" dirty="0">
                <a:latin typeface="Times New Roman" pitchFamily="18" charset="0"/>
              </a:rPr>
              <a:t>Si</a:t>
            </a:r>
            <a:r>
              <a:rPr lang="en-US" altLang="ru-RU" sz="2000" baseline="-25000" dirty="0">
                <a:latin typeface="Times New Roman" pitchFamily="18" charset="0"/>
              </a:rPr>
              <a:t>3</a:t>
            </a:r>
            <a:r>
              <a:rPr lang="en-US" altLang="ru-RU" sz="2000" dirty="0">
                <a:latin typeface="Times New Roman" pitchFamily="18" charset="0"/>
              </a:rPr>
              <a:t>N</a:t>
            </a:r>
            <a:r>
              <a:rPr lang="en-US" altLang="ru-RU" sz="2000" baseline="-25000" dirty="0">
                <a:latin typeface="Times New Roman" pitchFamily="18" charset="0"/>
              </a:rPr>
              <a:t>4</a:t>
            </a:r>
            <a:endParaRPr lang="ru-RU" altLang="ru-RU" sz="2000" baseline="-25000" dirty="0"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74666" y="499052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n</a:t>
            </a:r>
            <a:r>
              <a:rPr lang="en-US" sz="3200" b="1" baseline="30000" dirty="0"/>
              <a:t>+</a:t>
            </a:r>
            <a:endParaRPr lang="ru-RU" sz="3200" b="1" baseline="30000" dirty="0"/>
          </a:p>
        </p:txBody>
      </p:sp>
      <p:sp>
        <p:nvSpPr>
          <p:cNvPr id="66" name="TextBox 65"/>
          <p:cNvSpPr txBox="1"/>
          <p:nvPr/>
        </p:nvSpPr>
        <p:spPr>
          <a:xfrm>
            <a:off x="6119098" y="497405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n</a:t>
            </a:r>
            <a:r>
              <a:rPr lang="en-US" sz="3200" b="1" baseline="30000" dirty="0"/>
              <a:t>+</a:t>
            </a:r>
            <a:endParaRPr lang="ru-RU" sz="3200" b="1" baseline="30000" dirty="0"/>
          </a:p>
        </p:txBody>
      </p:sp>
    </p:spTree>
    <p:extLst>
      <p:ext uri="{BB962C8B-B14F-4D97-AF65-F5344CB8AC3E}">
        <p14:creationId xmlns:p14="http://schemas.microsoft.com/office/powerpoint/2010/main" val="2170428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61877" y="671210"/>
            <a:ext cx="85725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+mj-lt"/>
              </a:rPr>
              <a:t>     </a:t>
            </a:r>
            <a:r>
              <a:rPr lang="uk-UA" altLang="ru-RU" sz="2000" dirty="0">
                <a:latin typeface="+mj-lt"/>
              </a:rPr>
              <a:t>При </a:t>
            </a:r>
            <a:r>
              <a:rPr lang="uk-UA" altLang="ru-RU" sz="2000" b="1" dirty="0">
                <a:latin typeface="+mj-lt"/>
              </a:rPr>
              <a:t>запису</a:t>
            </a:r>
            <a:r>
              <a:rPr lang="uk-UA" altLang="ru-RU" sz="2000" dirty="0">
                <a:latin typeface="+mj-lt"/>
              </a:rPr>
              <a:t> інформації в комірку пам'яті на затвор подається імпульс напруги. В результаті відбувається пробій тонкого шару ізоляції. Електрони отримують додаткову енергію та тунельним ефектом переходять у плаваючий затвор. Затвор заряджається негативно. Порогова напруга збільшується.</a:t>
            </a:r>
          </a:p>
          <a:p>
            <a:pPr algn="just" eaLnBrk="1" hangingPunct="1"/>
            <a:r>
              <a:rPr lang="uk-UA" altLang="ru-RU" sz="2000" dirty="0">
                <a:latin typeface="+mj-lt"/>
              </a:rPr>
              <a:t>      При зверненні до транзистора такого осередку він </a:t>
            </a:r>
            <a:r>
              <a:rPr lang="uk-UA" altLang="ru-RU" sz="2000" dirty="0" err="1">
                <a:latin typeface="+mj-lt"/>
              </a:rPr>
              <a:t>сприйматиметься</a:t>
            </a:r>
            <a:r>
              <a:rPr lang="uk-UA" altLang="ru-RU" sz="2000" dirty="0">
                <a:latin typeface="+mj-lt"/>
              </a:rPr>
              <a:t> як вимкнений (струм стоку дорівнює нулю). Це відповідає запису одного біта – одиниці.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36027" y="3952801"/>
            <a:ext cx="823436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uk-UA" altLang="ru-RU" sz="2000" dirty="0">
                <a:latin typeface="+mj-lt"/>
              </a:rPr>
              <a:t>При </a:t>
            </a:r>
            <a:r>
              <a:rPr lang="uk-UA" altLang="ru-RU" sz="2000" b="1" dirty="0">
                <a:latin typeface="+mj-lt"/>
              </a:rPr>
              <a:t>стиранні</a:t>
            </a:r>
            <a:r>
              <a:rPr lang="uk-UA" altLang="ru-RU" sz="2000" dirty="0">
                <a:latin typeface="+mj-lt"/>
              </a:rPr>
              <a:t> інформації електрони йдуть з плаваючого затвора (також у результаті </a:t>
            </a:r>
            <a:r>
              <a:rPr lang="uk-UA" altLang="ru-RU" sz="2000" dirty="0" err="1">
                <a:latin typeface="+mj-lt"/>
              </a:rPr>
              <a:t>тунелювання</a:t>
            </a:r>
            <a:r>
              <a:rPr lang="uk-UA" altLang="ru-RU" sz="2000" dirty="0">
                <a:latin typeface="+mj-lt"/>
              </a:rPr>
              <a:t>) в ділянку витоку.</a:t>
            </a:r>
          </a:p>
          <a:p>
            <a:pPr algn="just" eaLnBrk="1" hangingPunct="1"/>
            <a:r>
              <a:rPr lang="uk-UA" altLang="ru-RU" sz="2000" dirty="0">
                <a:latin typeface="+mj-lt"/>
              </a:rPr>
              <a:t>Транзистор у разі сприймається під час зчитування інформації як включений. Що відповідає запису логічного нуля.</a:t>
            </a:r>
          </a:p>
          <a:p>
            <a:pPr algn="just" eaLnBrk="1" hangingPunct="1"/>
            <a:r>
              <a:rPr lang="uk-UA" altLang="ru-RU" sz="2000" dirty="0">
                <a:latin typeface="+mj-lt"/>
              </a:rPr>
              <a:t>Циклів запису-зчитування може бути сотні тисяч.</a:t>
            </a:r>
          </a:p>
          <a:p>
            <a:pPr algn="just" eaLnBrk="1" hangingPunct="1"/>
            <a:r>
              <a:rPr lang="uk-UA" altLang="ru-RU" sz="2000" dirty="0">
                <a:latin typeface="+mj-lt"/>
              </a:rPr>
              <a:t>Записаний стан осередку може зберігатися десятки років.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7849" y="147990"/>
            <a:ext cx="2345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Принцип </a:t>
            </a:r>
            <a:r>
              <a:rPr lang="ru-RU" sz="2000" b="1" dirty="0" err="1"/>
              <a:t>роботи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176356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09750" y="70644"/>
            <a:ext cx="8648700" cy="468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altLang="ru-RU" sz="2000" b="1" dirty="0" err="1"/>
              <a:t>Моделі</a:t>
            </a:r>
            <a:r>
              <a:rPr lang="ru-RU" altLang="ru-RU" sz="2000" b="1" dirty="0"/>
              <a:t> </a:t>
            </a:r>
            <a:r>
              <a:rPr lang="ru-RU" altLang="ru-RU" sz="2000" b="1" dirty="0" err="1"/>
              <a:t>польового</a:t>
            </a:r>
            <a:r>
              <a:rPr lang="ru-RU" altLang="ru-RU" sz="2000" b="1" dirty="0"/>
              <a:t> транзистора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73275" y="620689"/>
            <a:ext cx="79962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+mj-lt"/>
              </a:rPr>
              <a:t>     </a:t>
            </a:r>
            <a:r>
              <a:rPr lang="ru-RU" altLang="ru-RU" sz="2000" dirty="0" err="1">
                <a:latin typeface="+mj-lt"/>
              </a:rPr>
              <a:t>Використовуються</a:t>
            </a:r>
            <a:r>
              <a:rPr lang="ru-RU" altLang="ru-RU" sz="2000" dirty="0">
                <a:latin typeface="+mj-lt"/>
              </a:rPr>
              <a:t> в основному </a:t>
            </a:r>
            <a:r>
              <a:rPr lang="ru-RU" altLang="ru-RU" sz="2000" dirty="0" err="1">
                <a:latin typeface="+mj-lt"/>
              </a:rPr>
              <a:t>дві</a:t>
            </a:r>
            <a:r>
              <a:rPr lang="ru-RU" altLang="ru-RU" sz="2000" dirty="0">
                <a:latin typeface="+mj-lt"/>
              </a:rPr>
              <a:t> </a:t>
            </a:r>
            <a:r>
              <a:rPr lang="ru-RU" altLang="ru-RU" sz="2000" dirty="0" err="1">
                <a:latin typeface="+mj-lt"/>
              </a:rPr>
              <a:t>моделі</a:t>
            </a:r>
            <a:r>
              <a:rPr lang="ru-RU" altLang="ru-RU" sz="2000" dirty="0">
                <a:latin typeface="+mj-lt"/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+mj-lt"/>
              </a:rPr>
              <a:t>  </a:t>
            </a:r>
            <a:r>
              <a:rPr lang="ru-RU" altLang="ru-RU" sz="2000" dirty="0" err="1">
                <a:latin typeface="+mj-lt"/>
              </a:rPr>
              <a:t>Фізична</a:t>
            </a:r>
            <a:r>
              <a:rPr lang="ru-RU" altLang="ru-RU" sz="2000" dirty="0">
                <a:latin typeface="+mj-lt"/>
              </a:rPr>
              <a:t> </a:t>
            </a:r>
            <a:r>
              <a:rPr lang="ru-RU" altLang="ru-RU" sz="2000" dirty="0" err="1">
                <a:latin typeface="+mj-lt"/>
              </a:rPr>
              <a:t>еквівалентна</a:t>
            </a:r>
            <a:r>
              <a:rPr lang="ru-RU" altLang="ru-RU" sz="2000" dirty="0">
                <a:latin typeface="+mj-lt"/>
              </a:rPr>
              <a:t> схема,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+mj-lt"/>
              </a:rPr>
              <a:t>  Схема у </a:t>
            </a:r>
            <a:r>
              <a:rPr lang="en" altLang="ru-RU" sz="2000" dirty="0">
                <a:latin typeface="+mj-lt"/>
              </a:rPr>
              <a:t>Y-</a:t>
            </a:r>
            <a:r>
              <a:rPr lang="ru-RU" altLang="ru-RU" sz="2000" dirty="0">
                <a:latin typeface="+mj-lt"/>
              </a:rPr>
              <a:t>параметрах.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88314" y="1789253"/>
            <a:ext cx="81216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+mn-lt"/>
              </a:rPr>
              <a:t> </a:t>
            </a:r>
            <a:r>
              <a:rPr lang="uk-UA" altLang="ru-RU" sz="2000" dirty="0">
                <a:latin typeface="+mn-lt"/>
              </a:rPr>
              <a:t>Найбільш універсальна фізична еквівалентна схема. Вона враховує змінну складову струмів та напруги.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24300" y="3314700"/>
            <a:ext cx="266700" cy="49530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057650" y="3086100"/>
            <a:ext cx="0" cy="2286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4064000" y="3816350"/>
            <a:ext cx="0" cy="6858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064000" y="5016500"/>
            <a:ext cx="0" cy="74295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206750" y="3987800"/>
            <a:ext cx="0" cy="20955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168650" y="5302250"/>
            <a:ext cx="0" cy="32385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930650" y="5759450"/>
            <a:ext cx="266700" cy="49530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733800" y="4476750"/>
            <a:ext cx="628650" cy="571500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4083050" y="6273800"/>
            <a:ext cx="0" cy="20955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2743200" y="6477000"/>
            <a:ext cx="215265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4057650" y="3086100"/>
            <a:ext cx="6096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3187700" y="3968750"/>
            <a:ext cx="8763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 flipV="1">
            <a:off x="3149600" y="5607050"/>
            <a:ext cx="89535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H="1">
            <a:off x="2959100" y="4197350"/>
            <a:ext cx="4953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946400" y="4318000"/>
            <a:ext cx="4953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H="1">
            <a:off x="2914650" y="5276850"/>
            <a:ext cx="4953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H="1">
            <a:off x="2921000" y="5168900"/>
            <a:ext cx="4953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H="1">
            <a:off x="2679700" y="4718050"/>
            <a:ext cx="4953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3187700" y="4330700"/>
            <a:ext cx="0" cy="8382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2146634" y="5201945"/>
            <a:ext cx="72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i="1" dirty="0" err="1">
                <a:latin typeface="Times New Roman" pitchFamily="18" charset="0"/>
              </a:rPr>
              <a:t>С</a:t>
            </a:r>
            <a:r>
              <a:rPr lang="ru-RU" altLang="ru-RU" sz="2400" b="1" i="1" dirty="0" err="1">
                <a:latin typeface="Times New Roman" pitchFamily="18" charset="0"/>
              </a:rPr>
              <a:t>зв</a:t>
            </a:r>
            <a:endParaRPr lang="ru-RU" altLang="ru-RU" sz="2400" b="1" i="1" dirty="0">
              <a:latin typeface="Times New Roman" pitchFamily="18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2317750" y="3572795"/>
            <a:ext cx="723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i="1" dirty="0" err="1">
                <a:latin typeface="Times New Roman" pitchFamily="18" charset="0"/>
              </a:rPr>
              <a:t>С</a:t>
            </a:r>
            <a:r>
              <a:rPr lang="ru-RU" altLang="ru-RU" sz="2400" b="1" i="1" dirty="0" err="1">
                <a:latin typeface="Times New Roman" pitchFamily="18" charset="0"/>
              </a:rPr>
              <a:t>зс</a:t>
            </a:r>
            <a:endParaRPr lang="ru-RU" altLang="ru-RU" sz="2400" b="1" i="1" dirty="0">
              <a:latin typeface="Times New Roman" pitchFamily="18" charset="0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4800600" y="2876550"/>
            <a:ext cx="72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Times New Roman" pitchFamily="18" charset="0"/>
              </a:rPr>
              <a:t>С</a:t>
            </a:r>
            <a:endParaRPr lang="ru-RU" altLang="ru-RU" sz="2400" b="1" i="1"/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2171700" y="44196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 dirty="0">
                <a:latin typeface="Times New Roman" pitchFamily="18" charset="0"/>
              </a:rPr>
              <a:t>З</a:t>
            </a:r>
            <a:endParaRPr lang="ru-RU" altLang="ru-RU" sz="2800" b="1" i="1" dirty="0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667250" y="6019800"/>
            <a:ext cx="72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>
                <a:latin typeface="Times New Roman" pitchFamily="18" charset="0"/>
              </a:rPr>
              <a:t>В</a:t>
            </a:r>
            <a:endParaRPr lang="ru-RU" altLang="ru-RU" sz="2400" b="1" i="1" dirty="0"/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4191000" y="3181351"/>
            <a:ext cx="495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200" b="1" i="1">
                <a:latin typeface="Times New Roman" pitchFamily="18" charset="0"/>
              </a:rPr>
              <a:t>r</a:t>
            </a:r>
            <a:r>
              <a:rPr lang="ru-RU" altLang="ru-RU" sz="2400" b="1" i="1">
                <a:latin typeface="Times New Roman" pitchFamily="18" charset="0"/>
              </a:rPr>
              <a:t>с</a:t>
            </a:r>
            <a:endParaRPr lang="ru-RU" altLang="ru-RU" b="1" i="1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4254500" y="5492751"/>
            <a:ext cx="774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200" b="1" i="1" dirty="0">
                <a:latin typeface="Times New Roman" pitchFamily="18" charset="0"/>
              </a:rPr>
              <a:t>r</a:t>
            </a:r>
            <a:r>
              <a:rPr lang="ru-RU" altLang="ru-RU" sz="2400" b="1" i="1" dirty="0">
                <a:latin typeface="Times New Roman" pitchFamily="18" charset="0"/>
              </a:rPr>
              <a:t>в</a:t>
            </a:r>
            <a:endParaRPr lang="ru-RU" altLang="ru-RU" b="1" i="1" dirty="0"/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4362450" y="4514851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 dirty="0">
                <a:latin typeface="Times New Roman" pitchFamily="18" charset="0"/>
              </a:rPr>
              <a:t>S</a:t>
            </a:r>
            <a:r>
              <a:rPr lang="en-US" altLang="ru-RU" sz="2800" b="1" i="1" dirty="0">
                <a:latin typeface="Times New Roman" pitchFamily="18" charset="0"/>
                <a:cs typeface="Times New Roman" pitchFamily="18" charset="0"/>
              </a:rPr>
              <a:t>·U</a:t>
            </a:r>
            <a:r>
              <a:rPr lang="ru-RU" altLang="ru-RU" sz="2400" b="1" i="1" dirty="0" err="1">
                <a:latin typeface="Times New Roman" pitchFamily="18" charset="0"/>
              </a:rPr>
              <a:t>зв</a:t>
            </a:r>
            <a:endParaRPr lang="ru-RU" altLang="ru-RU" b="1" i="1" dirty="0"/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5949950" y="3130550"/>
            <a:ext cx="34861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– крутизна,</a:t>
            </a:r>
            <a:endParaRPr lang="ru-RU" altLang="ru-RU" sz="2000" dirty="0">
              <a:latin typeface="+mn-lt"/>
            </a:endParaRP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5969000" y="3606800"/>
            <a:ext cx="4267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ru-RU" sz="20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+mn-lt"/>
              </a:rPr>
              <a:t> - </a:t>
            </a:r>
            <a:r>
              <a:rPr lang="uk-UA" altLang="ru-RU" sz="2000" dirty="0">
                <a:latin typeface="+mn-lt"/>
              </a:rPr>
              <a:t>опір ділянки каналу від стоку до середини,</a:t>
            </a: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6007100" y="4406901"/>
            <a:ext cx="40576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i="1" dirty="0">
                <a:latin typeface="+mn-lt"/>
              </a:rPr>
              <a:t>r</a:t>
            </a:r>
            <a:r>
              <a:rPr lang="uk-UA" altLang="ru-RU" sz="2000" b="1" i="1" baseline="-25000" dirty="0">
                <a:latin typeface="+mn-lt"/>
              </a:rPr>
              <a:t>в</a:t>
            </a:r>
            <a:r>
              <a:rPr lang="ru-RU" altLang="ru-RU" sz="2000" dirty="0">
                <a:latin typeface="+mn-lt"/>
              </a:rPr>
              <a:t> – </a:t>
            </a:r>
            <a:r>
              <a:rPr lang="ru-RU" altLang="ru-RU" sz="2000" dirty="0" err="1">
                <a:latin typeface="+mn-lt"/>
              </a:rPr>
              <a:t>опір</a:t>
            </a:r>
            <a:r>
              <a:rPr lang="ru-RU" altLang="ru-RU" sz="2000" dirty="0">
                <a:latin typeface="+mn-lt"/>
              </a:rPr>
              <a:t> </a:t>
            </a:r>
            <a:r>
              <a:rPr lang="ru-RU" altLang="ru-RU" sz="2000" dirty="0" err="1">
                <a:latin typeface="+mn-lt"/>
              </a:rPr>
              <a:t>ділянки</a:t>
            </a:r>
            <a:r>
              <a:rPr lang="ru-RU" altLang="ru-RU" sz="2000" dirty="0">
                <a:latin typeface="+mn-lt"/>
              </a:rPr>
              <a:t> каналу </a:t>
            </a:r>
            <a:r>
              <a:rPr lang="ru-RU" altLang="ru-RU" sz="2000" dirty="0" err="1">
                <a:latin typeface="+mn-lt"/>
              </a:rPr>
              <a:t>від</a:t>
            </a:r>
            <a:r>
              <a:rPr lang="ru-RU" altLang="ru-RU" sz="2000" dirty="0">
                <a:latin typeface="+mn-lt"/>
              </a:rPr>
              <a:t> </a:t>
            </a:r>
            <a:r>
              <a:rPr lang="ru-RU" altLang="ru-RU" sz="2000" dirty="0" err="1">
                <a:latin typeface="+mn-lt"/>
              </a:rPr>
              <a:t>середини</a:t>
            </a:r>
            <a:r>
              <a:rPr lang="ru-RU" altLang="ru-RU" sz="2000" dirty="0">
                <a:latin typeface="+mn-lt"/>
              </a:rPr>
              <a:t> до початку.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6000750" y="5257800"/>
            <a:ext cx="38671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Сзс</a:t>
            </a:r>
            <a:r>
              <a:rPr lang="en-US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Сзв</a:t>
            </a:r>
            <a:r>
              <a:rPr lang="ru-RU" altLang="ru-RU" sz="2000" dirty="0">
                <a:latin typeface="+mn-lt"/>
              </a:rPr>
              <a:t> – </a:t>
            </a:r>
            <a:r>
              <a:rPr lang="ru-RU" altLang="ru-RU" sz="2000" dirty="0" err="1">
                <a:latin typeface="+mn-lt"/>
              </a:rPr>
              <a:t>розподілені</a:t>
            </a:r>
            <a:r>
              <a:rPr lang="ru-RU" altLang="ru-RU" sz="2000" dirty="0">
                <a:latin typeface="+mn-lt"/>
              </a:rPr>
              <a:t> </a:t>
            </a:r>
            <a:r>
              <a:rPr lang="ru-RU" altLang="ru-RU" sz="2000" dirty="0" err="1">
                <a:latin typeface="+mn-lt"/>
              </a:rPr>
              <a:t>ємності</a:t>
            </a:r>
            <a:r>
              <a:rPr lang="ru-RU" altLang="ru-RU" sz="2000" dirty="0">
                <a:latin typeface="+mn-lt"/>
              </a:rPr>
              <a:t> затвор-канал</a:t>
            </a:r>
          </a:p>
        </p:txBody>
      </p:sp>
      <p:grpSp>
        <p:nvGrpSpPr>
          <p:cNvPr id="44" name="Группа 43"/>
          <p:cNvGrpSpPr/>
          <p:nvPr/>
        </p:nvGrpSpPr>
        <p:grpSpPr>
          <a:xfrm>
            <a:off x="3911600" y="4578350"/>
            <a:ext cx="279400" cy="171450"/>
            <a:chOff x="2387600" y="4578350"/>
            <a:chExt cx="279400" cy="171450"/>
          </a:xfrm>
        </p:grpSpPr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H="1">
              <a:off x="2387600" y="4578350"/>
              <a:ext cx="152400" cy="17145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27"/>
            <p:cNvSpPr>
              <a:spLocks noChangeShapeType="1"/>
            </p:cNvSpPr>
            <p:nvPr/>
          </p:nvSpPr>
          <p:spPr bwMode="auto">
            <a:xfrm>
              <a:off x="2514600" y="4578350"/>
              <a:ext cx="152400" cy="17145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3922712" y="4749800"/>
            <a:ext cx="279400" cy="171450"/>
            <a:chOff x="2387600" y="4578350"/>
            <a:chExt cx="279400" cy="171450"/>
          </a:xfrm>
        </p:grpSpPr>
        <p:sp>
          <p:nvSpPr>
            <p:cNvPr id="46" name="Line 27"/>
            <p:cNvSpPr>
              <a:spLocks noChangeShapeType="1"/>
            </p:cNvSpPr>
            <p:nvPr/>
          </p:nvSpPr>
          <p:spPr bwMode="auto">
            <a:xfrm flipH="1">
              <a:off x="2387600" y="4578350"/>
              <a:ext cx="152400" cy="17145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Line 27"/>
            <p:cNvSpPr>
              <a:spLocks noChangeShapeType="1"/>
            </p:cNvSpPr>
            <p:nvPr/>
          </p:nvSpPr>
          <p:spPr bwMode="auto">
            <a:xfrm>
              <a:off x="2514600" y="4578350"/>
              <a:ext cx="152400" cy="17145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69745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2E7A993-664B-085A-1830-474ED96A9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1" y="3004661"/>
            <a:ext cx="4279900" cy="37592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28809" y="620688"/>
            <a:ext cx="8928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Залежно від того, який із електродів транзистора є загальною точкою для вхідної та вихідної напруги, розрізняють три основні схеми включення ПТ: схема із загальним витоком (ЗВ), схема із загальним стоком (ЗС) та схема із загальним затвором (ЗЗ). Найбільшого поширення посилення сигналів отримала схема з ЗВ.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79776" y="223973"/>
            <a:ext cx="5357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/>
              <a:t>Підсилювач на польовому транзисторі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28809" y="2025714"/>
            <a:ext cx="8629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Схема  резистивного  підсилювача із ЗВ на основі польового транзистора з керуючим </a:t>
            </a:r>
            <a:r>
              <a:rPr lang="uk-UA" b="1" dirty="0" err="1"/>
              <a:t>pn</a:t>
            </a:r>
            <a:r>
              <a:rPr lang="uk-UA" b="1" dirty="0"/>
              <a:t>-переходом та каналом </a:t>
            </a:r>
            <a:r>
              <a:rPr lang="uk-UA" b="1" dirty="0" err="1"/>
              <a:t>n-типа</a:t>
            </a:r>
            <a:r>
              <a:rPr lang="uk-UA" b="1" dirty="0"/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43391" y="373009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dirty="0"/>
              <a:t>Схема містить</a:t>
            </a:r>
          </a:p>
          <a:p>
            <a:pPr algn="just"/>
            <a:r>
              <a:rPr lang="uk-UA" dirty="0"/>
              <a:t>джерело живлення ланцюга стоку,</a:t>
            </a:r>
          </a:p>
          <a:p>
            <a:pPr algn="just"/>
            <a:r>
              <a:rPr lang="uk-UA" dirty="0"/>
              <a:t>джерело зміщення Е</a:t>
            </a:r>
            <a:r>
              <a:rPr lang="uk-UA" baseline="-25000" dirty="0"/>
              <a:t>з0</a:t>
            </a:r>
            <a:r>
              <a:rPr lang="uk-UA" dirty="0"/>
              <a:t> в ланцюзі затвора, в якій діє також джерело напруги </a:t>
            </a:r>
            <a:r>
              <a:rPr lang="uk-UA" dirty="0" err="1"/>
              <a:t>Uвх</a:t>
            </a:r>
            <a:r>
              <a:rPr lang="uk-UA" dirty="0"/>
              <a:t>, що посилюється, резистор навантаження </a:t>
            </a:r>
            <a:r>
              <a:rPr lang="uk-UA" dirty="0" err="1"/>
              <a:t>Rс</a:t>
            </a:r>
            <a:r>
              <a:rPr lang="uk-UA" dirty="0"/>
              <a:t> в ланцюгу стоку і резистор витоку </a:t>
            </a:r>
            <a:r>
              <a:rPr lang="uk-UA" dirty="0" err="1"/>
              <a:t>Rз</a:t>
            </a:r>
            <a:r>
              <a:rPr lang="uk-UA" dirty="0"/>
              <a:t> в ланцюгу затвора.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4274938" y="3531495"/>
            <a:ext cx="0" cy="216024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99B5B9-FE50-C839-BB64-91A8156A704B}"/>
                  </a:ext>
                </a:extLst>
              </p:cNvPr>
              <p:cNvSpPr txBox="1"/>
              <p:nvPr/>
            </p:nvSpPr>
            <p:spPr>
              <a:xfrm>
                <a:off x="4849871" y="4334616"/>
                <a:ext cx="8789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вих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k-UA" b="0" i="1" dirty="0" smtClean="0">
                            <a:latin typeface="Cambria Math" panose="02040503050406030204" pitchFamily="18" charset="0"/>
                          </a:rPr>
                          <m:t>вс</m:t>
                        </m:r>
                      </m:sub>
                    </m:sSub>
                  </m:oMath>
                </a14:m>
                <a:endParaRPr lang="ru-UA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99B5B9-FE50-C839-BB64-91A8156A7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871" y="4334616"/>
                <a:ext cx="878959" cy="276999"/>
              </a:xfrm>
              <a:prstGeom prst="rect">
                <a:avLst/>
              </a:prstGeom>
              <a:blipFill>
                <a:blip r:embed="rId3"/>
                <a:stretch>
                  <a:fillRect l="-10000" t="-27273" r="-2857" b="-54545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575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800225" y="260649"/>
            <a:ext cx="86487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uk-UA" altLang="ru-RU" sz="2400" b="1" dirty="0">
                <a:latin typeface="+mj-lt"/>
              </a:rPr>
              <a:t>Польові транзистори</a:t>
            </a: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1819274" y="908721"/>
            <a:ext cx="9698957" cy="8640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Tx/>
              <a:buNone/>
            </a:pPr>
            <a:r>
              <a:rPr lang="uk-UA" altLang="ru-RU" sz="2000" dirty="0"/>
              <a:t>Ідея роботи польового транзистора була висловлена в 1930 році.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uk-UA" altLang="ru-RU" sz="2000" dirty="0"/>
              <a:t>У 1952 р. принцип роботи вдалося реалізувати японському вченому </a:t>
            </a:r>
            <a:r>
              <a:rPr lang="uk-UA" altLang="ru-RU" sz="2000" dirty="0" err="1"/>
              <a:t>Есакі</a:t>
            </a:r>
            <a:r>
              <a:rPr lang="ru-RU" altLang="ru-RU" sz="2000" dirty="0"/>
              <a:t>.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685925" y="2060849"/>
            <a:ext cx="8128635" cy="260793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uk-UA" altLang="ru-RU" sz="2000" dirty="0"/>
              <a:t>Напівпровідниковий прилад здатний посилювати потужність електричних сигналів.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uk-UA" altLang="ru-RU" sz="2000" dirty="0"/>
              <a:t>Особливість роботи польового транзисторів у тому, що: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uk-UA" altLang="ru-RU" sz="2000" dirty="0"/>
              <a:t>Вихідний струм керується за допомогою електричного поля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uk-UA" altLang="ru-RU" sz="2000" dirty="0"/>
              <a:t>У процесі протікання електричного струму беруть участь лише основні носії заряду (уніполярні транзистори)</a:t>
            </a:r>
            <a:r>
              <a:rPr lang="uk-UA" altLang="ru-RU" sz="2000" dirty="0">
                <a:latin typeface="+mj-lt"/>
              </a:rPr>
              <a:t>.</a:t>
            </a:r>
            <a:br>
              <a:rPr lang="uk-UA" altLang="ru-RU" sz="2000" dirty="0">
                <a:latin typeface="+mj-lt"/>
              </a:rPr>
            </a:br>
            <a:r>
              <a:rPr lang="uk-UA" altLang="ru-RU" sz="2000" dirty="0">
                <a:latin typeface="+mj-lt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519979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7110" y="311101"/>
            <a:ext cx="96285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</a:rPr>
              <a:t>Розрахунок</a:t>
            </a:r>
            <a:r>
              <a:rPr lang="ru-RU" sz="2000" b="1" dirty="0">
                <a:solidFill>
                  <a:srgbClr val="FF0000"/>
                </a:solidFill>
              </a:rPr>
              <a:t> по </a:t>
            </a:r>
            <a:r>
              <a:rPr lang="ru-RU" sz="2000" b="1" dirty="0" err="1">
                <a:solidFill>
                  <a:srgbClr val="FF0000"/>
                </a:solidFill>
              </a:rPr>
              <a:t>постійному</a:t>
            </a:r>
            <a:r>
              <a:rPr lang="ru-RU" sz="2000" b="1" dirty="0">
                <a:solidFill>
                  <a:srgbClr val="FF0000"/>
                </a:solidFill>
              </a:rPr>
              <a:t> струму (</a:t>
            </a:r>
            <a:r>
              <a:rPr lang="ru-RU" sz="2000" b="1" dirty="0" err="1">
                <a:solidFill>
                  <a:srgbClr val="FF0000"/>
                </a:solidFill>
              </a:rPr>
              <a:t>напруженню</a:t>
            </a:r>
            <a:r>
              <a:rPr lang="ru-RU" sz="2000" b="1" dirty="0">
                <a:solidFill>
                  <a:srgbClr val="FF0000"/>
                </a:solidFill>
              </a:rPr>
              <a:t>) - </a:t>
            </a:r>
            <a:r>
              <a:rPr lang="ru-RU" sz="2000" b="1" dirty="0" err="1">
                <a:solidFill>
                  <a:srgbClr val="FF0000"/>
                </a:solidFill>
              </a:rPr>
              <a:t>статичний</a:t>
            </a:r>
            <a:r>
              <a:rPr lang="ru-RU" sz="2000" b="1" dirty="0">
                <a:solidFill>
                  <a:srgbClr val="FF0000"/>
                </a:solidFill>
              </a:rPr>
              <a:t> режим.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5910505" y="1731332"/>
            <a:ext cx="4730543" cy="3950280"/>
            <a:chOff x="1914278" y="1069328"/>
            <a:chExt cx="4730543" cy="3950280"/>
          </a:xfrm>
        </p:grpSpPr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V="1">
              <a:off x="2547482" y="1520644"/>
              <a:ext cx="0" cy="2686050"/>
            </a:xfrm>
            <a:prstGeom prst="line">
              <a:avLst/>
            </a:prstGeom>
            <a:noFill/>
            <a:ln w="57150">
              <a:solidFill>
                <a:srgbClr val="00206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7"/>
            <p:cNvSpPr>
              <a:spLocks noChangeShapeType="1"/>
            </p:cNvSpPr>
            <p:nvPr/>
          </p:nvSpPr>
          <p:spPr bwMode="auto">
            <a:xfrm>
              <a:off x="2566532" y="4187644"/>
              <a:ext cx="375285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Rectangle 8"/>
            <p:cNvSpPr>
              <a:spLocks noChangeArrowheads="1"/>
            </p:cNvSpPr>
            <p:nvPr/>
          </p:nvSpPr>
          <p:spPr bwMode="auto">
            <a:xfrm>
              <a:off x="2099807" y="1069328"/>
              <a:ext cx="112723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 dirty="0" err="1">
                  <a:latin typeface="Times New Roman" pitchFamily="18" charset="0"/>
                </a:rPr>
                <a:t>I</a:t>
              </a:r>
              <a:r>
                <a:rPr lang="en-US" altLang="ru-RU" sz="2400" b="1" i="1" dirty="0" err="1">
                  <a:latin typeface="Times New Roman" pitchFamily="18" charset="0"/>
                </a:rPr>
                <a:t>c</a:t>
              </a:r>
              <a:r>
                <a:rPr lang="ru-RU" altLang="ru-RU" sz="2800" dirty="0">
                  <a:latin typeface="Times New Roman" pitchFamily="18" charset="0"/>
                </a:rPr>
                <a:t>, мА</a:t>
              </a:r>
              <a:endParaRPr lang="en-US" altLang="ru-RU" sz="2800" dirty="0">
                <a:latin typeface="Times New Roman" pitchFamily="18" charset="0"/>
              </a:endParaRPr>
            </a:p>
          </p:txBody>
        </p:sp>
        <p:sp>
          <p:nvSpPr>
            <p:cNvPr id="47" name="Rectangle 9"/>
            <p:cNvSpPr>
              <a:spLocks noChangeArrowheads="1"/>
            </p:cNvSpPr>
            <p:nvPr/>
          </p:nvSpPr>
          <p:spPr bwMode="auto">
            <a:xfrm>
              <a:off x="5467896" y="4496388"/>
              <a:ext cx="117692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св</a:t>
              </a:r>
              <a:r>
                <a:rPr lang="ru-RU" altLang="ru-RU" sz="2800" dirty="0">
                  <a:latin typeface="Times New Roman" pitchFamily="18" charset="0"/>
                </a:rPr>
                <a:t>, В</a:t>
              </a:r>
            </a:p>
          </p:txBody>
        </p:sp>
        <p:sp>
          <p:nvSpPr>
            <p:cNvPr id="48" name="Freeform 11"/>
            <p:cNvSpPr>
              <a:spLocks/>
            </p:cNvSpPr>
            <p:nvPr/>
          </p:nvSpPr>
          <p:spPr bwMode="auto">
            <a:xfrm rot="10800000">
              <a:off x="2560182" y="2003244"/>
              <a:ext cx="1235075" cy="2176463"/>
            </a:xfrm>
            <a:custGeom>
              <a:avLst/>
              <a:gdLst>
                <a:gd name="T0" fmla="*/ 0 w 1391"/>
                <a:gd name="T1" fmla="*/ 2176463 h 3023"/>
                <a:gd name="T2" fmla="*/ 805329 w 1391"/>
                <a:gd name="T3" fmla="*/ 1959033 h 3023"/>
                <a:gd name="T4" fmla="*/ 805329 w 1391"/>
                <a:gd name="T5" fmla="*/ 1959033 h 3023"/>
                <a:gd name="T6" fmla="*/ 805329 w 1391"/>
                <a:gd name="T7" fmla="*/ 1959033 h 3023"/>
                <a:gd name="T8" fmla="*/ 1235075 w 1391"/>
                <a:gd name="T9" fmla="*/ 0 h 30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1" h="3023">
                  <a:moveTo>
                    <a:pt x="0" y="3023"/>
                  </a:moveTo>
                  <a:cubicBezTo>
                    <a:pt x="501" y="3023"/>
                    <a:pt x="907" y="2888"/>
                    <a:pt x="907" y="2721"/>
                  </a:cubicBezTo>
                  <a:cubicBezTo>
                    <a:pt x="907" y="2721"/>
                    <a:pt x="907" y="2721"/>
                    <a:pt x="907" y="2721"/>
                  </a:cubicBezTo>
                  <a:lnTo>
                    <a:pt x="1391" y="0"/>
                  </a:lnTo>
                </a:path>
              </a:pathLst>
            </a:custGeom>
            <a:noFill/>
            <a:ln w="38100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12"/>
            <p:cNvSpPr>
              <a:spLocks noChangeShapeType="1"/>
            </p:cNvSpPr>
            <p:nvPr/>
          </p:nvSpPr>
          <p:spPr bwMode="auto">
            <a:xfrm flipV="1">
              <a:off x="3709532" y="1927044"/>
              <a:ext cx="1943100" cy="7620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 rot="11079596">
              <a:off x="2632514" y="2644833"/>
              <a:ext cx="885624" cy="1531662"/>
            </a:xfrm>
            <a:custGeom>
              <a:avLst/>
              <a:gdLst>
                <a:gd name="T0" fmla="*/ 0 w 1391"/>
                <a:gd name="T1" fmla="*/ 1509713 h 3023"/>
                <a:gd name="T2" fmla="*/ 578636 w 1391"/>
                <a:gd name="T3" fmla="*/ 1358892 h 3023"/>
                <a:gd name="T4" fmla="*/ 578636 w 1391"/>
                <a:gd name="T5" fmla="*/ 1358892 h 3023"/>
                <a:gd name="T6" fmla="*/ 578636 w 1391"/>
                <a:gd name="T7" fmla="*/ 1358892 h 3023"/>
                <a:gd name="T8" fmla="*/ 887412 w 1391"/>
                <a:gd name="T9" fmla="*/ 0 h 30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1" h="3023">
                  <a:moveTo>
                    <a:pt x="0" y="3023"/>
                  </a:moveTo>
                  <a:cubicBezTo>
                    <a:pt x="501" y="3023"/>
                    <a:pt x="907" y="2888"/>
                    <a:pt x="907" y="2721"/>
                  </a:cubicBezTo>
                  <a:cubicBezTo>
                    <a:pt x="907" y="2721"/>
                    <a:pt x="907" y="2721"/>
                    <a:pt x="907" y="2721"/>
                  </a:cubicBezTo>
                  <a:lnTo>
                    <a:pt x="1391" y="0"/>
                  </a:lnTo>
                </a:path>
              </a:pathLst>
            </a:custGeom>
            <a:noFill/>
            <a:ln w="38100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15"/>
            <p:cNvSpPr>
              <a:spLocks noChangeShapeType="1"/>
            </p:cNvSpPr>
            <p:nvPr/>
          </p:nvSpPr>
          <p:spPr bwMode="auto">
            <a:xfrm flipV="1">
              <a:off x="3501907" y="2588090"/>
              <a:ext cx="2038350" cy="9525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Freeform 17"/>
            <p:cNvSpPr>
              <a:spLocks/>
            </p:cNvSpPr>
            <p:nvPr/>
          </p:nvSpPr>
          <p:spPr bwMode="auto">
            <a:xfrm rot="10800000">
              <a:off x="2560182" y="3374844"/>
              <a:ext cx="968375" cy="804863"/>
            </a:xfrm>
            <a:custGeom>
              <a:avLst/>
              <a:gdLst>
                <a:gd name="T0" fmla="*/ 0 w 1391"/>
                <a:gd name="T1" fmla="*/ 804863 h 3023"/>
                <a:gd name="T2" fmla="*/ 631428 w 1391"/>
                <a:gd name="T3" fmla="*/ 724457 h 3023"/>
                <a:gd name="T4" fmla="*/ 631428 w 1391"/>
                <a:gd name="T5" fmla="*/ 724457 h 3023"/>
                <a:gd name="T6" fmla="*/ 631428 w 1391"/>
                <a:gd name="T7" fmla="*/ 724457 h 3023"/>
                <a:gd name="T8" fmla="*/ 968375 w 1391"/>
                <a:gd name="T9" fmla="*/ 0 h 30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1" h="3023">
                  <a:moveTo>
                    <a:pt x="0" y="3023"/>
                  </a:moveTo>
                  <a:cubicBezTo>
                    <a:pt x="501" y="3023"/>
                    <a:pt x="907" y="2888"/>
                    <a:pt x="907" y="2721"/>
                  </a:cubicBezTo>
                  <a:cubicBezTo>
                    <a:pt x="907" y="2721"/>
                    <a:pt x="907" y="2721"/>
                    <a:pt x="907" y="2721"/>
                  </a:cubicBezTo>
                  <a:lnTo>
                    <a:pt x="1391" y="0"/>
                  </a:lnTo>
                </a:path>
              </a:pathLst>
            </a:custGeom>
            <a:noFill/>
            <a:ln w="2857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18"/>
            <p:cNvSpPr>
              <a:spLocks noChangeShapeType="1"/>
            </p:cNvSpPr>
            <p:nvPr/>
          </p:nvSpPr>
          <p:spPr bwMode="auto">
            <a:xfrm flipV="1">
              <a:off x="3525382" y="3298644"/>
              <a:ext cx="1866900" cy="7620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 rot="10800000">
              <a:off x="2580820" y="4008257"/>
              <a:ext cx="2925762" cy="61912"/>
            </a:xfrm>
            <a:custGeom>
              <a:avLst/>
              <a:gdLst>
                <a:gd name="T0" fmla="*/ 2925762 w 1738"/>
                <a:gd name="T1" fmla="*/ 0 h 119"/>
                <a:gd name="T2" fmla="*/ 0 w 1738"/>
                <a:gd name="T3" fmla="*/ 61912 h 1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38" h="119">
                  <a:moveTo>
                    <a:pt x="1738" y="0"/>
                  </a:moveTo>
                  <a:cubicBezTo>
                    <a:pt x="1738" y="65"/>
                    <a:pt x="960" y="119"/>
                    <a:pt x="0" y="119"/>
                  </a:cubicBezTo>
                </a:path>
              </a:pathLst>
            </a:custGeom>
            <a:noFill/>
            <a:ln w="381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Text Box 23"/>
            <p:cNvSpPr txBox="1">
              <a:spLocks noChangeArrowheads="1"/>
            </p:cNvSpPr>
            <p:nvPr/>
          </p:nvSpPr>
          <p:spPr bwMode="auto">
            <a:xfrm>
              <a:off x="2204582" y="1577794"/>
              <a:ext cx="476250" cy="176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/>
                <a:t>4</a:t>
              </a:r>
            </a:p>
            <a:p>
              <a:pPr eaLnBrk="1" hangingPunct="1">
                <a:spcBef>
                  <a:spcPct val="50000"/>
                </a:spcBef>
              </a:pPr>
              <a:endParaRPr lang="ru-RU" altLang="ru-RU" sz="2000" dirty="0"/>
            </a:p>
            <a:p>
              <a:pPr eaLnBrk="1" hangingPunct="1">
                <a:spcBef>
                  <a:spcPct val="50000"/>
                </a:spcBef>
              </a:pPr>
              <a:endParaRPr lang="ru-RU" altLang="ru-RU" sz="2000" dirty="0"/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/>
                <a:t>2</a:t>
              </a:r>
            </a:p>
          </p:txBody>
        </p:sp>
        <p:sp>
          <p:nvSpPr>
            <p:cNvPr id="56" name="Text Box 27"/>
            <p:cNvSpPr txBox="1">
              <a:spLocks noChangeArrowheads="1"/>
            </p:cNvSpPr>
            <p:nvPr/>
          </p:nvSpPr>
          <p:spPr bwMode="auto">
            <a:xfrm>
              <a:off x="2985632" y="4206694"/>
              <a:ext cx="33718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dirty="0"/>
                <a:t>4      8       12       16      20</a:t>
              </a:r>
            </a:p>
          </p:txBody>
        </p:sp>
        <p:sp>
          <p:nvSpPr>
            <p:cNvPr id="57" name="Rectangle 34"/>
            <p:cNvSpPr>
              <a:spLocks noChangeArrowheads="1"/>
            </p:cNvSpPr>
            <p:nvPr/>
          </p:nvSpPr>
          <p:spPr bwMode="auto">
            <a:xfrm>
              <a:off x="4406723" y="1454272"/>
              <a:ext cx="126669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0 </a:t>
              </a:r>
            </a:p>
          </p:txBody>
        </p:sp>
        <p:sp>
          <p:nvSpPr>
            <p:cNvPr id="58" name="Rectangle 35"/>
            <p:cNvSpPr>
              <a:spLocks noChangeArrowheads="1"/>
            </p:cNvSpPr>
            <p:nvPr/>
          </p:nvSpPr>
          <p:spPr bwMode="auto">
            <a:xfrm>
              <a:off x="4235672" y="2114567"/>
              <a:ext cx="17027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0,5В </a:t>
              </a:r>
            </a:p>
          </p:txBody>
        </p:sp>
        <p:sp>
          <p:nvSpPr>
            <p:cNvPr id="59" name="Rectangle 36"/>
            <p:cNvSpPr>
              <a:spLocks noChangeArrowheads="1"/>
            </p:cNvSpPr>
            <p:nvPr/>
          </p:nvSpPr>
          <p:spPr bwMode="auto">
            <a:xfrm>
              <a:off x="4616672" y="2796548"/>
              <a:ext cx="17027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1,0В </a:t>
              </a:r>
            </a:p>
          </p:txBody>
        </p:sp>
        <p:sp>
          <p:nvSpPr>
            <p:cNvPr id="60" name="Rectangle 37"/>
            <p:cNvSpPr>
              <a:spLocks noChangeArrowheads="1"/>
            </p:cNvSpPr>
            <p:nvPr/>
          </p:nvSpPr>
          <p:spPr bwMode="auto">
            <a:xfrm>
              <a:off x="4942111" y="3411971"/>
              <a:ext cx="17027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1,5В </a:t>
              </a:r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>
              <a:off x="2571760" y="1844824"/>
              <a:ext cx="2720320" cy="236511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826774" y="1688036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А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600623" y="3700837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Б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077883" y="277507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РТ</a:t>
              </a:r>
            </a:p>
          </p:txBody>
        </p:sp>
        <p:sp>
          <p:nvSpPr>
            <p:cNvPr id="65" name="Овал 64"/>
            <p:cNvSpPr/>
            <p:nvPr/>
          </p:nvSpPr>
          <p:spPr>
            <a:xfrm>
              <a:off x="3933160" y="2999624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6" name="Прямая соединительная линия 65"/>
            <p:cNvCxnSpPr>
              <a:stCxn id="65" idx="4"/>
            </p:cNvCxnSpPr>
            <p:nvPr/>
          </p:nvCxnSpPr>
          <p:spPr>
            <a:xfrm>
              <a:off x="4005168" y="3143640"/>
              <a:ext cx="0" cy="1066299"/>
            </a:xfrm>
            <a:prstGeom prst="line">
              <a:avLst/>
            </a:prstGeom>
            <a:ln w="2857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stCxn id="65" idx="2"/>
            </p:cNvCxnSpPr>
            <p:nvPr/>
          </p:nvCxnSpPr>
          <p:spPr>
            <a:xfrm>
              <a:off x="3933160" y="3071632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65" idx="2"/>
            </p:cNvCxnSpPr>
            <p:nvPr/>
          </p:nvCxnSpPr>
          <p:spPr>
            <a:xfrm flipH="1">
              <a:off x="2547482" y="3071632"/>
              <a:ext cx="1385678" cy="0"/>
            </a:xfrm>
            <a:prstGeom prst="line">
              <a:avLst/>
            </a:prstGeom>
            <a:ln w="28575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3546347" y="4417281"/>
              <a:ext cx="82105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>
                  <a:latin typeface="Times New Roman" pitchFamily="18" charset="0"/>
                </a:rPr>
                <a:t>св</a:t>
              </a:r>
              <a:r>
                <a:rPr lang="ru-RU" altLang="ru-RU" sz="2400" b="1" i="1" baseline="-25000" dirty="0">
                  <a:latin typeface="Times New Roman" pitchFamily="18" charset="0"/>
                </a:rPr>
                <a:t>0</a:t>
              </a:r>
              <a:endParaRPr lang="ru-RU" altLang="ru-RU" sz="2800" baseline="-25000" dirty="0">
                <a:latin typeface="Times New Roman" pitchFamily="18" charset="0"/>
              </a:endParaRPr>
            </a:p>
          </p:txBody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1914278" y="2413529"/>
              <a:ext cx="58060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 dirty="0" err="1">
                  <a:latin typeface="Times New Roman" pitchFamily="18" charset="0"/>
                </a:rPr>
                <a:t>I</a:t>
              </a:r>
              <a:r>
                <a:rPr lang="en-US" altLang="ru-RU" sz="2400" b="1" i="1" dirty="0" err="1">
                  <a:latin typeface="Times New Roman" pitchFamily="18" charset="0"/>
                </a:rPr>
                <a:t>c</a:t>
              </a:r>
              <a:r>
                <a:rPr lang="ru-RU" altLang="ru-RU" sz="2800" baseline="-25000" dirty="0">
                  <a:latin typeface="Times New Roman" pitchFamily="18" charset="0"/>
                </a:rPr>
                <a:t>0</a:t>
              </a:r>
              <a:endParaRPr lang="en-US" altLang="ru-RU" sz="2800" baseline="-25000" dirty="0">
                <a:latin typeface="Times New Roman" pitchFamily="18" charset="0"/>
              </a:endParaRPr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1724116" y="1522434"/>
            <a:ext cx="4113639" cy="3960741"/>
            <a:chOff x="-4177" y="1988611"/>
            <a:chExt cx="4113639" cy="3960741"/>
          </a:xfrm>
        </p:grpSpPr>
        <p:sp>
          <p:nvSpPr>
            <p:cNvPr id="72" name="Line 5"/>
            <p:cNvSpPr>
              <a:spLocks noChangeShapeType="1"/>
            </p:cNvSpPr>
            <p:nvPr/>
          </p:nvSpPr>
          <p:spPr bwMode="auto">
            <a:xfrm flipH="1" flipV="1">
              <a:off x="3367673" y="2555605"/>
              <a:ext cx="0" cy="283845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Line 6"/>
            <p:cNvSpPr>
              <a:spLocks noChangeShapeType="1"/>
            </p:cNvSpPr>
            <p:nvPr/>
          </p:nvSpPr>
          <p:spPr bwMode="auto">
            <a:xfrm>
              <a:off x="-4177" y="5375005"/>
              <a:ext cx="386715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2751959" y="5426132"/>
              <a:ext cx="123142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,</a:t>
              </a:r>
              <a:r>
                <a:rPr lang="ru-RU" altLang="ru-RU" sz="2800" b="1" i="1" dirty="0">
                  <a:latin typeface="Times New Roman" pitchFamily="18" charset="0"/>
                </a:rPr>
                <a:t> </a:t>
              </a:r>
              <a:r>
                <a:rPr lang="ru-RU" altLang="ru-RU" sz="2800" dirty="0">
                  <a:latin typeface="Times New Roman" pitchFamily="18" charset="0"/>
                </a:rPr>
                <a:t>В </a:t>
              </a:r>
            </a:p>
          </p:txBody>
        </p:sp>
        <p:sp>
          <p:nvSpPr>
            <p:cNvPr id="75" name="Rectangle 8"/>
            <p:cNvSpPr>
              <a:spLocks noChangeArrowheads="1"/>
            </p:cNvSpPr>
            <p:nvPr/>
          </p:nvSpPr>
          <p:spPr bwMode="auto">
            <a:xfrm>
              <a:off x="2905286" y="1988611"/>
              <a:ext cx="120417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ru-RU" sz="2800" b="1" i="1" dirty="0" err="1">
                  <a:latin typeface="Times New Roman" pitchFamily="18" charset="0"/>
                </a:rPr>
                <a:t>I</a:t>
              </a:r>
              <a:r>
                <a:rPr lang="en-US" altLang="ru-RU" sz="2400" b="1" i="1" dirty="0" err="1">
                  <a:latin typeface="Times New Roman" pitchFamily="18" charset="0"/>
                </a:rPr>
                <a:t>c</a:t>
              </a:r>
              <a:r>
                <a:rPr lang="ru-RU" altLang="ru-RU" sz="2400" b="1" i="1" dirty="0">
                  <a:latin typeface="Times New Roman" pitchFamily="18" charset="0"/>
                </a:rPr>
                <a:t>,</a:t>
              </a:r>
              <a:r>
                <a:rPr lang="ru-RU" altLang="ru-RU" sz="2800" b="1" i="1" dirty="0">
                  <a:latin typeface="Times New Roman" pitchFamily="18" charset="0"/>
                </a:rPr>
                <a:t>  </a:t>
              </a:r>
              <a:r>
                <a:rPr lang="ru-RU" altLang="ru-RU" sz="2800" dirty="0">
                  <a:latin typeface="Times New Roman" pitchFamily="18" charset="0"/>
                </a:rPr>
                <a:t>мА</a:t>
              </a:r>
              <a:endParaRPr lang="ru-RU" altLang="ru-RU" dirty="0"/>
            </a:p>
          </p:txBody>
        </p:sp>
        <p:sp>
          <p:nvSpPr>
            <p:cNvPr id="76" name="Freeform 9"/>
            <p:cNvSpPr>
              <a:spLocks/>
            </p:cNvSpPr>
            <p:nvPr/>
          </p:nvSpPr>
          <p:spPr bwMode="auto">
            <a:xfrm rot="7716494" flipV="1">
              <a:off x="161717" y="3761312"/>
              <a:ext cx="3533775" cy="820737"/>
            </a:xfrm>
            <a:custGeom>
              <a:avLst/>
              <a:gdLst>
                <a:gd name="T0" fmla="*/ 3533775 w 1738"/>
                <a:gd name="T1" fmla="*/ 0 h 119"/>
                <a:gd name="T2" fmla="*/ 0 w 1738"/>
                <a:gd name="T3" fmla="*/ 820737 h 1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38" h="119">
                  <a:moveTo>
                    <a:pt x="1738" y="0"/>
                  </a:moveTo>
                  <a:cubicBezTo>
                    <a:pt x="1738" y="65"/>
                    <a:pt x="960" y="119"/>
                    <a:pt x="0" y="119"/>
                  </a:cubicBezTo>
                </a:path>
              </a:pathLst>
            </a:custGeom>
            <a:noFill/>
            <a:ln w="28575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Text Box 17"/>
            <p:cNvSpPr txBox="1">
              <a:spLocks noChangeArrowheads="1"/>
            </p:cNvSpPr>
            <p:nvPr/>
          </p:nvSpPr>
          <p:spPr bwMode="auto">
            <a:xfrm>
              <a:off x="3405773" y="2688955"/>
              <a:ext cx="438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/>
                <a:t>4</a:t>
              </a:r>
            </a:p>
          </p:txBody>
        </p:sp>
        <p:sp>
          <p:nvSpPr>
            <p:cNvPr id="78" name="Text Box 18"/>
            <p:cNvSpPr txBox="1">
              <a:spLocks noChangeArrowheads="1"/>
            </p:cNvSpPr>
            <p:nvPr/>
          </p:nvSpPr>
          <p:spPr bwMode="auto">
            <a:xfrm>
              <a:off x="3393629" y="4078314"/>
              <a:ext cx="6096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/>
                <a:t>2</a:t>
              </a:r>
            </a:p>
          </p:txBody>
        </p:sp>
        <p:sp>
          <p:nvSpPr>
            <p:cNvPr id="79" name="Text Box 21"/>
            <p:cNvSpPr txBox="1">
              <a:spLocks noChangeArrowheads="1"/>
            </p:cNvSpPr>
            <p:nvPr/>
          </p:nvSpPr>
          <p:spPr bwMode="auto">
            <a:xfrm>
              <a:off x="413447" y="5489305"/>
              <a:ext cx="26289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/>
                <a:t>- 2,0           - 1,0</a:t>
              </a:r>
            </a:p>
          </p:txBody>
        </p:sp>
        <p:sp>
          <p:nvSpPr>
            <p:cNvPr id="80" name="Text Box 22"/>
            <p:cNvSpPr txBox="1">
              <a:spLocks noChangeArrowheads="1"/>
            </p:cNvSpPr>
            <p:nvPr/>
          </p:nvSpPr>
          <p:spPr bwMode="auto">
            <a:xfrm>
              <a:off x="1297573" y="2885805"/>
              <a:ext cx="17526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св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10В</a:t>
              </a:r>
              <a:endParaRPr lang="ru-RU" altLang="ru-RU" dirty="0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>
              <a:off x="2834273" y="3165205"/>
              <a:ext cx="285750" cy="152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3235911" y="2804843"/>
              <a:ext cx="290512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l-GR" altLang="ru-RU" sz="2400"/>
                <a:t>•</a:t>
              </a:r>
            </a:p>
          </p:txBody>
        </p:sp>
      </p:grpSp>
      <p:cxnSp>
        <p:nvCxnSpPr>
          <p:cNvPr id="83" name="Прямая соединительная линия 82"/>
          <p:cNvCxnSpPr/>
          <p:nvPr/>
        </p:nvCxnSpPr>
        <p:spPr>
          <a:xfrm flipH="1">
            <a:off x="3723781" y="3753480"/>
            <a:ext cx="1385678" cy="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064215" y="3753481"/>
            <a:ext cx="0" cy="1174397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9"/>
          <p:cNvSpPr>
            <a:spLocks noChangeArrowheads="1"/>
          </p:cNvSpPr>
          <p:nvPr/>
        </p:nvSpPr>
        <p:spPr bwMode="auto">
          <a:xfrm>
            <a:off x="3598752" y="5335424"/>
            <a:ext cx="805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 dirty="0">
                <a:latin typeface="Times New Roman" pitchFamily="18" charset="0"/>
              </a:rPr>
              <a:t>U</a:t>
            </a:r>
            <a:r>
              <a:rPr lang="ru-RU" altLang="ru-RU" sz="2400" b="1" i="1" dirty="0">
                <a:latin typeface="Times New Roman" pitchFamily="18" charset="0"/>
              </a:rPr>
              <a:t>зв</a:t>
            </a:r>
            <a:r>
              <a:rPr lang="ru-RU" altLang="ru-RU" sz="2400" b="1" i="1" baseline="-25000" dirty="0">
                <a:latin typeface="Times New Roman" pitchFamily="18" charset="0"/>
              </a:rPr>
              <a:t>0</a:t>
            </a:r>
            <a:endParaRPr lang="ru-RU" altLang="ru-RU" sz="2800" baseline="-25000" dirty="0">
              <a:latin typeface="Times New Roman" pitchFamily="18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5080095" y="3138408"/>
            <a:ext cx="580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 dirty="0" err="1">
                <a:latin typeface="Times New Roman" pitchFamily="18" charset="0"/>
              </a:rPr>
              <a:t>I</a:t>
            </a:r>
            <a:r>
              <a:rPr lang="en-US" altLang="ru-RU" sz="2400" b="1" i="1" dirty="0" err="1">
                <a:latin typeface="Times New Roman" pitchFamily="18" charset="0"/>
              </a:rPr>
              <a:t>c</a:t>
            </a:r>
            <a:r>
              <a:rPr lang="ru-RU" altLang="ru-RU" sz="2800" baseline="-25000" dirty="0">
                <a:latin typeface="Times New Roman" pitchFamily="18" charset="0"/>
              </a:rPr>
              <a:t>0</a:t>
            </a:r>
            <a:endParaRPr lang="en-US" altLang="ru-RU" sz="2800" baseline="-25000" dirty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458817" y="6021288"/>
          <a:ext cx="1346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040" imgH="380880" progId="Equation.DSMT4">
                  <p:embed/>
                </p:oleObj>
              </mc:Choice>
              <mc:Fallback>
                <p:oleObj name="Equation" r:id="rId2" imgW="134604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58817" y="6021288"/>
                        <a:ext cx="1346200" cy="381000"/>
                      </a:xfrm>
                      <a:prstGeom prst="rect">
                        <a:avLst/>
                      </a:prstGeom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Овал 88"/>
          <p:cNvSpPr/>
          <p:nvPr/>
        </p:nvSpPr>
        <p:spPr>
          <a:xfrm>
            <a:off x="3992207" y="3669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3650384" y="34000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8BFD68-98DC-A90C-3F0E-E307230CA6D8}"/>
                  </a:ext>
                </a:extLst>
              </p:cNvPr>
              <p:cNvSpPr txBox="1"/>
              <p:nvPr/>
            </p:nvSpPr>
            <p:spPr>
              <a:xfrm>
                <a:off x="5134065" y="934027"/>
                <a:ext cx="1688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Е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с</m:t>
                          </m:r>
                        </m:sub>
                      </m:sSub>
                      <m:r>
                        <a:rPr lang="uk-UA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uk-U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в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ru-UA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8BFD68-98DC-A90C-3F0E-E307230CA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65" y="934027"/>
                <a:ext cx="1688935" cy="276999"/>
              </a:xfrm>
              <a:prstGeom prst="rect">
                <a:avLst/>
              </a:prstGeom>
              <a:blipFill>
                <a:blip r:embed="rId4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265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87815" y="834916"/>
            <a:ext cx="92133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Польові транзистори, що мають індукований канал, знаходять широке застосування </a:t>
            </a:r>
            <a:r>
              <a:rPr lang="uk-UA" b="1" dirty="0"/>
              <a:t>як ключові елементи </a:t>
            </a:r>
            <a:r>
              <a:rPr lang="uk-UA" dirty="0"/>
              <a:t>в пристроях цифрової електронної техніки. Ці транзистори мають чітко виражений рівень порогової напруги затвора </a:t>
            </a:r>
            <a:r>
              <a:rPr lang="uk-UA" dirty="0" err="1"/>
              <a:t>U</a:t>
            </a:r>
            <a:r>
              <a:rPr lang="uk-UA" baseline="-25000" dirty="0" err="1"/>
              <a:t>пор</a:t>
            </a:r>
            <a:r>
              <a:rPr lang="uk-UA" dirty="0"/>
              <a:t>. Якщо керуюча напруга </a:t>
            </a:r>
            <a:r>
              <a:rPr lang="uk-UA" dirty="0" err="1"/>
              <a:t>U</a:t>
            </a:r>
            <a:r>
              <a:rPr lang="uk-UA" baseline="-25000" dirty="0" err="1"/>
              <a:t>вх</a:t>
            </a:r>
            <a:r>
              <a:rPr lang="uk-UA" dirty="0"/>
              <a:t>, що подається на затвор, менша за порогову, то транзистор закритий, якщо більше порогового, то транзистор відкритий.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79776" y="223973"/>
            <a:ext cx="6189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/>
              <a:t>Ключовий</a:t>
            </a:r>
            <a:r>
              <a:rPr lang="ru-RU" sz="2000" b="1" dirty="0"/>
              <a:t> </a:t>
            </a:r>
            <a:r>
              <a:rPr lang="ru-RU" sz="2000" b="1" dirty="0" err="1"/>
              <a:t>елемент</a:t>
            </a:r>
            <a:r>
              <a:rPr lang="ru-RU" sz="2000" b="1" dirty="0"/>
              <a:t> на </a:t>
            </a:r>
            <a:r>
              <a:rPr lang="ru-RU" sz="2000" b="1" dirty="0" err="1"/>
              <a:t>польовому</a:t>
            </a:r>
            <a:r>
              <a:rPr lang="ru-RU" sz="2000" b="1" dirty="0"/>
              <a:t> </a:t>
            </a:r>
            <a:r>
              <a:rPr lang="ru-RU" sz="2000" b="1" dirty="0" err="1"/>
              <a:t>транзисторі</a:t>
            </a:r>
            <a:endParaRPr lang="ru-RU" sz="2000" b="1" dirty="0"/>
          </a:p>
          <a:p>
            <a:r>
              <a:rPr lang="ru-RU" sz="2000" b="1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65060" y="3068429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Керуюча напруга </a:t>
            </a:r>
            <a:r>
              <a:rPr lang="uk-UA" dirty="0" err="1"/>
              <a:t>Uвх</a:t>
            </a:r>
            <a:r>
              <a:rPr lang="uk-UA" dirty="0"/>
              <a:t> = </a:t>
            </a:r>
            <a:r>
              <a:rPr lang="uk-UA" dirty="0" err="1"/>
              <a:t>Uзв</a:t>
            </a:r>
            <a:r>
              <a:rPr lang="uk-UA" dirty="0"/>
              <a:t> подається на затвор.</a:t>
            </a:r>
          </a:p>
          <a:p>
            <a:r>
              <a:rPr lang="uk-UA" dirty="0"/>
              <a:t>Вихідне </a:t>
            </a:r>
            <a:r>
              <a:rPr lang="uk-UA" dirty="0" err="1"/>
              <a:t>U</a:t>
            </a:r>
            <a:r>
              <a:rPr lang="uk-UA" baseline="-25000" dirty="0" err="1"/>
              <a:t>вих</a:t>
            </a:r>
            <a:r>
              <a:rPr lang="uk-UA" baseline="-25000" dirty="0"/>
              <a:t> </a:t>
            </a:r>
            <a:r>
              <a:rPr lang="uk-UA" dirty="0"/>
              <a:t>= </a:t>
            </a:r>
            <a:r>
              <a:rPr lang="uk-UA" dirty="0" err="1"/>
              <a:t>U</a:t>
            </a:r>
            <a:r>
              <a:rPr lang="uk-UA" baseline="-25000" dirty="0" err="1"/>
              <a:t>св</a:t>
            </a:r>
            <a:r>
              <a:rPr lang="uk-UA" dirty="0"/>
              <a:t> знімається зі стоку. На схемі показаний транзистор з</a:t>
            </a:r>
          </a:p>
          <a:p>
            <a:r>
              <a:rPr lang="uk-UA" dirty="0"/>
              <a:t>індукованим </a:t>
            </a:r>
            <a:r>
              <a:rPr lang="uk-UA" dirty="0" err="1"/>
              <a:t>р</a:t>
            </a:r>
            <a:r>
              <a:rPr lang="uk-UA" dirty="0"/>
              <a:t>-каналом.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15698F9-7C02-6720-39C0-2A0CE1D58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2485" y="2433510"/>
            <a:ext cx="6189515" cy="442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11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5879976" y="75616"/>
            <a:ext cx="48122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Стан А</a:t>
            </a:r>
            <a:r>
              <a:rPr lang="uk-UA" dirty="0"/>
              <a:t> – ключ закритий, через транзистор протікає зневажливо малий струм. Вихідна напруга практично дорівнює напруги джерела живлення</a:t>
            </a:r>
          </a:p>
          <a:p>
            <a:pPr algn="just"/>
            <a:r>
              <a:rPr lang="uk-UA" dirty="0" err="1"/>
              <a:t>U</a:t>
            </a:r>
            <a:r>
              <a:rPr lang="uk-UA" baseline="-25000" dirty="0" err="1"/>
              <a:t>вих</a:t>
            </a:r>
            <a:r>
              <a:rPr lang="uk-UA" dirty="0"/>
              <a:t> = U</a:t>
            </a:r>
            <a:r>
              <a:rPr lang="uk-UA" baseline="-25000" dirty="0"/>
              <a:t>А</a:t>
            </a:r>
            <a:r>
              <a:rPr lang="uk-UA" dirty="0"/>
              <a:t> = </a:t>
            </a:r>
            <a:r>
              <a:rPr lang="uk-UA" dirty="0" err="1"/>
              <a:t>E</a:t>
            </a:r>
            <a:r>
              <a:rPr lang="uk-UA" baseline="-25000" dirty="0" err="1"/>
              <a:t>св</a:t>
            </a:r>
            <a:r>
              <a:rPr lang="uk-UA" dirty="0"/>
              <a:t>, якщо опір навантаження резистора </a:t>
            </a:r>
            <a:r>
              <a:rPr lang="uk-UA" dirty="0" err="1"/>
              <a:t>R</a:t>
            </a:r>
            <a:r>
              <a:rPr lang="uk-UA" baseline="-25000" dirty="0" err="1"/>
              <a:t>с</a:t>
            </a:r>
            <a:r>
              <a:rPr lang="uk-UA" dirty="0"/>
              <a:t> не дуже великий. У цьому вся режимі вхідна напруга має бути менше порогового: |</a:t>
            </a:r>
            <a:r>
              <a:rPr lang="uk-UA" dirty="0" err="1"/>
              <a:t>U</a:t>
            </a:r>
            <a:r>
              <a:rPr lang="uk-UA" baseline="-25000" dirty="0" err="1"/>
              <a:t>вх</a:t>
            </a:r>
            <a:r>
              <a:rPr lang="uk-UA" dirty="0"/>
              <a:t>| &lt; |</a:t>
            </a:r>
            <a:r>
              <a:rPr lang="uk-UA" dirty="0" err="1"/>
              <a:t>U</a:t>
            </a:r>
            <a:r>
              <a:rPr lang="uk-UA" dirty="0"/>
              <a:t> </a:t>
            </a:r>
            <a:r>
              <a:rPr lang="uk-UA" baseline="-25000" dirty="0" err="1"/>
              <a:t>зв.пор</a:t>
            </a:r>
            <a:r>
              <a:rPr lang="uk-UA" dirty="0"/>
              <a:t>|.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005766" y="2875897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cs typeface="Arial" panose="020B0604020202020204" pitchFamily="34" charset="0"/>
              </a:rPr>
              <a:t>Стан</a:t>
            </a:r>
            <a:r>
              <a:rPr lang="uk-UA" dirty="0">
                <a:cs typeface="Arial" panose="020B0604020202020204" pitchFamily="34" charset="0"/>
              </a:rPr>
              <a:t> </a:t>
            </a:r>
            <a:r>
              <a:rPr lang="uk-UA" b="1" dirty="0">
                <a:cs typeface="Arial" panose="020B0604020202020204" pitchFamily="34" charset="0"/>
              </a:rPr>
              <a:t>В</a:t>
            </a:r>
            <a:r>
              <a:rPr lang="uk-UA" dirty="0">
                <a:cs typeface="Arial" panose="020B0604020202020204" pitchFamily="34" charset="0"/>
              </a:rPr>
              <a:t> - ключ відкритий, через транзистор протікає повний робочий</a:t>
            </a:r>
          </a:p>
          <a:p>
            <a:pPr algn="just"/>
            <a:r>
              <a:rPr lang="uk-UA" dirty="0">
                <a:cs typeface="Arial" panose="020B0604020202020204" pitchFamily="34" charset="0"/>
              </a:rPr>
              <a:t>струм. У цьому режимі вхідна напруга має бути більшою за порогову:</a:t>
            </a:r>
          </a:p>
          <a:p>
            <a:pPr algn="just"/>
            <a:r>
              <a:rPr lang="uk-UA" dirty="0">
                <a:cs typeface="Arial" panose="020B0604020202020204" pitchFamily="34" charset="0"/>
              </a:rPr>
              <a:t>|</a:t>
            </a:r>
            <a:r>
              <a:rPr lang="uk-UA" dirty="0" err="1">
                <a:cs typeface="Arial" panose="020B0604020202020204" pitchFamily="34" charset="0"/>
              </a:rPr>
              <a:t>U</a:t>
            </a:r>
            <a:r>
              <a:rPr lang="uk-UA" baseline="-25000" dirty="0" err="1">
                <a:cs typeface="Arial" panose="020B0604020202020204" pitchFamily="34" charset="0"/>
              </a:rPr>
              <a:t>вх</a:t>
            </a:r>
            <a:r>
              <a:rPr lang="uk-UA" dirty="0">
                <a:cs typeface="Arial" panose="020B0604020202020204" pitchFamily="34" charset="0"/>
              </a:rPr>
              <a:t>|&gt;|</a:t>
            </a:r>
            <a:r>
              <a:rPr lang="uk-UA" dirty="0" err="1">
                <a:cs typeface="Arial" panose="020B0604020202020204" pitchFamily="34" charset="0"/>
              </a:rPr>
              <a:t>U</a:t>
            </a:r>
            <a:r>
              <a:rPr lang="uk-UA" dirty="0">
                <a:cs typeface="Arial" panose="020B0604020202020204" pitchFamily="34" charset="0"/>
              </a:rPr>
              <a:t> </a:t>
            </a:r>
            <a:r>
              <a:rPr lang="uk-UA" baseline="-25000" dirty="0" err="1">
                <a:cs typeface="Arial" panose="020B0604020202020204" pitchFamily="34" charset="0"/>
              </a:rPr>
              <a:t>зв.пор</a:t>
            </a:r>
            <a:r>
              <a:rPr lang="uk-UA" dirty="0">
                <a:cs typeface="Arial" panose="020B0604020202020204" pitchFamily="34" charset="0"/>
              </a:rPr>
              <a:t>|. </a:t>
            </a:r>
          </a:p>
          <a:p>
            <a:pPr algn="just"/>
            <a:r>
              <a:rPr lang="uk-UA" dirty="0">
                <a:cs typeface="Arial" panose="020B0604020202020204" pitchFamily="34" charset="0"/>
              </a:rPr>
              <a:t>Вихідна напруга </a:t>
            </a:r>
            <a:r>
              <a:rPr lang="uk-UA" dirty="0" err="1">
                <a:cs typeface="Arial" panose="020B0604020202020204" pitchFamily="34" charset="0"/>
              </a:rPr>
              <a:t>U</a:t>
            </a:r>
            <a:r>
              <a:rPr lang="uk-UA" baseline="-25000" dirty="0" err="1">
                <a:cs typeface="Arial" panose="020B0604020202020204" pitchFamily="34" charset="0"/>
              </a:rPr>
              <a:t>вих</a:t>
            </a:r>
            <a:r>
              <a:rPr lang="uk-UA" dirty="0">
                <a:cs typeface="Arial" panose="020B0604020202020204" pitchFamily="34" charset="0"/>
              </a:rPr>
              <a:t> = </a:t>
            </a:r>
            <a:r>
              <a:rPr lang="uk-UA" dirty="0" err="1">
                <a:cs typeface="Arial" panose="020B0604020202020204" pitchFamily="34" charset="0"/>
              </a:rPr>
              <a:t>Е</a:t>
            </a:r>
            <a:r>
              <a:rPr lang="uk-UA" baseline="-25000" dirty="0" err="1">
                <a:cs typeface="Arial" panose="020B0604020202020204" pitchFamily="34" charset="0"/>
              </a:rPr>
              <a:t>св</a:t>
            </a:r>
            <a:r>
              <a:rPr lang="uk-UA" dirty="0">
                <a:cs typeface="Arial" panose="020B0604020202020204" pitchFamily="34" charset="0"/>
              </a:rPr>
              <a:t> - </a:t>
            </a:r>
            <a:r>
              <a:rPr lang="uk-UA" dirty="0" err="1">
                <a:cs typeface="Arial" panose="020B0604020202020204" pitchFamily="34" charset="0"/>
              </a:rPr>
              <a:t>R</a:t>
            </a:r>
            <a:r>
              <a:rPr lang="uk-UA" baseline="-25000" dirty="0" err="1">
                <a:cs typeface="Arial" panose="020B0604020202020204" pitchFamily="34" charset="0"/>
              </a:rPr>
              <a:t>c</a:t>
            </a:r>
            <a:r>
              <a:rPr lang="uk-UA" dirty="0" err="1">
                <a:cs typeface="Arial" panose="020B0604020202020204" pitchFamily="34" charset="0"/>
              </a:rPr>
              <a:t>I</a:t>
            </a:r>
            <a:r>
              <a:rPr lang="uk-UA" baseline="-25000" dirty="0" err="1">
                <a:cs typeface="Arial" panose="020B0604020202020204" pitchFamily="34" charset="0"/>
              </a:rPr>
              <a:t>c</a:t>
            </a:r>
            <a:r>
              <a:rPr lang="uk-UA" dirty="0">
                <a:cs typeface="Arial" panose="020B0604020202020204" pitchFamily="34" charset="0"/>
              </a:rPr>
              <a:t> зменшується.</a:t>
            </a:r>
          </a:p>
          <a:p>
            <a:pPr algn="just"/>
            <a:r>
              <a:rPr lang="uk-UA" dirty="0">
                <a:cs typeface="Arial" panose="020B0604020202020204" pitchFamily="34" charset="0"/>
              </a:rPr>
              <a:t>Вихідна напруга відкритого ключа тим менше (що бажано), чим вищий опір резистора </a:t>
            </a:r>
            <a:r>
              <a:rPr lang="uk-UA" dirty="0" err="1">
                <a:cs typeface="Arial" panose="020B0604020202020204" pitchFamily="34" charset="0"/>
              </a:rPr>
              <a:t>R</a:t>
            </a:r>
            <a:r>
              <a:rPr lang="uk-UA" baseline="-25000" dirty="0" err="1">
                <a:cs typeface="Arial" panose="020B0604020202020204" pitchFamily="34" charset="0"/>
              </a:rPr>
              <a:t>с</a:t>
            </a:r>
            <a:r>
              <a:rPr lang="uk-UA" dirty="0">
                <a:cs typeface="Arial" panose="020B0604020202020204" pitchFamily="34" charset="0"/>
              </a:rPr>
              <a:t> і більше струм транзистора в режимі відкритого каналу.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6BE2BBC-D40D-906B-4EA5-B5F5F97EE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576" y="1229778"/>
            <a:ext cx="44704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46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47528" y="332656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Основні</a:t>
            </a:r>
            <a:r>
              <a:rPr lang="ru-RU" sz="2000" b="1" dirty="0"/>
              <a:t> </a:t>
            </a:r>
            <a:r>
              <a:rPr lang="ru-RU" sz="2000" b="1" dirty="0" err="1"/>
              <a:t>переваги</a:t>
            </a:r>
            <a:r>
              <a:rPr lang="ru-RU" sz="2000" b="1" dirty="0"/>
              <a:t> ПТ</a:t>
            </a:r>
          </a:p>
          <a:p>
            <a:pPr algn="ctr"/>
            <a:endParaRPr lang="ru-RU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err="1"/>
              <a:t>високоомний</a:t>
            </a:r>
            <a:r>
              <a:rPr lang="uk-UA" sz="2000" dirty="0"/>
              <a:t> вхід, що допускає керування напругою.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/>
              <a:t>висока швидкодія, зумовлена відсутністю в каналі нерівноважних носіїв заряду та малими величинами вхідної та вихідної </a:t>
            </a:r>
            <a:r>
              <a:rPr lang="uk-UA" sz="2000" dirty="0" err="1"/>
              <a:t>ємностей</a:t>
            </a:r>
            <a:r>
              <a:rPr lang="uk-UA" sz="2000" dirty="0"/>
              <a:t> (час перемикання 1–0,4 </a:t>
            </a:r>
            <a:r>
              <a:rPr lang="uk-UA" sz="2000" dirty="0" err="1"/>
              <a:t>нс</a:t>
            </a:r>
            <a:r>
              <a:rPr lang="uk-UA" sz="2000" dirty="0"/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/>
              <a:t>поєднання високої швидкодії з великими напругами та струмами перемикання (до 10 А за 15 </a:t>
            </a:r>
            <a:r>
              <a:rPr lang="uk-UA" sz="2000" dirty="0" err="1"/>
              <a:t>нс</a:t>
            </a:r>
            <a:r>
              <a:rPr lang="uk-UA" sz="2000" dirty="0"/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/>
              <a:t>низький опір відкритого каналу, що забезпечує комутацію сигналів в </a:t>
            </a:r>
            <a:r>
              <a:rPr lang="uk-UA" sz="2000" dirty="0" err="1"/>
              <a:t>низькоомних</a:t>
            </a:r>
            <a:r>
              <a:rPr lang="uk-UA" sz="2000" dirty="0"/>
              <a:t> ланцюгах, наприклад, у коаксіальному кабелі з хвильовим опором 50 </a:t>
            </a:r>
            <a:r>
              <a:rPr lang="uk-UA" sz="2000" dirty="0" err="1"/>
              <a:t>Ом</a:t>
            </a:r>
            <a:r>
              <a:rPr lang="uk-UA" sz="2000" dirty="0"/>
              <a:t>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27548" y="4136453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Найважливішим </a:t>
            </a:r>
            <a:r>
              <a:rPr lang="uk-UA" sz="2000" b="1" dirty="0"/>
              <a:t>недоліком</a:t>
            </a:r>
            <a:r>
              <a:rPr lang="uk-UA" sz="2000" dirty="0"/>
              <a:t> польових транзисторів є їхня чутливість до статичної електрики. Оскільки ізоляційний шар діелектрика на затворі надзвичайно тонкий, іноді навіть щодо невисокої напруги буває достатньо, щоб його зруйнувати. А розряди статичної електрики, що є практично в кожному середовищі, можуть досягати кілька тисяч вольт.</a:t>
            </a:r>
          </a:p>
        </p:txBody>
      </p:sp>
    </p:spTree>
    <p:extLst>
      <p:ext uri="{BB962C8B-B14F-4D97-AF65-F5344CB8AC3E}">
        <p14:creationId xmlns:p14="http://schemas.microsoft.com/office/powerpoint/2010/main" val="140703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3872" y="236005"/>
            <a:ext cx="2292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/>
              <a:t>Основна</a:t>
            </a:r>
            <a:r>
              <a:rPr lang="ru-RU" sz="2000" b="1" dirty="0"/>
              <a:t> </a:t>
            </a:r>
            <a:r>
              <a:rPr lang="ru-RU" sz="2000" b="1" dirty="0" err="1"/>
              <a:t>ідея</a:t>
            </a:r>
            <a:r>
              <a:rPr lang="ru-RU" sz="2000" b="1" dirty="0"/>
              <a:t> ПТ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3195881" y="1150986"/>
            <a:ext cx="5194840" cy="1946775"/>
            <a:chOff x="1802828" y="834153"/>
            <a:chExt cx="5194840" cy="194677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353395" y="1556792"/>
              <a:ext cx="4104456" cy="7200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53395" y="2420888"/>
              <a:ext cx="4104456" cy="14401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353395" y="1268760"/>
              <a:ext cx="4104456" cy="14401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>
              <a:stCxn id="7" idx="0"/>
            </p:cNvCxnSpPr>
            <p:nvPr/>
          </p:nvCxnSpPr>
          <p:spPr>
            <a:xfrm flipV="1">
              <a:off x="4405623" y="980728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4405623" y="2492896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4341999" y="834153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267744" y="1556792"/>
              <a:ext cx="85651" cy="36004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457851" y="1556792"/>
              <a:ext cx="85651" cy="36004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6543502" y="1664804"/>
              <a:ext cx="454166" cy="144016"/>
              <a:chOff x="6543502" y="1664804"/>
              <a:chExt cx="454166" cy="144016"/>
            </a:xfrm>
          </p:grpSpPr>
          <p:cxnSp>
            <p:nvCxnSpPr>
              <p:cNvPr id="15" name="Прямая соединительная линия 14"/>
              <p:cNvCxnSpPr/>
              <p:nvPr/>
            </p:nvCxnSpPr>
            <p:spPr>
              <a:xfrm rot="5400000" flipV="1">
                <a:off x="6687518" y="1592796"/>
                <a:ext cx="0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Овал 15"/>
              <p:cNvSpPr/>
              <p:nvPr/>
            </p:nvSpPr>
            <p:spPr>
              <a:xfrm>
                <a:off x="6853652" y="1664804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 flipH="1">
              <a:off x="1802828" y="1664804"/>
              <a:ext cx="454166" cy="144016"/>
              <a:chOff x="6543502" y="1664804"/>
              <a:chExt cx="454166" cy="144016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 rot="5400000" flipV="1">
                <a:off x="6687518" y="1592796"/>
                <a:ext cx="0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Овал 20"/>
              <p:cNvSpPr/>
              <p:nvPr/>
            </p:nvSpPr>
            <p:spPr>
              <a:xfrm>
                <a:off x="6853652" y="1664804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139952" y="2780928"/>
              <a:ext cx="50405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6168008" y="836712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44272" y="1792035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05760" y="179661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28" name="Овал 27"/>
          <p:cNvSpPr/>
          <p:nvPr/>
        </p:nvSpPr>
        <p:spPr>
          <a:xfrm>
            <a:off x="4583832" y="198163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740917" y="241216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5388989" y="193906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244973" y="22336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069345" y="201107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096000" y="237768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176120" y="201107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172491" y="238726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935760" y="202346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8317007" y="1657128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  <a:endParaRPr lang="ru-RU" sz="4000" dirty="0"/>
          </a:p>
        </p:txBody>
      </p:sp>
      <p:sp>
        <p:nvSpPr>
          <p:cNvPr id="39" name="TextBox 38"/>
          <p:cNvSpPr txBox="1"/>
          <p:nvPr/>
        </p:nvSpPr>
        <p:spPr>
          <a:xfrm>
            <a:off x="2756337" y="1704277"/>
            <a:ext cx="354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  <a:endParaRPr lang="ru-RU" sz="4000" dirty="0"/>
          </a:p>
        </p:txBody>
      </p:sp>
      <p:sp>
        <p:nvSpPr>
          <p:cNvPr id="43" name="TextBox 42"/>
          <p:cNvSpPr txBox="1"/>
          <p:nvPr/>
        </p:nvSpPr>
        <p:spPr>
          <a:xfrm>
            <a:off x="6457055" y="1782452"/>
            <a:ext cx="737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</a:t>
            </a:r>
          </a:p>
        </p:txBody>
      </p:sp>
      <p:cxnSp>
        <p:nvCxnSpPr>
          <p:cNvPr id="45" name="Прямая со стрелкой 44"/>
          <p:cNvCxnSpPr>
            <a:stCxn id="31" idx="6"/>
          </p:cNvCxnSpPr>
          <p:nvPr/>
        </p:nvCxnSpPr>
        <p:spPr>
          <a:xfrm>
            <a:off x="5388990" y="2305672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490467" y="2003033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6213362" y="2122622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3204265" y="4293097"/>
            <a:ext cx="5194840" cy="1946775"/>
            <a:chOff x="1802828" y="834153"/>
            <a:chExt cx="5194840" cy="1946775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2353395" y="1556792"/>
              <a:ext cx="4104456" cy="7200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2353395" y="2420888"/>
              <a:ext cx="4104456" cy="14401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2353395" y="1268760"/>
              <a:ext cx="4104456" cy="14401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3" name="Прямая соединительная линия 52"/>
            <p:cNvCxnSpPr>
              <a:stCxn id="52" idx="0"/>
            </p:cNvCxnSpPr>
            <p:nvPr/>
          </p:nvCxnSpPr>
          <p:spPr>
            <a:xfrm flipV="1">
              <a:off x="4405623" y="980728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flipV="1">
              <a:off x="4405623" y="2492896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Овал 54"/>
            <p:cNvSpPr/>
            <p:nvPr/>
          </p:nvSpPr>
          <p:spPr>
            <a:xfrm>
              <a:off x="4341999" y="834153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2267744" y="1556792"/>
              <a:ext cx="85651" cy="36004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6457851" y="1556792"/>
              <a:ext cx="85651" cy="36004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8" name="Группа 57"/>
            <p:cNvGrpSpPr/>
            <p:nvPr/>
          </p:nvGrpSpPr>
          <p:grpSpPr>
            <a:xfrm>
              <a:off x="6543502" y="1664804"/>
              <a:ext cx="454166" cy="144016"/>
              <a:chOff x="6543502" y="1664804"/>
              <a:chExt cx="454166" cy="144016"/>
            </a:xfrm>
          </p:grpSpPr>
          <p:cxnSp>
            <p:nvCxnSpPr>
              <p:cNvPr id="63" name="Прямая соединительная линия 62"/>
              <p:cNvCxnSpPr/>
              <p:nvPr/>
            </p:nvCxnSpPr>
            <p:spPr>
              <a:xfrm rot="5400000" flipV="1">
                <a:off x="6687518" y="1592796"/>
                <a:ext cx="0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Овал 63"/>
              <p:cNvSpPr/>
              <p:nvPr/>
            </p:nvSpPr>
            <p:spPr>
              <a:xfrm>
                <a:off x="6853652" y="1664804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9" name="Группа 58"/>
            <p:cNvGrpSpPr/>
            <p:nvPr/>
          </p:nvGrpSpPr>
          <p:grpSpPr>
            <a:xfrm flipH="1">
              <a:off x="1802828" y="1664804"/>
              <a:ext cx="454166" cy="144016"/>
              <a:chOff x="6543502" y="1664804"/>
              <a:chExt cx="454166" cy="144016"/>
            </a:xfrm>
          </p:grpSpPr>
          <p:cxnSp>
            <p:nvCxnSpPr>
              <p:cNvPr id="61" name="Прямая соединительная линия 60"/>
              <p:cNvCxnSpPr/>
              <p:nvPr/>
            </p:nvCxnSpPr>
            <p:spPr>
              <a:xfrm rot="5400000" flipV="1">
                <a:off x="6687518" y="1592796"/>
                <a:ext cx="0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Овал 61"/>
              <p:cNvSpPr/>
              <p:nvPr/>
            </p:nvSpPr>
            <p:spPr>
              <a:xfrm>
                <a:off x="6853652" y="1664804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60" name="Прямая соединительная линия 59"/>
            <p:cNvCxnSpPr/>
            <p:nvPr/>
          </p:nvCxnSpPr>
          <p:spPr>
            <a:xfrm>
              <a:off x="4139952" y="2780928"/>
              <a:ext cx="50405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034477" y="3904093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552656" y="4934146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214144" y="4938721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68" name="Овал 67"/>
          <p:cNvSpPr/>
          <p:nvPr/>
        </p:nvSpPr>
        <p:spPr>
          <a:xfrm>
            <a:off x="4499774" y="5461467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4736232" y="545736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5397373" y="508117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5181349" y="55732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5693240" y="5563857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6104384" y="551979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7464152" y="5533475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7180875" y="552937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3935760" y="5533475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/>
          <p:cNvSpPr txBox="1"/>
          <p:nvPr/>
        </p:nvSpPr>
        <p:spPr>
          <a:xfrm>
            <a:off x="8325391" y="4799239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  <a:endParaRPr lang="ru-RU" sz="4000" dirty="0"/>
          </a:p>
        </p:txBody>
      </p:sp>
      <p:sp>
        <p:nvSpPr>
          <p:cNvPr id="78" name="TextBox 77"/>
          <p:cNvSpPr txBox="1"/>
          <p:nvPr/>
        </p:nvSpPr>
        <p:spPr>
          <a:xfrm>
            <a:off x="2764721" y="4846388"/>
            <a:ext cx="354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  <a:endParaRPr lang="ru-RU" sz="4000" dirty="0"/>
          </a:p>
        </p:txBody>
      </p:sp>
      <p:cxnSp>
        <p:nvCxnSpPr>
          <p:cNvPr id="79" name="Прямая со стрелкой 78"/>
          <p:cNvCxnSpPr/>
          <p:nvPr/>
        </p:nvCxnSpPr>
        <p:spPr>
          <a:xfrm flipH="1">
            <a:off x="5088830" y="5179375"/>
            <a:ext cx="1453229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689752" y="4903967"/>
            <a:ext cx="737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</a:t>
            </a:r>
          </a:p>
        </p:txBody>
      </p:sp>
      <p:cxnSp>
        <p:nvCxnSpPr>
          <p:cNvPr id="83" name="Прямая со стрелкой 82"/>
          <p:cNvCxnSpPr/>
          <p:nvPr/>
        </p:nvCxnSpPr>
        <p:spPr>
          <a:xfrm>
            <a:off x="5498851" y="5145144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V="1">
            <a:off x="4367808" y="4997136"/>
            <a:ext cx="0" cy="72008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rot="5400000">
            <a:off x="5359520" y="5336763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541140" y="3573017"/>
            <a:ext cx="2452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Концентрація носіїв</a:t>
            </a:r>
          </a:p>
          <a:p>
            <a:r>
              <a:rPr lang="uk-UA" dirty="0"/>
              <a:t> зменшилась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3729228" y="5015736"/>
            <a:ext cx="4138897" cy="441631"/>
          </a:xfrm>
          <a:prstGeom prst="rect">
            <a:avLst/>
          </a:prstGeom>
          <a:noFill/>
          <a:ln w="57150"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 стрелкой 93"/>
          <p:cNvCxnSpPr>
            <a:stCxn id="91" idx="2"/>
          </p:cNvCxnSpPr>
          <p:nvPr/>
        </p:nvCxnSpPr>
        <p:spPr>
          <a:xfrm>
            <a:off x="2767598" y="4219348"/>
            <a:ext cx="2112650" cy="98098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712007" y="4917765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cxnSp>
        <p:nvCxnSpPr>
          <p:cNvPr id="99" name="Прямая со стрелкой 98"/>
          <p:cNvCxnSpPr/>
          <p:nvPr/>
        </p:nvCxnSpPr>
        <p:spPr>
          <a:xfrm>
            <a:off x="4272638" y="4583687"/>
            <a:ext cx="309306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>
            <a:off x="4367809" y="1441576"/>
            <a:ext cx="309306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7324892" y="2083079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4740918" y="2036188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>
            <a:off x="4069683" y="2083079"/>
            <a:ext cx="20295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096001" y="6020780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  <a:endParaRPr lang="ru-RU" sz="4000" dirty="0"/>
          </a:p>
        </p:txBody>
      </p:sp>
      <p:sp>
        <p:nvSpPr>
          <p:cNvPr id="85" name="TextBox 84"/>
          <p:cNvSpPr txBox="1"/>
          <p:nvPr/>
        </p:nvSpPr>
        <p:spPr>
          <a:xfrm>
            <a:off x="5827517" y="3833645"/>
            <a:ext cx="354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  <a:endParaRPr lang="ru-RU" sz="4000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 flipH="1">
            <a:off x="5092557" y="2023466"/>
            <a:ext cx="1453229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56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96699" y="688369"/>
            <a:ext cx="8648700" cy="468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uk-UA" altLang="ru-RU" sz="2000" b="1" dirty="0"/>
              <a:t>Класифікація ПТ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053046" y="2087104"/>
            <a:ext cx="2533650" cy="49530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+mj-lt"/>
              </a:rPr>
              <a:t>  МДН-транзистор  </a:t>
            </a:r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1915627" y="5831289"/>
            <a:ext cx="49760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>
                <a:latin typeface="+mj-lt"/>
              </a:rPr>
              <a:t>МДН - метал</a:t>
            </a:r>
            <a:r>
              <a:rPr lang="uk-UA" altLang="ru-RU" dirty="0">
                <a:latin typeface="+mj-lt"/>
              </a:rPr>
              <a:t>, діелектрик, напівпровідник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2710" y="1499621"/>
            <a:ext cx="526106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/>
              <a:t>ПТ</a:t>
            </a:r>
          </a:p>
        </p:txBody>
      </p:sp>
      <p:cxnSp>
        <p:nvCxnSpPr>
          <p:cNvPr id="38" name="Прямая со стрелкой 37"/>
          <p:cNvCxnSpPr>
            <a:stCxn id="3" idx="1"/>
            <a:endCxn id="36" idx="0"/>
          </p:cNvCxnSpPr>
          <p:nvPr/>
        </p:nvCxnSpPr>
        <p:spPr>
          <a:xfrm flipH="1">
            <a:off x="3118082" y="1730453"/>
            <a:ext cx="2504629" cy="52303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3" idx="3"/>
            <a:endCxn id="9" idx="0"/>
          </p:cNvCxnSpPr>
          <p:nvPr/>
        </p:nvCxnSpPr>
        <p:spPr>
          <a:xfrm>
            <a:off x="6148817" y="1730454"/>
            <a:ext cx="2171055" cy="35665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9" idx="0"/>
          </p:cNvCxnSpPr>
          <p:nvPr/>
        </p:nvCxnSpPr>
        <p:spPr>
          <a:xfrm flipH="1">
            <a:off x="6322528" y="2582404"/>
            <a:ext cx="1997344" cy="7146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20" idx="0"/>
          </p:cNvCxnSpPr>
          <p:nvPr/>
        </p:nvCxnSpPr>
        <p:spPr>
          <a:xfrm>
            <a:off x="8319871" y="2582404"/>
            <a:ext cx="898644" cy="6739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5447929" y="3297100"/>
            <a:ext cx="1749197" cy="707886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 err="1">
                <a:latin typeface="+mj-lt"/>
              </a:rPr>
              <a:t>Вбудований</a:t>
            </a:r>
            <a:endParaRPr lang="ru-RU" altLang="ru-RU" sz="2000" b="1" dirty="0">
              <a:latin typeface="+mj-lt"/>
            </a:endParaRPr>
          </a:p>
          <a:p>
            <a:pPr eaLnBrk="1" hangingPunct="1"/>
            <a:r>
              <a:rPr lang="ru-RU" altLang="ru-RU" sz="2000" b="1" dirty="0">
                <a:latin typeface="+mj-lt"/>
              </a:rPr>
              <a:t>канал 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8319871" y="3256388"/>
            <a:ext cx="1797287" cy="707886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 err="1">
                <a:latin typeface="+mj-lt"/>
              </a:rPr>
              <a:t>Індукований</a:t>
            </a:r>
            <a:endParaRPr lang="ru-RU" altLang="ru-RU" sz="2000" b="1" dirty="0">
              <a:latin typeface="+mj-lt"/>
            </a:endParaRPr>
          </a:p>
          <a:p>
            <a:pPr eaLnBrk="1" hangingPunct="1"/>
            <a:r>
              <a:rPr lang="ru-RU" altLang="ru-RU" sz="2000" b="1" dirty="0">
                <a:latin typeface="+mj-lt"/>
              </a:rPr>
              <a:t> канал 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447929" y="4572099"/>
            <a:ext cx="1925527" cy="40011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dirty="0">
                <a:latin typeface="+mj-lt"/>
              </a:rPr>
              <a:t>n-</a:t>
            </a:r>
            <a:r>
              <a:rPr lang="ru-RU" altLang="ru-RU" sz="2000" b="1" dirty="0" err="1">
                <a:latin typeface="+mj-lt"/>
              </a:rPr>
              <a:t>канальний</a:t>
            </a:r>
            <a:r>
              <a:rPr lang="ru-RU" altLang="ru-RU" sz="2000" b="1" dirty="0">
                <a:latin typeface="+mj-lt"/>
              </a:rPr>
              <a:t> 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8319872" y="5000169"/>
            <a:ext cx="1925527" cy="40011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dirty="0">
                <a:latin typeface="+mj-lt"/>
              </a:rPr>
              <a:t>n-</a:t>
            </a:r>
            <a:r>
              <a:rPr lang="ru-RU" altLang="ru-RU" sz="2000" b="1" dirty="0" err="1">
                <a:latin typeface="+mj-lt"/>
              </a:rPr>
              <a:t>канальний</a:t>
            </a:r>
            <a:r>
              <a:rPr lang="ru-RU" altLang="ru-RU" sz="2000" b="1" dirty="0">
                <a:latin typeface="+mj-lt"/>
              </a:rPr>
              <a:t> </a:t>
            </a: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8319872" y="6028869"/>
            <a:ext cx="1941557" cy="40011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>
                <a:latin typeface="+mj-lt"/>
              </a:rPr>
              <a:t>р</a:t>
            </a:r>
            <a:r>
              <a:rPr lang="en-US" altLang="ru-RU" sz="2000" b="1" dirty="0">
                <a:latin typeface="+mj-lt"/>
              </a:rPr>
              <a:t>-</a:t>
            </a:r>
            <a:r>
              <a:rPr lang="ru-RU" altLang="ru-RU" sz="2000" b="1" dirty="0" err="1">
                <a:latin typeface="+mj-lt"/>
              </a:rPr>
              <a:t>канальний</a:t>
            </a:r>
            <a:r>
              <a:rPr lang="ru-RU" altLang="ru-RU" sz="2000" b="1" dirty="0">
                <a:latin typeface="+mj-lt"/>
              </a:rPr>
              <a:t> </a:t>
            </a:r>
          </a:p>
        </p:txBody>
      </p:sp>
      <p:cxnSp>
        <p:nvCxnSpPr>
          <p:cNvPr id="46" name="Прямая со стрелкой 45"/>
          <p:cNvCxnSpPr>
            <a:stCxn id="19" idx="2"/>
          </p:cNvCxnSpPr>
          <p:nvPr/>
        </p:nvCxnSpPr>
        <p:spPr>
          <a:xfrm flipH="1">
            <a:off x="6220736" y="4004986"/>
            <a:ext cx="101792" cy="53856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20" idx="1"/>
          </p:cNvCxnSpPr>
          <p:nvPr/>
        </p:nvCxnSpPr>
        <p:spPr>
          <a:xfrm flipH="1">
            <a:off x="7985007" y="3610331"/>
            <a:ext cx="334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985007" y="3610332"/>
            <a:ext cx="0" cy="26185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23" idx="1"/>
          </p:cNvCxnSpPr>
          <p:nvPr/>
        </p:nvCxnSpPr>
        <p:spPr>
          <a:xfrm flipH="1">
            <a:off x="7985007" y="6228924"/>
            <a:ext cx="334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22" idx="1"/>
          </p:cNvCxnSpPr>
          <p:nvPr/>
        </p:nvCxnSpPr>
        <p:spPr>
          <a:xfrm flipH="1">
            <a:off x="7985007" y="5200224"/>
            <a:ext cx="334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Группа 66"/>
          <p:cNvGrpSpPr/>
          <p:nvPr/>
        </p:nvGrpSpPr>
        <p:grpSpPr>
          <a:xfrm>
            <a:off x="1947728" y="2253485"/>
            <a:ext cx="2403580" cy="2855526"/>
            <a:chOff x="251520" y="1144002"/>
            <a:chExt cx="2403580" cy="2855526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51520" y="2824489"/>
              <a:ext cx="1925527" cy="400110"/>
            </a:xfrm>
            <a:prstGeom prst="rect">
              <a:avLst/>
            </a:prstGeom>
            <a:noFill/>
            <a:ln w="57150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000" b="1" dirty="0">
                  <a:latin typeface="+mj-lt"/>
                </a:rPr>
                <a:t>n-</a:t>
              </a:r>
              <a:r>
                <a:rPr lang="ru-RU" altLang="ru-RU" sz="2000" b="1" dirty="0" err="1">
                  <a:latin typeface="+mj-lt"/>
                </a:rPr>
                <a:t>канальний</a:t>
              </a:r>
              <a:r>
                <a:rPr lang="ru-RU" altLang="ru-RU" sz="2000" b="1" dirty="0">
                  <a:latin typeface="+mj-lt"/>
                </a:rPr>
                <a:t> 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51520" y="3599418"/>
              <a:ext cx="1941557" cy="400110"/>
            </a:xfrm>
            <a:prstGeom prst="rect">
              <a:avLst/>
            </a:prstGeom>
            <a:noFill/>
            <a:ln w="57150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000" b="1" dirty="0">
                  <a:latin typeface="+mj-lt"/>
                </a:rPr>
                <a:t>р-</a:t>
              </a:r>
              <a:r>
                <a:rPr lang="ru-RU" altLang="ru-RU" sz="2000" b="1" dirty="0" err="1">
                  <a:latin typeface="+mj-lt"/>
                </a:rPr>
                <a:t>канальний</a:t>
              </a:r>
              <a:r>
                <a:rPr lang="ru-RU" altLang="ru-RU" sz="2000" b="1" dirty="0">
                  <a:latin typeface="+mj-lt"/>
                </a:rPr>
                <a:t>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1520" y="1144002"/>
              <a:ext cx="2340705" cy="707886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altLang="ru-RU" sz="2000" b="1" dirty="0"/>
                <a:t>Транзистор </a:t>
              </a:r>
            </a:p>
            <a:p>
              <a:r>
                <a:rPr lang="ru-RU" altLang="ru-RU" sz="2000" b="1" dirty="0"/>
                <a:t>с </a:t>
              </a:r>
              <a:r>
                <a:rPr lang="en-US" altLang="ru-RU" sz="2000" b="1" dirty="0" err="1"/>
                <a:t>pn</a:t>
              </a:r>
              <a:r>
                <a:rPr lang="en-US" altLang="ru-RU" sz="2000" b="1" dirty="0"/>
                <a:t>-</a:t>
              </a:r>
              <a:r>
                <a:rPr lang="ru-RU" altLang="ru-RU" sz="2000" b="1" dirty="0"/>
                <a:t>переходом</a:t>
              </a:r>
            </a:p>
          </p:txBody>
        </p:sp>
        <p:cxnSp>
          <p:nvCxnSpPr>
            <p:cNvPr id="60" name="Прямая соединительная линия 59"/>
            <p:cNvCxnSpPr>
              <a:stCxn id="36" idx="3"/>
            </p:cNvCxnSpPr>
            <p:nvPr/>
          </p:nvCxnSpPr>
          <p:spPr>
            <a:xfrm>
              <a:off x="2592225" y="1497945"/>
              <a:ext cx="62875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2655100" y="1497945"/>
              <a:ext cx="0" cy="230152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>
              <a:stCxn id="13" idx="3"/>
            </p:cNvCxnSpPr>
            <p:nvPr/>
          </p:nvCxnSpPr>
          <p:spPr>
            <a:xfrm>
              <a:off x="2193077" y="3799473"/>
              <a:ext cx="462023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>
              <a:stCxn id="11" idx="3"/>
            </p:cNvCxnSpPr>
            <p:nvPr/>
          </p:nvCxnSpPr>
          <p:spPr>
            <a:xfrm>
              <a:off x="2177047" y="3024544"/>
              <a:ext cx="478053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Прямоугольник 71"/>
          <p:cNvSpPr/>
          <p:nvPr/>
        </p:nvSpPr>
        <p:spPr>
          <a:xfrm>
            <a:off x="1443950" y="-191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dirty="0"/>
              <a:t> </a:t>
            </a:r>
            <a:r>
              <a:rPr lang="uk-UA" altLang="ru-RU" dirty="0"/>
              <a:t>Класифікація ПТ залежно від того, як ізольований керуючий електрод від керованого </a:t>
            </a:r>
            <a:r>
              <a:rPr lang="ru-RU" altLang="ru-RU" dirty="0"/>
              <a:t>каналу.</a:t>
            </a:r>
            <a:endParaRPr lang="ru-RU" dirty="0"/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1915626" y="6228924"/>
            <a:ext cx="45015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>
                <a:latin typeface="+mj-lt"/>
              </a:rPr>
              <a:t>МОП - метал, окисел, </a:t>
            </a:r>
            <a:r>
              <a:rPr lang="uk-UA" altLang="ru-RU" dirty="0">
                <a:latin typeface="+mj-lt"/>
              </a:rPr>
              <a:t>напівпровідник</a:t>
            </a:r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7263580" y="-6210"/>
            <a:ext cx="457030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dirty="0">
                <a:latin typeface="+mj-lt"/>
              </a:rPr>
              <a:t>Залежно від конструктивного</a:t>
            </a:r>
          </a:p>
          <a:p>
            <a:pPr eaLnBrk="1" hangingPunct="1"/>
            <a:r>
              <a:rPr lang="uk-UA" altLang="ru-RU" dirty="0">
                <a:latin typeface="+mj-lt"/>
              </a:rPr>
              <a:t>виконання провідного каналу та типу носіїв заряду.</a:t>
            </a:r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5447929" y="5301208"/>
            <a:ext cx="1941557" cy="40011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dirty="0">
                <a:latin typeface="+mj-lt"/>
              </a:rPr>
              <a:t>p-</a:t>
            </a:r>
            <a:r>
              <a:rPr lang="ru-RU" altLang="ru-RU" sz="2000" b="1" dirty="0" err="1">
                <a:latin typeface="+mj-lt"/>
              </a:rPr>
              <a:t>канальний</a:t>
            </a:r>
            <a:r>
              <a:rPr lang="ru-RU" altLang="ru-RU" sz="2000" b="1" dirty="0">
                <a:latin typeface="+mj-lt"/>
              </a:rPr>
              <a:t> 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6220736" y="5000169"/>
            <a:ext cx="6506" cy="378126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03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35760" y="260649"/>
            <a:ext cx="6793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/>
              <a:t> </a:t>
            </a:r>
            <a:r>
              <a:rPr lang="uk-UA" altLang="ru-RU" sz="2000" b="1" dirty="0"/>
              <a:t>Польовий транзистор с </a:t>
            </a:r>
            <a:r>
              <a:rPr lang="uk-UA" altLang="ru-RU" sz="2000" b="1" dirty="0" err="1"/>
              <a:t>pn</a:t>
            </a:r>
            <a:r>
              <a:rPr lang="uk-UA" altLang="ru-RU" sz="2000" b="1" dirty="0"/>
              <a:t>-переходом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0617" y="956395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Структура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98707" y="1811128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/>
              <a:t>Позначення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920979" y="519064"/>
            <a:ext cx="172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</a:t>
            </a:r>
            <a:r>
              <a:rPr lang="en-US" sz="3600" b="1" baseline="30000" dirty="0"/>
              <a:t>-</a:t>
            </a:r>
            <a:r>
              <a:rPr lang="ru-RU" sz="3600" b="1" baseline="30000" dirty="0"/>
              <a:t> </a:t>
            </a:r>
            <a:r>
              <a:rPr lang="en-US" sz="3600" b="1" dirty="0"/>
              <a:t>&lt;&lt;p</a:t>
            </a:r>
            <a:r>
              <a:rPr lang="en-US" sz="3600" b="1" baseline="30000" dirty="0"/>
              <a:t>+</a:t>
            </a:r>
            <a:endParaRPr lang="ru-RU" sz="3600" b="1" baseline="30000" dirty="0"/>
          </a:p>
        </p:txBody>
      </p:sp>
      <p:grpSp>
        <p:nvGrpSpPr>
          <p:cNvPr id="117" name="Группа 116"/>
          <p:cNvGrpSpPr/>
          <p:nvPr/>
        </p:nvGrpSpPr>
        <p:grpSpPr>
          <a:xfrm>
            <a:off x="2143367" y="1446552"/>
            <a:ext cx="4823959" cy="4303113"/>
            <a:chOff x="1665402" y="1489377"/>
            <a:chExt cx="4823959" cy="430311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761666" y="3468835"/>
              <a:ext cx="4104456" cy="85562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782904" y="4324455"/>
              <a:ext cx="4104456" cy="14401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319767" y="3338192"/>
              <a:ext cx="1003444" cy="12485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3835132" y="4396463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Группа 50"/>
            <p:cNvGrpSpPr/>
            <p:nvPr/>
          </p:nvGrpSpPr>
          <p:grpSpPr>
            <a:xfrm>
              <a:off x="3764091" y="2946667"/>
              <a:ext cx="144016" cy="397316"/>
              <a:chOff x="3764091" y="2946667"/>
              <a:chExt cx="144016" cy="39731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3836099" y="3055951"/>
                <a:ext cx="0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Овал 12"/>
              <p:cNvSpPr/>
              <p:nvPr/>
            </p:nvSpPr>
            <p:spPr>
              <a:xfrm>
                <a:off x="3764091" y="2946667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569461" y="4684495"/>
              <a:ext cx="50405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42421" y="2685057"/>
              <a:ext cx="7441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ru-RU" sz="28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</a:t>
              </a:r>
              <a:endPara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16673" y="1489377"/>
              <a:ext cx="75860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ru-RU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13636" y="1879976"/>
              <a:ext cx="4956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+</a:t>
              </a:r>
              <a:endParaRPr lang="ru-RU" sz="4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39147" y="1895365"/>
              <a:ext cx="3545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-</a:t>
              </a:r>
              <a:endParaRPr lang="ru-RU" sz="4000" dirty="0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4851241" y="3339626"/>
              <a:ext cx="1003444" cy="12485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1788630" y="3343983"/>
              <a:ext cx="1003444" cy="12485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2" name="Группа 51"/>
            <p:cNvGrpSpPr/>
            <p:nvPr/>
          </p:nvGrpSpPr>
          <p:grpSpPr>
            <a:xfrm>
              <a:off x="5318808" y="2929972"/>
              <a:ext cx="144016" cy="397316"/>
              <a:chOff x="3764091" y="2946667"/>
              <a:chExt cx="144016" cy="397316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 flipV="1">
                <a:off x="3836099" y="3055951"/>
                <a:ext cx="0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Овал 53"/>
              <p:cNvSpPr/>
              <p:nvPr/>
            </p:nvSpPr>
            <p:spPr>
              <a:xfrm>
                <a:off x="3764091" y="2946667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5" name="Группа 54"/>
            <p:cNvGrpSpPr/>
            <p:nvPr/>
          </p:nvGrpSpPr>
          <p:grpSpPr>
            <a:xfrm>
              <a:off x="2290352" y="2929972"/>
              <a:ext cx="144016" cy="397316"/>
              <a:chOff x="3764091" y="2946667"/>
              <a:chExt cx="144016" cy="397316"/>
            </a:xfrm>
          </p:grpSpPr>
          <p:cxnSp>
            <p:nvCxnSpPr>
              <p:cNvPr id="56" name="Прямая соединительная линия 55"/>
              <p:cNvCxnSpPr/>
              <p:nvPr/>
            </p:nvCxnSpPr>
            <p:spPr>
              <a:xfrm flipV="1">
                <a:off x="3836099" y="3055951"/>
                <a:ext cx="0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Овал 56"/>
              <p:cNvSpPr/>
              <p:nvPr/>
            </p:nvSpPr>
            <p:spPr>
              <a:xfrm>
                <a:off x="3764091" y="2946667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1665402" y="302858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err="1"/>
                <a:t>Витік</a:t>
              </a:r>
              <a:endParaRPr lang="ru-RU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362215" y="3004530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err="1"/>
                <a:t>Стік</a:t>
              </a:r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872890" y="3039256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Затвор</a:t>
              </a:r>
            </a:p>
          </p:txBody>
        </p:sp>
        <p:sp>
          <p:nvSpPr>
            <p:cNvPr id="64" name="Полилиния 63"/>
            <p:cNvSpPr/>
            <p:nvPr/>
          </p:nvSpPr>
          <p:spPr>
            <a:xfrm>
              <a:off x="3326610" y="3463044"/>
              <a:ext cx="1043855" cy="534406"/>
            </a:xfrm>
            <a:custGeom>
              <a:avLst/>
              <a:gdLst>
                <a:gd name="connsiteX0" fmla="*/ 0 w 757990"/>
                <a:gd name="connsiteY0" fmla="*/ 0 h 409088"/>
                <a:gd name="connsiteX1" fmla="*/ 348916 w 757990"/>
                <a:gd name="connsiteY1" fmla="*/ 409074 h 409088"/>
                <a:gd name="connsiteX2" fmla="*/ 757990 w 757990"/>
                <a:gd name="connsiteY2" fmla="*/ 12032 h 40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7990" h="409088">
                  <a:moveTo>
                    <a:pt x="0" y="0"/>
                  </a:moveTo>
                  <a:cubicBezTo>
                    <a:pt x="111292" y="203534"/>
                    <a:pt x="222584" y="407069"/>
                    <a:pt x="348916" y="409074"/>
                  </a:cubicBezTo>
                  <a:cubicBezTo>
                    <a:pt x="475248" y="411079"/>
                    <a:pt x="616619" y="211555"/>
                    <a:pt x="757990" y="1203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810036" y="3468835"/>
              <a:ext cx="5918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n</a:t>
              </a:r>
              <a:r>
                <a:rPr lang="en-US" sz="3600" b="1" baseline="30000" dirty="0"/>
                <a:t>-</a:t>
              </a:r>
              <a:endParaRPr lang="ru-RU" sz="3600" b="1" baseline="30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542589" y="3339626"/>
              <a:ext cx="6735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</a:t>
              </a:r>
              <a:r>
                <a:rPr lang="en-US" sz="3600" b="1" baseline="30000" dirty="0"/>
                <a:t>+</a:t>
              </a:r>
              <a:endParaRPr lang="ru-RU" sz="3600" b="1" baseline="30000" dirty="0"/>
            </a:p>
          </p:txBody>
        </p:sp>
        <p:sp>
          <p:nvSpPr>
            <p:cNvPr id="68" name="Полилиния 67"/>
            <p:cNvSpPr/>
            <p:nvPr/>
          </p:nvSpPr>
          <p:spPr>
            <a:xfrm>
              <a:off x="3203848" y="3400618"/>
              <a:ext cx="1296144" cy="778743"/>
            </a:xfrm>
            <a:custGeom>
              <a:avLst/>
              <a:gdLst>
                <a:gd name="connsiteX0" fmla="*/ 0 w 757990"/>
                <a:gd name="connsiteY0" fmla="*/ 0 h 409088"/>
                <a:gd name="connsiteX1" fmla="*/ 348916 w 757990"/>
                <a:gd name="connsiteY1" fmla="*/ 409074 h 409088"/>
                <a:gd name="connsiteX2" fmla="*/ 757990 w 757990"/>
                <a:gd name="connsiteY2" fmla="*/ 12032 h 40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7990" h="409088">
                  <a:moveTo>
                    <a:pt x="0" y="0"/>
                  </a:moveTo>
                  <a:cubicBezTo>
                    <a:pt x="111292" y="203534"/>
                    <a:pt x="222584" y="407069"/>
                    <a:pt x="348916" y="409074"/>
                  </a:cubicBezTo>
                  <a:cubicBezTo>
                    <a:pt x="475248" y="411079"/>
                    <a:pt x="616619" y="211555"/>
                    <a:pt x="757990" y="12032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252975" y="3477999"/>
              <a:ext cx="5918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n</a:t>
              </a:r>
              <a:r>
                <a:rPr lang="en-US" sz="3600" b="1" baseline="30000" dirty="0"/>
                <a:t>-</a:t>
              </a:r>
              <a:endParaRPr lang="ru-RU" sz="3600" b="1" baseline="30000" dirty="0"/>
            </a:p>
          </p:txBody>
        </p:sp>
        <p:cxnSp>
          <p:nvCxnSpPr>
            <p:cNvPr id="71" name="Прямая со стрелкой 70"/>
            <p:cNvCxnSpPr/>
            <p:nvPr/>
          </p:nvCxnSpPr>
          <p:spPr>
            <a:xfrm flipH="1" flipV="1">
              <a:off x="4105802" y="3985958"/>
              <a:ext cx="745439" cy="88320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510934" y="4869160"/>
              <a:ext cx="197842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/>
                <a:t>область</a:t>
              </a:r>
            </a:p>
            <a:p>
              <a:r>
                <a:rPr lang="uk-UA" dirty="0"/>
                <a:t>збіднена</a:t>
              </a:r>
            </a:p>
            <a:p>
              <a:r>
                <a:rPr lang="uk-UA" dirty="0"/>
                <a:t>носіями заряду</a:t>
              </a:r>
            </a:p>
          </p:txBody>
        </p:sp>
        <p:grpSp>
          <p:nvGrpSpPr>
            <p:cNvPr id="91" name="Группа 90"/>
            <p:cNvGrpSpPr/>
            <p:nvPr/>
          </p:nvGrpSpPr>
          <p:grpSpPr>
            <a:xfrm>
              <a:off x="2540424" y="2076384"/>
              <a:ext cx="720080" cy="720080"/>
              <a:chOff x="2540424" y="2076384"/>
              <a:chExt cx="720080" cy="720080"/>
            </a:xfrm>
          </p:grpSpPr>
          <p:sp>
            <p:nvSpPr>
              <p:cNvPr id="75" name="Овал 74"/>
              <p:cNvSpPr/>
              <p:nvPr/>
            </p:nvSpPr>
            <p:spPr>
              <a:xfrm>
                <a:off x="2540424" y="2076384"/>
                <a:ext cx="720080" cy="72008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7" name="Прямая со стрелкой 76"/>
              <p:cNvCxnSpPr>
                <a:stCxn id="75" idx="6"/>
                <a:endCxn id="75" idx="2"/>
              </p:cNvCxnSpPr>
              <p:nvPr/>
            </p:nvCxnSpPr>
            <p:spPr>
              <a:xfrm flipH="1">
                <a:off x="2540424" y="2436424"/>
                <a:ext cx="72008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Прямая соединительная линия 82"/>
            <p:cNvCxnSpPr>
              <a:stCxn id="57" idx="0"/>
            </p:cNvCxnSpPr>
            <p:nvPr/>
          </p:nvCxnSpPr>
          <p:spPr>
            <a:xfrm flipV="1">
              <a:off x="2362360" y="2436424"/>
              <a:ext cx="0" cy="4935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>
              <a:stCxn id="75" idx="2"/>
            </p:cNvCxnSpPr>
            <p:nvPr/>
          </p:nvCxnSpPr>
          <p:spPr>
            <a:xfrm flipH="1">
              <a:off x="2362360" y="2436424"/>
              <a:ext cx="17806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>
              <a:stCxn id="13" idx="0"/>
            </p:cNvCxnSpPr>
            <p:nvPr/>
          </p:nvCxnSpPr>
          <p:spPr>
            <a:xfrm flipH="1" flipV="1">
              <a:off x="3835615" y="2433302"/>
              <a:ext cx="484" cy="5133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>
              <a:stCxn id="75" idx="6"/>
            </p:cNvCxnSpPr>
            <p:nvPr/>
          </p:nvCxnSpPr>
          <p:spPr>
            <a:xfrm flipV="1">
              <a:off x="3260504" y="2430180"/>
              <a:ext cx="588033" cy="624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1922816" y="2017593"/>
              <a:ext cx="4956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+</a:t>
              </a:r>
              <a:endParaRPr lang="ru-RU" sz="4000" dirty="0"/>
            </a:p>
          </p:txBody>
        </p:sp>
        <p:grpSp>
          <p:nvGrpSpPr>
            <p:cNvPr id="92" name="Группа 91"/>
            <p:cNvGrpSpPr/>
            <p:nvPr/>
          </p:nvGrpSpPr>
          <p:grpSpPr>
            <a:xfrm flipH="1">
              <a:off x="4337720" y="2017593"/>
              <a:ext cx="720080" cy="720080"/>
              <a:chOff x="2540424" y="2076384"/>
              <a:chExt cx="720080" cy="720080"/>
            </a:xfrm>
          </p:grpSpPr>
          <p:sp>
            <p:nvSpPr>
              <p:cNvPr id="93" name="Овал 92"/>
              <p:cNvSpPr/>
              <p:nvPr/>
            </p:nvSpPr>
            <p:spPr>
              <a:xfrm>
                <a:off x="2540424" y="2076384"/>
                <a:ext cx="720080" cy="72008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4" name="Прямая со стрелкой 93"/>
              <p:cNvCxnSpPr>
                <a:stCxn id="93" idx="6"/>
                <a:endCxn id="93" idx="2"/>
              </p:cNvCxnSpPr>
              <p:nvPr/>
            </p:nvCxnSpPr>
            <p:spPr>
              <a:xfrm flipH="1">
                <a:off x="2540424" y="2436424"/>
                <a:ext cx="72008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Прямая соединительная линия 95"/>
            <p:cNvCxnSpPr/>
            <p:nvPr/>
          </p:nvCxnSpPr>
          <p:spPr>
            <a:xfrm flipV="1">
              <a:off x="5385904" y="2356542"/>
              <a:ext cx="4912" cy="5734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>
              <a:endCxn id="93" idx="2"/>
            </p:cNvCxnSpPr>
            <p:nvPr/>
          </p:nvCxnSpPr>
          <p:spPr>
            <a:xfrm flipH="1">
              <a:off x="5057800" y="2377633"/>
              <a:ext cx="33301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flipV="1">
              <a:off x="2362360" y="1879976"/>
              <a:ext cx="0" cy="5564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2362360" y="1895365"/>
              <a:ext cx="171115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>
              <a:stCxn id="93" idx="6"/>
            </p:cNvCxnSpPr>
            <p:nvPr/>
          </p:nvCxnSpPr>
          <p:spPr>
            <a:xfrm flipH="1">
              <a:off x="4073517" y="2377633"/>
              <a:ext cx="2642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flipV="1">
              <a:off x="4073517" y="1895365"/>
              <a:ext cx="0" cy="4822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4034738" y="1879976"/>
              <a:ext cx="3545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-</a:t>
              </a:r>
              <a:endParaRPr lang="ru-RU" sz="4000" dirty="0"/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2993196" y="464588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Канал</a:t>
            </a:r>
          </a:p>
        </p:txBody>
      </p:sp>
      <p:cxnSp>
        <p:nvCxnSpPr>
          <p:cNvPr id="121" name="Прямая со стрелкой 120"/>
          <p:cNvCxnSpPr>
            <a:stCxn id="119" idx="0"/>
          </p:cNvCxnSpPr>
          <p:nvPr/>
        </p:nvCxnSpPr>
        <p:spPr>
          <a:xfrm flipV="1">
            <a:off x="3443801" y="4136536"/>
            <a:ext cx="588685" cy="50934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Овал 121"/>
          <p:cNvSpPr/>
          <p:nvPr/>
        </p:nvSpPr>
        <p:spPr>
          <a:xfrm>
            <a:off x="7752185" y="2545037"/>
            <a:ext cx="890137" cy="890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>
            <a:off x="8287327" y="2753638"/>
            <a:ext cx="0" cy="5308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flipV="1">
            <a:off x="8297825" y="3157141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V="1">
            <a:off x="8287328" y="2885346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>
            <a:off x="7402642" y="3160756"/>
            <a:ext cx="89518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263425" y="316177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8782101" y="254590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820746" y="31107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752184" y="3515633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n-</a:t>
            </a:r>
            <a:r>
              <a:rPr lang="ru-RU" dirty="0"/>
              <a:t>канал</a:t>
            </a:r>
          </a:p>
        </p:txBody>
      </p:sp>
      <p:sp>
        <p:nvSpPr>
          <p:cNvPr id="135" name="Овал 134"/>
          <p:cNvSpPr/>
          <p:nvPr/>
        </p:nvSpPr>
        <p:spPr>
          <a:xfrm>
            <a:off x="7891965" y="4136252"/>
            <a:ext cx="890137" cy="890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>
            <a:off x="8427107" y="4344853"/>
            <a:ext cx="0" cy="5308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V="1">
            <a:off x="8437605" y="4748356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V="1">
            <a:off x="8427108" y="4476561"/>
            <a:ext cx="6889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flipH="1">
            <a:off x="7891965" y="4751972"/>
            <a:ext cx="545641" cy="101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7435612" y="475299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921881" y="413712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8960526" y="470191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7891964" y="510684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p-</a:t>
            </a:r>
            <a:r>
              <a:rPr lang="ru-RU" dirty="0"/>
              <a:t>канал</a:t>
            </a:r>
          </a:p>
        </p:txBody>
      </p:sp>
      <p:cxnSp>
        <p:nvCxnSpPr>
          <p:cNvPr id="146" name="Прямая соединительная линия 145"/>
          <p:cNvCxnSpPr/>
          <p:nvPr/>
        </p:nvCxnSpPr>
        <p:spPr>
          <a:xfrm flipH="1" flipV="1">
            <a:off x="7402641" y="4748356"/>
            <a:ext cx="48932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>
            <a:off x="3270040" y="1707891"/>
            <a:ext cx="750515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3412480" y="1184671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</p:spTree>
    <p:extLst>
      <p:ext uri="{BB962C8B-B14F-4D97-AF65-F5344CB8AC3E}">
        <p14:creationId xmlns:p14="http://schemas.microsoft.com/office/powerpoint/2010/main" val="115711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76400" y="304801"/>
            <a:ext cx="8648700" cy="468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uk-UA" altLang="ru-RU" sz="2000" b="1" dirty="0"/>
              <a:t>Принцип роботи  ПТ c </a:t>
            </a:r>
            <a:r>
              <a:rPr lang="uk-UA" altLang="ru-RU" sz="2000" b="1" dirty="0" err="1"/>
              <a:t>pn</a:t>
            </a:r>
            <a:r>
              <a:rPr lang="uk-UA" altLang="ru-RU" sz="2000" b="1" dirty="0"/>
              <a:t>-переходом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62150" y="1013997"/>
            <a:ext cx="84772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sz="2000" dirty="0">
                <a:latin typeface="+mj-lt"/>
              </a:rPr>
              <a:t>Керуючий </a:t>
            </a:r>
            <a:r>
              <a:rPr lang="uk-UA" altLang="ru-RU" sz="2000" dirty="0" err="1">
                <a:latin typeface="+mj-lt"/>
              </a:rPr>
              <a:t>p</a:t>
            </a:r>
            <a:r>
              <a:rPr lang="uk-UA" altLang="ru-RU" sz="2000" dirty="0">
                <a:latin typeface="+mj-lt"/>
              </a:rPr>
              <a:t>-</a:t>
            </a:r>
            <a:r>
              <a:rPr lang="uk-UA" altLang="ru-RU" sz="2000" dirty="0" err="1">
                <a:latin typeface="+mj-lt"/>
              </a:rPr>
              <a:t>n</a:t>
            </a:r>
            <a:r>
              <a:rPr lang="uk-UA" altLang="ru-RU" sz="2000" dirty="0">
                <a:latin typeface="+mj-lt"/>
              </a:rPr>
              <a:t>-перехід включений у зворотному напрямку та має високий опір.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47850" y="1844824"/>
            <a:ext cx="870585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algn="just" eaLnBrk="1" hangingPunct="1">
              <a:spcBef>
                <a:spcPts val="0"/>
              </a:spcBef>
              <a:buNone/>
            </a:pPr>
            <a:r>
              <a:rPr lang="ru-RU" altLang="ru-RU" sz="2000" dirty="0">
                <a:latin typeface="+mj-lt"/>
              </a:rPr>
              <a:t> </a:t>
            </a:r>
            <a:r>
              <a:rPr lang="uk-UA" altLang="ru-RU" sz="2000" dirty="0">
                <a:latin typeface="+mj-lt"/>
              </a:rPr>
              <a:t>При зміні напруги на затворі змінюється товщина збідненого шару, а отже, змінюється переріз каналу, провідність каналу та струм стоку. Тобто, зміною напруги на затворі можна керувати струмом стоку.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962150" y="3222849"/>
            <a:ext cx="87677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uk-UA" altLang="ru-RU" sz="2000" dirty="0">
                <a:latin typeface="+mj-lt"/>
              </a:rPr>
              <a:t>При певній напрузі </a:t>
            </a:r>
            <a:r>
              <a:rPr lang="uk-UA" altLang="ru-RU" sz="2000" dirty="0" err="1">
                <a:latin typeface="+mj-lt"/>
              </a:rPr>
              <a:t>U</a:t>
            </a:r>
            <a:r>
              <a:rPr lang="uk-UA" altLang="ru-RU" sz="2000" baseline="-25000" dirty="0" err="1">
                <a:latin typeface="+mj-lt"/>
              </a:rPr>
              <a:t>зв</a:t>
            </a:r>
            <a:r>
              <a:rPr lang="uk-UA" altLang="ru-RU" sz="2000" dirty="0">
                <a:latin typeface="+mj-lt"/>
              </a:rPr>
              <a:t> канал повністю перекриється збідненою ділянкою </a:t>
            </a:r>
            <a:r>
              <a:rPr lang="uk-UA" altLang="ru-RU" sz="2000" dirty="0" err="1">
                <a:latin typeface="+mj-lt"/>
              </a:rPr>
              <a:t>pn</a:t>
            </a:r>
            <a:r>
              <a:rPr lang="uk-UA" altLang="ru-RU" sz="2000" dirty="0">
                <a:latin typeface="+mj-lt"/>
              </a:rPr>
              <a:t>-переходу і струм стоку </a:t>
            </a:r>
            <a:r>
              <a:rPr lang="uk-UA" altLang="ru-RU" sz="2000" dirty="0" err="1">
                <a:latin typeface="+mj-lt"/>
              </a:rPr>
              <a:t>I</a:t>
            </a:r>
            <a:r>
              <a:rPr lang="uk-UA" altLang="ru-RU" sz="2000" baseline="-25000" dirty="0" err="1">
                <a:latin typeface="+mj-lt"/>
              </a:rPr>
              <a:t>c</a:t>
            </a:r>
            <a:r>
              <a:rPr lang="uk-UA" altLang="ru-RU" sz="2000" dirty="0">
                <a:latin typeface="+mj-lt"/>
              </a:rPr>
              <a:t> зменшиться до нуля. Ця напруга є параметром транзистора і називається напругою відсічення струму стоку </a:t>
            </a:r>
            <a:r>
              <a:rPr lang="uk-UA" altLang="ru-RU" sz="2000" baseline="-25000" dirty="0" err="1">
                <a:latin typeface="+mj-lt"/>
              </a:rPr>
              <a:t>Uзв</a:t>
            </a:r>
            <a:r>
              <a:rPr lang="uk-UA" altLang="ru-RU" sz="2000" baseline="-25000" dirty="0">
                <a:latin typeface="+mj-lt"/>
              </a:rPr>
              <a:t>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62150" y="4574165"/>
            <a:ext cx="84010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uk-UA" altLang="ru-RU" sz="2000" dirty="0">
                <a:latin typeface="+mj-lt"/>
              </a:rPr>
              <a:t>При невеликих напругах стік-витік </a:t>
            </a:r>
            <a:r>
              <a:rPr lang="uk-UA" altLang="ru-RU" sz="2000" dirty="0" err="1">
                <a:latin typeface="+mj-lt"/>
              </a:rPr>
              <a:t>Uсв</a:t>
            </a:r>
            <a:r>
              <a:rPr lang="uk-UA" altLang="ru-RU" sz="2000" dirty="0">
                <a:latin typeface="+mj-lt"/>
              </a:rPr>
              <a:t> канал поводиться як лінійний опір. У міру зростання напруги збіднений шар розширюватиметься, причому близько стоку більшою мірою, ніж біля витоку. Перетин каналу зменшуватиметься і зростання струму сповільниться.</a:t>
            </a:r>
          </a:p>
        </p:txBody>
      </p:sp>
    </p:spTree>
    <p:extLst>
      <p:ext uri="{BB962C8B-B14F-4D97-AF65-F5344CB8AC3E}">
        <p14:creationId xmlns:p14="http://schemas.microsoft.com/office/powerpoint/2010/main" val="320738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0" y="304801"/>
            <a:ext cx="8648700" cy="468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ru-RU" altLang="ru-RU" sz="2000" b="1" dirty="0"/>
              <a:t>Вольт-</a:t>
            </a:r>
            <a:r>
              <a:rPr lang="ru-RU" altLang="ru-RU" sz="2000" b="1" dirty="0" err="1"/>
              <a:t>амперні</a:t>
            </a:r>
            <a:r>
              <a:rPr lang="ru-RU" altLang="ru-RU" sz="2000" b="1" dirty="0"/>
              <a:t> характеристики ПТ</a:t>
            </a:r>
            <a:r>
              <a:rPr lang="en-US" altLang="ru-RU" sz="2000" b="1" dirty="0"/>
              <a:t> c </a:t>
            </a:r>
            <a:r>
              <a:rPr lang="en-US" altLang="ru-RU" sz="2000" b="1" dirty="0" err="1"/>
              <a:t>pn</a:t>
            </a:r>
            <a:r>
              <a:rPr lang="en-US" altLang="ru-RU" sz="2000" b="1" dirty="0"/>
              <a:t>-</a:t>
            </a:r>
            <a:r>
              <a:rPr lang="ru-RU" altLang="ru-RU" sz="2000" b="1" dirty="0"/>
              <a:t>переходом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59573" y="773114"/>
            <a:ext cx="73645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sz="2000" dirty="0">
                <a:latin typeface="+mj-lt"/>
              </a:rPr>
              <a:t>  Основними статичними характеристиками польового</a:t>
            </a:r>
          </a:p>
          <a:p>
            <a:pPr eaLnBrk="1" hangingPunct="1"/>
            <a:r>
              <a:rPr lang="uk-UA" altLang="ru-RU" sz="2000" dirty="0">
                <a:latin typeface="+mj-lt"/>
              </a:rPr>
              <a:t>транзистора  є:</a:t>
            </a:r>
          </a:p>
          <a:p>
            <a:pPr eaLnBrk="1" hangingPunct="1">
              <a:buFontTx/>
              <a:buChar char="-"/>
            </a:pPr>
            <a:r>
              <a:rPr lang="uk-UA" altLang="ru-RU" sz="2000" dirty="0">
                <a:latin typeface="+mj-lt"/>
              </a:rPr>
              <a:t> вихідна або стокова 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ƒ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Uсв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Uзв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eaLnBrk="1" hangingPunct="1">
              <a:buFontTx/>
              <a:buChar char="-"/>
            </a:pPr>
            <a:r>
              <a:rPr lang="uk-UA" altLang="ru-RU" sz="2000" dirty="0">
                <a:latin typeface="+mj-lt"/>
              </a:rPr>
              <a:t> передаточна або </a:t>
            </a:r>
            <a:r>
              <a:rPr lang="uk-UA" altLang="ru-RU" sz="2000" dirty="0" err="1">
                <a:latin typeface="+mj-lt"/>
              </a:rPr>
              <a:t>стокозатворна</a:t>
            </a:r>
            <a:r>
              <a:rPr lang="uk-UA" altLang="ru-RU" sz="2000" dirty="0">
                <a:latin typeface="+mj-lt"/>
              </a:rPr>
              <a:t> 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ƒ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Uзв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Uсв</a:t>
            </a:r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91325" y="2186960"/>
            <a:ext cx="36968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 err="1">
                <a:solidFill>
                  <a:srgbClr val="FF0000"/>
                </a:solidFill>
                <a:latin typeface="+mn-lt"/>
              </a:rPr>
              <a:t>Вихідна</a:t>
            </a:r>
            <a:r>
              <a:rPr lang="ru-RU" altLang="ru-RU" sz="2000" b="1" dirty="0">
                <a:solidFill>
                  <a:srgbClr val="FF0000"/>
                </a:solidFill>
                <a:latin typeface="+mn-lt"/>
              </a:rPr>
              <a:t> ВАХ </a:t>
            </a:r>
            <a:r>
              <a:rPr lang="en-US" altLang="ru-RU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ru-RU" sz="2000" b="1" i="1" dirty="0" err="1">
                <a:solidFill>
                  <a:srgbClr val="FF0000"/>
                </a:solidFill>
                <a:latin typeface="Times New Roman" pitchFamily="18" charset="0"/>
              </a:rPr>
              <a:t>Ic</a:t>
            </a:r>
            <a:r>
              <a:rPr lang="en-US" altLang="ru-RU" sz="2000" b="1" i="1" dirty="0">
                <a:solidFill>
                  <a:srgbClr val="FF0000"/>
                </a:solidFill>
                <a:latin typeface="Times New Roman" pitchFamily="18" charset="0"/>
              </a:rPr>
              <a:t> = ƒ(U</a:t>
            </a:r>
            <a:r>
              <a:rPr lang="ru-RU" altLang="ru-RU" sz="2000" b="1" i="1" dirty="0" err="1">
                <a:solidFill>
                  <a:srgbClr val="FF0000"/>
                </a:solidFill>
                <a:latin typeface="Times New Roman" pitchFamily="18" charset="0"/>
              </a:rPr>
              <a:t>св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ru-RU" sz="2000" b="1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ru-RU" altLang="ru-RU" sz="2000" b="1" i="1" dirty="0" err="1">
                <a:solidFill>
                  <a:srgbClr val="FF0000"/>
                </a:solidFill>
                <a:latin typeface="Times New Roman" pitchFamily="18" charset="0"/>
              </a:rPr>
              <a:t>зв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671308" y="2550557"/>
            <a:ext cx="6112785" cy="3865087"/>
            <a:chOff x="1495425" y="2844334"/>
            <a:chExt cx="6112785" cy="3865087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2419350" y="3295650"/>
              <a:ext cx="0" cy="2686050"/>
            </a:xfrm>
            <a:prstGeom prst="line">
              <a:avLst/>
            </a:prstGeom>
            <a:noFill/>
            <a:ln w="57150">
              <a:solidFill>
                <a:srgbClr val="00206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438400" y="5962650"/>
              <a:ext cx="375285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71675" y="2844334"/>
              <a:ext cx="112723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 dirty="0" err="1">
                  <a:latin typeface="Times New Roman" pitchFamily="18" charset="0"/>
                </a:rPr>
                <a:t>I</a:t>
              </a:r>
              <a:r>
                <a:rPr lang="en-US" altLang="ru-RU" sz="2400" b="1" i="1" dirty="0" err="1">
                  <a:latin typeface="Times New Roman" pitchFamily="18" charset="0"/>
                </a:rPr>
                <a:t>c</a:t>
              </a:r>
              <a:r>
                <a:rPr lang="ru-RU" altLang="ru-RU" sz="2800" dirty="0">
                  <a:latin typeface="Times New Roman" pitchFamily="18" charset="0"/>
                </a:rPr>
                <a:t>, мА</a:t>
              </a:r>
              <a:endParaRPr lang="en-US" altLang="ru-RU" sz="2800" dirty="0"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022975" y="5892334"/>
              <a:ext cx="117692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8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св</a:t>
              </a:r>
              <a:r>
                <a:rPr lang="ru-RU" altLang="ru-RU" sz="2800" dirty="0">
                  <a:latin typeface="Times New Roman" pitchFamily="18" charset="0"/>
                </a:rPr>
                <a:t>, В</a:t>
              </a: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410445">
              <a:off x="2565400" y="3503613"/>
              <a:ext cx="630238" cy="2493962"/>
            </a:xfrm>
            <a:custGeom>
              <a:avLst/>
              <a:gdLst>
                <a:gd name="T0" fmla="*/ 0 w 1391"/>
                <a:gd name="T1" fmla="*/ 2493962 h 3023"/>
                <a:gd name="T2" fmla="*/ 410946 w 1391"/>
                <a:gd name="T3" fmla="*/ 2244813 h 3023"/>
                <a:gd name="T4" fmla="*/ 410946 w 1391"/>
                <a:gd name="T5" fmla="*/ 2244813 h 3023"/>
                <a:gd name="T6" fmla="*/ 410946 w 1391"/>
                <a:gd name="T7" fmla="*/ 2244813 h 3023"/>
                <a:gd name="T8" fmla="*/ 630238 w 1391"/>
                <a:gd name="T9" fmla="*/ 0 h 30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1" h="3023">
                  <a:moveTo>
                    <a:pt x="0" y="3023"/>
                  </a:moveTo>
                  <a:cubicBezTo>
                    <a:pt x="501" y="3023"/>
                    <a:pt x="907" y="2888"/>
                    <a:pt x="907" y="2721"/>
                  </a:cubicBezTo>
                  <a:cubicBezTo>
                    <a:pt x="907" y="2721"/>
                    <a:pt x="907" y="2721"/>
                    <a:pt x="907" y="2721"/>
                  </a:cubicBezTo>
                  <a:lnTo>
                    <a:pt x="1391" y="0"/>
                  </a:lnTo>
                </a:path>
              </a:pathLst>
            </a:custGeom>
            <a:noFill/>
            <a:ln w="28575" cap="flat">
              <a:solidFill>
                <a:srgbClr val="00B05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 rot="10800000">
              <a:off x="2432050" y="3778250"/>
              <a:ext cx="1235075" cy="2176463"/>
            </a:xfrm>
            <a:custGeom>
              <a:avLst/>
              <a:gdLst>
                <a:gd name="T0" fmla="*/ 0 w 1391"/>
                <a:gd name="T1" fmla="*/ 2176463 h 3023"/>
                <a:gd name="T2" fmla="*/ 805329 w 1391"/>
                <a:gd name="T3" fmla="*/ 1959033 h 3023"/>
                <a:gd name="T4" fmla="*/ 805329 w 1391"/>
                <a:gd name="T5" fmla="*/ 1959033 h 3023"/>
                <a:gd name="T6" fmla="*/ 805329 w 1391"/>
                <a:gd name="T7" fmla="*/ 1959033 h 3023"/>
                <a:gd name="T8" fmla="*/ 1235075 w 1391"/>
                <a:gd name="T9" fmla="*/ 0 h 30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1" h="3023">
                  <a:moveTo>
                    <a:pt x="0" y="3023"/>
                  </a:moveTo>
                  <a:cubicBezTo>
                    <a:pt x="501" y="3023"/>
                    <a:pt x="907" y="2888"/>
                    <a:pt x="907" y="2721"/>
                  </a:cubicBezTo>
                  <a:cubicBezTo>
                    <a:pt x="907" y="2721"/>
                    <a:pt x="907" y="2721"/>
                    <a:pt x="907" y="2721"/>
                  </a:cubicBezTo>
                  <a:lnTo>
                    <a:pt x="1391" y="0"/>
                  </a:lnTo>
                </a:path>
              </a:pathLst>
            </a:custGeom>
            <a:noFill/>
            <a:ln w="38100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3581400" y="3714750"/>
              <a:ext cx="1943100" cy="7620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Arc 13"/>
            <p:cNvSpPr>
              <a:spLocks/>
            </p:cNvSpPr>
            <p:nvPr/>
          </p:nvSpPr>
          <p:spPr bwMode="auto">
            <a:xfrm flipV="1">
              <a:off x="5448300" y="3409950"/>
              <a:ext cx="476250" cy="304800"/>
            </a:xfrm>
            <a:custGeom>
              <a:avLst/>
              <a:gdLst>
                <a:gd name="T0" fmla="*/ 0 w 21600"/>
                <a:gd name="T1" fmla="*/ 0 h 21600"/>
                <a:gd name="T2" fmla="*/ 476250 w 21600"/>
                <a:gd name="T3" fmla="*/ 304800 h 21600"/>
                <a:gd name="T4" fmla="*/ 0 w 21600"/>
                <a:gd name="T5" fmla="*/ 3048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 rot="11079596">
              <a:off x="2503488" y="4441825"/>
              <a:ext cx="887412" cy="1509713"/>
            </a:xfrm>
            <a:custGeom>
              <a:avLst/>
              <a:gdLst>
                <a:gd name="T0" fmla="*/ 0 w 1391"/>
                <a:gd name="T1" fmla="*/ 1509713 h 3023"/>
                <a:gd name="T2" fmla="*/ 578636 w 1391"/>
                <a:gd name="T3" fmla="*/ 1358892 h 3023"/>
                <a:gd name="T4" fmla="*/ 578636 w 1391"/>
                <a:gd name="T5" fmla="*/ 1358892 h 3023"/>
                <a:gd name="T6" fmla="*/ 578636 w 1391"/>
                <a:gd name="T7" fmla="*/ 1358892 h 3023"/>
                <a:gd name="T8" fmla="*/ 887412 w 1391"/>
                <a:gd name="T9" fmla="*/ 0 h 30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1" h="3023">
                  <a:moveTo>
                    <a:pt x="0" y="3023"/>
                  </a:moveTo>
                  <a:cubicBezTo>
                    <a:pt x="501" y="3023"/>
                    <a:pt x="907" y="2888"/>
                    <a:pt x="907" y="2721"/>
                  </a:cubicBezTo>
                  <a:cubicBezTo>
                    <a:pt x="907" y="2721"/>
                    <a:pt x="907" y="2721"/>
                    <a:pt x="907" y="2721"/>
                  </a:cubicBezTo>
                  <a:lnTo>
                    <a:pt x="1391" y="0"/>
                  </a:lnTo>
                </a:path>
              </a:pathLst>
            </a:custGeom>
            <a:noFill/>
            <a:ln w="38100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3397250" y="4387850"/>
              <a:ext cx="2038350" cy="9525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Arc 16"/>
            <p:cNvSpPr>
              <a:spLocks/>
            </p:cNvSpPr>
            <p:nvPr/>
          </p:nvSpPr>
          <p:spPr bwMode="auto">
            <a:xfrm flipV="1">
              <a:off x="5359400" y="4083050"/>
              <a:ext cx="476250" cy="304800"/>
            </a:xfrm>
            <a:custGeom>
              <a:avLst/>
              <a:gdLst>
                <a:gd name="T0" fmla="*/ 0 w 21600"/>
                <a:gd name="T1" fmla="*/ 0 h 21600"/>
                <a:gd name="T2" fmla="*/ 476250 w 21600"/>
                <a:gd name="T3" fmla="*/ 304800 h 21600"/>
                <a:gd name="T4" fmla="*/ 0 w 21600"/>
                <a:gd name="T5" fmla="*/ 3048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 rot="10800000">
              <a:off x="2432050" y="5149850"/>
              <a:ext cx="968375" cy="804863"/>
            </a:xfrm>
            <a:custGeom>
              <a:avLst/>
              <a:gdLst>
                <a:gd name="T0" fmla="*/ 0 w 1391"/>
                <a:gd name="T1" fmla="*/ 804863 h 3023"/>
                <a:gd name="T2" fmla="*/ 631428 w 1391"/>
                <a:gd name="T3" fmla="*/ 724457 h 3023"/>
                <a:gd name="T4" fmla="*/ 631428 w 1391"/>
                <a:gd name="T5" fmla="*/ 724457 h 3023"/>
                <a:gd name="T6" fmla="*/ 631428 w 1391"/>
                <a:gd name="T7" fmla="*/ 724457 h 3023"/>
                <a:gd name="T8" fmla="*/ 968375 w 1391"/>
                <a:gd name="T9" fmla="*/ 0 h 30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1" h="3023">
                  <a:moveTo>
                    <a:pt x="0" y="3023"/>
                  </a:moveTo>
                  <a:cubicBezTo>
                    <a:pt x="501" y="3023"/>
                    <a:pt x="907" y="2888"/>
                    <a:pt x="907" y="2721"/>
                  </a:cubicBezTo>
                  <a:cubicBezTo>
                    <a:pt x="907" y="2721"/>
                    <a:pt x="907" y="2721"/>
                    <a:pt x="907" y="2721"/>
                  </a:cubicBezTo>
                  <a:lnTo>
                    <a:pt x="1391" y="0"/>
                  </a:lnTo>
                </a:path>
              </a:pathLst>
            </a:custGeom>
            <a:noFill/>
            <a:ln w="2857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3416300" y="5073650"/>
              <a:ext cx="1847850" cy="7620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Arc 19"/>
            <p:cNvSpPr>
              <a:spLocks/>
            </p:cNvSpPr>
            <p:nvPr/>
          </p:nvSpPr>
          <p:spPr bwMode="auto">
            <a:xfrm flipV="1">
              <a:off x="5245100" y="4768850"/>
              <a:ext cx="476250" cy="304800"/>
            </a:xfrm>
            <a:custGeom>
              <a:avLst/>
              <a:gdLst>
                <a:gd name="T0" fmla="*/ 0 w 21600"/>
                <a:gd name="T1" fmla="*/ 0 h 21600"/>
                <a:gd name="T2" fmla="*/ 476250 w 21600"/>
                <a:gd name="T3" fmla="*/ 304800 h 21600"/>
                <a:gd name="T4" fmla="*/ 0 w 21600"/>
                <a:gd name="T5" fmla="*/ 3048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 rot="10800000">
              <a:off x="2452688" y="5783263"/>
              <a:ext cx="2925762" cy="61912"/>
            </a:xfrm>
            <a:custGeom>
              <a:avLst/>
              <a:gdLst>
                <a:gd name="T0" fmla="*/ 2925762 w 1738"/>
                <a:gd name="T1" fmla="*/ 0 h 119"/>
                <a:gd name="T2" fmla="*/ 0 w 1738"/>
                <a:gd name="T3" fmla="*/ 61912 h 1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38" h="119">
                  <a:moveTo>
                    <a:pt x="1738" y="0"/>
                  </a:moveTo>
                  <a:cubicBezTo>
                    <a:pt x="1738" y="65"/>
                    <a:pt x="960" y="119"/>
                    <a:pt x="0" y="119"/>
                  </a:cubicBezTo>
                </a:path>
              </a:pathLst>
            </a:custGeom>
            <a:noFill/>
            <a:ln w="381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Arc 21"/>
            <p:cNvSpPr>
              <a:spLocks/>
            </p:cNvSpPr>
            <p:nvPr/>
          </p:nvSpPr>
          <p:spPr bwMode="auto">
            <a:xfrm flipV="1">
              <a:off x="5207000" y="5473700"/>
              <a:ext cx="476250" cy="304800"/>
            </a:xfrm>
            <a:custGeom>
              <a:avLst/>
              <a:gdLst>
                <a:gd name="T0" fmla="*/ 0 w 21600"/>
                <a:gd name="T1" fmla="*/ 0 h 21600"/>
                <a:gd name="T2" fmla="*/ 476250 w 21600"/>
                <a:gd name="T3" fmla="*/ 304800 h 21600"/>
                <a:gd name="T4" fmla="*/ 0 w 21600"/>
                <a:gd name="T5" fmla="*/ 3048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419350" y="3524250"/>
              <a:ext cx="3105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2076450" y="3352800"/>
              <a:ext cx="476250" cy="176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/>
                <a:t>4</a:t>
              </a:r>
            </a:p>
            <a:p>
              <a:pPr eaLnBrk="1" hangingPunct="1">
                <a:spcBef>
                  <a:spcPct val="50000"/>
                </a:spcBef>
              </a:pPr>
              <a:endParaRPr lang="ru-RU" altLang="ru-RU" sz="2000"/>
            </a:p>
            <a:p>
              <a:pPr eaLnBrk="1" hangingPunct="1">
                <a:spcBef>
                  <a:spcPct val="50000"/>
                </a:spcBef>
              </a:pPr>
              <a:endParaRPr lang="ru-RU" altLang="ru-RU" sz="2000"/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sz="2000"/>
                <a:t>2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406650" y="4768850"/>
              <a:ext cx="312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419350" y="3790950"/>
              <a:ext cx="876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3016250" y="3511550"/>
              <a:ext cx="38100" cy="2457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2857500" y="5981700"/>
              <a:ext cx="33718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4      8       12       16      20</a:t>
              </a: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3556000" y="3498850"/>
              <a:ext cx="38100" cy="2457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4165600" y="3498850"/>
              <a:ext cx="38100" cy="2457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4832350" y="3517900"/>
              <a:ext cx="38100" cy="2457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5499100" y="3517900"/>
              <a:ext cx="38100" cy="2457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5251450" y="3498850"/>
              <a:ext cx="38100" cy="2876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816475" y="6247756"/>
              <a:ext cx="154561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св.проб</a:t>
              </a:r>
              <a:r>
                <a:rPr lang="ru-RU" altLang="ru-RU" sz="2400" dirty="0">
                  <a:latin typeface="Times New Roman" pitchFamily="18" charset="0"/>
                </a:rPr>
                <a:t>. 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5918200" y="3275956"/>
              <a:ext cx="126669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0 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5905500" y="3949056"/>
              <a:ext cx="17027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0,5В 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867400" y="4615806"/>
              <a:ext cx="17027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1,0В 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5810250" y="5263506"/>
              <a:ext cx="17027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зв</a:t>
              </a:r>
              <a:r>
                <a:rPr lang="ru-RU" altLang="ru-RU" sz="2400" b="1" i="1" dirty="0">
                  <a:latin typeface="Times New Roman" pitchFamily="18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= 1,5В 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95425" y="3599806"/>
              <a:ext cx="101072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 err="1">
                  <a:latin typeface="Times New Roman" pitchFamily="18" charset="0"/>
                </a:rPr>
                <a:t>Ic</a:t>
              </a:r>
              <a:r>
                <a:rPr lang="ru-RU" altLang="ru-RU" sz="2400" b="1" i="1" dirty="0">
                  <a:latin typeface="Times New Roman" pitchFamily="18" charset="0"/>
                </a:rPr>
                <a:t>.</a:t>
              </a:r>
              <a:r>
                <a:rPr lang="ru-RU" altLang="ru-RU" sz="2400" b="1" i="1" dirty="0" err="1">
                  <a:latin typeface="Times New Roman" pitchFamily="18" charset="0"/>
                </a:rPr>
                <a:t>нач</a:t>
              </a:r>
              <a:endParaRPr lang="en-US" altLang="ru-RU" sz="2400" b="1" i="1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720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68851" y="626778"/>
            <a:ext cx="65117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 err="1">
                <a:solidFill>
                  <a:srgbClr val="FF0000"/>
                </a:solidFill>
                <a:latin typeface="+mn-lt"/>
              </a:rPr>
              <a:t>Стокозатворна</a:t>
            </a:r>
            <a:r>
              <a:rPr lang="ru-RU" altLang="ru-RU" sz="2000" b="1" dirty="0">
                <a:solidFill>
                  <a:srgbClr val="FF0000"/>
                </a:solidFill>
                <a:latin typeface="+mn-lt"/>
              </a:rPr>
              <a:t> характеристика </a:t>
            </a:r>
            <a:r>
              <a:rPr lang="en-US" altLang="ru-RU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Ic</a:t>
            </a:r>
            <a:r>
              <a:rPr lang="en-US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= ƒ(U</a:t>
            </a:r>
            <a:r>
              <a:rPr lang="ru-RU" altLang="ru-RU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зв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ru-RU" altLang="ru-RU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св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) </a:t>
            </a:r>
          </a:p>
        </p:txBody>
      </p:sp>
      <p:grpSp>
        <p:nvGrpSpPr>
          <p:cNvPr id="50" name="Группа 49"/>
          <p:cNvGrpSpPr/>
          <p:nvPr/>
        </p:nvGrpSpPr>
        <p:grpSpPr>
          <a:xfrm>
            <a:off x="1136597" y="1949166"/>
            <a:ext cx="5454650" cy="4299432"/>
            <a:chOff x="1471195" y="1927149"/>
            <a:chExt cx="5454650" cy="429943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471195" y="1927149"/>
              <a:ext cx="5454650" cy="4259986"/>
              <a:chOff x="2057400" y="2366706"/>
              <a:chExt cx="5454650" cy="4259986"/>
            </a:xfrm>
          </p:grpSpPr>
          <p:sp>
            <p:nvSpPr>
              <p:cNvPr id="6" name="Line 5"/>
              <p:cNvSpPr>
                <a:spLocks noChangeShapeType="1"/>
              </p:cNvSpPr>
              <p:nvPr/>
            </p:nvSpPr>
            <p:spPr bwMode="auto">
              <a:xfrm flipH="1" flipV="1">
                <a:off x="5429250" y="2933700"/>
                <a:ext cx="0" cy="283845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>
                <a:off x="2057400" y="5753100"/>
                <a:ext cx="386715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5789849" y="5703422"/>
                <a:ext cx="1231427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altLang="ru-RU" sz="2800" b="1" i="1" dirty="0">
                    <a:latin typeface="Times New Roman" pitchFamily="18" charset="0"/>
                  </a:rPr>
                  <a:t>U</a:t>
                </a:r>
                <a:r>
                  <a:rPr lang="ru-RU" altLang="ru-RU" sz="2400" b="1" i="1" dirty="0" err="1">
                    <a:latin typeface="Times New Roman" pitchFamily="18" charset="0"/>
                  </a:rPr>
                  <a:t>зв</a:t>
                </a:r>
                <a:r>
                  <a:rPr lang="ru-RU" altLang="ru-RU" sz="2400" b="1" i="1" dirty="0">
                    <a:latin typeface="Times New Roman" pitchFamily="18" charset="0"/>
                  </a:rPr>
                  <a:t>,</a:t>
                </a:r>
                <a:r>
                  <a:rPr lang="ru-RU" altLang="ru-RU" sz="2800" b="1" i="1" dirty="0">
                    <a:latin typeface="Times New Roman" pitchFamily="18" charset="0"/>
                  </a:rPr>
                  <a:t> </a:t>
                </a:r>
                <a:r>
                  <a:rPr lang="ru-RU" altLang="ru-RU" sz="2800" dirty="0">
                    <a:latin typeface="Times New Roman" pitchFamily="18" charset="0"/>
                  </a:rPr>
                  <a:t>В </a:t>
                </a: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4966863" y="2366706"/>
                <a:ext cx="1204176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altLang="ru-RU" sz="2800" b="1" i="1" dirty="0" err="1">
                    <a:latin typeface="Times New Roman" pitchFamily="18" charset="0"/>
                  </a:rPr>
                  <a:t>I</a:t>
                </a:r>
                <a:r>
                  <a:rPr lang="en-US" altLang="ru-RU" sz="2400" b="1" i="1" dirty="0" err="1">
                    <a:latin typeface="Times New Roman" pitchFamily="18" charset="0"/>
                  </a:rPr>
                  <a:t>c</a:t>
                </a:r>
                <a:r>
                  <a:rPr lang="ru-RU" altLang="ru-RU" sz="2400" b="1" i="1" dirty="0">
                    <a:latin typeface="Times New Roman" pitchFamily="18" charset="0"/>
                  </a:rPr>
                  <a:t>,</a:t>
                </a:r>
                <a:r>
                  <a:rPr lang="ru-RU" altLang="ru-RU" sz="2800" b="1" i="1" dirty="0">
                    <a:latin typeface="Times New Roman" pitchFamily="18" charset="0"/>
                  </a:rPr>
                  <a:t>  </a:t>
                </a:r>
                <a:r>
                  <a:rPr lang="ru-RU" altLang="ru-RU" sz="2800" dirty="0">
                    <a:latin typeface="Times New Roman" pitchFamily="18" charset="0"/>
                  </a:rPr>
                  <a:t>мА</a:t>
                </a:r>
                <a:endParaRPr lang="ru-RU" altLang="ru-RU" dirty="0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 rot="7716494" flipV="1">
                <a:off x="2223294" y="4139407"/>
                <a:ext cx="3533775" cy="820737"/>
              </a:xfrm>
              <a:custGeom>
                <a:avLst/>
                <a:gdLst>
                  <a:gd name="T0" fmla="*/ 3533775 w 1738"/>
                  <a:gd name="T1" fmla="*/ 0 h 119"/>
                  <a:gd name="T2" fmla="*/ 0 w 1738"/>
                  <a:gd name="T3" fmla="*/ 820737 h 1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38" h="119">
                    <a:moveTo>
                      <a:pt x="1738" y="0"/>
                    </a:moveTo>
                    <a:cubicBezTo>
                      <a:pt x="1738" y="65"/>
                      <a:pt x="960" y="119"/>
                      <a:pt x="0" y="119"/>
                    </a:cubicBezTo>
                  </a:path>
                </a:pathLst>
              </a:custGeom>
              <a:noFill/>
              <a:ln w="28575" cap="rnd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2"/>
              <p:cNvSpPr>
                <a:spLocks/>
              </p:cNvSpPr>
              <p:nvPr/>
            </p:nvSpPr>
            <p:spPr bwMode="auto">
              <a:xfrm rot="7716494" flipV="1">
                <a:off x="2489200" y="4237038"/>
                <a:ext cx="3109913" cy="1106487"/>
              </a:xfrm>
              <a:custGeom>
                <a:avLst/>
                <a:gdLst>
                  <a:gd name="T0" fmla="*/ 3109913 w 1738"/>
                  <a:gd name="T1" fmla="*/ 0 h 119"/>
                  <a:gd name="T2" fmla="*/ 0 w 1738"/>
                  <a:gd name="T3" fmla="*/ 1106487 h 1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38" h="119">
                    <a:moveTo>
                      <a:pt x="1738" y="0"/>
                    </a:moveTo>
                    <a:cubicBezTo>
                      <a:pt x="1738" y="65"/>
                      <a:pt x="960" y="119"/>
                      <a:pt x="0" y="119"/>
                    </a:cubicBezTo>
                  </a:path>
                </a:pathLst>
              </a:custGeom>
              <a:noFill/>
              <a:ln w="28575" cap="rnd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13"/>
              <p:cNvSpPr>
                <a:spLocks noChangeShapeType="1"/>
              </p:cNvSpPr>
              <p:nvPr/>
            </p:nvSpPr>
            <p:spPr bwMode="auto">
              <a:xfrm flipV="1">
                <a:off x="4292600" y="3302000"/>
                <a:ext cx="38100" cy="245745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14"/>
              <p:cNvSpPr>
                <a:spLocks noChangeShapeType="1"/>
              </p:cNvSpPr>
              <p:nvPr/>
            </p:nvSpPr>
            <p:spPr bwMode="auto">
              <a:xfrm flipV="1">
                <a:off x="3073400" y="3302000"/>
                <a:ext cx="38100" cy="245745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>
                <a:off x="3124200" y="3314700"/>
                <a:ext cx="230505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>
                <a:off x="3067050" y="4514850"/>
                <a:ext cx="23622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5467350" y="3067050"/>
                <a:ext cx="43815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2000"/>
                  <a:t>4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5448300" y="4248150"/>
                <a:ext cx="60960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2000"/>
                  <a:t>2</a:t>
                </a:r>
              </a:p>
            </p:txBody>
          </p:sp>
          <p:sp>
            <p:nvSpPr>
              <p:cNvPr id="18" name="Rectangle 19"/>
              <p:cNvSpPr>
                <a:spLocks noChangeArrowheads="1"/>
              </p:cNvSpPr>
              <p:nvPr/>
            </p:nvSpPr>
            <p:spPr bwMode="auto">
              <a:xfrm>
                <a:off x="5837401" y="3112622"/>
                <a:ext cx="102996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altLang="ru-RU" sz="2800" b="1" i="1" dirty="0" err="1">
                    <a:latin typeface="Times New Roman" pitchFamily="18" charset="0"/>
                  </a:rPr>
                  <a:t>I</a:t>
                </a:r>
                <a:r>
                  <a:rPr lang="en-US" altLang="ru-RU" sz="2400" b="1" i="1" dirty="0" err="1">
                    <a:latin typeface="Times New Roman" pitchFamily="18" charset="0"/>
                  </a:rPr>
                  <a:t>c</a:t>
                </a:r>
                <a:r>
                  <a:rPr lang="ru-RU" altLang="ru-RU" sz="2400" b="1" i="1" dirty="0">
                    <a:latin typeface="Times New Roman" pitchFamily="18" charset="0"/>
                  </a:rPr>
                  <a:t>.</a:t>
                </a:r>
                <a:r>
                  <a:rPr lang="ru-RU" altLang="ru-RU" sz="2400" b="1" i="1" dirty="0" err="1">
                    <a:latin typeface="Times New Roman" pitchFamily="18" charset="0"/>
                  </a:rPr>
                  <a:t>нач</a:t>
                </a:r>
                <a:endParaRPr lang="ru-RU" altLang="ru-RU" b="1" i="1" dirty="0"/>
              </a:p>
            </p:txBody>
          </p:sp>
          <p:sp>
            <p:nvSpPr>
              <p:cNvPr id="19" name="Line 20"/>
              <p:cNvSpPr>
                <a:spLocks noChangeShapeType="1"/>
              </p:cNvSpPr>
              <p:nvPr/>
            </p:nvSpPr>
            <p:spPr bwMode="auto">
              <a:xfrm flipH="1">
                <a:off x="5429250" y="3409950"/>
                <a:ext cx="40005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Text Box 21"/>
              <p:cNvSpPr txBox="1">
                <a:spLocks noChangeArrowheads="1"/>
              </p:cNvSpPr>
              <p:nvPr/>
            </p:nvSpPr>
            <p:spPr bwMode="auto">
              <a:xfrm>
                <a:off x="2628900" y="5867400"/>
                <a:ext cx="262890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2000"/>
                  <a:t>- 2,0           - 1,0</a:t>
                </a:r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3359150" y="3263900"/>
                <a:ext cx="17526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800" b="1" i="1" dirty="0">
                    <a:latin typeface="Times New Roman" pitchFamily="18" charset="0"/>
                  </a:rPr>
                  <a:t>U</a:t>
                </a:r>
                <a:r>
                  <a:rPr lang="ru-RU" altLang="ru-RU" sz="2400" b="1" i="1" dirty="0" err="1">
                    <a:latin typeface="Times New Roman" pitchFamily="18" charset="0"/>
                  </a:rPr>
                  <a:t>св</a:t>
                </a:r>
                <a:r>
                  <a:rPr lang="ru-RU" altLang="ru-RU" sz="2400" b="1" i="1" dirty="0">
                    <a:latin typeface="Times New Roman" pitchFamily="18" charset="0"/>
                  </a:rPr>
                  <a:t> </a:t>
                </a:r>
                <a:r>
                  <a:rPr lang="ru-RU" altLang="ru-RU" sz="2400" dirty="0">
                    <a:latin typeface="Times New Roman" pitchFamily="18" charset="0"/>
                  </a:rPr>
                  <a:t>= 10В</a:t>
                </a:r>
                <a:endParaRPr lang="ru-RU" altLang="ru-RU" dirty="0"/>
              </a:p>
            </p:txBody>
          </p:sp>
          <p:sp>
            <p:nvSpPr>
              <p:cNvPr id="22" name="Text Box 23"/>
              <p:cNvSpPr txBox="1">
                <a:spLocks noChangeArrowheads="1"/>
              </p:cNvSpPr>
              <p:nvPr/>
            </p:nvSpPr>
            <p:spPr bwMode="auto">
              <a:xfrm>
                <a:off x="5759450" y="3759200"/>
                <a:ext cx="17526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800" b="1" i="1" dirty="0">
                    <a:latin typeface="Times New Roman" pitchFamily="18" charset="0"/>
                  </a:rPr>
                  <a:t>U</a:t>
                </a:r>
                <a:r>
                  <a:rPr lang="ru-RU" altLang="ru-RU" sz="2400" b="1" i="1" dirty="0" err="1">
                    <a:latin typeface="Times New Roman" pitchFamily="18" charset="0"/>
                  </a:rPr>
                  <a:t>св</a:t>
                </a:r>
                <a:r>
                  <a:rPr lang="ru-RU" altLang="ru-RU" sz="2400" b="1" i="1" dirty="0">
                    <a:latin typeface="Times New Roman" pitchFamily="18" charset="0"/>
                  </a:rPr>
                  <a:t> </a:t>
                </a:r>
                <a:r>
                  <a:rPr lang="ru-RU" altLang="ru-RU" sz="2400" dirty="0">
                    <a:latin typeface="Times New Roman" pitchFamily="18" charset="0"/>
                  </a:rPr>
                  <a:t>= 5В</a:t>
                </a:r>
                <a:endParaRPr lang="ru-RU" altLang="ru-RU" dirty="0"/>
              </a:p>
            </p:txBody>
          </p:sp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>
                <a:off x="4895850" y="3543300"/>
                <a:ext cx="285750" cy="1524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25"/>
              <p:cNvSpPr>
                <a:spLocks noChangeShapeType="1"/>
              </p:cNvSpPr>
              <p:nvPr/>
            </p:nvSpPr>
            <p:spPr bwMode="auto">
              <a:xfrm flipH="1">
                <a:off x="5181600" y="4076700"/>
                <a:ext cx="666750" cy="13335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4305300" y="4629150"/>
                <a:ext cx="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27"/>
              <p:cNvSpPr>
                <a:spLocks noChangeShapeType="1"/>
              </p:cNvSpPr>
              <p:nvPr/>
            </p:nvSpPr>
            <p:spPr bwMode="auto">
              <a:xfrm flipV="1">
                <a:off x="4324350" y="4629150"/>
                <a:ext cx="4762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 flipV="1">
                <a:off x="4305300" y="4629150"/>
                <a:ext cx="47625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29"/>
              <p:cNvSpPr>
                <a:spLocks noChangeShapeType="1"/>
              </p:cNvSpPr>
              <p:nvPr/>
            </p:nvSpPr>
            <p:spPr bwMode="auto">
              <a:xfrm flipV="1">
                <a:off x="4787900" y="4616450"/>
                <a:ext cx="0" cy="110490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30"/>
              <p:cNvSpPr>
                <a:spLocks noChangeShapeType="1"/>
              </p:cNvSpPr>
              <p:nvPr/>
            </p:nvSpPr>
            <p:spPr bwMode="auto">
              <a:xfrm>
                <a:off x="4305300" y="5105400"/>
                <a:ext cx="15240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31"/>
              <p:cNvSpPr>
                <a:spLocks noChangeShapeType="1"/>
              </p:cNvSpPr>
              <p:nvPr/>
            </p:nvSpPr>
            <p:spPr bwMode="auto">
              <a:xfrm>
                <a:off x="4800600" y="4629150"/>
                <a:ext cx="104775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32"/>
              <p:cNvSpPr>
                <a:spLocks noChangeShapeType="1"/>
              </p:cNvSpPr>
              <p:nvPr/>
            </p:nvSpPr>
            <p:spPr bwMode="auto">
              <a:xfrm>
                <a:off x="5695950" y="4648200"/>
                <a:ext cx="0" cy="457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33"/>
              <p:cNvSpPr>
                <a:spLocks noChangeShapeType="1"/>
              </p:cNvSpPr>
              <p:nvPr/>
            </p:nvSpPr>
            <p:spPr bwMode="auto">
              <a:xfrm>
                <a:off x="4286250" y="5505450"/>
                <a:ext cx="4953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34"/>
              <p:cNvSpPr>
                <a:spLocks noChangeShapeType="1"/>
              </p:cNvSpPr>
              <p:nvPr/>
            </p:nvSpPr>
            <p:spPr bwMode="auto">
              <a:xfrm>
                <a:off x="3950870" y="4916905"/>
                <a:ext cx="247650" cy="2667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Rectangle 35"/>
              <p:cNvSpPr>
                <a:spLocks noChangeArrowheads="1"/>
              </p:cNvSpPr>
              <p:nvPr/>
            </p:nvSpPr>
            <p:spPr bwMode="auto">
              <a:xfrm>
                <a:off x="4840855" y="6103472"/>
                <a:ext cx="99899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altLang="ru-RU" sz="2800" b="1" i="1" dirty="0">
                    <a:latin typeface="Times New Roman" pitchFamily="18" charset="0"/>
                    <a:cs typeface="Times New Roman" pitchFamily="18" charset="0"/>
                  </a:rPr>
                  <a:t>∆</a:t>
                </a:r>
                <a:r>
                  <a:rPr lang="en-US" altLang="ru-RU" sz="2800" b="1" i="1" dirty="0">
                    <a:latin typeface="Times New Roman" pitchFamily="18" charset="0"/>
                  </a:rPr>
                  <a:t>U</a:t>
                </a:r>
                <a:r>
                  <a:rPr lang="ru-RU" altLang="ru-RU" sz="2400" b="1" i="1" dirty="0" err="1">
                    <a:latin typeface="Times New Roman" pitchFamily="18" charset="0"/>
                  </a:rPr>
                  <a:t>зв</a:t>
                </a:r>
                <a:r>
                  <a:rPr lang="ru-RU" altLang="ru-RU" sz="2400" b="1" i="1" dirty="0">
                    <a:latin typeface="Times New Roman" pitchFamily="18" charset="0"/>
                  </a:rPr>
                  <a:t> </a:t>
                </a:r>
                <a:endParaRPr lang="ru-RU" altLang="ru-RU" b="1" i="1" dirty="0"/>
              </a:p>
            </p:txBody>
          </p:sp>
          <p:sp>
            <p:nvSpPr>
              <p:cNvPr id="35" name="Rectangle 36"/>
              <p:cNvSpPr>
                <a:spLocks noChangeArrowheads="1"/>
              </p:cNvSpPr>
              <p:nvPr/>
            </p:nvSpPr>
            <p:spPr bwMode="auto">
              <a:xfrm>
                <a:off x="5741077" y="4577884"/>
                <a:ext cx="647934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altLang="ru-RU" sz="2400" b="1" i="1" dirty="0"/>
                  <a:t>∆</a:t>
                </a:r>
                <a:r>
                  <a:rPr lang="en-US" altLang="ru-RU" sz="2800" b="1" i="1" dirty="0" err="1">
                    <a:latin typeface="Times New Roman" pitchFamily="18" charset="0"/>
                  </a:rPr>
                  <a:t>I</a:t>
                </a:r>
                <a:r>
                  <a:rPr lang="en-US" altLang="ru-RU" sz="2400" b="1" i="1" dirty="0" err="1">
                    <a:latin typeface="Times New Roman" pitchFamily="18" charset="0"/>
                  </a:rPr>
                  <a:t>c</a:t>
                </a:r>
                <a:endParaRPr lang="ru-RU" altLang="ru-RU" sz="2400" b="1" i="1" dirty="0">
                  <a:latin typeface="Times New Roman" pitchFamily="18" charset="0"/>
                </a:endParaRPr>
              </a:p>
            </p:txBody>
          </p:sp>
          <p:sp>
            <p:nvSpPr>
              <p:cNvPr id="36" name="Text Box 37"/>
              <p:cNvSpPr txBox="1">
                <a:spLocks noChangeArrowheads="1"/>
              </p:cNvSpPr>
              <p:nvPr/>
            </p:nvSpPr>
            <p:spPr bwMode="auto">
              <a:xfrm>
                <a:off x="2578100" y="4445000"/>
                <a:ext cx="93345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400" b="1" i="1" dirty="0"/>
                  <a:t>∆</a:t>
                </a:r>
                <a:r>
                  <a:rPr lang="en-US" altLang="ru-RU" sz="2800" b="1" i="1" dirty="0">
                    <a:latin typeface="Times New Roman" pitchFamily="18" charset="0"/>
                  </a:rPr>
                  <a:t>U</a:t>
                </a:r>
                <a:r>
                  <a:rPr lang="ru-RU" altLang="ru-RU" sz="2400" b="1" i="1" dirty="0" err="1">
                    <a:latin typeface="Times New Roman" pitchFamily="18" charset="0"/>
                  </a:rPr>
                  <a:t>св</a:t>
                </a:r>
                <a:endParaRPr lang="ru-RU" altLang="ru-RU" sz="2400" b="1" i="1" dirty="0">
                  <a:latin typeface="Times New Roman" pitchFamily="18" charset="0"/>
                </a:endParaRPr>
              </a:p>
            </p:txBody>
          </p:sp>
          <p:sp>
            <p:nvSpPr>
              <p:cNvPr id="37" name="Line 38"/>
              <p:cNvSpPr>
                <a:spLocks noChangeShapeType="1"/>
              </p:cNvSpPr>
              <p:nvPr/>
            </p:nvSpPr>
            <p:spPr bwMode="auto">
              <a:xfrm>
                <a:off x="3505200" y="4743450"/>
                <a:ext cx="342900" cy="1524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39"/>
              <p:cNvSpPr>
                <a:spLocks noChangeShapeType="1"/>
              </p:cNvSpPr>
              <p:nvPr/>
            </p:nvSpPr>
            <p:spPr bwMode="auto">
              <a:xfrm flipH="1" flipV="1">
                <a:off x="4572000" y="5562600"/>
                <a:ext cx="552450" cy="6096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Rectangle 48"/>
              <p:cNvSpPr>
                <a:spLocks noChangeArrowheads="1"/>
              </p:cNvSpPr>
              <p:nvPr/>
            </p:nvSpPr>
            <p:spPr bwMode="auto">
              <a:xfrm>
                <a:off x="5297488" y="3182938"/>
                <a:ext cx="2905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l-GR" altLang="ru-RU" sz="2400"/>
                  <a:t>•</a:t>
                </a:r>
              </a:p>
            </p:txBody>
          </p:sp>
        </p:grpSp>
        <p:sp>
          <p:nvSpPr>
            <p:cNvPr id="49" name="Rectangle 33"/>
            <p:cNvSpPr>
              <a:spLocks noChangeArrowheads="1"/>
            </p:cNvSpPr>
            <p:nvPr/>
          </p:nvSpPr>
          <p:spPr bwMode="auto">
            <a:xfrm>
              <a:off x="1807175" y="5764916"/>
              <a:ext cx="139814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ru-RU" sz="2400" b="1" i="1" dirty="0">
                  <a:latin typeface="Times New Roman" pitchFamily="18" charset="0"/>
                </a:rPr>
                <a:t>U</a:t>
              </a:r>
              <a:r>
                <a:rPr lang="ru-RU" altLang="ru-RU" sz="2400" b="1" i="1" dirty="0" err="1">
                  <a:latin typeface="Times New Roman" pitchFamily="18" charset="0"/>
                </a:rPr>
                <a:t>св.отс</a:t>
              </a:r>
              <a:r>
                <a:rPr lang="ru-RU" altLang="ru-RU" sz="24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8014490" y="1116877"/>
            <a:ext cx="217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Крутизна</a:t>
            </a:r>
            <a:r>
              <a:rPr lang="en-US" b="1" dirty="0"/>
              <a:t>, [mA/</a:t>
            </a:r>
            <a:r>
              <a:rPr lang="ru-RU" b="1" dirty="0"/>
              <a:t>В</a:t>
            </a:r>
            <a:r>
              <a:rPr lang="en-US" b="1" dirty="0"/>
              <a:t>]</a:t>
            </a:r>
            <a:endParaRPr lang="ru-RU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690620" y="2499031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Диф</a:t>
            </a:r>
            <a:r>
              <a:rPr lang="ru-RU" b="1" dirty="0"/>
              <a:t>. </a:t>
            </a:r>
            <a:r>
              <a:rPr lang="ru-RU" b="1" dirty="0" err="1"/>
              <a:t>опір</a:t>
            </a:r>
            <a:endParaRPr lang="ru-RU" b="1" dirty="0"/>
          </a:p>
          <a:p>
            <a:r>
              <a:rPr lang="ru-RU" b="1" dirty="0" err="1"/>
              <a:t>стік-витікк</a:t>
            </a:r>
            <a:r>
              <a:rPr lang="en-US" b="1" dirty="0"/>
              <a:t>, [</a:t>
            </a:r>
            <a:r>
              <a:rPr lang="ru-RU" b="1" dirty="0"/>
              <a:t>Ом</a:t>
            </a:r>
            <a:r>
              <a:rPr lang="en-US" b="1" dirty="0"/>
              <a:t>]</a:t>
            </a:r>
            <a:endParaRPr lang="ru-RU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7947324" y="4270106"/>
            <a:ext cx="2336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Коеф</a:t>
            </a:r>
            <a:r>
              <a:rPr lang="ru-RU" b="1" dirty="0"/>
              <a:t>. </a:t>
            </a:r>
            <a:r>
              <a:rPr lang="ru-RU" b="1" dirty="0" err="1"/>
              <a:t>посилення</a:t>
            </a:r>
            <a:r>
              <a:rPr lang="ru-RU" b="1" dirty="0"/>
              <a:t> </a:t>
            </a:r>
          </a:p>
          <a:p>
            <a:r>
              <a:rPr lang="ru-RU" b="1" dirty="0"/>
              <a:t>по </a:t>
            </a:r>
            <a:r>
              <a:rPr lang="ru-RU" b="1" dirty="0" err="1"/>
              <a:t>напрузі</a:t>
            </a:r>
            <a:endParaRPr lang="ru-RU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881586" y="5918711"/>
            <a:ext cx="2525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Звʼязок</a:t>
            </a:r>
            <a:r>
              <a:rPr lang="ru-RU" b="1" dirty="0"/>
              <a:t> </a:t>
            </a:r>
            <a:r>
              <a:rPr lang="ru-RU" b="1" dirty="0" err="1"/>
              <a:t>параметрів</a:t>
            </a:r>
            <a:endParaRPr lang="ru-RU" b="1" dirty="0"/>
          </a:p>
        </p:txBody>
      </p:sp>
      <p:sp>
        <p:nvSpPr>
          <p:cNvPr id="71" name="TextBox 70"/>
          <p:cNvSpPr txBox="1"/>
          <p:nvPr/>
        </p:nvSpPr>
        <p:spPr>
          <a:xfrm rot="5400000">
            <a:off x="10432151" y="3079425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err="1">
                <a:solidFill>
                  <a:srgbClr val="00B050"/>
                </a:solidFill>
              </a:rPr>
              <a:t>Диф</a:t>
            </a:r>
            <a:r>
              <a:rPr lang="ru-RU" b="1" u="sng" dirty="0">
                <a:solidFill>
                  <a:srgbClr val="00B050"/>
                </a:solidFill>
              </a:rPr>
              <a:t>. </a:t>
            </a:r>
            <a:r>
              <a:rPr lang="ru-RU" b="1" u="sng" dirty="0" err="1">
                <a:solidFill>
                  <a:srgbClr val="00B050"/>
                </a:solidFill>
              </a:rPr>
              <a:t>параметри</a:t>
            </a:r>
            <a:endParaRPr lang="ru-RU" b="1" u="sng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1769036-EDF5-AF1B-20E8-76E94266DEAC}"/>
                  </a:ext>
                </a:extLst>
              </p:cNvPr>
              <p:cNvSpPr txBox="1"/>
              <p:nvPr/>
            </p:nvSpPr>
            <p:spPr>
              <a:xfrm>
                <a:off x="7186838" y="1619492"/>
                <a:ext cx="3575251" cy="659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uk-U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зв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в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𝑐𝑜𝑛𝑠𝑡</m:t>
                          </m:r>
                        </m:sub>
                      </m:sSub>
                    </m:oMath>
                  </m:oMathPara>
                </a14:m>
                <a:endParaRPr lang="ru-UA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1769036-EDF5-AF1B-20E8-76E94266D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838" y="1619492"/>
                <a:ext cx="3575251" cy="659348"/>
              </a:xfrm>
              <a:prstGeom prst="rect">
                <a:avLst/>
              </a:prstGeom>
              <a:blipFill>
                <a:blip r:embed="rId2"/>
                <a:stretch>
                  <a:fillRect t="-152830" b="-22452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308146F-6DA3-DC51-DCFD-F5735E71A002}"/>
                  </a:ext>
                </a:extLst>
              </p:cNvPr>
              <p:cNvSpPr txBox="1"/>
              <p:nvPr/>
            </p:nvSpPr>
            <p:spPr>
              <a:xfrm>
                <a:off x="8089030" y="3365473"/>
                <a:ext cx="1266537" cy="5670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|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U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св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dirty="0"/>
                            <m:t>=</m:t>
                          </m:r>
                          <m:f>
                            <m:f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uk-UA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вс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uk-UA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І</m:t>
                                  </m:r>
                                </m:e>
                                <m:sub>
                                  <m:r>
                                    <a:rPr lang="uk-UA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с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k-UA" b="0" i="1" dirty="0" smtClean="0">
                              <a:latin typeface="Cambria Math" panose="02040503050406030204" pitchFamily="18" charset="0"/>
                            </a:rPr>
                            <m:t>зв=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𝑐𝑜𝑛𝑠𝑡</m:t>
                          </m:r>
                        </m:sub>
                      </m:sSub>
                    </m:oMath>
                  </m:oMathPara>
                </a14:m>
                <a:endParaRPr lang="ru-UA" dirty="0"/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308146F-6DA3-DC51-DCFD-F5735E71A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9030" y="3365473"/>
                <a:ext cx="1266537" cy="567015"/>
              </a:xfrm>
              <a:prstGeom prst="rect">
                <a:avLst/>
              </a:prstGeom>
              <a:blipFill>
                <a:blip r:embed="rId3"/>
                <a:stretch>
                  <a:fillRect l="-3960" t="-182609" r="-49505" b="-267391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324A303-774A-33DF-39CE-147AB5F77B6E}"/>
                  </a:ext>
                </a:extLst>
              </p:cNvPr>
              <p:cNvSpPr txBox="1"/>
              <p:nvPr/>
            </p:nvSpPr>
            <p:spPr>
              <a:xfrm>
                <a:off x="8131713" y="5145060"/>
                <a:ext cx="1939546" cy="4405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U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uk-U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св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uk-U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зв</m:t>
                                </m:r>
                              </m:sub>
                            </m:sSub>
                          </m:den>
                        </m:f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І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</m:sSub>
                  </m:oMath>
                </a14:m>
                <a:r>
                  <a:rPr lang="ru-UA" dirty="0"/>
                  <a:t>=</a:t>
                </a:r>
                <a:r>
                  <a:rPr lang="en-US" dirty="0"/>
                  <a:t>const</a:t>
                </a:r>
                <a:endParaRPr lang="ru-UA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324A303-774A-33DF-39CE-147AB5F77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1713" y="5145060"/>
                <a:ext cx="1939546" cy="440570"/>
              </a:xfrm>
              <a:prstGeom prst="rect">
                <a:avLst/>
              </a:prstGeom>
              <a:blipFill>
                <a:blip r:embed="rId4"/>
                <a:stretch>
                  <a:fillRect l="-3922" t="-205714" b="-297143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12DE33F-9210-29CF-4A25-3ADFD48312C5}"/>
                  </a:ext>
                </a:extLst>
              </p:cNvPr>
              <p:cNvSpPr txBox="1"/>
              <p:nvPr/>
            </p:nvSpPr>
            <p:spPr>
              <a:xfrm>
                <a:off x="8288910" y="6341112"/>
                <a:ext cx="8667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U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вс</m:t>
                          </m:r>
                        </m:sub>
                      </m:sSub>
                    </m:oMath>
                  </m:oMathPara>
                </a14:m>
                <a:endParaRPr lang="ru-UA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12DE33F-9210-29CF-4A25-3ADFD4831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8910" y="6341112"/>
                <a:ext cx="866776" cy="276999"/>
              </a:xfrm>
              <a:prstGeom prst="rect">
                <a:avLst/>
              </a:prstGeom>
              <a:blipFill>
                <a:blip r:embed="rId5"/>
                <a:stretch>
                  <a:fillRect l="-4348" b="-26087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568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799577" y="476673"/>
            <a:ext cx="82280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uk-UA" altLang="ru-RU" sz="2000" dirty="0">
                <a:latin typeface="+mj-lt"/>
              </a:rPr>
              <a:t>Параметри транзистора можна визначити експериментально, як показано на вхідному ВАХ. Значення параметрів залежить від точки ВАХ, де вони визначалися.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799577" y="1700809"/>
            <a:ext cx="835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sz="2000" dirty="0">
                <a:latin typeface="+mj-lt"/>
              </a:rPr>
              <a:t>Можливі три схеми включення польового транзистора:</a:t>
            </a:r>
          </a:p>
          <a:p>
            <a:pPr eaLnBrk="1" hangingPunct="1"/>
            <a:r>
              <a:rPr lang="uk-UA" altLang="ru-RU" sz="2000" dirty="0">
                <a:latin typeface="+mj-lt"/>
              </a:rPr>
              <a:t>із загальним витоком, загальним стоком, загальним затвором.</a:t>
            </a:r>
          </a:p>
          <a:p>
            <a:pPr eaLnBrk="1" hangingPunct="1"/>
            <a:r>
              <a:rPr lang="uk-UA" altLang="ru-RU" sz="2000" dirty="0">
                <a:latin typeface="+mj-lt"/>
              </a:rPr>
              <a:t>Найбільше застосування знаходить схема ЗВ.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799577" y="2987081"/>
            <a:ext cx="84629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uk-UA" altLang="ru-RU" sz="2000" dirty="0">
                <a:latin typeface="+mj-lt"/>
              </a:rPr>
              <a:t>У робочому режимі ланцюга затвора протікає струм </a:t>
            </a:r>
            <a:r>
              <a:rPr lang="uk-UA" altLang="ru-RU" sz="2000" dirty="0" err="1">
                <a:latin typeface="+mj-lt"/>
              </a:rPr>
              <a:t>зворотньозміщенного</a:t>
            </a:r>
            <a:r>
              <a:rPr lang="uk-UA" altLang="ru-RU" sz="2000" dirty="0">
                <a:latin typeface="+mj-lt"/>
              </a:rPr>
              <a:t> </a:t>
            </a:r>
            <a:r>
              <a:rPr lang="uk-UA" altLang="ru-RU" sz="2000" dirty="0" err="1">
                <a:latin typeface="+mj-lt"/>
              </a:rPr>
              <a:t>p</a:t>
            </a:r>
            <a:r>
              <a:rPr lang="uk-UA" altLang="ru-RU" sz="2000" dirty="0">
                <a:latin typeface="+mj-lt"/>
              </a:rPr>
              <a:t>-</a:t>
            </a:r>
            <a:r>
              <a:rPr lang="uk-UA" altLang="ru-RU" sz="2000" dirty="0" err="1">
                <a:latin typeface="+mj-lt"/>
              </a:rPr>
              <a:t>n</a:t>
            </a:r>
            <a:r>
              <a:rPr lang="uk-UA" altLang="ru-RU" sz="2000" dirty="0">
                <a:latin typeface="+mj-lt"/>
              </a:rPr>
              <a:t>-переходу, що становить одиниці </a:t>
            </a:r>
            <a:r>
              <a:rPr lang="uk-UA" altLang="ru-RU" sz="2000" dirty="0" err="1">
                <a:latin typeface="+mj-lt"/>
              </a:rPr>
              <a:t>наноампер</a:t>
            </a:r>
            <a:r>
              <a:rPr lang="uk-UA" altLang="ru-RU" sz="2000" dirty="0">
                <a:latin typeface="+mj-lt"/>
              </a:rPr>
              <a:t>.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799577" y="4149080"/>
            <a:ext cx="84693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altLang="ru-RU" sz="2000" dirty="0">
                <a:latin typeface="+mj-lt"/>
              </a:rPr>
              <a:t>Польовий транзистор має високий вхідний опір, що одна із основних його переваг.</a:t>
            </a:r>
          </a:p>
        </p:txBody>
      </p:sp>
    </p:spTree>
    <p:extLst>
      <p:ext uri="{BB962C8B-B14F-4D97-AF65-F5344CB8AC3E}">
        <p14:creationId xmlns:p14="http://schemas.microsoft.com/office/powerpoint/2010/main" val="106397808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</TotalTime>
  <Words>1714</Words>
  <Application>Microsoft Macintosh PowerPoint</Application>
  <PresentationFormat>Широкоэкранный</PresentationFormat>
  <Paragraphs>321</Paragraphs>
  <Slides>23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Cambria Math</vt:lpstr>
      <vt:lpstr>Century Gothic</vt:lpstr>
      <vt:lpstr>Times New Roman</vt:lpstr>
      <vt:lpstr>Wingdings 3</vt:lpstr>
      <vt:lpstr>Легкий дым</vt:lpstr>
      <vt:lpstr>Equation</vt:lpstr>
      <vt:lpstr>АКТИВНІ ЕЛЕМЕНТИ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АКТИВНЫЕ ЭЛЕМЕНТЫ</dc:title>
  <dc:creator>User</dc:creator>
  <cp:lastModifiedBy>ivanovvl</cp:lastModifiedBy>
  <cp:revision>5</cp:revision>
  <dcterms:created xsi:type="dcterms:W3CDTF">2017-10-29T16:31:10Z</dcterms:created>
  <dcterms:modified xsi:type="dcterms:W3CDTF">2024-03-22T11:12:00Z</dcterms:modified>
</cp:coreProperties>
</file>