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Noto Serif Display" charset="1" panose="02020502080505020204"/>
      <p:regular r:id="rId27"/>
    </p:embeddedFont>
    <p:embeddedFont>
      <p:font typeface="Poppins" charset="1" panose="00000500000000000000"/>
      <p:regular r:id="rId28"/>
    </p:embeddedFont>
    <p:embeddedFont>
      <p:font typeface="DM Serif Display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embeddings/oleObject1.bin" Type="http://schemas.openxmlformats.org/officeDocument/2006/relationships/oleObjec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7820446" y="-95129"/>
            <a:ext cx="10372425" cy="10562683"/>
            <a:chOff x="0" y="0"/>
            <a:chExt cx="3786267" cy="38557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86267" cy="3855717"/>
            </a:xfrm>
            <a:custGeom>
              <a:avLst/>
              <a:gdLst/>
              <a:ahLst/>
              <a:cxnLst/>
              <a:rect r="r" b="b" t="t" l="l"/>
              <a:pathLst>
                <a:path h="3855717" w="3786267">
                  <a:moveTo>
                    <a:pt x="0" y="0"/>
                  </a:moveTo>
                  <a:lnTo>
                    <a:pt x="3786267" y="0"/>
                  </a:lnTo>
                  <a:lnTo>
                    <a:pt x="3786267" y="3855717"/>
                  </a:lnTo>
                  <a:lnTo>
                    <a:pt x="0" y="385571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6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86267" cy="3893817"/>
            </a:xfrm>
            <a:prstGeom prst="rect">
              <a:avLst/>
            </a:prstGeom>
          </p:spPr>
          <p:txBody>
            <a:bodyPr anchor="ctr" rtlCol="false" tIns="36653" lIns="36653" bIns="36653" rIns="36653"/>
            <a:lstStyle/>
            <a:p>
              <a:pPr algn="ctr">
                <a:lnSpc>
                  <a:spcPts val="219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138451" y="1806077"/>
            <a:ext cx="10539185" cy="456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61"/>
              </a:lnSpc>
            </a:pPr>
            <a:r>
              <a:rPr lang="en-US" sz="9230" spc="-470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Культура споживання вина та мистецтво еногастрономії</a:t>
            </a:r>
          </a:p>
        </p:txBody>
      </p:sp>
      <p:sp>
        <p:nvSpPr>
          <p:cNvPr name="AutoShape 7" id="7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2647081" y="2666124"/>
            <a:ext cx="888877" cy="10981138"/>
            <a:chOff x="0" y="0"/>
            <a:chExt cx="234107" cy="28921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4107" cy="2892152"/>
            </a:xfrm>
            <a:custGeom>
              <a:avLst/>
              <a:gdLst/>
              <a:ahLst/>
              <a:cxnLst/>
              <a:rect r="r" b="b" t="t" l="l"/>
              <a:pathLst>
                <a:path h="2892152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892152"/>
                  </a:lnTo>
                  <a:lnTo>
                    <a:pt x="0" y="2892152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234107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952433" y="7885732"/>
            <a:ext cx="7335567" cy="427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6"/>
              </a:lnSpc>
              <a:spcBef>
                <a:spcPct val="0"/>
              </a:spcBef>
            </a:pPr>
            <a:r>
              <a:rPr lang="en-US" sz="2115" spc="11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FOOD &amp; WINE PAIRING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9710" y="742950"/>
            <a:ext cx="5375607" cy="1813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19"/>
              </a:lnSpc>
            </a:pPr>
            <a:r>
              <a:rPr lang="en-US" sz="3999" spc="1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ЛЕКЦІЯ 8</a:t>
            </a:r>
          </a:p>
          <a:p>
            <a:pPr algn="l" marL="0" indent="0" lvl="0">
              <a:lnSpc>
                <a:spcPts val="731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398238" cy="10287000"/>
          </a:xfrm>
          <a:custGeom>
            <a:avLst/>
            <a:gdLst/>
            <a:ahLst/>
            <a:cxnLst/>
            <a:rect r="r" b="b" t="t" l="l"/>
            <a:pathLst>
              <a:path h="10287000" w="8398238">
                <a:moveTo>
                  <a:pt x="0" y="0"/>
                </a:moveTo>
                <a:lnTo>
                  <a:pt x="8398238" y="0"/>
                </a:lnTo>
                <a:lnTo>
                  <a:pt x="83982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533" r="0" b="-35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6848820" y="4354449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689892" y="4716399"/>
            <a:ext cx="7569408" cy="5373261"/>
          </a:xfrm>
          <a:custGeom>
            <a:avLst/>
            <a:gdLst/>
            <a:ahLst/>
            <a:cxnLst/>
            <a:rect r="r" b="b" t="t" l="l"/>
            <a:pathLst>
              <a:path h="5373261" w="7569408">
                <a:moveTo>
                  <a:pt x="0" y="0"/>
                </a:moveTo>
                <a:lnTo>
                  <a:pt x="7569408" y="0"/>
                </a:lnTo>
                <a:lnTo>
                  <a:pt x="7569408" y="5373261"/>
                </a:lnTo>
                <a:lnTo>
                  <a:pt x="0" y="5373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868" r="0" b="-651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939189" y="695325"/>
            <a:ext cx="9348811" cy="329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783"/>
              </a:lnSpc>
            </a:pPr>
            <a:r>
              <a:rPr lang="en-US" sz="4799" spc="143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🔑 Ключові принципи  поєднання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928798" y="8509429"/>
            <a:ext cx="13008092" cy="1777571"/>
            <a:chOff x="0" y="0"/>
            <a:chExt cx="2566139" cy="3506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66139" cy="350666"/>
            </a:xfrm>
            <a:custGeom>
              <a:avLst/>
              <a:gdLst/>
              <a:ahLst/>
              <a:cxnLst/>
              <a:rect r="r" b="b" t="t" l="l"/>
              <a:pathLst>
                <a:path h="350666" w="2566139">
                  <a:moveTo>
                    <a:pt x="0" y="0"/>
                  </a:moveTo>
                  <a:lnTo>
                    <a:pt x="2566139" y="0"/>
                  </a:lnTo>
                  <a:lnTo>
                    <a:pt x="2566139" y="350666"/>
                  </a:lnTo>
                  <a:lnTo>
                    <a:pt x="0" y="350666"/>
                  </a:lnTo>
                  <a:close/>
                </a:path>
              </a:pathLst>
            </a:custGeom>
            <a:blipFill>
              <a:blip r:embed="rId2"/>
              <a:stretch>
                <a:fillRect l="0" t="-498842" r="0" b="-4988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253429" y="240408"/>
            <a:ext cx="13506816" cy="788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87"/>
              </a:lnSpc>
            </a:pPr>
            <a:r>
              <a:rPr lang="en-US" sz="3599" spc="107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🔑 Ключові принципи поєднання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486669"/>
            <a:ext cx="16778745" cy="6632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2" indent="-388616" lvl="1">
              <a:lnSpc>
                <a:spcPts val="6119"/>
              </a:lnSpc>
              <a:spcBef>
                <a:spcPct val="0"/>
              </a:spcBef>
              <a:buAutoNum type="arabicPeriod" startAt="1"/>
            </a:pPr>
            <a:r>
              <a:rPr lang="en-US" sz="35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Принцип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"Ваги" і Насиченості (Інтенсивності):</a:t>
            </a:r>
          </a:p>
          <a:p>
            <a:pPr algn="l" marL="777232" indent="-388616" lvl="1">
              <a:lnSpc>
                <a:spcPts val="6119"/>
              </a:lnSpc>
              <a:spcBef>
                <a:spcPct val="0"/>
              </a:spcBef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Легка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страва (наприклад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салат, біла риба)  - Легке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вино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(наприклад,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Совіньйон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Блан,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Піно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Гріджо)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 marL="777232" indent="-388616" lvl="1">
              <a:lnSpc>
                <a:spcPts val="6119"/>
              </a:lnSpc>
              <a:spcBef>
                <a:spcPct val="0"/>
              </a:spcBef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Важка,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насичена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страва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(наприклад,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стейк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дичина) -  Повнотіле, насичене вино (наприклад, Каберне Совіньйон, Шираз).</a:t>
            </a:r>
          </a:p>
          <a:p>
            <a:pPr algn="l">
              <a:lnSpc>
                <a:spcPts val="6119"/>
              </a:lnSpc>
              <a:spcBef>
                <a:spcPct val="0"/>
              </a:spcBef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2.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Принцип "Червоне до м'яса, біле до риби" (Класичне правило):</a:t>
            </a:r>
          </a:p>
          <a:p>
            <a:pPr algn="l" marL="777232" indent="-388616" lvl="1">
              <a:lnSpc>
                <a:spcPts val="6119"/>
              </a:lnSpc>
              <a:spcBef>
                <a:spcPct val="0"/>
              </a:spcBef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Червоне м'ясо містить білки, які пом'якшують таніни червоного вина.</a:t>
            </a:r>
          </a:p>
          <a:p>
            <a:pPr algn="l" marL="777232" indent="-388616" lvl="1">
              <a:lnSpc>
                <a:spcPts val="6119"/>
              </a:lnSpc>
              <a:spcBef>
                <a:spcPct val="0"/>
              </a:spcBef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Біла риба/морепродукти гармоніюють з кислотністю білого вина.</a:t>
            </a:r>
          </a:p>
          <a:p>
            <a:pPr algn="l" marL="0" indent="0" lvl="0">
              <a:lnSpc>
                <a:spcPts val="34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928798" y="8509429"/>
            <a:ext cx="13008092" cy="1777571"/>
            <a:chOff x="0" y="0"/>
            <a:chExt cx="2566139" cy="3506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6139" cy="350666"/>
            </a:xfrm>
            <a:custGeom>
              <a:avLst/>
              <a:gdLst/>
              <a:ahLst/>
              <a:cxnLst/>
              <a:rect r="r" b="b" t="t" l="l"/>
              <a:pathLst>
                <a:path h="350666" w="2566139">
                  <a:moveTo>
                    <a:pt x="0" y="0"/>
                  </a:moveTo>
                  <a:lnTo>
                    <a:pt x="2566139" y="0"/>
                  </a:lnTo>
                  <a:lnTo>
                    <a:pt x="2566139" y="350666"/>
                  </a:lnTo>
                  <a:lnTo>
                    <a:pt x="0" y="350666"/>
                  </a:lnTo>
                  <a:close/>
                </a:path>
              </a:pathLst>
            </a:custGeom>
            <a:blipFill>
              <a:blip r:embed="rId2"/>
              <a:stretch>
                <a:fillRect l="0" t="-498842" r="0" b="-498842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311149"/>
            <a:ext cx="16778745" cy="8947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9"/>
              </a:lnSpc>
              <a:spcBef>
                <a:spcPct val="0"/>
              </a:spcBef>
            </a:pPr>
            <a:r>
              <a:rPr lang="en-US" sz="35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3. Принцип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"Терруарності" (Регіональне поєднання):</a:t>
            </a:r>
          </a:p>
          <a:p>
            <a:pPr algn="l" marL="777232" indent="-388616" lvl="1">
              <a:lnSpc>
                <a:spcPts val="6119"/>
              </a:lnSpc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Вино з певного регіону традиційно пасує до страв цього ж регіону (наприклад, К'янті (Тоскана) - Флорентійський біфштекс; Сансер (Луара) - Козячий сир Кротен).</a:t>
            </a:r>
          </a:p>
          <a:p>
            <a:pPr algn="l">
              <a:lnSpc>
                <a:spcPts val="6119"/>
              </a:lnSpc>
              <a:spcBef>
                <a:spcPct val="0"/>
              </a:spcBef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4. 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ри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нцип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"Кон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трасту"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та "Схожо</a:t>
            </a: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сті":</a:t>
            </a:r>
          </a:p>
          <a:p>
            <a:pPr algn="l" marL="777232" indent="-388616" lvl="1">
              <a:lnSpc>
                <a:spcPts val="6119"/>
              </a:lnSpc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Схожість: Посилення подібних смаків (наприклад, солодке вино до солодкого десерту, вино з трав'яними нотами до страви з травами).</a:t>
            </a:r>
          </a:p>
          <a:p>
            <a:pPr algn="l" marL="777232" indent="-388616" lvl="1">
              <a:lnSpc>
                <a:spcPts val="6119"/>
              </a:lnSpc>
              <a:buFont typeface="Arial"/>
              <a:buChar char="•"/>
            </a:pPr>
            <a:r>
              <a:rPr lang="en-US" sz="35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Контраст: Використання протилежних властивостей для балансу (наприклад, висока кислотність білого вина - до жирної страви, щоб "прорізати" жирність; солодке вино - до солоного сиру Рокфор для приємного контрасту).</a:t>
            </a:r>
          </a:p>
          <a:p>
            <a:pPr algn="l" marL="0" indent="0" lvl="0">
              <a:lnSpc>
                <a:spcPts val="34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332892" y="148978"/>
            <a:ext cx="15139217" cy="2774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6"/>
              </a:lnSpc>
            </a:pPr>
            <a:r>
              <a:rPr lang="en-US" sz="3899" spc="116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⚖️ Важливі компоненти для балансу</a:t>
            </a:r>
          </a:p>
          <a:p>
            <a:pPr algn="l">
              <a:lnSpc>
                <a:spcPts val="4940"/>
              </a:lnSpc>
            </a:pPr>
          </a:p>
          <a:p>
            <a:pPr algn="l">
              <a:lnSpc>
                <a:spcPts val="4940"/>
              </a:lnSpc>
            </a:pPr>
          </a:p>
          <a:p>
            <a:pPr algn="l" marL="0" indent="0" lvl="0">
              <a:lnSpc>
                <a:spcPts val="494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96924" y="1736809"/>
            <a:ext cx="16375184" cy="8550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23549" indent="-361774" lvl="1">
              <a:lnSpc>
                <a:spcPts val="5697"/>
              </a:lnSpc>
              <a:buFont typeface="Arial"/>
              <a:buChar char="•"/>
            </a:pPr>
            <a:r>
              <a:rPr lang="en-US" sz="3351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Кислотність: Висока кислотність вина балансує жирну та солону їжу.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Приклад: Шампанське до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смаженої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курки;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Шардоне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до вершкового соусу.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Таніни: Таніни пом'якшуються білками в їжі (м'ясо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сири). Без білка вино здається занадто терпким.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Приклад: Каберне Совіньйон до стейка.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Солодкість: Вино має бути солодшим за десерт, інакше вино здасться кислим. Солодке вино також чудово балансує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гострі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страви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Приклад: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Сотерн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(солодке)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до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фуа-гра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або гострих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азійських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страв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Сіль/Солоність: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Солоні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страви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посилюють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відчуття</a:t>
            </a: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танінів і пом'якшують кислотність вина.</a:t>
            </a:r>
          </a:p>
          <a:p>
            <a:pPr algn="l" marL="723549" indent="-361774" lvl="1">
              <a:lnSpc>
                <a:spcPts val="5697"/>
              </a:lnSpc>
              <a:spcBef>
                <a:spcPct val="0"/>
              </a:spcBef>
              <a:buFont typeface="Arial"/>
              <a:buChar char="•"/>
            </a:pPr>
            <a:r>
              <a:rPr lang="en-US" sz="3351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Приклад: Шеррі (херес) до хамону.</a:t>
            </a:r>
          </a:p>
          <a:p>
            <a:pPr algn="l" marL="0" indent="0" lvl="0">
              <a:lnSpc>
                <a:spcPts val="569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4800" y="0"/>
            <a:ext cx="14101127" cy="10287000"/>
          </a:xfrm>
          <a:custGeom>
            <a:avLst/>
            <a:gdLst/>
            <a:ahLst/>
            <a:cxnLst/>
            <a:rect r="r" b="b" t="t" l="l"/>
            <a:pathLst>
              <a:path h="10287000" w="14101127">
                <a:moveTo>
                  <a:pt x="0" y="0"/>
                </a:moveTo>
                <a:lnTo>
                  <a:pt x="14101127" y="0"/>
                </a:lnTo>
                <a:lnTo>
                  <a:pt x="141011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31" r="0" b="-36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91938" y="3968957"/>
            <a:ext cx="13796062" cy="6318043"/>
          </a:xfrm>
          <a:custGeom>
            <a:avLst/>
            <a:gdLst/>
            <a:ahLst/>
            <a:cxnLst/>
            <a:rect r="r" b="b" t="t" l="l"/>
            <a:pathLst>
              <a:path h="6318043" w="13796062">
                <a:moveTo>
                  <a:pt x="0" y="0"/>
                </a:moveTo>
                <a:lnTo>
                  <a:pt x="13796062" y="0"/>
                </a:lnTo>
                <a:lnTo>
                  <a:pt x="13796062" y="6318043"/>
                </a:lnTo>
                <a:lnTo>
                  <a:pt x="0" y="6318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94" r="0" b="-10069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054917" y="0"/>
            <a:ext cx="8178165" cy="10287000"/>
          </a:xfrm>
          <a:custGeom>
            <a:avLst/>
            <a:gdLst/>
            <a:ahLst/>
            <a:cxnLst/>
            <a:rect r="r" b="b" t="t" l="l"/>
            <a:pathLst>
              <a:path h="10287000" w="8178165">
                <a:moveTo>
                  <a:pt x="0" y="0"/>
                </a:moveTo>
                <a:lnTo>
                  <a:pt x="8178165" y="0"/>
                </a:lnTo>
                <a:lnTo>
                  <a:pt x="81781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3959" y="0"/>
            <a:ext cx="7895273" cy="10287000"/>
          </a:xfrm>
          <a:custGeom>
            <a:avLst/>
            <a:gdLst/>
            <a:ahLst/>
            <a:cxnLst/>
            <a:rect r="r" b="b" t="t" l="l"/>
            <a:pathLst>
              <a:path h="10287000" w="7895273">
                <a:moveTo>
                  <a:pt x="0" y="0"/>
                </a:moveTo>
                <a:lnTo>
                  <a:pt x="7895272" y="0"/>
                </a:lnTo>
                <a:lnTo>
                  <a:pt x="78952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7645" y="0"/>
            <a:ext cx="8129119" cy="10287000"/>
          </a:xfrm>
          <a:custGeom>
            <a:avLst/>
            <a:gdLst/>
            <a:ahLst/>
            <a:cxnLst/>
            <a:rect r="r" b="b" t="t" l="l"/>
            <a:pathLst>
              <a:path h="10287000" w="8129119">
                <a:moveTo>
                  <a:pt x="0" y="0"/>
                </a:moveTo>
                <a:lnTo>
                  <a:pt x="8129119" y="0"/>
                </a:lnTo>
                <a:lnTo>
                  <a:pt x="81291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74" r="0" b="-574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06000" y="0"/>
            <a:ext cx="7908131" cy="10287000"/>
          </a:xfrm>
          <a:custGeom>
            <a:avLst/>
            <a:gdLst/>
            <a:ahLst/>
            <a:cxnLst/>
            <a:rect r="r" b="b" t="t" l="l"/>
            <a:pathLst>
              <a:path h="10287000" w="7908131">
                <a:moveTo>
                  <a:pt x="0" y="0"/>
                </a:moveTo>
                <a:lnTo>
                  <a:pt x="7908132" y="0"/>
                </a:lnTo>
                <a:lnTo>
                  <a:pt x="79081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3100" y="0"/>
            <a:ext cx="7789404" cy="10287000"/>
          </a:xfrm>
          <a:custGeom>
            <a:avLst/>
            <a:gdLst/>
            <a:ahLst/>
            <a:cxnLst/>
            <a:rect r="r" b="b" t="t" l="l"/>
            <a:pathLst>
              <a:path h="10287000" w="7789404">
                <a:moveTo>
                  <a:pt x="0" y="0"/>
                </a:moveTo>
                <a:lnTo>
                  <a:pt x="7789404" y="0"/>
                </a:lnTo>
                <a:lnTo>
                  <a:pt x="77894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23" r="0" b="-1423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Object 2" id="2"/>
          <p:cNvGraphicFramePr/>
          <p:nvPr/>
        </p:nvGraphicFramePr>
        <p:xfrm>
          <a:off x="2815697" y="0"/>
          <a:ext cx="7543800" cy="5029200"/>
        </p:xfrm>
        <a:graphic>
          <a:graphicData uri="http://schemas.openxmlformats.org/presentationml/2006/ole">
            <p:oleObj imgW="9042400" imgH="6527800" r:id="rId3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2656" y="-959"/>
            <a:ext cx="15642687" cy="10287959"/>
          </a:xfrm>
          <a:custGeom>
            <a:avLst/>
            <a:gdLst/>
            <a:ahLst/>
            <a:cxnLst/>
            <a:rect r="r" b="b" t="t" l="l"/>
            <a:pathLst>
              <a:path h="10287959" w="15642687">
                <a:moveTo>
                  <a:pt x="0" y="0"/>
                </a:moveTo>
                <a:lnTo>
                  <a:pt x="15642688" y="0"/>
                </a:lnTo>
                <a:lnTo>
                  <a:pt x="15642688" y="10287959"/>
                </a:lnTo>
                <a:lnTo>
                  <a:pt x="0" y="10287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47" r="0" b="-7972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5400000">
            <a:off x="4694230" y="2032500"/>
            <a:ext cx="888877" cy="9155113"/>
            <a:chOff x="0" y="0"/>
            <a:chExt cx="234107" cy="24112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4107" cy="2411223"/>
            </a:xfrm>
            <a:custGeom>
              <a:avLst/>
              <a:gdLst/>
              <a:ahLst/>
              <a:cxnLst/>
              <a:rect r="r" b="b" t="t" l="l"/>
              <a:pathLst>
                <a:path h="2411223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411223"/>
                  </a:lnTo>
                  <a:lnTo>
                    <a:pt x="0" y="2411223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14300"/>
              <a:ext cx="234107" cy="25255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44948" y="7367696"/>
            <a:ext cx="15800456" cy="3004729"/>
            <a:chOff x="0" y="0"/>
            <a:chExt cx="2447904" cy="46551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47904" cy="465511"/>
            </a:xfrm>
            <a:custGeom>
              <a:avLst/>
              <a:gdLst/>
              <a:ahLst/>
              <a:cxnLst/>
              <a:rect r="r" b="b" t="t" l="l"/>
              <a:pathLst>
                <a:path h="465511" w="2447904">
                  <a:moveTo>
                    <a:pt x="0" y="0"/>
                  </a:moveTo>
                  <a:lnTo>
                    <a:pt x="2447904" y="0"/>
                  </a:lnTo>
                  <a:lnTo>
                    <a:pt x="2447904" y="465511"/>
                  </a:lnTo>
                  <a:lnTo>
                    <a:pt x="0" y="465511"/>
                  </a:lnTo>
                  <a:close/>
                </a:path>
              </a:pathLst>
            </a:custGeom>
            <a:blipFill>
              <a:blip r:embed="rId3"/>
              <a:stretch>
                <a:fillRect l="0" t="-354199" r="0" b="-33507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36157" y="1959636"/>
            <a:ext cx="8209019" cy="3052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3"/>
              </a:lnSpc>
            </a:pPr>
            <a:r>
              <a:rPr lang="en-US" sz="3843" spc="-196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Вино – це не просто напій, це історія, традиція, мистецтво і філософія. Правильне його споживання здатне перетворити звичайний прийом їжі на справжній кулінарний досвід.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716225" y="2119778"/>
            <a:ext cx="7429179" cy="2495981"/>
            <a:chOff x="0" y="0"/>
            <a:chExt cx="1385574" cy="4655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85574" cy="465511"/>
            </a:xfrm>
            <a:custGeom>
              <a:avLst/>
              <a:gdLst/>
              <a:ahLst/>
              <a:cxnLst/>
              <a:rect r="r" b="b" t="t" l="l"/>
              <a:pathLst>
                <a:path h="465511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465511"/>
                  </a:lnTo>
                  <a:lnTo>
                    <a:pt x="0" y="465511"/>
                  </a:lnTo>
                  <a:close/>
                </a:path>
              </a:pathLst>
            </a:custGeom>
            <a:blipFill>
              <a:blip r:embed="rId4"/>
              <a:stretch>
                <a:fillRect l="0" t="-173373" r="0" b="-173373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798137" y="5126107"/>
            <a:ext cx="17489863" cy="1531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81"/>
              </a:lnSpc>
              <a:spcBef>
                <a:spcPct val="0"/>
              </a:spcBef>
            </a:pPr>
            <a:r>
              <a:rPr lang="en-US" sz="3636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Сьогодні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ми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розглянемо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культуру споживання вина  та його гармонійного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поєднання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з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їжею,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що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відоме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як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еногастрономія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(або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фудпейринг)</a:t>
            </a:r>
            <a:r>
              <a:rPr lang="en-US" sz="3636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66779" y="-140252"/>
            <a:ext cx="10023347" cy="10729378"/>
            <a:chOff x="0" y="0"/>
            <a:chExt cx="1977331" cy="21166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77331" cy="2116612"/>
            </a:xfrm>
            <a:custGeom>
              <a:avLst/>
              <a:gdLst/>
              <a:ahLst/>
              <a:cxnLst/>
              <a:rect r="r" b="b" t="t" l="l"/>
              <a:pathLst>
                <a:path h="2116612" w="1977331">
                  <a:moveTo>
                    <a:pt x="0" y="0"/>
                  </a:moveTo>
                  <a:lnTo>
                    <a:pt x="1977331" y="0"/>
                  </a:lnTo>
                  <a:lnTo>
                    <a:pt x="1977331" y="2116612"/>
                  </a:lnTo>
                  <a:lnTo>
                    <a:pt x="0" y="2116612"/>
                  </a:lnTo>
                  <a:close/>
                </a:path>
              </a:pathLst>
            </a:custGeom>
            <a:blipFill>
              <a:blip r:embed="rId2"/>
              <a:stretch>
                <a:fillRect l="0" t="-20064" r="0" b="-20064"/>
              </a:stretch>
            </a:blipFill>
          </p:spPr>
        </p:sp>
      </p:grpSp>
      <p:sp>
        <p:nvSpPr>
          <p:cNvPr name="AutoShape 4" id="4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5400000">
            <a:off x="4839905" y="3910715"/>
            <a:ext cx="888877" cy="8511288"/>
            <a:chOff x="0" y="0"/>
            <a:chExt cx="234107" cy="22416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4107" cy="2241656"/>
            </a:xfrm>
            <a:custGeom>
              <a:avLst/>
              <a:gdLst/>
              <a:ahLst/>
              <a:cxnLst/>
              <a:rect r="r" b="b" t="t" l="l"/>
              <a:pathLst>
                <a:path h="2241656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241656"/>
                  </a:lnTo>
                  <a:lnTo>
                    <a:pt x="0" y="2241656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234107" cy="23559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103154" y="2764137"/>
            <a:ext cx="7053127" cy="427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7"/>
              </a:lnSpc>
            </a:pPr>
            <a:r>
              <a:rPr lang="en-US" sz="6945" spc="-354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Найкраще поєднання вина та їжі — це те, яке найбільше подобається вам!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66825" y="7795916"/>
            <a:ext cx="7777175" cy="1053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2815" spc="45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ВАЖЛИВЕ ПРАВИЛО</a:t>
            </a:r>
          </a:p>
          <a:p>
            <a:pPr algn="l" marL="0" indent="0" lvl="0">
              <a:lnSpc>
                <a:spcPts val="359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7729709" y="-95129"/>
            <a:ext cx="10372425" cy="10562683"/>
            <a:chOff x="0" y="0"/>
            <a:chExt cx="3786267" cy="38557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86267" cy="3855717"/>
            </a:xfrm>
            <a:custGeom>
              <a:avLst/>
              <a:gdLst/>
              <a:ahLst/>
              <a:cxnLst/>
              <a:rect r="r" b="b" t="t" l="l"/>
              <a:pathLst>
                <a:path h="3855717" w="3786267">
                  <a:moveTo>
                    <a:pt x="0" y="0"/>
                  </a:moveTo>
                  <a:lnTo>
                    <a:pt x="3786267" y="0"/>
                  </a:lnTo>
                  <a:lnTo>
                    <a:pt x="3786267" y="3855717"/>
                  </a:lnTo>
                  <a:lnTo>
                    <a:pt x="0" y="385571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6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86267" cy="3893817"/>
            </a:xfrm>
            <a:prstGeom prst="rect">
              <a:avLst/>
            </a:prstGeom>
          </p:spPr>
          <p:txBody>
            <a:bodyPr anchor="ctr" rtlCol="false" tIns="36653" lIns="36653" bIns="36653" rIns="36653"/>
            <a:lstStyle/>
            <a:p>
              <a:pPr algn="ctr">
                <a:lnSpc>
                  <a:spcPts val="2193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5400000">
            <a:off x="5168816" y="-2162014"/>
            <a:ext cx="8164209" cy="15934716"/>
            <a:chOff x="0" y="0"/>
            <a:chExt cx="2150244" cy="41967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50244" cy="4196798"/>
            </a:xfrm>
            <a:custGeom>
              <a:avLst/>
              <a:gdLst/>
              <a:ahLst/>
              <a:cxnLst/>
              <a:rect r="r" b="b" t="t" l="l"/>
              <a:pathLst>
                <a:path h="4196798" w="2150244">
                  <a:moveTo>
                    <a:pt x="0" y="0"/>
                  </a:moveTo>
                  <a:lnTo>
                    <a:pt x="2150244" y="0"/>
                  </a:lnTo>
                  <a:lnTo>
                    <a:pt x="2150244" y="4196798"/>
                  </a:lnTo>
                  <a:lnTo>
                    <a:pt x="0" y="4196798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14300"/>
              <a:ext cx="2150244" cy="4311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649005" y="1941865"/>
            <a:ext cx="14563094" cy="7622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53"/>
              </a:lnSpc>
            </a:pPr>
            <a:r>
              <a:rPr lang="en-US" sz="6225" spc="-317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Усі правила еногастрономії слугують орієнтиром, але особистий смак завжди має пріоритет. </a:t>
            </a:r>
          </a:p>
          <a:p>
            <a:pPr algn="l">
              <a:lnSpc>
                <a:spcPts val="8653"/>
              </a:lnSpc>
            </a:pPr>
            <a:r>
              <a:rPr lang="en-US" sz="6225" spc="-317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Світ вина - це про відкриття, експерименти та задоволення. </a:t>
            </a:r>
          </a:p>
          <a:p>
            <a:pPr algn="l">
              <a:lnSpc>
                <a:spcPts val="8653"/>
              </a:lnSpc>
            </a:pPr>
            <a:r>
              <a:rPr lang="en-US" sz="6225" spc="-317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Не бійтеся пробувати нове і знаходити власні ідеальні пари.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2647081" y="753568"/>
            <a:ext cx="888877" cy="10981138"/>
            <a:chOff x="0" y="0"/>
            <a:chExt cx="234107" cy="28921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4107" cy="2892152"/>
            </a:xfrm>
            <a:custGeom>
              <a:avLst/>
              <a:gdLst/>
              <a:ahLst/>
              <a:cxnLst/>
              <a:rect r="r" b="b" t="t" l="l"/>
              <a:pathLst>
                <a:path h="2892152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892152"/>
                  </a:lnTo>
                  <a:lnTo>
                    <a:pt x="0" y="2892152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14300"/>
              <a:ext cx="234107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649458" y="2440806"/>
            <a:ext cx="9287432" cy="1801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53"/>
              </a:lnSpc>
            </a:pPr>
            <a:r>
              <a:rPr lang="en-US" sz="7243" spc="-369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Що таке культура споживання вина?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714821" y="2632006"/>
            <a:ext cx="7023652" cy="8871680"/>
            <a:chOff x="0" y="0"/>
            <a:chExt cx="1385574" cy="17501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85574" cy="1750139"/>
            </a:xfrm>
            <a:custGeom>
              <a:avLst/>
              <a:gdLst/>
              <a:ahLst/>
              <a:cxnLst/>
              <a:rect r="r" b="b" t="t" l="l"/>
              <a:pathLst>
                <a:path h="1750139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1750139"/>
                  </a:lnTo>
                  <a:lnTo>
                    <a:pt x="0" y="1750139"/>
                  </a:lnTo>
                  <a:close/>
                </a:path>
              </a:pathLst>
            </a:custGeom>
            <a:blipFill>
              <a:blip r:embed="rId2"/>
              <a:stretch>
                <a:fillRect l="0" t="-9414" r="0" b="-941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649458" y="4909474"/>
            <a:ext cx="7912675" cy="3937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89"/>
              </a:lnSpc>
              <a:spcBef>
                <a:spcPct val="0"/>
              </a:spcBef>
            </a:pPr>
            <a:r>
              <a:rPr lang="en-US" sz="36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Це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сукупність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знань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правил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та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традицій,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що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стосуються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вибору,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зберігання,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подачі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та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дегустації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вина</a:t>
            </a:r>
            <a:r>
              <a:rPr lang="en-US" sz="36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а також його поєднання зі стравами.</a:t>
            </a:r>
          </a:p>
        </p:txBody>
      </p:sp>
      <p:grpSp>
        <p:nvGrpSpPr>
          <p:cNvPr name="Group 13" id="13"/>
          <p:cNvGrpSpPr/>
          <p:nvPr/>
        </p:nvGrpSpPr>
        <p:grpSpPr>
          <a:xfrm rot="-5400000">
            <a:off x="12647081" y="3195020"/>
            <a:ext cx="888877" cy="10981138"/>
            <a:chOff x="0" y="0"/>
            <a:chExt cx="234107" cy="28921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4107" cy="2892152"/>
            </a:xfrm>
            <a:custGeom>
              <a:avLst/>
              <a:gdLst/>
              <a:ahLst/>
              <a:cxnLst/>
              <a:rect r="r" b="b" t="t" l="l"/>
              <a:pathLst>
                <a:path h="2892152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892152"/>
                  </a:lnTo>
                  <a:lnTo>
                    <a:pt x="0" y="2892152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14300"/>
              <a:ext cx="234107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63723" y="562108"/>
            <a:ext cx="7403820" cy="310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9"/>
              </a:lnSpc>
            </a:pPr>
            <a:r>
              <a:rPr lang="en-US" sz="8342" spc="-425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Етикет і правила подачі вина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43327"/>
            <a:ext cx="7160661" cy="3254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59"/>
              </a:lnSpc>
              <a:spcBef>
                <a:spcPct val="0"/>
              </a:spcBef>
            </a:pPr>
            <a:r>
              <a:rPr lang="en-US" sz="37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Правильна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подача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вина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–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це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перший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крок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до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насолоди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Вона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включає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температуру</a:t>
            </a:r>
            <a:r>
              <a:rPr lang="en-US" sz="37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посуд та ритуал.</a:t>
            </a:r>
          </a:p>
        </p:txBody>
      </p:sp>
      <p:grpSp>
        <p:nvGrpSpPr>
          <p:cNvPr name="Group 8" id="8"/>
          <p:cNvGrpSpPr/>
          <p:nvPr/>
        </p:nvGrpSpPr>
        <p:grpSpPr>
          <a:xfrm rot="5400000">
            <a:off x="4694230" y="3362616"/>
            <a:ext cx="888877" cy="9155113"/>
            <a:chOff x="0" y="0"/>
            <a:chExt cx="234107" cy="24112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4107" cy="2411223"/>
            </a:xfrm>
            <a:custGeom>
              <a:avLst/>
              <a:gdLst/>
              <a:ahLst/>
              <a:cxnLst/>
              <a:rect r="r" b="b" t="t" l="l"/>
              <a:pathLst>
                <a:path h="2411223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411223"/>
                  </a:lnTo>
                  <a:lnTo>
                    <a:pt x="0" y="2411223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234107" cy="25255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532159" y="7631330"/>
            <a:ext cx="3435450" cy="605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6"/>
              </a:lnSpc>
              <a:spcBef>
                <a:spcPct val="0"/>
              </a:spcBef>
            </a:pPr>
            <a:r>
              <a:rPr lang="en-US" sz="2915" spc="4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ДЕГУСТАЦІЯ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40180" y="7631330"/>
            <a:ext cx="3325452" cy="605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6"/>
              </a:lnSpc>
              <a:spcBef>
                <a:spcPct val="0"/>
              </a:spcBef>
            </a:pPr>
            <a:r>
              <a:rPr lang="en-US" sz="2915" spc="4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ДЕКАНТАЦІЯ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716225" y="1932971"/>
            <a:ext cx="7239252" cy="3647082"/>
            <a:chOff x="0" y="0"/>
            <a:chExt cx="1428106" cy="71946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28106" cy="719469"/>
            </a:xfrm>
            <a:custGeom>
              <a:avLst/>
              <a:gdLst/>
              <a:ahLst/>
              <a:cxnLst/>
              <a:rect r="r" b="b" t="t" l="l"/>
              <a:pathLst>
                <a:path h="719469" w="1428106">
                  <a:moveTo>
                    <a:pt x="0" y="0"/>
                  </a:moveTo>
                  <a:lnTo>
                    <a:pt x="1428106" y="0"/>
                  </a:lnTo>
                  <a:lnTo>
                    <a:pt x="1428106" y="719469"/>
                  </a:lnTo>
                  <a:lnTo>
                    <a:pt x="0" y="719469"/>
                  </a:lnTo>
                  <a:close/>
                </a:path>
              </a:pathLst>
            </a:custGeom>
            <a:blipFill>
              <a:blip r:embed="rId2"/>
              <a:stretch>
                <a:fillRect l="0" t="-98870" r="0" b="-9887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656086" y="6132503"/>
            <a:ext cx="4295840" cy="3647904"/>
            <a:chOff x="0" y="0"/>
            <a:chExt cx="732224" cy="62178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32224" cy="621783"/>
            </a:xfrm>
            <a:custGeom>
              <a:avLst/>
              <a:gdLst/>
              <a:ahLst/>
              <a:cxnLst/>
              <a:rect r="r" b="b" t="t" l="l"/>
              <a:pathLst>
                <a:path h="621783" w="732224">
                  <a:moveTo>
                    <a:pt x="0" y="0"/>
                  </a:moveTo>
                  <a:lnTo>
                    <a:pt x="732224" y="0"/>
                  </a:lnTo>
                  <a:lnTo>
                    <a:pt x="732224" y="621783"/>
                  </a:lnTo>
                  <a:lnTo>
                    <a:pt x="0" y="621783"/>
                  </a:lnTo>
                  <a:close/>
                </a:path>
              </a:pathLst>
            </a:custGeom>
            <a:blipFill>
              <a:blip r:embed="rId3"/>
              <a:stretch>
                <a:fillRect l="0" t="-38376" r="0" b="-38376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47564" y="6132503"/>
            <a:ext cx="4178909" cy="3647904"/>
            <a:chOff x="0" y="0"/>
            <a:chExt cx="754466" cy="65859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54466" cy="658598"/>
            </a:xfrm>
            <a:custGeom>
              <a:avLst/>
              <a:gdLst/>
              <a:ahLst/>
              <a:cxnLst/>
              <a:rect r="r" b="b" t="t" l="l"/>
              <a:pathLst>
                <a:path h="658598" w="754466">
                  <a:moveTo>
                    <a:pt x="0" y="0"/>
                  </a:moveTo>
                  <a:lnTo>
                    <a:pt x="754466" y="0"/>
                  </a:lnTo>
                  <a:lnTo>
                    <a:pt x="754466" y="658598"/>
                  </a:lnTo>
                  <a:lnTo>
                    <a:pt x="0" y="658598"/>
                  </a:lnTo>
                  <a:close/>
                </a:path>
              </a:pathLst>
            </a:custGeom>
            <a:blipFill>
              <a:blip r:embed="rId4"/>
              <a:stretch>
                <a:fillRect l="0" t="-35971" r="0" b="-35971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96874" y="1047750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3558968" y="-4369094"/>
            <a:ext cx="888877" cy="10183813"/>
            <a:chOff x="0" y="0"/>
            <a:chExt cx="234107" cy="26821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4107" cy="2682156"/>
            </a:xfrm>
            <a:custGeom>
              <a:avLst/>
              <a:gdLst/>
              <a:ahLst/>
              <a:cxnLst/>
              <a:rect r="r" b="b" t="t" l="l"/>
              <a:pathLst>
                <a:path h="2682156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682156"/>
                  </a:lnTo>
                  <a:lnTo>
                    <a:pt x="0" y="2682156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14300"/>
              <a:ext cx="234107" cy="2796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143058" y="1555387"/>
            <a:ext cx="12507032" cy="8076275"/>
          </a:xfrm>
          <a:custGeom>
            <a:avLst/>
            <a:gdLst/>
            <a:ahLst/>
            <a:cxnLst/>
            <a:rect r="r" b="b" t="t" l="l"/>
            <a:pathLst>
              <a:path h="8076275" w="12507032">
                <a:moveTo>
                  <a:pt x="0" y="0"/>
                </a:moveTo>
                <a:lnTo>
                  <a:pt x="12507032" y="0"/>
                </a:lnTo>
                <a:lnTo>
                  <a:pt x="12507032" y="8076275"/>
                </a:lnTo>
                <a:lnTo>
                  <a:pt x="0" y="8076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719" r="0" b="-65714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75100" y="188325"/>
            <a:ext cx="16802419" cy="84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6"/>
              </a:lnSpc>
              <a:spcBef>
                <a:spcPct val="0"/>
              </a:spcBef>
            </a:pPr>
            <a:r>
              <a:rPr lang="en-US" sz="4015" spc="21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🌡️ ТЕМПЕРАТУРА ПОДАЧІ ВИНА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4821" y="6183928"/>
            <a:ext cx="7023652" cy="1575245"/>
            <a:chOff x="0" y="0"/>
            <a:chExt cx="1385574" cy="3107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85574" cy="310753"/>
            </a:xfrm>
            <a:custGeom>
              <a:avLst/>
              <a:gdLst/>
              <a:ahLst/>
              <a:cxnLst/>
              <a:rect r="r" b="b" t="t" l="l"/>
              <a:pathLst>
                <a:path h="310753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310753"/>
                  </a:lnTo>
                  <a:lnTo>
                    <a:pt x="0" y="310753"/>
                  </a:lnTo>
                  <a:close/>
                </a:path>
              </a:pathLst>
            </a:custGeom>
            <a:blipFill>
              <a:blip r:embed="rId2"/>
              <a:stretch>
                <a:fillRect l="0" t="-284616" r="0" b="-28461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14821" y="2121455"/>
            <a:ext cx="7023652" cy="3647082"/>
            <a:chOff x="0" y="0"/>
            <a:chExt cx="1385574" cy="71946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85574" cy="719469"/>
            </a:xfrm>
            <a:custGeom>
              <a:avLst/>
              <a:gdLst/>
              <a:ahLst/>
              <a:cxnLst/>
              <a:rect r="r" b="b" t="t" l="l"/>
              <a:pathLst>
                <a:path h="719469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719469"/>
                  </a:lnTo>
                  <a:lnTo>
                    <a:pt x="0" y="719469"/>
                  </a:lnTo>
                  <a:close/>
                </a:path>
              </a:pathLst>
            </a:custGeom>
            <a:blipFill>
              <a:blip r:embed="rId3"/>
              <a:stretch>
                <a:fillRect l="0" t="-94527" r="0" b="-9452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14821" y="8178273"/>
            <a:ext cx="7023652" cy="1019078"/>
            <a:chOff x="0" y="0"/>
            <a:chExt cx="1385574" cy="2010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85574" cy="201036"/>
            </a:xfrm>
            <a:custGeom>
              <a:avLst/>
              <a:gdLst/>
              <a:ahLst/>
              <a:cxnLst/>
              <a:rect r="r" b="b" t="t" l="l"/>
              <a:pathLst>
                <a:path h="201036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201036"/>
                  </a:lnTo>
                  <a:lnTo>
                    <a:pt x="0" y="201036"/>
                  </a:lnTo>
                  <a:close/>
                </a:path>
              </a:pathLst>
            </a:custGeom>
            <a:blipFill>
              <a:blip r:embed="rId4"/>
              <a:stretch>
                <a:fillRect l="0" t="-499883" r="0" b="-434587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890998" y="0"/>
            <a:ext cx="7085171" cy="10287000"/>
          </a:xfrm>
          <a:custGeom>
            <a:avLst/>
            <a:gdLst/>
            <a:ahLst/>
            <a:cxnLst/>
            <a:rect r="r" b="b" t="t" l="l"/>
            <a:pathLst>
              <a:path h="10287000" w="7085171">
                <a:moveTo>
                  <a:pt x="0" y="0"/>
                </a:moveTo>
                <a:lnTo>
                  <a:pt x="7085171" y="0"/>
                </a:lnTo>
                <a:lnTo>
                  <a:pt x="70851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-106305"/>
            <a:ext cx="9379611" cy="1135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32"/>
              </a:lnSpc>
            </a:pPr>
            <a:r>
              <a:rPr lang="en-US" sz="5099" spc="152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🥂 Вибір келихів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424839" y="0"/>
            <a:ext cx="9438322" cy="10287000"/>
          </a:xfrm>
          <a:custGeom>
            <a:avLst/>
            <a:gdLst/>
            <a:ahLst/>
            <a:cxnLst/>
            <a:rect r="r" b="b" t="t" l="l"/>
            <a:pathLst>
              <a:path h="10287000" w="9438322">
                <a:moveTo>
                  <a:pt x="0" y="0"/>
                </a:moveTo>
                <a:lnTo>
                  <a:pt x="9438322" y="0"/>
                </a:lnTo>
                <a:lnTo>
                  <a:pt x="94383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374774"/>
            <a:ext cx="16865978" cy="8674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39"/>
              </a:lnSpc>
              <a:spcBef>
                <a:spcPct val="0"/>
              </a:spcBef>
            </a:pPr>
            <a:r>
              <a:rPr lang="en-US" sz="31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Форма келиха має значення, оскільки вона концентрує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аромати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та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направляє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вино на відповідні зони язика:</a:t>
            </a:r>
          </a:p>
          <a:p>
            <a:pPr algn="l" marL="690874" indent="-345437" lvl="1">
              <a:lnSpc>
                <a:spcPts val="54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Червоне вино: Великий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широкий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келих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("Бордо" або "Бургундія") — для максимальної аерації та пом'якшення танінів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 marL="690874" indent="-345437" lvl="1">
              <a:lnSpc>
                <a:spcPts val="54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Біле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вино: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Келих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середнього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розміру з вужчою чашею — для збереження свіжості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та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концентрації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ароматичних нот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 marL="690874" indent="-345437" lvl="1">
              <a:lnSpc>
                <a:spcPts val="54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Ігристе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вино (Шампанське): Високий, вузький келих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("флюте")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або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келих-тюльпан — для збереження бульбашок та тонких ароматів.</a:t>
            </a:r>
          </a:p>
          <a:p>
            <a:pPr algn="l" marL="690874" indent="-345437" lvl="1">
              <a:lnSpc>
                <a:spcPts val="54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Тримання келиха: Завжди тримайте келих за ніжку</a:t>
            </a: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щоб не нагрівати вино теплом руки.</a:t>
            </a:r>
          </a:p>
          <a:p>
            <a:pPr algn="l" marL="690874" indent="-345437" lvl="1">
              <a:lnSpc>
                <a:spcPts val="54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strike="noStrike" u="none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Наповнення: Келих наповнюють лише на третину (або менше) для червоного вина, щоб залишити простір для "дихання" та накопичення аромату.</a:t>
            </a:r>
          </a:p>
          <a:p>
            <a:pPr algn="l" marL="0" indent="0" lvl="0">
              <a:lnSpc>
                <a:spcPts val="34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4821" y="5956613"/>
            <a:ext cx="15544479" cy="3301687"/>
            <a:chOff x="0" y="0"/>
            <a:chExt cx="3066499" cy="65133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66499" cy="651332"/>
            </a:xfrm>
            <a:custGeom>
              <a:avLst/>
              <a:gdLst/>
              <a:ahLst/>
              <a:cxnLst/>
              <a:rect r="r" b="b" t="t" l="l"/>
              <a:pathLst>
                <a:path h="651332" w="3066499">
                  <a:moveTo>
                    <a:pt x="0" y="0"/>
                  </a:moveTo>
                  <a:lnTo>
                    <a:pt x="3066499" y="0"/>
                  </a:lnTo>
                  <a:lnTo>
                    <a:pt x="3066499" y="651332"/>
                  </a:lnTo>
                  <a:lnTo>
                    <a:pt x="0" y="651332"/>
                  </a:lnTo>
                  <a:close/>
                </a:path>
              </a:pathLst>
            </a:custGeom>
            <a:blipFill>
              <a:blip r:embed="rId2"/>
              <a:stretch>
                <a:fillRect l="0" t="-303323" r="0" b="-30332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5400000">
            <a:off x="11636818" y="-886842"/>
            <a:ext cx="3537375" cy="9370792"/>
            <a:chOff x="0" y="0"/>
            <a:chExt cx="931654" cy="24680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31654" cy="2468027"/>
            </a:xfrm>
            <a:custGeom>
              <a:avLst/>
              <a:gdLst/>
              <a:ahLst/>
              <a:cxnLst/>
              <a:rect r="r" b="b" t="t" l="l"/>
              <a:pathLst>
                <a:path h="2468027" w="931654">
                  <a:moveTo>
                    <a:pt x="0" y="0"/>
                  </a:moveTo>
                  <a:lnTo>
                    <a:pt x="931654" y="0"/>
                  </a:lnTo>
                  <a:lnTo>
                    <a:pt x="931654" y="2468027"/>
                  </a:lnTo>
                  <a:lnTo>
                    <a:pt x="0" y="246802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931654" cy="2582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22021" y="1643780"/>
            <a:ext cx="7282488" cy="3706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41"/>
              </a:lnSpc>
            </a:pPr>
            <a:r>
              <a:rPr lang="en-US" sz="7543" spc="-384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Мистецтво еногастрономії: Поєднання вина та їжі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20109" y="2037244"/>
            <a:ext cx="9370792" cy="331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8"/>
              </a:lnSpc>
            </a:pPr>
            <a:r>
              <a:rPr lang="en-US" sz="3140" spc="5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ЕНОГАСТРОНОМІЯ (FOODPAIRING) — ЦЕ ВМІННЯ ПІДІБРАТИ ВИНО ДО СТРАВИ ТАК, ЩОБ ВОНИ ПІДСИЛЮВАЛИ НАЙКРАЩІ ЯКОСТІ ОДНЕ ОДНОГО.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DAG31oVbNe4</dc:identifier>
  <dcterms:modified xsi:type="dcterms:W3CDTF">2011-08-01T06:04:30Z</dcterms:modified>
  <cp:revision>1</cp:revision>
  <dc:title>Культура споживання вина та мистецтво еногастрономії</dc:title>
</cp:coreProperties>
</file>