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9" autoAdjust="0"/>
    <p:restoredTop sz="94660"/>
  </p:normalViewPr>
  <p:slideViewPr>
    <p:cSldViewPr>
      <p:cViewPr varScale="1">
        <p:scale>
          <a:sx n="126" d="100"/>
          <a:sy n="12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10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D8B175-9E46-4EA2-89C7-AB2013B77B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48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B175-9E46-4EA2-89C7-AB2013B77B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3429000"/>
            <a:ext cx="5940425" cy="1368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2400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1005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557338"/>
            <a:ext cx="1909762" cy="489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557338"/>
            <a:ext cx="5581650" cy="489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133600"/>
            <a:ext cx="37449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133600"/>
            <a:ext cx="3746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5573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133600"/>
            <a:ext cx="764381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31" y="3501008"/>
            <a:ext cx="5940152" cy="1296144"/>
          </a:xfrm>
          <a:noFill/>
        </p:spPr>
        <p:txBody>
          <a:bodyPr/>
          <a:lstStyle/>
          <a:p>
            <a:r>
              <a:rPr lang="ru-RU" sz="3400" dirty="0" smtClean="0">
                <a:latin typeface="Tahoma" charset="0"/>
              </a:rPr>
              <a:t>	</a:t>
            </a:r>
            <a:r>
              <a:rPr lang="ru-RU" sz="3400" dirty="0" err="1" smtClean="0">
                <a:latin typeface="Tahoma" charset="0"/>
              </a:rPr>
              <a:t>Комунікації</a:t>
            </a:r>
            <a:r>
              <a:rPr lang="ru-RU" sz="3400" dirty="0" smtClean="0">
                <a:latin typeface="Tahoma" charset="0"/>
              </a:rPr>
              <a:t> в 	</a:t>
            </a:r>
            <a:r>
              <a:rPr lang="ru-RU" sz="3400" dirty="0" err="1" smtClean="0">
                <a:latin typeface="Tahoma" charset="0"/>
              </a:rPr>
              <a:t>організаціях</a:t>
            </a:r>
            <a:r>
              <a:rPr lang="ru-RU" sz="3600" dirty="0" smtClean="0">
                <a:latin typeface="Tahoma" charset="0"/>
              </a:rPr>
              <a:t/>
            </a:r>
            <a:br>
              <a:rPr lang="ru-RU" sz="3600" dirty="0" smtClean="0">
                <a:latin typeface="Tahoma" charset="0"/>
              </a:rPr>
            </a:br>
            <a:r>
              <a:rPr lang="ru-RU" sz="1600" dirty="0" smtClean="0">
                <a:latin typeface="Tahoma" charset="0"/>
              </a:rPr>
              <a:t>                                                                                </a:t>
            </a:r>
            <a:r>
              <a:rPr lang="ru-RU" sz="1600" dirty="0" err="1" smtClean="0">
                <a:latin typeface="Tahoma" charset="0"/>
              </a:rPr>
              <a:t>Лекція</a:t>
            </a:r>
            <a:r>
              <a:rPr lang="ru-RU" sz="1600" dirty="0" smtClean="0">
                <a:latin typeface="Tahoma" charset="0"/>
              </a:rPr>
              <a:t> 3</a:t>
            </a:r>
            <a:endParaRPr lang="uk-UA" sz="16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Основні етапи організаційних комунікацій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Зародження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ідеї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відбір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Вибір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каналу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передачі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Передача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повідомлення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Декодування інформації.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Інтерпретація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повідомлення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Зворотний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</a:t>
            </a:r>
            <a:r>
              <a:rPr lang="ru-RU" sz="2000" dirty="0" err="1" smtClean="0">
                <a:solidFill>
                  <a:schemeClr val="bg2"/>
                </a:solidFill>
                <a:latin typeface="Times New Roman"/>
                <a:ea typeface="Verdana" pitchFamily="34" charset="0"/>
                <a:cs typeface="Times New Roman"/>
              </a:rPr>
              <a:t>ʼ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язок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організаційних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комунікаціях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існує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шум,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спотворити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зміст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інформації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Джерела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шуму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коливаються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мови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розбіжностей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сприйнятті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через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змінитися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зміст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процесах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кодування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й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декодування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передається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керівником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підлеглим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бути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спотворено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свідомо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uk-UA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615952" cy="19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Три проблеми організаційних комунікацій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Технічна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пов'язана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точністю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передачі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символів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Семантична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пов'язана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вибором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таких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символів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найбільш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точно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виражали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бажаний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зміст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ефективності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ступінь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впливу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одержаного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повідомлення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поведінку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об'єкта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4125591" cy="208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61771"/>
            <a:ext cx="2747839" cy="20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5" y="4832328"/>
            <a:ext cx="2469963" cy="181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57184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1" y="2434497"/>
            <a:ext cx="2335857" cy="15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943600" y="6324600"/>
            <a:ext cx="28956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www.ppt.prtxt.ru</a:t>
            </a:r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5802" y="1039619"/>
            <a:ext cx="7604084" cy="576064"/>
          </a:xfrm>
        </p:spPr>
        <p:txBody>
          <a:bodyPr/>
          <a:lstStyle/>
          <a:p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Типи організаційних комунікацій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79" name="Freeform 3"/>
          <p:cNvSpPr>
            <a:spLocks noEditPoints="1"/>
          </p:cNvSpPr>
          <p:nvPr/>
        </p:nvSpPr>
        <p:spPr bwMode="gray">
          <a:xfrm rot="-1358056">
            <a:off x="1084263" y="2538413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gray">
          <a:xfrm>
            <a:off x="3816350" y="1676400"/>
            <a:ext cx="1447800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gray">
          <a:xfrm>
            <a:off x="1295400" y="32004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gray">
          <a:xfrm>
            <a:off x="2184399" y="4897438"/>
            <a:ext cx="1582447" cy="1411882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EAB85E">
                  <a:gamma/>
                  <a:shade val="27451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gray">
          <a:xfrm>
            <a:off x="4959350" y="4267200"/>
            <a:ext cx="1284288" cy="1274763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D476D6">
                  <a:gamma/>
                  <a:shade val="27451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gray">
          <a:xfrm>
            <a:off x="6788150" y="1905000"/>
            <a:ext cx="1672282" cy="15240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gray">
          <a:xfrm>
            <a:off x="3784274" y="2143676"/>
            <a:ext cx="1511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dirty="0" err="1" smtClean="0">
                <a:solidFill>
                  <a:schemeClr val="bg1"/>
                </a:solidFill>
                <a:latin typeface="Verdana" pitchFamily="34" charset="0"/>
              </a:rPr>
              <a:t>Міжособові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gray">
          <a:xfrm>
            <a:off x="6876256" y="2205335"/>
            <a:ext cx="20955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системах </a:t>
            </a:r>
          </a:p>
          <a:p>
            <a:pPr eaLnBrk="0" hangingPunct="0"/>
            <a:r>
              <a:rPr lang="uk-UA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звʼязку</a:t>
            </a:r>
            <a:r>
              <a:rPr lang="uk-UA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</a:p>
          <a:p>
            <a:pPr eaLnBrk="0" hangingPunct="0"/>
            <a:r>
              <a:rPr lang="uk-UA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командах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gray">
          <a:xfrm>
            <a:off x="4981754" y="4719915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1"/>
                </a:solidFill>
                <a:latin typeface="Verdana" pitchFamily="34" charset="0"/>
              </a:rPr>
              <a:t>Письмові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2184399" y="5371943"/>
            <a:ext cx="150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1"/>
                </a:solidFill>
                <a:latin typeface="Verdana" pitchFamily="34" charset="0"/>
              </a:rPr>
              <a:t>Електронні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black">
          <a:xfrm>
            <a:off x="3423943" y="3315014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chemeClr val="tx2"/>
                </a:solidFill>
              </a:rPr>
              <a:t>Організаційні </a:t>
            </a:r>
          </a:p>
          <a:p>
            <a:pPr algn="ctr" eaLnBrk="0" hangingPunct="0"/>
            <a:r>
              <a:rPr lang="uk-UA" sz="2800" b="1" dirty="0" smtClean="0">
                <a:solidFill>
                  <a:schemeClr val="tx2"/>
                </a:solidFill>
              </a:rPr>
              <a:t>комунікації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gray">
          <a:xfrm>
            <a:off x="1574800" y="3657600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dirty="0" smtClean="0">
                <a:solidFill>
                  <a:schemeClr val="bg1"/>
                </a:solidFill>
                <a:latin typeface="Verdana" pitchFamily="34" charset="0"/>
              </a:rPr>
              <a:t>Усні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30" y="3429000"/>
            <a:ext cx="6122946" cy="15841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400" dirty="0" smtClean="0">
                <a:latin typeface="Tahoma" charset="0"/>
              </a:rPr>
              <a:t>	</a:t>
            </a:r>
            <a:r>
              <a:rPr lang="ru-RU" sz="3400" dirty="0" err="1" smtClean="0">
                <a:latin typeface="Tahoma" charset="0"/>
              </a:rPr>
              <a:t>Стреси</a:t>
            </a:r>
            <a:r>
              <a:rPr lang="ru-RU" sz="3400" dirty="0" smtClean="0">
                <a:latin typeface="Tahoma" charset="0"/>
              </a:rPr>
              <a:t> і </a:t>
            </a:r>
            <a:r>
              <a:rPr lang="ru-RU" sz="3400" dirty="0" err="1" smtClean="0">
                <a:latin typeface="Tahoma" charset="0"/>
              </a:rPr>
              <a:t>конфлікти</a:t>
            </a:r>
            <a:r>
              <a:rPr lang="ru-RU" sz="3400" dirty="0" smtClean="0">
                <a:latin typeface="Tahoma" charset="0"/>
              </a:rPr>
              <a:t> в </a:t>
            </a:r>
            <a:r>
              <a:rPr lang="ru-RU" sz="3400" dirty="0" err="1" smtClean="0">
                <a:latin typeface="Tahoma" charset="0"/>
              </a:rPr>
              <a:t>організаційному</a:t>
            </a:r>
            <a:r>
              <a:rPr lang="ru-RU" sz="3400" dirty="0" smtClean="0">
                <a:latin typeface="Tahoma" charset="0"/>
              </a:rPr>
              <a:t> </a:t>
            </a:r>
            <a:r>
              <a:rPr lang="ru-RU" sz="3400" dirty="0" err="1" smtClean="0">
                <a:latin typeface="Tahoma" charset="0"/>
              </a:rPr>
              <a:t>спілкуванні</a:t>
            </a:r>
            <a:endParaRPr lang="uk-UA" sz="1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82701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відсутність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згоди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двома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більше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сторонами,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можуть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бути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конкретними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особами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групами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осіб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Кожна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сторона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робить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все,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щоб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була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прийнята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її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точка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зору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мета,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заважає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іншій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стороні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робити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те ж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саме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Конфліктоген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слова,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бездіяльність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можуть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призвести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конфлікту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Конфліктна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ситуація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накопичені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протиріччя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містять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справжню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причину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конфлікту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Інцидент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збіг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обставин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є приводом для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7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0968"/>
            <a:ext cx="2397459" cy="179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артинки по запросу система виникнення конфлік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60640" cy="47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66" y="3140968"/>
            <a:ext cx="1687043" cy="183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Правила неконфліктної комунікації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вживайте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конфліктогени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відповідайте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конфликтогеном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конфликтоген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Проявляйте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емпатію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співрозмовника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Робіть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якомога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більше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доброзичливих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посилань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89222"/>
            <a:ext cx="4042420" cy="274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6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0314" y="1700808"/>
            <a:ext cx="5256583" cy="1008112"/>
          </a:xfrm>
        </p:spPr>
        <p:txBody>
          <a:bodyPr/>
          <a:lstStyle/>
          <a:p>
            <a:pPr algn="ctr" eaLnBrk="1" hangingPunct="1"/>
            <a:r>
              <a:rPr lang="uk-U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32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ормула</a:t>
            </a:r>
            <a:r>
              <a:rPr lang="ru-RU" sz="32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конфлікту</a:t>
            </a:r>
            <a:endParaRPr lang="ru-RU" sz="32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437112"/>
            <a:ext cx="8147248" cy="1693813"/>
          </a:xfrm>
        </p:spPr>
        <p:txBody>
          <a:bodyPr/>
          <a:lstStyle/>
          <a:p>
            <a:pPr>
              <a:buNone/>
              <a:defRPr/>
            </a:pP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Вирішити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означає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усунути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конфліктну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ситуацію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;</a:t>
            </a:r>
          </a:p>
          <a:p>
            <a:pPr>
              <a:buFontTx/>
              <a:buChar char="-"/>
              <a:defRPr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вичерпати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інцидент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5882" y="3260725"/>
            <a:ext cx="235032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dirty="0" err="1" smtClean="0">
                <a:solidFill>
                  <a:srgbClr val="0000FF"/>
                </a:solidFill>
                <a:latin typeface="Arial Black" pitchFamily="34" charset="0"/>
              </a:rPr>
              <a:t>Конфліктна</a:t>
            </a:r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  <a:p>
            <a:pPr algn="ctr" eaLnBrk="1" hangingPunct="1"/>
            <a:r>
              <a:rPr lang="ru-RU" sz="2400" dirty="0" err="1" smtClean="0">
                <a:solidFill>
                  <a:srgbClr val="0000FF"/>
                </a:solidFill>
                <a:latin typeface="Arial Black" pitchFamily="34" charset="0"/>
              </a:rPr>
              <a:t>ситуація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24300" y="3284538"/>
            <a:ext cx="1868488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dirty="0" err="1" smtClean="0">
                <a:solidFill>
                  <a:srgbClr val="0000FF"/>
                </a:solidFill>
                <a:latin typeface="Arial Black" pitchFamily="34" charset="0"/>
              </a:rPr>
              <a:t>Інцидент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  <a:p>
            <a:pPr eaLnBrk="1" hangingPunct="1"/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588125" y="3284538"/>
            <a:ext cx="1822935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dirty="0" err="1" smtClean="0">
                <a:solidFill>
                  <a:srgbClr val="0000FF"/>
                </a:solidFill>
                <a:latin typeface="Arial Black" pitchFamily="34" charset="0"/>
              </a:rPr>
              <a:t>Конфлікт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  <a:p>
            <a:pPr eaLnBrk="1" hangingPunct="1"/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19475" y="3500438"/>
            <a:ext cx="41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chemeClr val="accent1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1863" y="3500438"/>
            <a:ext cx="487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accent1"/>
                </a:solidFill>
                <a:latin typeface="Arial Black" pitchFamily="34" charset="0"/>
              </a:rPr>
              <a:t>=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442037" cy="22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Стадії конфлікту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Стадія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потенційного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формування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суперечливих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інтересів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цінностей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норм.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Стадія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переходу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потенційного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реальний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стадію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усвідомлення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учасниками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своїх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вірно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помилково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понятих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інтересів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Стадія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дій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Стадія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зняття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вирішення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3176"/>
            <a:ext cx="4463058" cy="171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Способи та правила вирішення конфліктів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усунення конфліктів в організаціях використовують дві групи методів:</a:t>
            </a:r>
          </a:p>
          <a:p>
            <a:pPr marL="0" indent="0">
              <a:buNone/>
            </a:pPr>
            <a:endParaRPr lang="uk-UA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Структурні методи.</a:t>
            </a:r>
          </a:p>
          <a:p>
            <a:pPr marL="457200" indent="-457200">
              <a:buAutoNum type="arabicPeriod"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Міжособистісні методи.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585930" cy="303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8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83053"/>
            <a:ext cx="3450537" cy="25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628800"/>
            <a:ext cx="2952750" cy="649287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План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7848550" cy="4103291"/>
          </a:xfrm>
        </p:spPr>
        <p:txBody>
          <a:bodyPr/>
          <a:lstStyle/>
          <a:p>
            <a:pPr marL="457200" indent="450000" algn="just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Типологія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мережі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організаційних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450000" algn="just">
              <a:buAutoNum type="arabicPeriod"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Основні </a:t>
            </a:r>
            <a:r>
              <a:rPr lang="uk-UA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етапи здійснення комунікацій в організаціях. </a:t>
            </a:r>
            <a:endParaRPr lang="en-US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450000" algn="just">
              <a:buAutoNum type="arabicPeriod"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Типи </a:t>
            </a:r>
            <a:r>
              <a:rPr lang="uk-UA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організаційних 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комунікацій.</a:t>
            </a:r>
            <a:r>
              <a:rPr lang="uk-UA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uk-UA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450000" algn="just">
              <a:buAutoNum type="arabicPeriod"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Управління конфліктами та стресами в організації.</a:t>
            </a:r>
            <a:endParaRPr lang="uk-UA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uk-UA" sz="2000" dirty="0" smtClean="0"/>
          </a:p>
          <a:p>
            <a:pPr marL="457200" indent="-457200">
              <a:lnSpc>
                <a:spcPct val="80000"/>
              </a:lnSpc>
              <a:buAutoNum type="arabicPeriod"/>
            </a:pPr>
            <a:endParaRPr lang="uk-UA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uk-UA" altLang="ko-KR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en-US" altLang="ko-KR" sz="2000" dirty="0">
              <a:solidFill>
                <a:schemeClr val="bg2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Структурні методи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Роз'яснення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вимог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роботи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Координаційні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інтеграційні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механізми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Комплексні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цілі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Структура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винагород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uk-UA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Систематичне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скоординоване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використання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винагород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заохочення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тих,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хто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сприяє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здійсненню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загальної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мети,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допомагає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людям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зрозуміти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як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їм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слідує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поводитись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конфліктній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ситуації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щоб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відповідало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бажанням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керівництва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782838" cy="202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Міжособистісні методи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Ухилення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уникнення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Згладжування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пристосування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Примушення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конкуренція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Компроміс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Співробітництво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повне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вирішення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нак запрета 1"/>
          <p:cNvSpPr/>
          <p:nvPr/>
        </p:nvSpPr>
        <p:spPr>
          <a:xfrm>
            <a:off x="4355976" y="2576399"/>
            <a:ext cx="288032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нак запрета 4"/>
          <p:cNvSpPr/>
          <p:nvPr/>
        </p:nvSpPr>
        <p:spPr>
          <a:xfrm>
            <a:off x="5292080" y="3016831"/>
            <a:ext cx="288032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нак запрета 5"/>
          <p:cNvSpPr/>
          <p:nvPr/>
        </p:nvSpPr>
        <p:spPr>
          <a:xfrm>
            <a:off x="4652392" y="3312739"/>
            <a:ext cx="288032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56572"/>
            <a:ext cx="2701706" cy="180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55" y="4509120"/>
            <a:ext cx="5106144" cy="22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96752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Пропозиції по комунікації, що направлена на співробітництво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Визначте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проблему в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категоріях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цілей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а не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рішень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Після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того, як проблема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визначена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визначте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рішення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прийнятні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всіх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сторін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Зосередьте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увагу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а не на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особистих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якостях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іншої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сторони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Створіть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атмосферу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довіри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збільшивши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взаємний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вплив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обмін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інформацією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Під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спілкування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створіть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позитивне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відношення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один до одного,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виявляючи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симпатію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вислуховуючи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думки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іншої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сторони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9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Стрес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неспецифічна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загальна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реакція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організму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вплив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фізичний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психологічний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порушує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його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гомеостаз, 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також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відповідний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стан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нервової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організму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організму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цілому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медицині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фізіології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виділяють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позитивну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еустресс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негативну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дистрес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стресу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06317"/>
            <a:ext cx="3625999" cy="20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8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132856"/>
            <a:ext cx="2414588" cy="8572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Тривога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8038" y="2132856"/>
            <a:ext cx="2519362" cy="8572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Адаптація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132856"/>
            <a:ext cx="2808312" cy="8572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Виснаження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9952" y="1339876"/>
            <a:ext cx="2933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200" b="1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Стадії</a:t>
            </a:r>
            <a:r>
              <a:rPr lang="ru-RU" sz="32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стресу</a:t>
            </a:r>
            <a:endParaRPr lang="ru-RU" sz="3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stress_01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49" y="3264749"/>
            <a:ext cx="4701140" cy="33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9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96752"/>
            <a:ext cx="6192688" cy="1008112"/>
          </a:xfrm>
        </p:spPr>
        <p:txBody>
          <a:bodyPr/>
          <a:lstStyle/>
          <a:p>
            <a:pPr algn="ctr"/>
            <a:r>
              <a:rPr lang="ru-RU" sz="3200" b="1" dirty="0" err="1" smtClean="0">
                <a:latin typeface="Tahoma" charset="0"/>
              </a:rPr>
              <a:t>Питання</a:t>
            </a:r>
            <a:r>
              <a:rPr lang="ru-RU" sz="3200" b="1" dirty="0" smtClean="0">
                <a:latin typeface="Tahoma" charset="0"/>
              </a:rPr>
              <a:t> на </a:t>
            </a:r>
            <a:r>
              <a:rPr lang="ru-RU" sz="3200" b="1" dirty="0" err="1" smtClean="0">
                <a:latin typeface="Tahoma" charset="0"/>
              </a:rPr>
              <a:t>семінарське</a:t>
            </a:r>
            <a:r>
              <a:rPr lang="ru-RU" sz="3200" b="1" dirty="0" smtClean="0">
                <a:latin typeface="Tahoma" charset="0"/>
              </a:rPr>
              <a:t> </a:t>
            </a:r>
            <a:r>
              <a:rPr lang="ru-RU" sz="3200" b="1" dirty="0" err="1" smtClean="0">
                <a:latin typeface="Tahoma" charset="0"/>
              </a:rPr>
              <a:t>заняття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Теоретичні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питання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Засоби </a:t>
            </a:r>
            <a:r>
              <a:rPr lang="uk-UA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удосконалення комунікаційних процесів в організації. </a:t>
            </a:r>
            <a:endParaRPr lang="uk-UA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Способи боротьби зі стресом в організаціях (з прикладами).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Потенційні </a:t>
            </a:r>
            <a:r>
              <a:rPr lang="uk-UA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проблеми вертикальних та горизонтальних комунікацій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uk-UA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Творче завдання: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Інсценуйте ситуації, де будуть ілюстровані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різні стилі комунікації в організаціях.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20631"/>
            <a:ext cx="2204708" cy="2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19" y="3861048"/>
            <a:ext cx="4982780" cy="298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412776"/>
            <a:ext cx="6480720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Критерії класифікації організацій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7776542" cy="3959275"/>
          </a:xfrm>
        </p:spPr>
        <p:txBody>
          <a:bodyPr/>
          <a:lstStyle/>
          <a:p>
            <a:pPr marL="457200" indent="450000" algn="just">
              <a:buAutoNum type="arabicPeriod"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побудови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функціонування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організації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450000" algn="just">
              <a:buAutoNum type="arabicPeriod"/>
            </a:pP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Приналежність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елементів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суспільства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450000" algn="just">
              <a:buAutoNum type="arabicPeriod"/>
            </a:pPr>
            <a:endParaRPr lang="uk-UA" sz="2000" dirty="0" smtClean="0">
              <a:solidFill>
                <a:schemeClr val="bg2"/>
              </a:solidFill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uk-UA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uk-UA" altLang="ko-KR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en-US" altLang="ko-KR" sz="2000" dirty="0">
              <a:solidFill>
                <a:schemeClr val="bg2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1"/>
            <a:ext cx="3312368" cy="18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995" y="1268760"/>
            <a:ext cx="6768752" cy="1224136"/>
          </a:xfrm>
        </p:spPr>
        <p:txBody>
          <a:bodyPr/>
          <a:lstStyle/>
          <a:p>
            <a:pPr marL="457200" indent="450000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Принцип </a:t>
            </a:r>
            <a:r>
              <a:rPr lang="ru-RU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побудови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і </a:t>
            </a:r>
            <a:r>
              <a:rPr lang="ru-RU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функціонування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організації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755576" y="256490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7524328" y="256490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14908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узаконена система 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норм, правил,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принципів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діяльності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стандартів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поведінки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членів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організації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;</a:t>
            </a:r>
            <a:endParaRPr lang="ru-RU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запрограмованість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визначеність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організаційних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норм і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дій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9913" y="41850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непредп</a:t>
            </a:r>
            <a:r>
              <a:rPr lang="uk-UA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сані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соціальні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ролі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;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неформальні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еталони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поведінки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виникають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спонтанно в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ході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щоденних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взаємодій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реєструються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державному </a:t>
            </a: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;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створюються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базі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спільних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інтересів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галузі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культури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побуту</a:t>
            </a:r>
            <a:r>
              <a:rPr lang="ru-RU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спорту.</a:t>
            </a:r>
            <a:endParaRPr lang="ru-RU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517146" y="2901403"/>
            <a:ext cx="2130364" cy="1342887"/>
            <a:chOff x="1997" y="1314"/>
            <a:chExt cx="1889" cy="1009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76932" y="3261353"/>
            <a:ext cx="156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Формальні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5254856" y="2901995"/>
            <a:ext cx="2232248" cy="1383224"/>
            <a:chOff x="1997" y="1314"/>
            <a:chExt cx="1889" cy="1009"/>
          </a:xfrm>
        </p:grpSpPr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520674" y="3317024"/>
            <a:ext cx="1859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Неформальні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00" y="3172162"/>
            <a:ext cx="1556056" cy="96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9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70" y="2877881"/>
            <a:ext cx="2056089" cy="12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995" y="1268760"/>
            <a:ext cx="6768752" cy="1224136"/>
          </a:xfrm>
        </p:spPr>
        <p:txBody>
          <a:bodyPr/>
          <a:lstStyle/>
          <a:p>
            <a:pPr marL="457200" indent="450000" algn="ctr"/>
            <a:r>
              <a:rPr lang="ru-RU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Приналежність</a:t>
            </a:r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структурних</a:t>
            </a: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елементів</a:t>
            </a:r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суспільства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1032168" y="2550165"/>
            <a:ext cx="58750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7333456" y="2550165"/>
            <a:ext cx="576064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559152" y="2816493"/>
            <a:ext cx="1944216" cy="1317507"/>
            <a:chOff x="1997" y="1314"/>
            <a:chExt cx="1889" cy="1009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5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5395115" y="2733857"/>
            <a:ext cx="1944216" cy="1317507"/>
            <a:chOff x="1997" y="1314"/>
            <a:chExt cx="1889" cy="1009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808517" y="3145463"/>
            <a:ext cx="156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Державні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6308" y="3040372"/>
            <a:ext cx="1560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Громадські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2213" y="4464987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міністерства</a:t>
            </a:r>
          </a:p>
          <a:p>
            <a:r>
              <a:rPr lang="uk-UA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органи виконавчої влади</a:t>
            </a:r>
          </a:p>
          <a:p>
            <a:r>
              <a:rPr lang="uk-UA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органи місцевого самоврядування</a:t>
            </a: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067944" y="4365104"/>
            <a:ext cx="1867458" cy="21463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16629" y="4626134"/>
            <a:ext cx="1970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chemeClr val="bg2"/>
                </a:solidFill>
              </a:rPr>
              <a:t>Комерційні</a:t>
            </a:r>
          </a:p>
          <a:p>
            <a:pPr algn="ctr" eaLnBrk="0" hangingPunct="0"/>
            <a:endParaRPr lang="uk-UA" sz="1400" b="1" dirty="0">
              <a:solidFill>
                <a:schemeClr val="bg2"/>
              </a:solidFill>
            </a:endParaRPr>
          </a:p>
          <a:p>
            <a:pPr algn="ctr" eaLnBrk="0" hangingPunct="0"/>
            <a:r>
              <a:rPr lang="ru-RU" sz="1400" dirty="0" err="1">
                <a:solidFill>
                  <a:schemeClr val="bg2"/>
                </a:solidFill>
              </a:rPr>
              <a:t>створюються</a:t>
            </a:r>
            <a:r>
              <a:rPr lang="ru-RU" sz="1400" dirty="0">
                <a:solidFill>
                  <a:schemeClr val="bg2"/>
                </a:solidFill>
              </a:rPr>
              <a:t> для </a:t>
            </a:r>
            <a:r>
              <a:rPr lang="ru-RU" sz="1400" dirty="0" err="1">
                <a:solidFill>
                  <a:schemeClr val="bg2"/>
                </a:solidFill>
              </a:rPr>
              <a:t>здійснення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підприємницької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діяльності</a:t>
            </a:r>
            <a:endParaRPr lang="en-US" sz="1400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8363"/>
            <a:ext cx="674640" cy="94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7026815" y="4365104"/>
            <a:ext cx="1880511" cy="21487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6982026" y="4420987"/>
            <a:ext cx="19700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chemeClr val="bg2"/>
                </a:solidFill>
              </a:rPr>
              <a:t>Некомерційні</a:t>
            </a:r>
          </a:p>
          <a:p>
            <a:pPr algn="ctr" eaLnBrk="0" hangingPunct="0"/>
            <a:r>
              <a:rPr lang="ru-RU" sz="1400" dirty="0" smtClean="0">
                <a:solidFill>
                  <a:schemeClr val="bg2"/>
                </a:solidFill>
              </a:rPr>
              <a:t>не </a:t>
            </a:r>
            <a:r>
              <a:rPr lang="ru-RU" sz="1400" dirty="0" err="1" smtClean="0">
                <a:solidFill>
                  <a:schemeClr val="bg2"/>
                </a:solidFill>
              </a:rPr>
              <a:t>ставлять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головною метою </a:t>
            </a:r>
            <a:r>
              <a:rPr lang="ru-RU" sz="1400" dirty="0" err="1">
                <a:solidFill>
                  <a:schemeClr val="bg2"/>
                </a:solidFill>
              </a:rPr>
              <a:t>своєї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діяльності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отримання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прибутку</a:t>
            </a:r>
            <a:r>
              <a:rPr lang="ru-RU" sz="1400" dirty="0">
                <a:solidFill>
                  <a:schemeClr val="bg2"/>
                </a:solidFill>
              </a:rPr>
              <a:t>, </a:t>
            </a:r>
            <a:r>
              <a:rPr lang="ru-RU" sz="1400" dirty="0" err="1" smtClean="0">
                <a:solidFill>
                  <a:schemeClr val="bg2"/>
                </a:solidFill>
              </a:rPr>
              <a:t>який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при </a:t>
            </a:r>
            <a:r>
              <a:rPr lang="ru-RU" sz="1400" dirty="0" err="1">
                <a:solidFill>
                  <a:schemeClr val="bg2"/>
                </a:solidFill>
              </a:rPr>
              <a:t>можливому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одержанні</a:t>
            </a:r>
            <a:r>
              <a:rPr lang="ru-RU" sz="1400" dirty="0">
                <a:solidFill>
                  <a:schemeClr val="bg2"/>
                </a:solidFill>
              </a:rPr>
              <a:t> не </a:t>
            </a:r>
            <a:r>
              <a:rPr lang="ru-RU" sz="1400" dirty="0" err="1">
                <a:solidFill>
                  <a:schemeClr val="bg2"/>
                </a:solidFill>
              </a:rPr>
              <a:t>ділиться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між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учасниками</a:t>
            </a:r>
            <a:r>
              <a:rPr lang="ru-RU" sz="1400" dirty="0">
                <a:solidFill>
                  <a:schemeClr val="bg2"/>
                </a:solidFill>
              </a:rPr>
              <a:t>. 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invGray">
          <a:xfrm flipH="1">
            <a:off x="6488816" y="4013385"/>
            <a:ext cx="633665" cy="101319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51520" y="4420987"/>
            <a:ext cx="3383730" cy="128833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2403008" cy="9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Мережі організаційних комунікацій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36912"/>
            <a:ext cx="8496944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Комунікаційні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мережі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-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поєднанні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допомогою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інформаційних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потоків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учасники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комунікаційного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процесу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Існують: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централізовані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мережі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(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вирішення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проблем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прийняття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рішень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передбачає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взаємодію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 одним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співробітником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лідером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децентралізовані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мережі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(члени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команди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вільно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спілкуються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собою,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однаковою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мірою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опрацьовують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приймають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узгоджені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рішення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endParaRPr lang="uk-UA" altLang="ko-KR" sz="200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en-US" altLang="ko-KR" sz="2000" dirty="0">
              <a:solidFill>
                <a:schemeClr val="bg2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3195580" cy="18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58513"/>
            <a:ext cx="1962919" cy="147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25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Мережі організаційних комунікацій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36912"/>
            <a:ext cx="8496944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централізованої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відносять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мережі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«колесо»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інформаційні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потоки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проходять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через одну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центральну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особу (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лідера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«штурвал»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інформаційний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лідер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знаходиться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нього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сходяться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потоки. 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передбачає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спілкування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собою. 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Ідеально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підходить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виконання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завдань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високою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швидкістю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кожен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отримує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чітке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завдання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надає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його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виконання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тільки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лідерові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У-мережа(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ланцюг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зі</a:t>
            </a:r>
            <a:r>
              <a:rPr lang="ru-RU" sz="20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сторожем»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лідера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наближені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особи,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можуть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виконувати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роль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радників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chemeClr val="bg2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Мережі організаційних комунікацій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640960" cy="417529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децентралізованої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належать:</a:t>
            </a:r>
          </a:p>
          <a:p>
            <a:r>
              <a:rPr lang="uk-UA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Намет»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допускаються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горизонтальні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канали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комунікації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верхніми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ешелонами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управлінської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структури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Дозволяє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утворювати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коаліції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представниками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вищого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рівня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керівництва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Дім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постійний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обмін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інформацією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керівниками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всіх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рівнів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Інформація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виходити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вищого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органу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управління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контролюється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ним по каналу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зворотного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зв'язку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</a:p>
          <a:p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000" b="1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Павутиння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мережа,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характеризується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великою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кількістю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безладних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комунікаційних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зв'язків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хаотичним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контролем і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складнощами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передачі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суворо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дозованої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надійної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інформації</a:t>
            </a:r>
            <a:r>
              <a:rPr lang="ru-RU" sz="20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endParaRPr lang="en-US" altLang="ko-KR" sz="20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412776"/>
            <a:ext cx="6192688" cy="1008112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ahoma" charset="0"/>
              </a:rPr>
              <a:t>Мережі організаційних комунікацій</a:t>
            </a:r>
            <a:endParaRPr lang="uk-UA" sz="3200" b="1" dirty="0">
              <a:latin typeface="Tahoma" charset="0"/>
            </a:endParaRPr>
          </a:p>
        </p:txBody>
      </p:sp>
      <p:pic>
        <p:nvPicPr>
          <p:cNvPr id="3076" name="Picture 4" descr="Види комунікаційних мере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608512" cy="38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61319"/>
      </p:ext>
    </p:extLst>
  </p:cSld>
  <p:clrMapOvr>
    <a:masterClrMapping/>
  </p:clrMapOvr>
</p:sld>
</file>

<file path=ppt/theme/theme1.xml><?xml version="1.0" encoding="utf-8"?>
<a:theme xmlns:a="http://schemas.openxmlformats.org/drawingml/2006/main" name="124">
  <a:themeElements>
    <a:clrScheme name="template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66CC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33CCFF"/>
      </a:hlink>
      <a:folHlink>
        <a:srgbClr val="CCEC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33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2D8AE7"/>
        </a:accent6>
        <a:hlink>
          <a:srgbClr val="339933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2D8AE7"/>
        </a:accent6>
        <a:hlink>
          <a:srgbClr val="FF66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3399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2D8AE7"/>
        </a:accent6>
        <a:hlink>
          <a:srgbClr val="FF66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</Template>
  <TotalTime>316</TotalTime>
  <Words>860</Words>
  <Application>Microsoft Office PowerPoint</Application>
  <PresentationFormat>Экран (4:3)</PresentationFormat>
  <Paragraphs>161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124</vt:lpstr>
      <vt:lpstr> Комунікації в  організаціях                                                                                 Лекція 3</vt:lpstr>
      <vt:lpstr>План</vt:lpstr>
      <vt:lpstr>Критерії класифікації організацій</vt:lpstr>
      <vt:lpstr>Принцип побудови і функціонування організації</vt:lpstr>
      <vt:lpstr>Приналежність до структурних елементів суспільства</vt:lpstr>
      <vt:lpstr>Мережі організаційних комунікацій</vt:lpstr>
      <vt:lpstr>Мережі організаційних комунікацій</vt:lpstr>
      <vt:lpstr>Мережі організаційних комунікацій</vt:lpstr>
      <vt:lpstr>Мережі організаційних комунікацій</vt:lpstr>
      <vt:lpstr>Основні етапи організаційних комунікацій</vt:lpstr>
      <vt:lpstr>Три проблеми організаційних комунікацій</vt:lpstr>
      <vt:lpstr> Типи організаційних комунікацій</vt:lpstr>
      <vt:lpstr> Стреси і конфлікти в організаційному спілкуванні</vt:lpstr>
      <vt:lpstr>Презентация PowerPoint</vt:lpstr>
      <vt:lpstr>Презентация PowerPoint</vt:lpstr>
      <vt:lpstr>Правила неконфліктної комунікації</vt:lpstr>
      <vt:lpstr>Формула конфлікту</vt:lpstr>
      <vt:lpstr>Стадії конфлікту</vt:lpstr>
      <vt:lpstr>Способи та правила вирішення конфліктів</vt:lpstr>
      <vt:lpstr>Структурні методи</vt:lpstr>
      <vt:lpstr>Міжособистісні методи</vt:lpstr>
      <vt:lpstr>Пропозиції по комунікації, що направлена на співробітництво</vt:lpstr>
      <vt:lpstr>Презентация PowerPoint</vt:lpstr>
      <vt:lpstr>Презентация PowerPoint</vt:lpstr>
      <vt:lpstr>Питання на семінарське заняття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Борис</dc:creator>
  <cp:lastModifiedBy>Ольга</cp:lastModifiedBy>
  <cp:revision>19</cp:revision>
  <dcterms:created xsi:type="dcterms:W3CDTF">2013-02-15T12:32:14Z</dcterms:created>
  <dcterms:modified xsi:type="dcterms:W3CDTF">2017-09-26T05:36:20Z</dcterms:modified>
</cp:coreProperties>
</file>