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0" r:id="rId5"/>
    <p:sldId id="263" r:id="rId6"/>
    <p:sldId id="264" r:id="rId7"/>
    <p:sldId id="265" r:id="rId8"/>
    <p:sldId id="270" r:id="rId9"/>
    <p:sldId id="266" r:id="rId10"/>
    <p:sldId id="269" r:id="rId11"/>
    <p:sldId id="267" r:id="rId12"/>
    <p:sldId id="27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D51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68" d="100"/>
          <a:sy n="68" d="100"/>
        </p:scale>
        <p:origin x="13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017159"/>
            <a:ext cx="67340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ФОНДОВА, ЕКСПОЗИЦІЙНА ТА НАУКОВО- ДОСЛІДНИЦЬКА ДІЯЛЬНІСТЬ МУЗЕЇВ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2995" y="3429000"/>
            <a:ext cx="1112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Автор: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9592" y="4802811"/>
            <a:ext cx="4884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	</a:t>
            </a:r>
            <a:r>
              <a:rPr lang="ru-RU" sz="2000" dirty="0" err="1"/>
              <a:t>Фондова</a:t>
            </a:r>
            <a:r>
              <a:rPr lang="ru-RU" sz="2000" dirty="0"/>
              <a:t> робота.</a:t>
            </a:r>
          </a:p>
          <a:p>
            <a:r>
              <a:rPr lang="ru-RU" sz="2000" dirty="0"/>
              <a:t>2.	</a:t>
            </a:r>
            <a:r>
              <a:rPr lang="ru-RU" sz="2000" dirty="0" err="1"/>
              <a:t>Експозиційна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.</a:t>
            </a:r>
          </a:p>
          <a:p>
            <a:r>
              <a:rPr lang="ru-RU" sz="2000" dirty="0"/>
              <a:t>3.	</a:t>
            </a:r>
            <a:r>
              <a:rPr lang="ru-RU" sz="2000" dirty="0" err="1"/>
              <a:t>Науково-дослідницька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-297"/>
            <a:ext cx="9138696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0278" y="730482"/>
            <a:ext cx="71996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Виді експонатів:</a:t>
            </a:r>
            <a:endParaRPr lang="ru-RU" sz="2400" b="1" dirty="0"/>
          </a:p>
          <a:p>
            <a:r>
              <a:rPr lang="ru-RU" i="1" dirty="0"/>
              <a:t>Макет</a:t>
            </a:r>
            <a:r>
              <a:rPr lang="ru-RU" dirty="0"/>
              <a:t> – </a:t>
            </a:r>
            <a:r>
              <a:rPr lang="ru-RU" dirty="0" err="1"/>
              <a:t>об’ємне</a:t>
            </a:r>
            <a:r>
              <a:rPr lang="ru-RU" dirty="0"/>
              <a:t> </a:t>
            </a:r>
            <a:r>
              <a:rPr lang="ru-RU" dirty="0" err="1"/>
              <a:t>художнє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 у </a:t>
            </a:r>
            <a:r>
              <a:rPr lang="ru-RU" dirty="0" err="1"/>
              <a:t>зменшеному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</a:t>
            </a:r>
          </a:p>
          <a:p>
            <a:r>
              <a:rPr lang="ru-RU" dirty="0" err="1"/>
              <a:t>Макети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на:</a:t>
            </a:r>
          </a:p>
          <a:p>
            <a:r>
              <a:rPr lang="ru-RU" dirty="0"/>
              <a:t>а) </a:t>
            </a:r>
            <a:r>
              <a:rPr lang="ru-RU" dirty="0" err="1"/>
              <a:t>топографічні</a:t>
            </a:r>
            <a:r>
              <a:rPr lang="ru-RU" dirty="0"/>
              <a:t> і </a:t>
            </a:r>
            <a:r>
              <a:rPr lang="ru-RU" dirty="0" err="1"/>
              <a:t>ландшафтні</a:t>
            </a:r>
            <a:r>
              <a:rPr lang="ru-RU" dirty="0"/>
              <a:t> – </a:t>
            </a:r>
            <a:r>
              <a:rPr lang="ru-RU" dirty="0" err="1"/>
              <a:t>відтворюють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місцевість</a:t>
            </a:r>
            <a:r>
              <a:rPr lang="ru-RU" dirty="0"/>
              <a:t> та </a:t>
            </a:r>
            <a:r>
              <a:rPr lang="ru-RU" dirty="0" err="1"/>
              <a:t>рельєф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ru-RU" dirty="0" err="1"/>
              <a:t>виробничі</a:t>
            </a:r>
            <a:r>
              <a:rPr lang="ru-RU" dirty="0"/>
              <a:t> і </a:t>
            </a:r>
            <a:r>
              <a:rPr lang="ru-RU" dirty="0" err="1"/>
              <a:t>технічні</a:t>
            </a:r>
            <a:r>
              <a:rPr lang="ru-RU" dirty="0"/>
              <a:t> –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;</a:t>
            </a:r>
          </a:p>
          <a:p>
            <a:r>
              <a:rPr lang="ru-RU" dirty="0"/>
              <a:t>в) </a:t>
            </a:r>
            <a:r>
              <a:rPr lang="ru-RU" dirty="0" err="1"/>
              <a:t>архітектурні</a:t>
            </a:r>
            <a:r>
              <a:rPr lang="ru-RU" dirty="0"/>
              <a:t> і </a:t>
            </a:r>
            <a:r>
              <a:rPr lang="ru-RU" dirty="0" err="1"/>
              <a:t>планувальні</a:t>
            </a:r>
            <a:r>
              <a:rPr lang="ru-RU" dirty="0"/>
              <a:t> –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кварталів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.</a:t>
            </a:r>
          </a:p>
          <a:p>
            <a:r>
              <a:rPr lang="ru-RU" i="1" dirty="0" err="1"/>
              <a:t>Копія</a:t>
            </a:r>
            <a:r>
              <a:rPr lang="ru-RU" dirty="0"/>
              <a:t> – </a:t>
            </a:r>
            <a:r>
              <a:rPr lang="ru-RU" dirty="0" err="1"/>
              <a:t>точне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,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характеристик </a:t>
            </a:r>
            <a:r>
              <a:rPr lang="ru-RU" dirty="0" err="1"/>
              <a:t>оригіналу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копії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муляжів</a:t>
            </a:r>
            <a:r>
              <a:rPr lang="ru-RU" dirty="0"/>
              <a:t>.</a:t>
            </a:r>
          </a:p>
          <a:p>
            <a:r>
              <a:rPr lang="ru-RU" i="1" dirty="0"/>
              <a:t>Муляж</a:t>
            </a:r>
            <a:r>
              <a:rPr lang="ru-RU" dirty="0"/>
              <a:t> – </a:t>
            </a:r>
            <a:r>
              <a:rPr lang="ru-RU" dirty="0" err="1"/>
              <a:t>зліпок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гіпсу</a:t>
            </a:r>
            <a:r>
              <a:rPr lang="ru-RU" dirty="0"/>
              <a:t>, воску, </a:t>
            </a:r>
            <a:r>
              <a:rPr lang="ru-RU" dirty="0" err="1"/>
              <a:t>пап’є</a:t>
            </a:r>
            <a:r>
              <a:rPr lang="ru-RU" dirty="0"/>
              <a:t>-маше, </a:t>
            </a:r>
            <a:r>
              <a:rPr lang="ru-RU" dirty="0" err="1"/>
              <a:t>який</a:t>
            </a:r>
            <a:r>
              <a:rPr lang="ru-RU" dirty="0"/>
              <a:t> точно </a:t>
            </a:r>
            <a:r>
              <a:rPr lang="ru-RU" dirty="0" err="1"/>
              <a:t>відтворює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і </a:t>
            </a:r>
            <a:r>
              <a:rPr lang="ru-RU" dirty="0" err="1"/>
              <a:t>забарвлення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r>
              <a:rPr lang="ru-RU" dirty="0"/>
              <a:t>.</a:t>
            </a:r>
          </a:p>
          <a:p>
            <a:r>
              <a:rPr lang="ru-RU" i="1" dirty="0" err="1"/>
              <a:t>Новороб</a:t>
            </a:r>
            <a:r>
              <a:rPr lang="ru-RU" dirty="0"/>
              <a:t> – точна </a:t>
            </a:r>
            <a:r>
              <a:rPr lang="ru-RU" dirty="0" err="1"/>
              <a:t>копія</a:t>
            </a:r>
            <a:r>
              <a:rPr lang="ru-RU" dirty="0"/>
              <a:t>, </a:t>
            </a:r>
            <a:r>
              <a:rPr lang="ru-RU" dirty="0" err="1"/>
              <a:t>виконана</a:t>
            </a:r>
            <a:r>
              <a:rPr lang="ru-RU" dirty="0"/>
              <a:t> з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оригіналу</a:t>
            </a:r>
            <a:r>
              <a:rPr lang="ru-RU" dirty="0"/>
              <a:t> та в </a:t>
            </a:r>
            <a:r>
              <a:rPr lang="ru-RU" dirty="0" err="1"/>
              <a:t>його</a:t>
            </a:r>
            <a:r>
              <a:rPr lang="ru-RU" dirty="0"/>
              <a:t> же </a:t>
            </a:r>
            <a:r>
              <a:rPr lang="ru-RU" dirty="0" err="1"/>
              <a:t>розмірах</a:t>
            </a:r>
            <a:r>
              <a:rPr lang="ru-RU" dirty="0"/>
              <a:t>.</a:t>
            </a:r>
          </a:p>
          <a:p>
            <a:r>
              <a:rPr lang="ru-RU" i="1" dirty="0"/>
              <a:t>Модель</a:t>
            </a:r>
            <a:r>
              <a:rPr lang="ru-RU" dirty="0"/>
              <a:t> –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об’ємної</a:t>
            </a:r>
            <a:r>
              <a:rPr lang="ru-RU" dirty="0"/>
              <a:t> </a:t>
            </a:r>
            <a:r>
              <a:rPr lang="ru-RU" dirty="0" err="1"/>
              <a:t>оригінальної</a:t>
            </a:r>
            <a:r>
              <a:rPr lang="ru-RU" dirty="0"/>
              <a:t> </a:t>
            </a:r>
            <a:r>
              <a:rPr lang="ru-RU" dirty="0" err="1"/>
              <a:t>пам’ятки</a:t>
            </a:r>
            <a:r>
              <a:rPr lang="ru-RU" dirty="0"/>
              <a:t>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масштабі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28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1142" y="875383"/>
            <a:ext cx="77098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Науково-дослідницька</a:t>
            </a:r>
            <a:r>
              <a:rPr lang="ru-RU" sz="2000" b="1" dirty="0"/>
              <a:t> робота </a:t>
            </a:r>
            <a:r>
              <a:rPr lang="ru-RU" sz="2000" dirty="0"/>
              <a:t>– </a:t>
            </a:r>
            <a:r>
              <a:rPr lang="ru-RU" sz="2000" dirty="0" err="1"/>
              <a:t>важливий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музеїв</a:t>
            </a:r>
            <a:r>
              <a:rPr lang="ru-RU" sz="2000" dirty="0"/>
              <a:t>, до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</a:t>
            </a:r>
            <a:r>
              <a:rPr lang="ru-RU" sz="2000" dirty="0" err="1"/>
              <a:t>наукове</a:t>
            </a:r>
            <a:r>
              <a:rPr lang="ru-RU" sz="2000" dirty="0"/>
              <a:t> </a:t>
            </a:r>
            <a:r>
              <a:rPr lang="ru-RU" sz="2000" dirty="0" err="1"/>
              <a:t>комплектування</a:t>
            </a:r>
            <a:r>
              <a:rPr lang="ru-RU" sz="2000" dirty="0"/>
              <a:t> </a:t>
            </a:r>
            <a:r>
              <a:rPr lang="ru-RU" sz="2000" dirty="0" err="1"/>
              <a:t>музейних</a:t>
            </a:r>
            <a:r>
              <a:rPr lang="ru-RU" sz="2000" dirty="0"/>
              <a:t> </a:t>
            </a:r>
            <a:r>
              <a:rPr lang="ru-RU" sz="2000" dirty="0" err="1"/>
              <a:t>фондів</a:t>
            </a:r>
            <a:r>
              <a:rPr lang="ru-RU" sz="2000" dirty="0"/>
              <a:t>, </a:t>
            </a:r>
            <a:r>
              <a:rPr lang="ru-RU" sz="2000" dirty="0" err="1"/>
              <a:t>організація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, </a:t>
            </a:r>
            <a:r>
              <a:rPr lang="ru-RU" sz="2000" dirty="0" err="1"/>
              <a:t>збереження</a:t>
            </a:r>
            <a:r>
              <a:rPr lang="ru-RU" sz="2000" dirty="0"/>
              <a:t>, </a:t>
            </a:r>
            <a:r>
              <a:rPr lang="ru-RU" sz="2000" dirty="0" err="1"/>
              <a:t>консервації</a:t>
            </a:r>
            <a:r>
              <a:rPr lang="ru-RU" sz="2000" dirty="0"/>
              <a:t>  і </a:t>
            </a:r>
            <a:r>
              <a:rPr lang="ru-RU" sz="2000" dirty="0" err="1"/>
              <a:t>реставрації</a:t>
            </a:r>
            <a:r>
              <a:rPr lang="ru-RU" sz="2000" dirty="0"/>
              <a:t> </a:t>
            </a:r>
            <a:r>
              <a:rPr lang="ru-RU" sz="2000" dirty="0" err="1"/>
              <a:t>колекцій</a:t>
            </a:r>
            <a:r>
              <a:rPr lang="ru-RU" sz="2000" dirty="0"/>
              <a:t>, </a:t>
            </a:r>
            <a:r>
              <a:rPr lang="ru-RU" sz="2000" dirty="0" err="1"/>
              <a:t>наукова</a:t>
            </a:r>
            <a:r>
              <a:rPr lang="ru-RU" sz="2000" dirty="0"/>
              <a:t> </a:t>
            </a:r>
            <a:r>
              <a:rPr lang="ru-RU" sz="2000" dirty="0" err="1"/>
              <a:t>побудова</a:t>
            </a:r>
            <a:r>
              <a:rPr lang="ru-RU" sz="2000" dirty="0"/>
              <a:t> </a:t>
            </a:r>
            <a:r>
              <a:rPr lang="ru-RU" sz="2000" dirty="0" err="1"/>
              <a:t>експозицій</a:t>
            </a:r>
            <a:r>
              <a:rPr lang="ru-RU" sz="2000" dirty="0"/>
              <a:t>, </a:t>
            </a:r>
            <a:r>
              <a:rPr lang="ru-RU" sz="2000" dirty="0" err="1"/>
              <a:t>виставок</a:t>
            </a:r>
            <a:r>
              <a:rPr lang="ru-RU" sz="2000" dirty="0"/>
              <a:t> та </a:t>
            </a:r>
            <a:r>
              <a:rPr lang="ru-RU" sz="2000" dirty="0" err="1"/>
              <a:t>проведення</a:t>
            </a:r>
            <a:r>
              <a:rPr lang="ru-RU" sz="2000" dirty="0"/>
              <a:t> на </a:t>
            </a:r>
            <a:r>
              <a:rPr lang="ru-RU" sz="2000" dirty="0" err="1"/>
              <a:t>науковій</a:t>
            </a:r>
            <a:r>
              <a:rPr lang="ru-RU" sz="2000" dirty="0"/>
              <a:t>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культурно-</a:t>
            </a:r>
            <a:r>
              <a:rPr lang="ru-RU" sz="2000" dirty="0" err="1"/>
              <a:t>масової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</a:t>
            </a:r>
          </a:p>
          <a:p>
            <a:r>
              <a:rPr lang="ru-RU" sz="2000" b="1" dirty="0" err="1"/>
              <a:t>Завданнями</a:t>
            </a:r>
            <a:r>
              <a:rPr lang="ru-RU" sz="2000" b="1" dirty="0"/>
              <a:t> </a:t>
            </a:r>
            <a:r>
              <a:rPr lang="ru-RU" sz="2000" b="1" dirty="0" err="1"/>
              <a:t>науково-дослідницької</a:t>
            </a:r>
            <a:r>
              <a:rPr lang="ru-RU" sz="2000" b="1" dirty="0"/>
              <a:t>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музеїв</a:t>
            </a:r>
            <a:r>
              <a:rPr lang="ru-RU" sz="2000" b="1" dirty="0"/>
              <a:t> є:</a:t>
            </a:r>
          </a:p>
          <a:p>
            <a:r>
              <a:rPr lang="ru-RU" sz="2000" dirty="0"/>
              <a:t>1)	</a:t>
            </a:r>
            <a:r>
              <a:rPr lang="ru-RU" sz="2000" dirty="0" err="1"/>
              <a:t>глибоке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краю,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села;</a:t>
            </a:r>
          </a:p>
          <a:p>
            <a:r>
              <a:rPr lang="ru-RU" sz="2000" dirty="0"/>
              <a:t>2)	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музейних</a:t>
            </a:r>
            <a:r>
              <a:rPr lang="ru-RU" sz="2000" dirty="0"/>
              <a:t> </a:t>
            </a:r>
            <a:r>
              <a:rPr lang="ru-RU" sz="2000" dirty="0" err="1"/>
              <a:t>колекцій</a:t>
            </a:r>
            <a:r>
              <a:rPr lang="ru-RU" sz="2000" dirty="0"/>
              <a:t> та </a:t>
            </a:r>
            <a:r>
              <a:rPr lang="ru-RU" sz="2000" dirty="0" err="1"/>
              <a:t>їхня</a:t>
            </a:r>
            <a:r>
              <a:rPr lang="ru-RU" sz="2000" dirty="0"/>
              <a:t> </a:t>
            </a:r>
            <a:r>
              <a:rPr lang="ru-RU" sz="2000" dirty="0" err="1"/>
              <a:t>наукова</a:t>
            </a:r>
            <a:r>
              <a:rPr lang="ru-RU" sz="2000" dirty="0"/>
              <a:t> </a:t>
            </a:r>
            <a:r>
              <a:rPr lang="ru-RU" sz="2000" dirty="0" err="1"/>
              <a:t>обробка</a:t>
            </a:r>
            <a:r>
              <a:rPr lang="ru-RU" sz="2000" dirty="0"/>
              <a:t>;</a:t>
            </a:r>
          </a:p>
          <a:p>
            <a:r>
              <a:rPr lang="ru-RU" sz="2000" dirty="0"/>
              <a:t>3)	</a:t>
            </a:r>
            <a:r>
              <a:rPr lang="ru-RU" sz="2000" dirty="0" err="1"/>
              <a:t>опрацювання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тем, </a:t>
            </a:r>
            <a:r>
              <a:rPr lang="ru-RU" sz="2000" dirty="0" err="1"/>
              <a:t>пов’язаних</a:t>
            </a:r>
            <a:r>
              <a:rPr lang="ru-RU" sz="2000" dirty="0"/>
              <a:t> з </a:t>
            </a:r>
            <a:r>
              <a:rPr lang="ru-RU" sz="2000" dirty="0" err="1"/>
              <a:t>експозицією</a:t>
            </a:r>
            <a:r>
              <a:rPr lang="ru-RU" sz="2000" dirty="0"/>
              <a:t> музею;</a:t>
            </a:r>
          </a:p>
          <a:p>
            <a:r>
              <a:rPr lang="ru-RU" sz="2000" dirty="0"/>
              <a:t>4)	</a:t>
            </a: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експозицій</a:t>
            </a:r>
            <a:r>
              <a:rPr lang="ru-RU" sz="2000" dirty="0"/>
              <a:t> (</a:t>
            </a:r>
            <a:r>
              <a:rPr lang="ru-RU" sz="2000" dirty="0" err="1"/>
              <a:t>складання</a:t>
            </a:r>
            <a:r>
              <a:rPr lang="ru-RU" sz="2000" dirty="0"/>
              <a:t> </a:t>
            </a:r>
            <a:r>
              <a:rPr lang="ru-RU" sz="2000" dirty="0" err="1"/>
              <a:t>тематичних</a:t>
            </a:r>
            <a:r>
              <a:rPr lang="ru-RU" sz="2000" dirty="0"/>
              <a:t> структур і тематико-</a:t>
            </a:r>
            <a:r>
              <a:rPr lang="ru-RU" sz="2000" dirty="0" err="1"/>
              <a:t>експозиційних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);</a:t>
            </a:r>
          </a:p>
          <a:p>
            <a:r>
              <a:rPr lang="ru-RU" sz="2000" dirty="0"/>
              <a:t>5)	</a:t>
            </a:r>
            <a:r>
              <a:rPr lang="ru-RU" sz="2000" dirty="0" err="1"/>
              <a:t>розробка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 методики й </a:t>
            </a:r>
            <a:r>
              <a:rPr lang="ru-RU" sz="2000" dirty="0" err="1"/>
              <a:t>техніки</a:t>
            </a:r>
            <a:r>
              <a:rPr lang="ru-RU" sz="2000" dirty="0"/>
              <a:t> </a:t>
            </a:r>
            <a:r>
              <a:rPr lang="ru-RU" sz="2000" dirty="0" err="1"/>
              <a:t>музейної</a:t>
            </a:r>
            <a:r>
              <a:rPr lang="ru-RU" sz="2000" dirty="0"/>
              <a:t> </a:t>
            </a:r>
            <a:r>
              <a:rPr lang="ru-RU" sz="2000" dirty="0" err="1"/>
              <a:t>справи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Планування</a:t>
            </a:r>
            <a:r>
              <a:rPr lang="ru-RU" sz="2000" dirty="0"/>
              <a:t> та </a:t>
            </a:r>
            <a:r>
              <a:rPr lang="ru-RU" sz="2000" dirty="0" err="1"/>
              <a:t>організація</a:t>
            </a:r>
            <a:r>
              <a:rPr lang="ru-RU" sz="2000" dirty="0"/>
              <a:t> </a:t>
            </a:r>
            <a:r>
              <a:rPr lang="ru-RU" sz="2000" dirty="0" err="1"/>
              <a:t>науково-дослідницької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музею </a:t>
            </a:r>
            <a:r>
              <a:rPr lang="ru-RU" sz="2000" dirty="0" err="1"/>
              <a:t>координується</a:t>
            </a:r>
            <a:r>
              <a:rPr lang="ru-RU" sz="2000" dirty="0"/>
              <a:t> </a:t>
            </a:r>
            <a:r>
              <a:rPr lang="ru-RU" sz="2000" dirty="0" err="1"/>
              <a:t>вченою</a:t>
            </a:r>
            <a:r>
              <a:rPr lang="ru-RU" sz="2000" dirty="0"/>
              <a:t> радою музею, до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директор, </a:t>
            </a:r>
            <a:r>
              <a:rPr lang="ru-RU" sz="2000" dirty="0" err="1"/>
              <a:t>вчений</a:t>
            </a:r>
            <a:r>
              <a:rPr lang="ru-RU" sz="2000" dirty="0"/>
              <a:t> </a:t>
            </a:r>
            <a:r>
              <a:rPr lang="ru-RU" sz="2000" dirty="0" err="1"/>
              <a:t>секретар</a:t>
            </a:r>
            <a:r>
              <a:rPr lang="ru-RU" sz="2000" dirty="0"/>
              <a:t>, замдиректора з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та </a:t>
            </a:r>
            <a:r>
              <a:rPr lang="ru-RU" sz="2000" dirty="0" err="1"/>
              <a:t>провідні</a:t>
            </a:r>
            <a:r>
              <a:rPr lang="ru-RU" sz="2000" dirty="0"/>
              <a:t> </a:t>
            </a:r>
            <a:r>
              <a:rPr lang="ru-RU" sz="2000" dirty="0" err="1"/>
              <a:t>спеціалісти</a:t>
            </a:r>
            <a:r>
              <a:rPr lang="ru-RU" sz="2000" dirty="0"/>
              <a:t> музею.</a:t>
            </a:r>
          </a:p>
        </p:txBody>
      </p:sp>
    </p:spTree>
    <p:extLst>
      <p:ext uri="{BB962C8B-B14F-4D97-AF65-F5344CB8AC3E}">
        <p14:creationId xmlns:p14="http://schemas.microsoft.com/office/powerpoint/2010/main" val="305316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56E7AF-5DC8-8C91-1267-754C07131B87}"/>
              </a:ext>
            </a:extLst>
          </p:cNvPr>
          <p:cNvSpPr txBox="1"/>
          <p:nvPr/>
        </p:nvSpPr>
        <p:spPr>
          <a:xfrm>
            <a:off x="920348" y="874455"/>
            <a:ext cx="75025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Спрямованість</a:t>
            </a:r>
            <a:r>
              <a:rPr lang="ru-RU" sz="2000" dirty="0"/>
              <a:t>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музеїв</a:t>
            </a:r>
            <a:r>
              <a:rPr lang="ru-RU" sz="2000" dirty="0"/>
              <a:t> </a:t>
            </a:r>
            <a:r>
              <a:rPr lang="ru-RU" sz="2000" dirty="0" err="1"/>
              <a:t>визначає</a:t>
            </a:r>
            <a:r>
              <a:rPr lang="ru-RU" sz="2000" dirty="0"/>
              <a:t> </a:t>
            </a:r>
            <a:r>
              <a:rPr lang="ru-RU" sz="2000" dirty="0" err="1"/>
              <a:t>їхній</a:t>
            </a:r>
            <a:r>
              <a:rPr lang="ru-RU" sz="2000" dirty="0"/>
              <a:t> </a:t>
            </a:r>
            <a:r>
              <a:rPr lang="ru-RU" sz="2000" dirty="0" err="1"/>
              <a:t>профіль</a:t>
            </a:r>
            <a:r>
              <a:rPr lang="ru-RU" sz="2000" dirty="0"/>
              <a:t>. Так, в </a:t>
            </a:r>
            <a:r>
              <a:rPr lang="ru-RU" sz="2000" dirty="0" err="1"/>
              <a:t>історичних</a:t>
            </a:r>
            <a:r>
              <a:rPr lang="ru-RU" sz="2000" dirty="0"/>
              <a:t> та </a:t>
            </a:r>
            <a:r>
              <a:rPr lang="ru-RU" sz="2000" dirty="0" err="1"/>
              <a:t>краєзнавчих</a:t>
            </a:r>
            <a:r>
              <a:rPr lang="ru-RU" sz="2000" dirty="0"/>
              <a:t> музеях </a:t>
            </a:r>
            <a:r>
              <a:rPr lang="ru-RU" sz="2000" dirty="0" err="1"/>
              <a:t>основну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приділяють</a:t>
            </a:r>
            <a:r>
              <a:rPr lang="ru-RU" sz="2000" dirty="0"/>
              <a:t> </a:t>
            </a:r>
            <a:r>
              <a:rPr lang="ru-RU" sz="2000" dirty="0" err="1"/>
              <a:t>вивченню</a:t>
            </a:r>
            <a:r>
              <a:rPr lang="ru-RU" sz="2000" dirty="0"/>
              <a:t> </a:t>
            </a:r>
            <a:r>
              <a:rPr lang="ru-RU" sz="2000" dirty="0" err="1"/>
              <a:t>історичних</a:t>
            </a:r>
            <a:r>
              <a:rPr lang="ru-RU" sz="2000" dirty="0"/>
              <a:t> </a:t>
            </a:r>
            <a:r>
              <a:rPr lang="ru-RU" sz="2000" dirty="0" err="1"/>
              <a:t>подій</a:t>
            </a:r>
            <a:r>
              <a:rPr lang="ru-RU" sz="2000" dirty="0"/>
              <a:t> і </a:t>
            </a:r>
            <a:r>
              <a:rPr lang="ru-RU" sz="2000" dirty="0" err="1"/>
              <a:t>фактів</a:t>
            </a:r>
            <a:r>
              <a:rPr lang="ru-RU" sz="2000" dirty="0"/>
              <a:t>, у </a:t>
            </a:r>
            <a:r>
              <a:rPr lang="ru-RU" sz="2000" dirty="0" err="1"/>
              <a:t>природничих</a:t>
            </a:r>
            <a:r>
              <a:rPr lang="ru-RU" sz="2000" dirty="0"/>
              <a:t> – </a:t>
            </a:r>
            <a:r>
              <a:rPr lang="ru-RU" sz="2000" dirty="0" err="1"/>
              <a:t>вивченню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та </a:t>
            </a:r>
            <a:r>
              <a:rPr lang="ru-RU" sz="2000" dirty="0" err="1"/>
              <a:t>використанню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у народному </a:t>
            </a:r>
            <a:r>
              <a:rPr lang="ru-RU" sz="2000" dirty="0" err="1"/>
              <a:t>господарстві</a:t>
            </a:r>
            <a:r>
              <a:rPr lang="ru-RU" sz="2000" dirty="0"/>
              <a:t>, у </a:t>
            </a:r>
            <a:r>
              <a:rPr lang="ru-RU" sz="2000" dirty="0" err="1"/>
              <a:t>художніх</a:t>
            </a:r>
            <a:r>
              <a:rPr lang="ru-RU" sz="2000" dirty="0"/>
              <a:t> – </a:t>
            </a:r>
            <a:r>
              <a:rPr lang="ru-RU" sz="2000" dirty="0" err="1"/>
              <a:t>художнім</a:t>
            </a:r>
            <a:r>
              <a:rPr lang="ru-RU" sz="2000" dirty="0"/>
              <a:t> </a:t>
            </a:r>
            <a:r>
              <a:rPr lang="ru-RU" sz="2000" dirty="0" err="1"/>
              <a:t>творам</a:t>
            </a:r>
            <a:r>
              <a:rPr lang="ru-RU" sz="2000" dirty="0"/>
              <a:t>, </a:t>
            </a:r>
            <a:r>
              <a:rPr lang="ru-RU" sz="2000" dirty="0" err="1"/>
              <a:t>здійснюючи</a:t>
            </a:r>
            <a:r>
              <a:rPr lang="ru-RU" sz="2000" dirty="0"/>
              <a:t> </a:t>
            </a:r>
            <a:r>
              <a:rPr lang="ru-RU" sz="2000" dirty="0" err="1"/>
              <a:t>їхню</a:t>
            </a:r>
            <a:r>
              <a:rPr lang="ru-RU" sz="2000" dirty="0"/>
              <a:t> </a:t>
            </a:r>
            <a:r>
              <a:rPr lang="ru-RU" sz="2000" dirty="0" err="1"/>
              <a:t>апробацію</a:t>
            </a:r>
            <a:r>
              <a:rPr lang="ru-RU" sz="2000" dirty="0"/>
              <a:t>, в </a:t>
            </a:r>
            <a:r>
              <a:rPr lang="ru-RU" sz="2000" dirty="0" err="1"/>
              <a:t>літературних</a:t>
            </a:r>
            <a:r>
              <a:rPr lang="ru-RU" sz="2000" dirty="0"/>
              <a:t> та </a:t>
            </a:r>
            <a:r>
              <a:rPr lang="ru-RU" sz="2000" dirty="0" err="1"/>
              <a:t>меморіальних</a:t>
            </a:r>
            <a:r>
              <a:rPr lang="ru-RU" sz="2000" dirty="0"/>
              <a:t> – </a:t>
            </a:r>
            <a:r>
              <a:rPr lang="ru-RU" sz="2000" dirty="0" err="1"/>
              <a:t>життю</a:t>
            </a:r>
            <a:r>
              <a:rPr lang="ru-RU" sz="2000" dirty="0"/>
              <a:t> і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видатних</a:t>
            </a:r>
            <a:r>
              <a:rPr lang="ru-RU" sz="2000" dirty="0"/>
              <a:t> людей. Тематика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</a:t>
            </a:r>
            <a:r>
              <a:rPr lang="ru-RU" sz="2000" dirty="0" err="1"/>
              <a:t>музейних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характером </a:t>
            </a:r>
            <a:r>
              <a:rPr lang="ru-RU" sz="2000" dirty="0" err="1"/>
              <a:t>колекцій</a:t>
            </a:r>
            <a:r>
              <a:rPr lang="ru-RU" sz="2000" dirty="0"/>
              <a:t> музею.</a:t>
            </a:r>
            <a:endParaRPr lang="uk-UA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E954CF-BF81-4682-9E06-76DEDA78D8E3}"/>
              </a:ext>
            </a:extLst>
          </p:cNvPr>
          <p:cNvSpPr/>
          <p:nvPr/>
        </p:nvSpPr>
        <p:spPr>
          <a:xfrm>
            <a:off x="1081380" y="3679288"/>
            <a:ext cx="7180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музеї</a:t>
            </a:r>
            <a:r>
              <a:rPr lang="ru-RU" dirty="0"/>
              <a:t> та </a:t>
            </a:r>
            <a:r>
              <a:rPr lang="ru-RU" dirty="0" err="1"/>
              <a:t>музейну</a:t>
            </a:r>
            <a:r>
              <a:rPr lang="ru-RU" dirty="0"/>
              <a:t> справу»  (</a:t>
            </a:r>
            <a:r>
              <a:rPr lang="ru-RU" dirty="0" err="1"/>
              <a:t>стаття</a:t>
            </a:r>
            <a:r>
              <a:rPr lang="ru-RU" dirty="0"/>
              <a:t> 24) </a:t>
            </a:r>
            <a:r>
              <a:rPr lang="ru-RU" dirty="0" err="1"/>
              <a:t>консервацію</a:t>
            </a:r>
            <a:r>
              <a:rPr lang="ru-RU" dirty="0"/>
              <a:t> і </a:t>
            </a:r>
            <a:r>
              <a:rPr lang="ru-RU" dirty="0" err="1"/>
              <a:t>реставрацію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Музейного фонду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установи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реставраційні</a:t>
            </a:r>
            <a:r>
              <a:rPr lang="ru-RU" dirty="0"/>
              <a:t> </a:t>
            </a:r>
            <a:r>
              <a:rPr lang="ru-RU" dirty="0" err="1"/>
              <a:t>відділи</a:t>
            </a:r>
            <a:r>
              <a:rPr lang="ru-RU" dirty="0"/>
              <a:t> </a:t>
            </a:r>
            <a:r>
              <a:rPr lang="ru-RU" dirty="0" err="1"/>
              <a:t>музеїв</a:t>
            </a:r>
            <a:r>
              <a:rPr lang="ru-RU" dirty="0"/>
              <a:t>,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реставратори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дозвіл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32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76B6DB-9507-E0BA-B16B-605E8D9831A6}"/>
              </a:ext>
            </a:extLst>
          </p:cNvPr>
          <p:cNvSpPr/>
          <p:nvPr/>
        </p:nvSpPr>
        <p:spPr>
          <a:xfrm>
            <a:off x="981777" y="1273713"/>
            <a:ext cx="718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D98DE-EE6C-5FAA-B2BF-C3821F1499B9}"/>
              </a:ext>
            </a:extLst>
          </p:cNvPr>
          <p:cNvSpPr txBox="1"/>
          <p:nvPr/>
        </p:nvSpPr>
        <p:spPr>
          <a:xfrm>
            <a:off x="1083212" y="2268806"/>
            <a:ext cx="6963508" cy="2253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до 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рактичної роботи 2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Проаналізувати фонди музеїв України відповідно класифікації (розподіли типи музеїв, зробити їх характеристику презентація)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6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4720" y="2024928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4025" y="768391"/>
            <a:ext cx="7238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Основний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зміст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музейної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науково-фондової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становлять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774" y="1845609"/>
            <a:ext cx="7575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а) </a:t>
            </a:r>
            <a:r>
              <a:rPr lang="ru-RU" sz="2400" dirty="0" err="1"/>
              <a:t>комплектування</a:t>
            </a:r>
            <a:r>
              <a:rPr lang="ru-RU" sz="2400" dirty="0"/>
              <a:t> </a:t>
            </a:r>
            <a:r>
              <a:rPr lang="ru-RU" sz="2400" dirty="0" err="1"/>
              <a:t>фондів</a:t>
            </a:r>
            <a:r>
              <a:rPr lang="ru-RU" sz="2400" dirty="0"/>
              <a:t>; </a:t>
            </a:r>
          </a:p>
          <a:p>
            <a:r>
              <a:rPr lang="ru-RU" sz="2400" dirty="0"/>
              <a:t>б) </a:t>
            </a:r>
            <a:r>
              <a:rPr lang="ru-RU" sz="2400" dirty="0" err="1"/>
              <a:t>первинний</a:t>
            </a:r>
            <a:r>
              <a:rPr lang="ru-RU" sz="2400" dirty="0"/>
              <a:t> </a:t>
            </a:r>
            <a:r>
              <a:rPr lang="ru-RU" sz="2400" dirty="0" err="1"/>
              <a:t>облік</a:t>
            </a:r>
            <a:r>
              <a:rPr lang="ru-RU" sz="2400" dirty="0"/>
              <a:t> (</a:t>
            </a:r>
            <a:r>
              <a:rPr lang="ru-RU" sz="2400" dirty="0" err="1"/>
              <a:t>реєстрація</a:t>
            </a:r>
            <a:r>
              <a:rPr lang="ru-RU" sz="2400" dirty="0"/>
              <a:t>) та </a:t>
            </a:r>
            <a:r>
              <a:rPr lang="ru-RU" sz="2400" dirty="0" err="1"/>
              <a:t>наукова</a:t>
            </a:r>
            <a:r>
              <a:rPr lang="ru-RU" sz="2400" dirty="0"/>
              <a:t> </a:t>
            </a:r>
            <a:r>
              <a:rPr lang="ru-RU" sz="2400" dirty="0" err="1"/>
              <a:t>інвентаризація</a:t>
            </a:r>
            <a:r>
              <a:rPr lang="ru-RU" sz="2400" dirty="0"/>
              <a:t>; </a:t>
            </a:r>
          </a:p>
          <a:p>
            <a:r>
              <a:rPr lang="ru-RU" sz="2400" dirty="0"/>
              <a:t>в) </a:t>
            </a:r>
            <a:r>
              <a:rPr lang="ru-RU" sz="2400" dirty="0" err="1"/>
              <a:t>каталогізація</a:t>
            </a:r>
            <a:r>
              <a:rPr lang="ru-RU" sz="2400" dirty="0"/>
              <a:t> </a:t>
            </a:r>
            <a:r>
              <a:rPr lang="ru-RU" sz="2400" dirty="0" err="1"/>
              <a:t>фондів</a:t>
            </a:r>
            <a:r>
              <a:rPr lang="ru-RU" sz="2400" dirty="0"/>
              <a:t> та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науково</a:t>
            </a:r>
            <a:r>
              <a:rPr lang="ru-RU" sz="2400" dirty="0"/>
              <a:t>-фондового паспорта; </a:t>
            </a:r>
          </a:p>
          <a:p>
            <a:r>
              <a:rPr lang="ru-RU" sz="2400" dirty="0"/>
              <a:t>г)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належних</a:t>
            </a:r>
            <a:r>
              <a:rPr lang="ru-RU" sz="2400" dirty="0"/>
              <a:t> умов </a:t>
            </a: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музейних</a:t>
            </a:r>
            <a:r>
              <a:rPr lang="ru-RU" sz="2400" dirty="0"/>
              <a:t> </a:t>
            </a:r>
            <a:r>
              <a:rPr lang="ru-RU" sz="2400" dirty="0" err="1"/>
              <a:t>фондів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720" y="4332017"/>
            <a:ext cx="7238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Основні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форми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комплектування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ru-RU" sz="2400" dirty="0"/>
              <a:t>а) </a:t>
            </a:r>
            <a:r>
              <a:rPr lang="ru-RU" sz="2400" dirty="0" err="1"/>
              <a:t>польові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(</a:t>
            </a:r>
            <a:r>
              <a:rPr lang="ru-RU" sz="2400" dirty="0" err="1"/>
              <a:t>археологічні</a:t>
            </a:r>
            <a:r>
              <a:rPr lang="ru-RU" sz="2400" dirty="0"/>
              <a:t>, </a:t>
            </a:r>
            <a:r>
              <a:rPr lang="ru-RU" sz="2400" dirty="0" err="1"/>
              <a:t>етнографічні</a:t>
            </a:r>
            <a:r>
              <a:rPr lang="ru-RU" sz="2400" dirty="0"/>
              <a:t> </a:t>
            </a:r>
            <a:r>
              <a:rPr lang="ru-RU" sz="2400" dirty="0" err="1"/>
              <a:t>експедиції</a:t>
            </a:r>
            <a:r>
              <a:rPr lang="ru-RU" sz="2400" dirty="0"/>
              <a:t>); </a:t>
            </a:r>
          </a:p>
          <a:p>
            <a:r>
              <a:rPr lang="ru-RU" sz="2400" dirty="0"/>
              <a:t>б) </a:t>
            </a:r>
            <a:r>
              <a:rPr lang="ru-RU" sz="2400" dirty="0" err="1"/>
              <a:t>поточне</a:t>
            </a:r>
            <a:r>
              <a:rPr lang="ru-RU" sz="2400" dirty="0"/>
              <a:t> </a:t>
            </a:r>
            <a:r>
              <a:rPr lang="ru-RU" sz="2400" dirty="0" err="1"/>
              <a:t>комплектування</a:t>
            </a:r>
            <a:r>
              <a:rPr lang="ru-RU" sz="2400" dirty="0"/>
              <a:t> (</a:t>
            </a:r>
            <a:r>
              <a:rPr lang="ru-RU" sz="2400" dirty="0" err="1"/>
              <a:t>закупівля</a:t>
            </a:r>
            <a:r>
              <a:rPr lang="ru-RU" sz="2400" dirty="0"/>
              <a:t>, </a:t>
            </a:r>
            <a:r>
              <a:rPr lang="ru-RU" sz="2400" dirty="0" err="1"/>
              <a:t>подарунки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4" y="939101"/>
            <a:ext cx="619422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2842" y="870620"/>
            <a:ext cx="7099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Облік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наукова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документація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музейних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фондів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 err="1">
                <a:solidFill>
                  <a:srgbClr val="FF0000"/>
                </a:solidFill>
              </a:rPr>
              <a:t>Облік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музейних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колекцій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0337" y="1701617"/>
            <a:ext cx="7175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а) </a:t>
            </a:r>
            <a:r>
              <a:rPr lang="ru-RU" u="sng" dirty="0" err="1"/>
              <a:t>реєстрація</a:t>
            </a:r>
            <a:r>
              <a:rPr lang="ru-RU" u="sng" dirty="0"/>
              <a:t>:</a:t>
            </a:r>
            <a:r>
              <a:rPr lang="ru-RU" dirty="0"/>
              <a:t> </a:t>
            </a:r>
            <a:r>
              <a:rPr lang="ru-RU" dirty="0" err="1"/>
              <a:t>фондово-закупівельна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музею </a:t>
            </a:r>
            <a:r>
              <a:rPr lang="ru-RU" dirty="0" err="1"/>
              <a:t>колегіально</a:t>
            </a:r>
            <a:r>
              <a:rPr lang="ru-RU" dirty="0"/>
              <a:t> </a:t>
            </a:r>
            <a:r>
              <a:rPr lang="ru-RU" dirty="0" err="1"/>
              <a:t>вирішує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основний</a:t>
            </a:r>
            <a:r>
              <a:rPr lang="ru-RU" dirty="0"/>
              <a:t> фонд,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допоміжний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0336" y="2386982"/>
            <a:ext cx="7291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б)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первинної</a:t>
            </a:r>
            <a:r>
              <a:rPr lang="ru-RU" dirty="0"/>
              <a:t>  </a:t>
            </a:r>
            <a:r>
              <a:rPr lang="ru-RU" dirty="0" err="1"/>
              <a:t>реєстрації</a:t>
            </a:r>
            <a:r>
              <a:rPr lang="ru-RU" dirty="0"/>
              <a:t>  у  </a:t>
            </a:r>
            <a:r>
              <a:rPr lang="ru-RU" dirty="0" err="1"/>
              <a:t>книзі</a:t>
            </a:r>
            <a:r>
              <a:rPr lang="ru-RU" dirty="0"/>
              <a:t>  </a:t>
            </a:r>
            <a:r>
              <a:rPr lang="ru-RU" dirty="0" err="1"/>
              <a:t>вступу</a:t>
            </a:r>
            <a:r>
              <a:rPr lang="ru-RU" dirty="0"/>
              <a:t>  </a:t>
            </a:r>
            <a:r>
              <a:rPr lang="ru-RU" dirty="0" err="1"/>
              <a:t>музейні</a:t>
            </a:r>
            <a:r>
              <a:rPr lang="ru-RU" dirty="0"/>
              <a:t> 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u="sng" dirty="0" err="1"/>
              <a:t>інвентаризацію</a:t>
            </a:r>
            <a:r>
              <a:rPr lang="ru-RU" dirty="0"/>
              <a:t>. </a:t>
            </a:r>
            <a:r>
              <a:rPr lang="ru-RU" dirty="0" err="1"/>
              <a:t>Запис</a:t>
            </a:r>
            <a:r>
              <a:rPr lang="ru-RU" dirty="0"/>
              <a:t> до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інвентаря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складеного</a:t>
            </a:r>
            <a:r>
              <a:rPr lang="ru-RU" dirty="0"/>
              <a:t> </a:t>
            </a:r>
            <a:r>
              <a:rPr lang="ru-RU" dirty="0" err="1"/>
              <a:t>інвентарного</a:t>
            </a:r>
            <a:r>
              <a:rPr lang="ru-RU" dirty="0"/>
              <a:t> паспорта (</a:t>
            </a:r>
            <a:r>
              <a:rPr lang="ru-RU" dirty="0" err="1"/>
              <a:t>інвентарної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). </a:t>
            </a:r>
            <a:r>
              <a:rPr lang="ru-RU" dirty="0" err="1"/>
              <a:t>Уніфікований</a:t>
            </a:r>
            <a:r>
              <a:rPr lang="ru-RU" dirty="0"/>
              <a:t> паспорт </a:t>
            </a:r>
            <a:r>
              <a:rPr lang="ru-RU" dirty="0" err="1"/>
              <a:t>експоната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47 </a:t>
            </a:r>
            <a:r>
              <a:rPr lang="ru-RU" dirty="0" err="1"/>
              <a:t>ознак</a:t>
            </a:r>
            <a:r>
              <a:rPr lang="ru-RU" dirty="0"/>
              <a:t> (№ паспорта, </a:t>
            </a:r>
            <a:r>
              <a:rPr lang="ru-RU" dirty="0" err="1"/>
              <a:t>відомство</a:t>
            </a:r>
            <a:r>
              <a:rPr lang="ru-RU" dirty="0"/>
              <a:t>, музей, </a:t>
            </a:r>
            <a:r>
              <a:rPr lang="ru-RU" dirty="0" err="1"/>
              <a:t>відділ</a:t>
            </a:r>
            <a:r>
              <a:rPr lang="ru-RU" dirty="0"/>
              <a:t>, №№ за книгами </a:t>
            </a:r>
            <a:r>
              <a:rPr lang="ru-RU" dirty="0" err="1"/>
              <a:t>надходжень</a:t>
            </a:r>
            <a:r>
              <a:rPr lang="ru-RU" dirty="0"/>
              <a:t> та </a:t>
            </a:r>
            <a:r>
              <a:rPr lang="ru-RU" dirty="0" err="1"/>
              <a:t>інвентарній</a:t>
            </a:r>
            <a:r>
              <a:rPr lang="ru-RU" dirty="0"/>
              <a:t>, дата, </a:t>
            </a:r>
            <a:r>
              <a:rPr lang="ru-RU" dirty="0" err="1"/>
              <a:t>спосіб</a:t>
            </a:r>
            <a:r>
              <a:rPr lang="ru-RU" dirty="0"/>
              <a:t> і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,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класифікація</a:t>
            </a:r>
            <a:r>
              <a:rPr lang="ru-RU" dirty="0"/>
              <a:t>, </a:t>
            </a:r>
            <a:r>
              <a:rPr lang="ru-RU" dirty="0" err="1"/>
              <a:t>типологія</a:t>
            </a:r>
            <a:r>
              <a:rPr lang="ru-RU" dirty="0"/>
              <a:t>, </a:t>
            </a:r>
            <a:r>
              <a:rPr lang="ru-RU" dirty="0" err="1"/>
              <a:t>датування</a:t>
            </a:r>
            <a:r>
              <a:rPr lang="ru-RU" dirty="0"/>
              <a:t>, </a:t>
            </a:r>
            <a:r>
              <a:rPr lang="ru-RU" dirty="0" err="1"/>
              <a:t>назва</a:t>
            </a:r>
            <a:r>
              <a:rPr lang="ru-RU" dirty="0"/>
              <a:t>,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техніка</a:t>
            </a:r>
            <a:r>
              <a:rPr lang="ru-RU" dirty="0"/>
              <a:t>, </a:t>
            </a:r>
            <a:r>
              <a:rPr lang="ru-RU" dirty="0" err="1"/>
              <a:t>розміри</a:t>
            </a:r>
            <a:r>
              <a:rPr lang="ru-RU" dirty="0"/>
              <a:t>, короткий  </a:t>
            </a:r>
            <a:r>
              <a:rPr lang="ru-RU" dirty="0" err="1"/>
              <a:t>опис</a:t>
            </a:r>
            <a:r>
              <a:rPr lang="ru-RU" dirty="0"/>
              <a:t>, стан </a:t>
            </a:r>
            <a:r>
              <a:rPr lang="ru-RU" dirty="0" err="1"/>
              <a:t>збереження</a:t>
            </a:r>
            <a:r>
              <a:rPr lang="ru-RU" dirty="0"/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0336" y="4734340"/>
            <a:ext cx="7493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в)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музейні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 </a:t>
            </a:r>
            <a:r>
              <a:rPr lang="ru-RU" dirty="0" err="1"/>
              <a:t>коштовні</a:t>
            </a:r>
            <a:r>
              <a:rPr lang="ru-RU" dirty="0"/>
              <a:t>  метали  і  </a:t>
            </a:r>
            <a:r>
              <a:rPr lang="ru-RU" dirty="0" err="1"/>
              <a:t>камені</a:t>
            </a:r>
            <a:r>
              <a:rPr lang="ru-RU" dirty="0"/>
              <a:t>, </a:t>
            </a:r>
            <a:r>
              <a:rPr lang="ru-RU" dirty="0" err="1"/>
              <a:t>записуються</a:t>
            </a:r>
            <a:r>
              <a:rPr lang="ru-RU" dirty="0"/>
              <a:t> у </a:t>
            </a:r>
            <a:r>
              <a:rPr lang="ru-RU" u="sng" dirty="0" err="1"/>
              <a:t>спеціальних</a:t>
            </a:r>
            <a:r>
              <a:rPr lang="ru-RU" u="sng" dirty="0"/>
              <a:t> книгах</a:t>
            </a:r>
            <a:r>
              <a:rPr lang="ru-RU" dirty="0"/>
              <a:t>, </a:t>
            </a:r>
            <a:r>
              <a:rPr lang="ru-RU" dirty="0" err="1"/>
              <a:t>зберігаються</a:t>
            </a:r>
            <a:r>
              <a:rPr lang="ru-RU" dirty="0"/>
              <a:t> в сейфах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сигналізацією</a:t>
            </a:r>
            <a:r>
              <a:rPr lang="ru-RU" dirty="0"/>
              <a:t>. </a:t>
            </a:r>
            <a:r>
              <a:rPr lang="ru-RU" dirty="0" err="1"/>
              <a:t>Підставою</a:t>
            </a:r>
            <a:r>
              <a:rPr lang="ru-RU" dirty="0"/>
              <a:t> для </a:t>
            </a:r>
            <a:r>
              <a:rPr lang="ru-RU" dirty="0" err="1"/>
              <a:t>занесення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у </a:t>
            </a:r>
            <a:r>
              <a:rPr lang="ru-RU" dirty="0" err="1"/>
              <a:t>спецкниги</a:t>
            </a:r>
            <a:r>
              <a:rPr lang="ru-RU" dirty="0"/>
              <a:t> є Акт </a:t>
            </a:r>
            <a:r>
              <a:rPr lang="ru-RU" dirty="0" err="1"/>
              <a:t>ювелірної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50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4" y="939101"/>
            <a:ext cx="619422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3333" y="706912"/>
            <a:ext cx="738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г)  </a:t>
            </a:r>
            <a:r>
              <a:rPr lang="ru-RU" u="sng" dirty="0" err="1"/>
              <a:t>нанесення</a:t>
            </a:r>
            <a:r>
              <a:rPr lang="ru-RU" u="sng" dirty="0"/>
              <a:t>  </a:t>
            </a:r>
            <a:r>
              <a:rPr lang="ru-RU" u="sng" dirty="0" err="1"/>
              <a:t>облікових</a:t>
            </a:r>
            <a:r>
              <a:rPr lang="ru-RU" u="sng" dirty="0"/>
              <a:t>  </a:t>
            </a:r>
            <a:r>
              <a:rPr lang="ru-RU" u="sng" dirty="0" err="1"/>
              <a:t>номерів</a:t>
            </a:r>
            <a:r>
              <a:rPr lang="ru-RU" u="sng" dirty="0"/>
              <a:t>  (шифру</a:t>
            </a:r>
            <a:r>
              <a:rPr lang="ru-RU" dirty="0"/>
              <a:t>)  </a:t>
            </a:r>
            <a:r>
              <a:rPr lang="ru-RU" dirty="0" err="1"/>
              <a:t>складається</a:t>
            </a:r>
            <a:r>
              <a:rPr lang="ru-RU" dirty="0"/>
              <a:t>  </a:t>
            </a:r>
            <a:r>
              <a:rPr lang="ru-RU" dirty="0" err="1"/>
              <a:t>із</a:t>
            </a:r>
            <a:r>
              <a:rPr lang="ru-RU" dirty="0"/>
              <a:t>  </a:t>
            </a:r>
            <a:r>
              <a:rPr lang="ru-RU" dirty="0" err="1"/>
              <a:t>напису</a:t>
            </a:r>
            <a:r>
              <a:rPr lang="ru-RU" dirty="0"/>
              <a:t> </a:t>
            </a:r>
            <a:r>
              <a:rPr lang="ru-RU" dirty="0" err="1"/>
              <a:t>скороченої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музею, номера в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зазначають</a:t>
            </a:r>
            <a:r>
              <a:rPr lang="ru-RU" dirty="0"/>
              <a:t> у </a:t>
            </a:r>
            <a:r>
              <a:rPr lang="ru-RU" dirty="0" err="1"/>
              <a:t>чисельнику</a:t>
            </a:r>
            <a:r>
              <a:rPr lang="ru-RU" dirty="0"/>
              <a:t>), </a:t>
            </a:r>
            <a:r>
              <a:rPr lang="ru-RU" dirty="0" err="1"/>
              <a:t>скороченої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, де предмет </a:t>
            </a:r>
            <a:r>
              <a:rPr lang="ru-RU" dirty="0" err="1"/>
              <a:t>зберігається</a:t>
            </a:r>
            <a:r>
              <a:rPr lang="ru-RU" dirty="0"/>
              <a:t>, та </a:t>
            </a:r>
            <a:r>
              <a:rPr lang="ru-RU" dirty="0" err="1"/>
              <a:t>інвентарного</a:t>
            </a:r>
            <a:r>
              <a:rPr lang="ru-RU" dirty="0"/>
              <a:t> номера (</a:t>
            </a:r>
            <a:r>
              <a:rPr lang="ru-RU" dirty="0" err="1"/>
              <a:t>зазначають</a:t>
            </a:r>
            <a:r>
              <a:rPr lang="ru-RU" dirty="0"/>
              <a:t> у </a:t>
            </a:r>
            <a:r>
              <a:rPr lang="ru-RU" dirty="0" err="1"/>
              <a:t>знаменнику</a:t>
            </a:r>
            <a:r>
              <a:rPr lang="ru-RU" dirty="0"/>
              <a:t>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3333" y="2013988"/>
            <a:ext cx="7089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колекціями</a:t>
            </a:r>
            <a:r>
              <a:rPr lang="ru-RU" dirty="0"/>
              <a:t> самих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інвентаризаційного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, тому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b="1" dirty="0" err="1"/>
              <a:t>різноманітних</a:t>
            </a:r>
            <a:r>
              <a:rPr lang="ru-RU" b="1" dirty="0"/>
              <a:t> картотек</a:t>
            </a:r>
            <a:r>
              <a:rPr lang="ru-RU" dirty="0"/>
              <a:t>: </a:t>
            </a:r>
            <a:r>
              <a:rPr lang="ru-RU" dirty="0" err="1"/>
              <a:t>зведені</a:t>
            </a:r>
            <a:r>
              <a:rPr lang="ru-RU" dirty="0"/>
              <a:t> (</a:t>
            </a:r>
            <a:r>
              <a:rPr lang="ru-RU" dirty="0" err="1"/>
              <a:t>відображають</a:t>
            </a:r>
            <a:r>
              <a:rPr lang="ru-RU" dirty="0"/>
              <a:t> фонд у </a:t>
            </a:r>
            <a:r>
              <a:rPr lang="ru-RU" dirty="0" err="1"/>
              <a:t>цілому</a:t>
            </a:r>
            <a:r>
              <a:rPr lang="ru-RU" dirty="0"/>
              <a:t>); </a:t>
            </a:r>
            <a:r>
              <a:rPr lang="ru-RU" dirty="0" err="1"/>
              <a:t>локальні</a:t>
            </a:r>
            <a:r>
              <a:rPr lang="ru-RU" dirty="0"/>
              <a:t> (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колекції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511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39" y="577516"/>
            <a:ext cx="8273899" cy="50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5957" y="699519"/>
            <a:ext cx="7830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Структура та </a:t>
            </a:r>
            <a:r>
              <a:rPr lang="ru-RU" sz="2400" b="1" dirty="0" err="1">
                <a:solidFill>
                  <a:srgbClr val="FF0000"/>
                </a:solidFill>
              </a:rPr>
              <a:t>складові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елементи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фондів</a:t>
            </a:r>
            <a:r>
              <a:rPr lang="ru-RU" sz="2400" b="1" dirty="0">
                <a:solidFill>
                  <a:srgbClr val="FF0000"/>
                </a:solidFill>
              </a:rPr>
              <a:t> музею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956" y="1530516"/>
            <a:ext cx="7705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</a:t>
            </a:r>
            <a:r>
              <a:rPr lang="ru-RU" b="1" dirty="0" err="1"/>
              <a:t>музейних</a:t>
            </a:r>
            <a:r>
              <a:rPr lang="ru-RU" b="1" dirty="0"/>
              <a:t> </a:t>
            </a:r>
            <a:r>
              <a:rPr lang="ru-RU" b="1" dirty="0" err="1"/>
              <a:t>фондів</a:t>
            </a:r>
            <a:r>
              <a:rPr lang="ru-RU" b="1" dirty="0"/>
              <a:t> </a:t>
            </a:r>
            <a:r>
              <a:rPr lang="ru-RU" dirty="0"/>
              <a:t>– система </a:t>
            </a:r>
            <a:r>
              <a:rPr lang="ru-RU" dirty="0" err="1"/>
              <a:t>організації</a:t>
            </a:r>
            <a:r>
              <a:rPr lang="ru-RU" dirty="0"/>
              <a:t> музейного </a:t>
            </a:r>
            <a:r>
              <a:rPr lang="ru-RU" dirty="0" err="1"/>
              <a:t>зібрання</a:t>
            </a:r>
            <a:r>
              <a:rPr lang="ru-RU" dirty="0"/>
              <a:t>, яка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незмінною</a:t>
            </a:r>
            <a:r>
              <a:rPr lang="ru-RU" dirty="0"/>
              <a:t> за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складу </a:t>
            </a:r>
            <a:r>
              <a:rPr lang="ru-RU" dirty="0" err="1"/>
              <a:t>фондів</a:t>
            </a:r>
            <a:r>
              <a:rPr lang="ru-RU" dirty="0"/>
              <a:t>.</a:t>
            </a:r>
          </a:p>
          <a:p>
            <a:endParaRPr lang="ru-RU" b="1" dirty="0"/>
          </a:p>
          <a:p>
            <a:r>
              <a:rPr lang="ru-RU" b="1" dirty="0"/>
              <a:t>Складов</a:t>
            </a:r>
            <a:r>
              <a:rPr lang="uk-UA" b="1" dirty="0"/>
              <a:t>і структури: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/>
              <a:t>Фонд </a:t>
            </a:r>
            <a:r>
              <a:rPr lang="ru-RU" b="1" dirty="0" err="1"/>
              <a:t>основний</a:t>
            </a:r>
            <a:r>
              <a:rPr lang="ru-RU" b="1" dirty="0"/>
              <a:t> – </a:t>
            </a:r>
            <a:r>
              <a:rPr lang="ru-RU" dirty="0" err="1"/>
              <a:t>частина</a:t>
            </a:r>
            <a:r>
              <a:rPr lang="ru-RU" dirty="0"/>
              <a:t> музейного </a:t>
            </a:r>
            <a:r>
              <a:rPr lang="ru-RU" dirty="0" err="1"/>
              <a:t>зібрання</a:t>
            </a:r>
            <a:r>
              <a:rPr lang="ru-RU" dirty="0"/>
              <a:t>, яка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музейних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b="1" dirty="0"/>
              <a:t>Фонд </a:t>
            </a:r>
            <a:r>
              <a:rPr lang="ru-RU" b="1" dirty="0" err="1"/>
              <a:t>науково-допоміжний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частина</a:t>
            </a:r>
            <a:r>
              <a:rPr lang="ru-RU" dirty="0"/>
              <a:t> музейного </a:t>
            </a:r>
            <a:r>
              <a:rPr lang="ru-RU" dirty="0" err="1"/>
              <a:t>зібрання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науково-допоміжних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зібраних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створених</a:t>
            </a:r>
            <a:r>
              <a:rPr lang="ru-RU" dirty="0"/>
              <a:t> </a:t>
            </a:r>
            <a:r>
              <a:rPr lang="ru-RU" dirty="0" err="1"/>
              <a:t>музеєм</a:t>
            </a:r>
            <a:r>
              <a:rPr lang="ru-RU" dirty="0"/>
              <a:t> для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експозиції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виставок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b="1" dirty="0"/>
              <a:t>Фонд </a:t>
            </a:r>
            <a:r>
              <a:rPr lang="ru-RU" b="1" dirty="0" err="1"/>
              <a:t>тимчасового</a:t>
            </a:r>
            <a:r>
              <a:rPr lang="ru-RU" b="1" dirty="0"/>
              <a:t> </a:t>
            </a:r>
            <a:r>
              <a:rPr lang="ru-RU" b="1" dirty="0" err="1"/>
              <a:t>зберігання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84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710" y="795771"/>
            <a:ext cx="721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6155" y="2042968"/>
            <a:ext cx="7454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/>
              <a:t>Музейна</a:t>
            </a:r>
            <a:r>
              <a:rPr lang="ru-RU" sz="2000" b="1" i="1" dirty="0"/>
              <a:t> </a:t>
            </a:r>
            <a:r>
              <a:rPr lang="ru-RU" sz="2000" b="1" i="1" dirty="0" err="1"/>
              <a:t>експозиція</a:t>
            </a:r>
            <a:r>
              <a:rPr lang="ru-RU" sz="2000" b="1" i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цілеспрямована</a:t>
            </a:r>
            <a:r>
              <a:rPr lang="ru-RU" sz="2000" dirty="0"/>
              <a:t> і </a:t>
            </a:r>
            <a:r>
              <a:rPr lang="ru-RU" sz="2000" dirty="0" err="1"/>
              <a:t>науково</a:t>
            </a:r>
            <a:r>
              <a:rPr lang="ru-RU" sz="2000" dirty="0"/>
              <a:t> </a:t>
            </a:r>
            <a:r>
              <a:rPr lang="ru-RU" sz="2000" dirty="0" err="1"/>
              <a:t>обґрунтована</a:t>
            </a:r>
            <a:r>
              <a:rPr lang="ru-RU" sz="2000" dirty="0"/>
              <a:t> </a:t>
            </a:r>
            <a:r>
              <a:rPr lang="ru-RU" sz="2000" dirty="0" err="1"/>
              <a:t>демонстрація</a:t>
            </a:r>
            <a:r>
              <a:rPr lang="ru-RU" sz="2000" dirty="0"/>
              <a:t> </a:t>
            </a:r>
            <a:r>
              <a:rPr lang="ru-RU" sz="2000" dirty="0" err="1"/>
              <a:t>музейних</a:t>
            </a:r>
            <a:r>
              <a:rPr lang="ru-RU" sz="2000" dirty="0"/>
              <a:t> </a:t>
            </a:r>
            <a:r>
              <a:rPr lang="ru-RU" sz="2000" dirty="0" err="1"/>
              <a:t>предметів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Виставлений</a:t>
            </a:r>
            <a:r>
              <a:rPr lang="ru-RU" sz="2000" dirty="0"/>
              <a:t> предмет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i="1" dirty="0" err="1"/>
              <a:t>експонатом</a:t>
            </a:r>
            <a:r>
              <a:rPr lang="ru-RU" sz="2000" i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28A15-8DA7-39CA-777D-7B9769801E8A}"/>
              </a:ext>
            </a:extLst>
          </p:cNvPr>
          <p:cNvSpPr txBox="1"/>
          <p:nvPr/>
        </p:nvSpPr>
        <p:spPr>
          <a:xfrm>
            <a:off x="1126155" y="681056"/>
            <a:ext cx="7075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/>
              <a:t>Експозиційна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ознайомлення</a:t>
            </a:r>
            <a:r>
              <a:rPr lang="ru-RU" sz="2000" dirty="0"/>
              <a:t> </a:t>
            </a:r>
            <a:r>
              <a:rPr lang="ru-RU" sz="2000" dirty="0" err="1"/>
              <a:t>відвідувачів</a:t>
            </a:r>
            <a:r>
              <a:rPr lang="ru-RU" sz="2000" dirty="0"/>
              <a:t> з </a:t>
            </a:r>
            <a:r>
              <a:rPr lang="ru-RU" sz="2000" dirty="0" err="1"/>
              <a:t>найцікавішими</a:t>
            </a:r>
            <a:r>
              <a:rPr lang="ru-RU" sz="2000" dirty="0"/>
              <a:t> </a:t>
            </a:r>
            <a:r>
              <a:rPr lang="ru-RU" sz="2000" dirty="0" err="1"/>
              <a:t>експонатами</a:t>
            </a:r>
            <a:r>
              <a:rPr lang="ru-RU" sz="2000" dirty="0"/>
              <a:t> музею, </a:t>
            </a:r>
            <a:r>
              <a:rPr lang="ru-RU" sz="2000" dirty="0" err="1"/>
              <a:t>розміщеними</a:t>
            </a:r>
            <a:r>
              <a:rPr lang="ru-RU" sz="2000" dirty="0"/>
              <a:t> в </a:t>
            </a:r>
            <a:r>
              <a:rPr lang="ru-RU" sz="2000" dirty="0" err="1"/>
              <a:t>логічному</a:t>
            </a:r>
            <a:r>
              <a:rPr lang="ru-RU" sz="2000" dirty="0"/>
              <a:t> порядку, </a:t>
            </a:r>
            <a:r>
              <a:rPr lang="ru-RU" sz="2000" dirty="0" err="1"/>
              <a:t>побудованому</a:t>
            </a:r>
            <a:r>
              <a:rPr lang="ru-RU" sz="2000" dirty="0"/>
              <a:t> за </a:t>
            </a:r>
            <a:r>
              <a:rPr lang="ru-RU" sz="2000" dirty="0" err="1"/>
              <a:t>хронологічним</a:t>
            </a:r>
            <a:r>
              <a:rPr lang="ru-RU" sz="2000" dirty="0"/>
              <a:t>, </a:t>
            </a:r>
            <a:r>
              <a:rPr lang="ru-RU" sz="2000" dirty="0" err="1"/>
              <a:t>географічним</a:t>
            </a:r>
            <a:r>
              <a:rPr lang="ru-RU" sz="2000" dirty="0"/>
              <a:t>, предметно-</a:t>
            </a:r>
            <a:r>
              <a:rPr lang="ru-RU" sz="2000" dirty="0" err="1"/>
              <a:t>тематичним</a:t>
            </a:r>
            <a:r>
              <a:rPr lang="ru-RU" sz="2000" dirty="0"/>
              <a:t> </a:t>
            </a:r>
            <a:r>
              <a:rPr lang="ru-RU" sz="2000" dirty="0" err="1"/>
              <a:t>критеріями</a:t>
            </a:r>
            <a:r>
              <a:rPr lang="ru-RU" sz="2000" dirty="0"/>
              <a:t>. </a:t>
            </a:r>
            <a:endParaRPr lang="uk-U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4D3C-2C94-D4F1-0958-2C6F828A2A50}"/>
              </a:ext>
            </a:extLst>
          </p:cNvPr>
          <p:cNvSpPr txBox="1"/>
          <p:nvPr/>
        </p:nvSpPr>
        <p:spPr>
          <a:xfrm>
            <a:off x="1126155" y="3091484"/>
            <a:ext cx="70753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Музеї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створювати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постійні</a:t>
            </a:r>
            <a:r>
              <a:rPr lang="ru-RU" sz="2000" dirty="0"/>
              <a:t>, але і </a:t>
            </a:r>
            <a:r>
              <a:rPr lang="ru-RU" sz="2000" dirty="0" err="1"/>
              <a:t>тимчасові</a:t>
            </a:r>
            <a:r>
              <a:rPr lang="ru-RU" sz="2000" dirty="0"/>
              <a:t> </a:t>
            </a:r>
            <a:r>
              <a:rPr lang="ru-RU" sz="2000" dirty="0" err="1"/>
              <a:t>експозиції</a:t>
            </a:r>
            <a:r>
              <a:rPr lang="ru-RU" sz="2000" dirty="0"/>
              <a:t> – </a:t>
            </a:r>
            <a:r>
              <a:rPr lang="ru-RU" sz="2000" b="1" dirty="0" err="1"/>
              <a:t>виставки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b="1" dirty="0" err="1"/>
              <a:t>Основні</a:t>
            </a:r>
            <a:r>
              <a:rPr lang="ru-RU" sz="2000" b="1" dirty="0"/>
              <a:t> типи </a:t>
            </a:r>
            <a:r>
              <a:rPr lang="ru-RU" sz="2000" b="1" dirty="0" err="1"/>
              <a:t>музейних</a:t>
            </a:r>
            <a:r>
              <a:rPr lang="ru-RU" sz="2000" b="1" dirty="0"/>
              <a:t> </a:t>
            </a:r>
            <a:r>
              <a:rPr lang="ru-RU" sz="2000" b="1" dirty="0" err="1"/>
              <a:t>виставок</a:t>
            </a:r>
            <a:r>
              <a:rPr lang="ru-RU" sz="2000" dirty="0"/>
              <a:t>: 1) </a:t>
            </a:r>
            <a:r>
              <a:rPr lang="ru-RU" sz="2000" dirty="0" err="1"/>
              <a:t>тематичні</a:t>
            </a:r>
            <a:r>
              <a:rPr lang="ru-RU" sz="2000" dirty="0"/>
              <a:t> – в </a:t>
            </a:r>
            <a:r>
              <a:rPr lang="ru-RU" sz="2000" dirty="0" err="1"/>
              <a:t>їхній</a:t>
            </a:r>
            <a:r>
              <a:rPr lang="ru-RU" sz="2000" dirty="0"/>
              <a:t>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лежить</a:t>
            </a:r>
            <a:r>
              <a:rPr lang="ru-RU" sz="2000" dirty="0"/>
              <a:t> </a:t>
            </a:r>
            <a:r>
              <a:rPr lang="ru-RU" sz="2000" dirty="0" err="1"/>
              <a:t>певний</a:t>
            </a:r>
            <a:r>
              <a:rPr lang="ru-RU" sz="2000" dirty="0"/>
              <a:t> сюжет; 2) </a:t>
            </a:r>
            <a:r>
              <a:rPr lang="ru-RU" sz="2000" dirty="0" err="1"/>
              <a:t>фондові</a:t>
            </a:r>
            <a:r>
              <a:rPr lang="ru-RU" sz="2000" dirty="0"/>
              <a:t> – </a:t>
            </a:r>
            <a:r>
              <a:rPr lang="ru-RU" sz="2000" dirty="0" err="1"/>
              <a:t>знайомлять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малодоступними</a:t>
            </a:r>
            <a:r>
              <a:rPr lang="ru-RU" sz="2000" dirty="0"/>
              <a:t> та </a:t>
            </a:r>
            <a:r>
              <a:rPr lang="ru-RU" sz="2000" dirty="0" err="1"/>
              <a:t>маловідомими</a:t>
            </a:r>
            <a:r>
              <a:rPr lang="ru-RU" sz="2000" dirty="0"/>
              <a:t> </a:t>
            </a:r>
            <a:r>
              <a:rPr lang="ru-RU" sz="2000" dirty="0" err="1"/>
              <a:t>колекціями</a:t>
            </a:r>
            <a:r>
              <a:rPr lang="ru-RU" sz="2000" dirty="0"/>
              <a:t>; 3) </a:t>
            </a:r>
            <a:r>
              <a:rPr lang="ru-RU" sz="2000" dirty="0" err="1"/>
              <a:t>звітні</a:t>
            </a:r>
            <a:r>
              <a:rPr lang="ru-RU" sz="2000" dirty="0"/>
              <a:t> – </a:t>
            </a:r>
            <a:r>
              <a:rPr lang="ru-RU" sz="2000" dirty="0" err="1"/>
              <a:t>створюються</a:t>
            </a:r>
            <a:r>
              <a:rPr lang="ru-RU" sz="2000" dirty="0"/>
              <a:t> за результатами </a:t>
            </a:r>
            <a:r>
              <a:rPr lang="ru-RU" sz="2000" dirty="0" err="1"/>
              <a:t>реставраційних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, за результатами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надходжень</a:t>
            </a:r>
            <a:r>
              <a:rPr lang="ru-RU" sz="2000" dirty="0"/>
              <a:t>; 4) </a:t>
            </a:r>
            <a:r>
              <a:rPr lang="ru-RU" sz="2000" dirty="0" err="1"/>
              <a:t>ювілейні</a:t>
            </a:r>
            <a:r>
              <a:rPr lang="ru-RU" sz="2000" dirty="0"/>
              <a:t> – </a:t>
            </a:r>
            <a:r>
              <a:rPr lang="ru-RU" sz="2000" dirty="0" err="1"/>
              <a:t>готуються</a:t>
            </a:r>
            <a:r>
              <a:rPr lang="ru-RU" sz="2000" dirty="0"/>
              <a:t> до </a:t>
            </a:r>
            <a:r>
              <a:rPr lang="ru-RU" sz="2000" dirty="0" err="1"/>
              <a:t>ювілейної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3667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C2E0AC-D635-DDEF-E4F2-C937F3707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3A5031-2C17-57E8-1EF9-EBDCE8A438E2}"/>
              </a:ext>
            </a:extLst>
          </p:cNvPr>
          <p:cNvSpPr/>
          <p:nvPr/>
        </p:nvSpPr>
        <p:spPr>
          <a:xfrm>
            <a:off x="1103760" y="874455"/>
            <a:ext cx="6915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Експозиційна</a:t>
            </a:r>
            <a:r>
              <a:rPr lang="ru-RU" sz="2000" b="1" dirty="0"/>
              <a:t> робота в музеях </a:t>
            </a:r>
            <a:r>
              <a:rPr lang="ru-RU" sz="2000" b="1" dirty="0" err="1"/>
              <a:t>складається</a:t>
            </a:r>
            <a:r>
              <a:rPr lang="ru-RU" sz="2000" b="1" dirty="0"/>
              <a:t> з </a:t>
            </a:r>
            <a:r>
              <a:rPr lang="ru-RU" sz="2000" b="1" dirty="0" err="1"/>
              <a:t>кількох</a:t>
            </a:r>
            <a:r>
              <a:rPr lang="ru-RU" sz="2000" b="1" dirty="0"/>
              <a:t> </a:t>
            </a:r>
            <a:r>
              <a:rPr lang="ru-RU" sz="2000" b="1" dirty="0" err="1"/>
              <a:t>етапів</a:t>
            </a:r>
            <a:r>
              <a:rPr lang="ru-RU" sz="2000" b="1" dirty="0"/>
              <a:t>:</a:t>
            </a:r>
          </a:p>
          <a:p>
            <a:r>
              <a:rPr lang="ru-RU" sz="2000" dirty="0"/>
              <a:t>1)	</a:t>
            </a:r>
            <a:r>
              <a:rPr lang="ru-RU" sz="2000" dirty="0" err="1"/>
              <a:t>наукова</a:t>
            </a:r>
            <a:r>
              <a:rPr lang="ru-RU" sz="2000" dirty="0"/>
              <a:t> </a:t>
            </a:r>
            <a:r>
              <a:rPr lang="ru-RU" sz="2000" dirty="0" err="1"/>
              <a:t>підготовка</a:t>
            </a:r>
            <a:r>
              <a:rPr lang="ru-RU" sz="2000" dirty="0"/>
              <a:t> </a:t>
            </a:r>
            <a:r>
              <a:rPr lang="ru-RU" sz="2000" dirty="0" err="1"/>
              <a:t>експозиції</a:t>
            </a:r>
            <a:r>
              <a:rPr lang="ru-RU" sz="2000" dirty="0"/>
              <a:t>;</a:t>
            </a:r>
          </a:p>
          <a:p>
            <a:r>
              <a:rPr lang="ru-RU" sz="2000" dirty="0"/>
              <a:t>2)	</a:t>
            </a:r>
            <a:r>
              <a:rPr lang="ru-RU" sz="2000" dirty="0" err="1"/>
              <a:t>складання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планів</a:t>
            </a:r>
            <a:r>
              <a:rPr lang="ru-RU" sz="2000" dirty="0"/>
              <a:t>;</a:t>
            </a:r>
          </a:p>
          <a:p>
            <a:r>
              <a:rPr lang="ru-RU" sz="2000" dirty="0"/>
              <a:t>3)	</a:t>
            </a:r>
            <a:r>
              <a:rPr lang="ru-RU" sz="2000" dirty="0" err="1"/>
              <a:t>добір</a:t>
            </a:r>
            <a:r>
              <a:rPr lang="ru-RU" sz="2000" dirty="0"/>
              <a:t> і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експонатів</a:t>
            </a:r>
            <a:r>
              <a:rPr lang="ru-RU" sz="2000" dirty="0"/>
              <a:t>;</a:t>
            </a:r>
          </a:p>
          <a:p>
            <a:r>
              <a:rPr lang="ru-RU" sz="2000" dirty="0"/>
              <a:t>4)	</a:t>
            </a:r>
            <a:r>
              <a:rPr lang="ru-RU" sz="2000" dirty="0" err="1"/>
              <a:t>підготовка</a:t>
            </a:r>
            <a:r>
              <a:rPr lang="ru-RU" sz="2000" dirty="0"/>
              <a:t> </a:t>
            </a:r>
            <a:r>
              <a:rPr lang="ru-RU" sz="2000" dirty="0" err="1"/>
              <a:t>пояснювальних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;</a:t>
            </a:r>
          </a:p>
          <a:p>
            <a:r>
              <a:rPr lang="ru-RU" sz="2000" dirty="0"/>
              <a:t>5)	</a:t>
            </a:r>
            <a:r>
              <a:rPr lang="ru-RU" sz="2000" dirty="0" err="1"/>
              <a:t>оформлення</a:t>
            </a:r>
            <a:r>
              <a:rPr lang="ru-RU" sz="2000" dirty="0"/>
              <a:t> і монтаж </a:t>
            </a:r>
            <a:r>
              <a:rPr lang="ru-RU" sz="2000" dirty="0" err="1"/>
              <a:t>експозиції</a:t>
            </a:r>
            <a:r>
              <a:rPr lang="ru-RU" sz="2000" dirty="0"/>
              <a:t>;</a:t>
            </a:r>
          </a:p>
          <a:p>
            <a:r>
              <a:rPr lang="ru-RU" sz="2000" dirty="0"/>
              <a:t>6)	</a:t>
            </a:r>
            <a:r>
              <a:rPr lang="ru-RU" sz="2000" dirty="0" err="1"/>
              <a:t>відкриття</a:t>
            </a:r>
            <a:r>
              <a:rPr lang="ru-RU" sz="2000" dirty="0"/>
              <a:t> </a:t>
            </a:r>
            <a:r>
              <a:rPr lang="ru-RU" sz="2000" dirty="0" err="1"/>
              <a:t>експозиції</a:t>
            </a:r>
            <a:r>
              <a:rPr lang="ru-RU" sz="2000" dirty="0"/>
              <a:t>;</a:t>
            </a:r>
          </a:p>
          <a:p>
            <a:r>
              <a:rPr lang="ru-RU" sz="2000" dirty="0"/>
              <a:t>7)	</a:t>
            </a:r>
            <a:r>
              <a:rPr lang="ru-RU" sz="2000" dirty="0" err="1"/>
              <a:t>фіксація</a:t>
            </a:r>
            <a:r>
              <a:rPr lang="ru-RU" sz="2000" dirty="0"/>
              <a:t> та подальше </a:t>
            </a:r>
            <a:r>
              <a:rPr lang="ru-RU" sz="2000" dirty="0" err="1"/>
              <a:t>вдосконалення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70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892" y="815496"/>
            <a:ext cx="7748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err="1"/>
              <a:t>побудови</a:t>
            </a:r>
            <a:r>
              <a:rPr lang="ru-RU" b="1" dirty="0"/>
              <a:t> </a:t>
            </a:r>
            <a:r>
              <a:rPr lang="ru-RU" b="1" dirty="0" err="1"/>
              <a:t>експозицій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обґрунтований</a:t>
            </a:r>
            <a:r>
              <a:rPr lang="ru-RU" dirty="0"/>
              <a:t> порядок </a:t>
            </a:r>
            <a:r>
              <a:rPr lang="ru-RU" dirty="0" err="1"/>
              <a:t>групування</a:t>
            </a:r>
            <a:r>
              <a:rPr lang="ru-RU" dirty="0"/>
              <a:t> та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експозиційних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експозиції</a:t>
            </a:r>
            <a:r>
              <a:rPr lang="ru-RU" dirty="0"/>
              <a:t>.</a:t>
            </a:r>
          </a:p>
          <a:p>
            <a:r>
              <a:rPr lang="ru-RU" b="1" dirty="0"/>
              <a:t>У </a:t>
            </a:r>
            <a:r>
              <a:rPr lang="ru-RU" b="1" dirty="0" err="1"/>
              <a:t>сучасному</a:t>
            </a:r>
            <a:r>
              <a:rPr lang="ru-RU" b="1" dirty="0"/>
              <a:t> </a:t>
            </a:r>
            <a:r>
              <a:rPr lang="ru-RU" b="1" dirty="0" err="1"/>
              <a:t>музеєзнавстві</a:t>
            </a:r>
            <a:r>
              <a:rPr lang="ru-RU" b="1" dirty="0"/>
              <a:t> </a:t>
            </a:r>
            <a:r>
              <a:rPr lang="ru-RU" b="1" dirty="0" err="1"/>
              <a:t>виділяють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експонування</a:t>
            </a:r>
            <a:r>
              <a:rPr lang="ru-RU" b="1" dirty="0"/>
              <a:t>:</a:t>
            </a:r>
          </a:p>
          <a:p>
            <a:r>
              <a:rPr lang="ru-RU" dirty="0"/>
              <a:t>1)	</a:t>
            </a:r>
            <a:r>
              <a:rPr lang="ru-RU" dirty="0" err="1"/>
              <a:t>систематичний</a:t>
            </a:r>
            <a:r>
              <a:rPr lang="ru-RU" dirty="0"/>
              <a:t> –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відбір</a:t>
            </a:r>
            <a:r>
              <a:rPr lang="ru-RU" dirty="0"/>
              <a:t>, </a:t>
            </a:r>
            <a:r>
              <a:rPr lang="ru-RU" dirty="0" err="1"/>
              <a:t>розміщення</a:t>
            </a:r>
            <a:r>
              <a:rPr lang="ru-RU" dirty="0"/>
              <a:t> та </a:t>
            </a:r>
            <a:r>
              <a:rPr lang="ru-RU" dirty="0" err="1"/>
              <a:t>інтерпретацію</a:t>
            </a:r>
            <a:r>
              <a:rPr lang="ru-RU" dirty="0"/>
              <a:t> </a:t>
            </a:r>
            <a:r>
              <a:rPr lang="ru-RU" dirty="0" err="1"/>
              <a:t>однорідних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класифікаційної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;</a:t>
            </a:r>
          </a:p>
          <a:p>
            <a:r>
              <a:rPr lang="ru-RU" dirty="0"/>
              <a:t>2)	</a:t>
            </a:r>
            <a:r>
              <a:rPr lang="ru-RU" dirty="0" err="1"/>
              <a:t>ансамблевий</a:t>
            </a:r>
            <a:r>
              <a:rPr lang="ru-RU" dirty="0"/>
              <a:t> –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реставрує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достовірних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реально </a:t>
            </a:r>
            <a:r>
              <a:rPr lang="ru-RU" dirty="0" err="1"/>
              <a:t>існуючу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типову</a:t>
            </a:r>
            <a:r>
              <a:rPr lang="ru-RU" dirty="0"/>
              <a:t> для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соціокультурну</a:t>
            </a:r>
            <a:r>
              <a:rPr lang="ru-RU" dirty="0"/>
              <a:t> обстановку;</a:t>
            </a:r>
          </a:p>
          <a:p>
            <a:r>
              <a:rPr lang="ru-RU" dirty="0"/>
              <a:t>3)	</a:t>
            </a:r>
            <a:r>
              <a:rPr lang="ru-RU" dirty="0" err="1"/>
              <a:t>ландшафтний</a:t>
            </a:r>
            <a:r>
              <a:rPr lang="ru-RU" dirty="0"/>
              <a:t> – </a:t>
            </a:r>
            <a:r>
              <a:rPr lang="ru-RU" dirty="0" err="1"/>
              <a:t>відтворює</a:t>
            </a:r>
            <a:r>
              <a:rPr lang="ru-RU" dirty="0"/>
              <a:t> </a:t>
            </a:r>
            <a:r>
              <a:rPr lang="ru-RU" dirty="0" err="1"/>
              <a:t>взаємозв’язки</a:t>
            </a:r>
            <a:r>
              <a:rPr lang="ru-RU" dirty="0"/>
              <a:t> і </a:t>
            </a:r>
            <a:r>
              <a:rPr lang="ru-RU" dirty="0" err="1"/>
              <a:t>взаємозалежність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– </a:t>
            </a:r>
            <a:r>
              <a:rPr lang="ru-RU" dirty="0" err="1"/>
              <a:t>ландшафтні</a:t>
            </a:r>
            <a:r>
              <a:rPr lang="ru-RU" dirty="0"/>
              <a:t> </a:t>
            </a:r>
            <a:r>
              <a:rPr lang="ru-RU" dirty="0" err="1"/>
              <a:t>діорами</a:t>
            </a:r>
            <a:r>
              <a:rPr lang="ru-RU" dirty="0"/>
              <a:t> та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(</a:t>
            </a:r>
            <a:r>
              <a:rPr lang="ru-RU" dirty="0" err="1"/>
              <a:t>біогрупи</a:t>
            </a:r>
            <a:r>
              <a:rPr lang="ru-RU" dirty="0"/>
              <a:t>). </a:t>
            </a:r>
            <a:r>
              <a:rPr lang="ru-RU" dirty="0" err="1"/>
              <a:t>Біогрупи</a:t>
            </a:r>
            <a:r>
              <a:rPr lang="ru-RU" dirty="0"/>
              <a:t> – </a:t>
            </a:r>
            <a:r>
              <a:rPr lang="ru-RU" dirty="0" err="1"/>
              <a:t>експозиційний</a:t>
            </a:r>
            <a:r>
              <a:rPr lang="ru-RU" dirty="0"/>
              <a:t> комплекс з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;</a:t>
            </a:r>
          </a:p>
          <a:p>
            <a:r>
              <a:rPr lang="ru-RU" dirty="0"/>
              <a:t>4)	</a:t>
            </a:r>
            <a:r>
              <a:rPr lang="ru-RU" dirty="0" err="1"/>
              <a:t>тематичний</a:t>
            </a:r>
            <a:r>
              <a:rPr lang="ru-RU" dirty="0"/>
              <a:t> –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тему, сюжет, проблему,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музейний</a:t>
            </a:r>
            <a:r>
              <a:rPr lang="ru-RU" dirty="0"/>
              <a:t> образ </a:t>
            </a:r>
            <a:r>
              <a:rPr lang="ru-RU" dirty="0" err="1"/>
              <a:t>відтворюваних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та </a:t>
            </a:r>
            <a:r>
              <a:rPr lang="ru-RU" dirty="0" err="1"/>
              <a:t>явищ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7623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1092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Анна Сидорук</cp:lastModifiedBy>
  <cp:revision>103</cp:revision>
  <dcterms:created xsi:type="dcterms:W3CDTF">2013-11-19T05:52:05Z</dcterms:created>
  <dcterms:modified xsi:type="dcterms:W3CDTF">2023-01-12T12:30:29Z</dcterms:modified>
</cp:coreProperties>
</file>