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1" r:id="rId4"/>
    <p:sldId id="262" r:id="rId5"/>
    <p:sldId id="263" r:id="rId6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CC651-856E-4492-B1EB-31FF9A874E0D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CDF1E-720C-4475-99D7-4F7F5ADEF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953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1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1" u="heavy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1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1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4799" y="146685"/>
            <a:ext cx="7534401" cy="892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1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5548" y="3011170"/>
            <a:ext cx="7740650" cy="3587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1" u="heavy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421016" y="76036"/>
            <a:ext cx="8928100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2212194" algn="ctr" rotWithShape="0">
                    <a:srgbClr val="CC3300"/>
                  </a:outerShdw>
                </a:effectLst>
              </a14:hiddenEffects>
            </a:ext>
          </a:extLst>
        </p:spPr>
        <p:txBody>
          <a:bodyPr anchor="b" anchorCtr="1"/>
          <a:lstStyle/>
          <a:p>
            <a:pPr algn="ctr">
              <a:lnSpc>
                <a:spcPct val="85000"/>
              </a:lnSpc>
              <a:defRPr/>
            </a:pPr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ДИСЦИПЛІНА ЗА ВИБОРОМ СТУДЕНТА: </a:t>
            </a:r>
            <a:br>
              <a:rPr lang="ru-RU" sz="44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spc="15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Розробка</a:t>
            </a:r>
            <a:r>
              <a:rPr lang="ru-RU" sz="4400" b="1" spc="1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400" b="1" spc="15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реалізація</a:t>
            </a:r>
            <a:r>
              <a:rPr lang="ru-RU" sz="4400" b="1" spc="1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spc="15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sz="4400" b="1" spc="1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spc="15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регіонального</a:t>
            </a:r>
            <a:r>
              <a:rPr lang="ru-RU" sz="4400" b="1" spc="1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spc="15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07963" y="3644900"/>
            <a:ext cx="5480050" cy="2895600"/>
          </a:xfrm>
          <a:prstGeom prst="rect">
            <a:avLst/>
          </a:prstGeo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lIns="0" tIns="0" rIns="0" bIns="0">
            <a:normAutofit fontScale="92500" lnSpcReduction="10000"/>
          </a:bodyPr>
          <a:lstStyle>
            <a:lvl1pPr marL="0">
              <a:defRPr sz="2000" b="0" i="1" u="heavy">
                <a:solidFill>
                  <a:schemeClr val="tx1"/>
                </a:solidFill>
                <a:latin typeface="Carlito"/>
                <a:ea typeface="+mn-ea"/>
                <a:cs typeface="Carlito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uk-UA" sz="2400" b="1" smtClean="0">
                <a:solidFill>
                  <a:srgbClr val="000066"/>
                </a:solidFill>
                <a:latin typeface="Cambria" panose="02040503050406030204" pitchFamily="18" charset="0"/>
              </a:rPr>
              <a:t>розробник дисципліни, лектор:</a:t>
            </a:r>
          </a:p>
          <a:p>
            <a:pPr algn="l">
              <a:defRPr/>
            </a:pPr>
            <a:r>
              <a:rPr lang="uk-UA" sz="2400" b="1" smtClean="0">
                <a:solidFill>
                  <a:srgbClr val="C00000"/>
                </a:solidFill>
                <a:latin typeface="Cambria" panose="02040503050406030204" pitchFamily="18" charset="0"/>
              </a:rPr>
              <a:t>Ажажа Марина Андріївна</a:t>
            </a:r>
          </a:p>
          <a:p>
            <a:pPr algn="l">
              <a:defRPr/>
            </a:pPr>
            <a:r>
              <a:rPr lang="uk-UA" sz="2400" b="1" smtClean="0">
                <a:solidFill>
                  <a:srgbClr val="002060"/>
                </a:solidFill>
                <a:latin typeface="Cambria" panose="02040503050406030204" pitchFamily="18" charset="0"/>
              </a:rPr>
              <a:t>д.н.держ.упр., професор кафедри менеджменту організацій та управління проектами </a:t>
            </a:r>
          </a:p>
          <a:p>
            <a:pPr algn="l">
              <a:defRPr/>
            </a:pPr>
            <a:r>
              <a:rPr lang="uk-UA" sz="2400" b="1" smtClean="0">
                <a:solidFill>
                  <a:srgbClr val="002060"/>
                </a:solidFill>
                <a:latin typeface="Cambria" panose="02040503050406030204" pitchFamily="18" charset="0"/>
              </a:rPr>
              <a:t>Інженерного навчально-наукового інституту</a:t>
            </a:r>
          </a:p>
          <a:p>
            <a:pPr algn="l">
              <a:defRPr/>
            </a:pPr>
            <a:r>
              <a:rPr lang="uk-UA" sz="2400" b="1" smtClean="0">
                <a:solidFill>
                  <a:srgbClr val="002060"/>
                </a:solidFill>
                <a:latin typeface="Cambria" panose="02040503050406030204" pitchFamily="18" charset="0"/>
              </a:rPr>
              <a:t> Запорізького національного університету</a:t>
            </a:r>
          </a:p>
          <a:p>
            <a:pPr algn="l">
              <a:defRPr/>
            </a:pPr>
            <a:endParaRPr lang="uk-UA" sz="2400" smtClean="0">
              <a:solidFill>
                <a:srgbClr val="000066"/>
              </a:solidFill>
              <a:latin typeface="Cambria" panose="02040503050406030204" pitchFamily="18" charset="0"/>
            </a:endParaRPr>
          </a:p>
          <a:p>
            <a:pPr algn="l">
              <a:defRPr/>
            </a:pPr>
            <a:endParaRPr lang="uk-UA" sz="2400" smtClean="0">
              <a:solidFill>
                <a:srgbClr val="000066"/>
              </a:solidFill>
              <a:latin typeface="Cambria" panose="02040503050406030204" pitchFamily="18" charset="0"/>
            </a:endParaRPr>
          </a:p>
          <a:p>
            <a:pPr algn="l">
              <a:defRPr/>
            </a:pPr>
            <a:endParaRPr lang="ru-RU" sz="2400" dirty="0">
              <a:solidFill>
                <a:srgbClr val="000066"/>
              </a:solidFill>
              <a:latin typeface="Cambria" panose="02040503050406030204" pitchFamily="18" charset="0"/>
            </a:endParaRPr>
          </a:p>
        </p:txBody>
      </p:sp>
      <p:pic>
        <p:nvPicPr>
          <p:cNvPr id="6" name="Picture 14" descr="Викладач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989263"/>
            <a:ext cx="3055938" cy="373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179831" y="2869771"/>
            <a:ext cx="8964167" cy="39242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914400" y="152400"/>
            <a:ext cx="7848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/>
              <a:t>Загальна мета дисципліни</a:t>
            </a:r>
            <a:r>
              <a:rPr lang="uk-UA" sz="2800" dirty="0"/>
              <a:t> – надати  систематизовані знання про пошук додаткових джерел фінансування територіальних громад, розробку та реалізацію </a:t>
            </a:r>
            <a:r>
              <a:rPr lang="uk-UA" sz="2800" dirty="0" err="1"/>
              <a:t>проєктів</a:t>
            </a:r>
            <a:r>
              <a:rPr lang="uk-UA" sz="2800" dirty="0"/>
              <a:t> і програм розвитку місцевого самоврядування, уміння брати успішну участь в обласному конкурсі </a:t>
            </a:r>
            <a:r>
              <a:rPr lang="uk-UA" sz="2800" dirty="0" err="1"/>
              <a:t>проєктів</a:t>
            </a:r>
            <a:r>
              <a:rPr lang="uk-UA" sz="2800" dirty="0"/>
              <a:t> і програм розвитку, розробляти грантові </a:t>
            </a:r>
            <a:r>
              <a:rPr lang="uk-UA" sz="2800" dirty="0" err="1"/>
              <a:t>проєкти</a:t>
            </a:r>
            <a:r>
              <a:rPr lang="uk-UA" sz="2800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54630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179831" y="2869771"/>
            <a:ext cx="8964167" cy="39242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609600" y="228600"/>
            <a:ext cx="83058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/>
              <a:t>Завданнями дисципліни </a:t>
            </a:r>
            <a:r>
              <a:rPr lang="uk-UA" sz="2800" b="1" i="1" dirty="0" smtClean="0"/>
              <a:t>є підготовка </a:t>
            </a:r>
            <a:r>
              <a:rPr lang="uk-UA" sz="2800" b="1" i="1" dirty="0" err="1" smtClean="0"/>
              <a:t>проєктів</a:t>
            </a:r>
            <a:r>
              <a:rPr lang="uk-UA" sz="2800" b="1" i="1" dirty="0" smtClean="0"/>
              <a:t> щодо: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uk-UA" sz="2800" b="1" i="1" dirty="0" smtClean="0"/>
              <a:t> </a:t>
            </a:r>
            <a:r>
              <a:rPr lang="uk-UA" sz="2400" b="1" i="1" dirty="0"/>
              <a:t>сприяння впровадженню ефективної політики регіонального розвитку в Україні</a:t>
            </a:r>
            <a:r>
              <a:rPr lang="uk-UA" sz="2400" b="1" i="1" dirty="0" smtClean="0"/>
              <a:t>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uk-UA" sz="2400" b="1" i="1" dirty="0" smtClean="0"/>
              <a:t> </a:t>
            </a:r>
            <a:r>
              <a:rPr lang="uk-UA" sz="2400" b="1" i="1" dirty="0"/>
              <a:t>політики згуртованості, спрямованої на створення умов для динамічного, збалансованого розвитку регіонів з метою забезпечення соціальної та економічної єдності держави, </a:t>
            </a:r>
            <a:endParaRPr lang="uk-UA" sz="2400" b="1" i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uk-UA" sz="2400" b="1" i="1" dirty="0" smtClean="0"/>
              <a:t>підвищення </a:t>
            </a:r>
            <a:r>
              <a:rPr lang="uk-UA" sz="2400" b="1" i="1" dirty="0"/>
              <a:t>рівня конкурентоспроможності регіонів, активізації економічної діяльності, </a:t>
            </a:r>
            <a:endParaRPr lang="uk-UA" sz="2400" b="1" i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uk-UA" sz="2400" b="1" i="1" dirty="0" smtClean="0"/>
              <a:t>підвищення </a:t>
            </a:r>
            <a:r>
              <a:rPr lang="uk-UA" sz="2400" b="1" i="1" dirty="0"/>
              <a:t>рівня життя населення, додержання гарантованих державою соціальних та інших стандартів для кожного громадянина незалежно від місця проживання.</a:t>
            </a:r>
            <a:endParaRPr lang="uk-UA" sz="2400" b="1" i="1" dirty="0"/>
          </a:p>
        </p:txBody>
      </p:sp>
    </p:spTree>
    <p:extLst>
      <p:ext uri="{BB962C8B-B14F-4D97-AF65-F5344CB8AC3E}">
        <p14:creationId xmlns:p14="http://schemas.microsoft.com/office/powerpoint/2010/main" val="1681285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555" y="304800"/>
            <a:ext cx="8659369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Інформаційні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Іванов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С. В.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Концепція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як теоретична база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сільських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територій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/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С.В.Іванов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М.Є.Рогоза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В.І.Перебийніс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Економічний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вісник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Донбасу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– 2016. – №1 (43). – С. 51-55.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Інструменти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регіонального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/ авт.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кол.:О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В.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Берданова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Г. А. Борщ, В. М. Вакуленко, О. І.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Васильєва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Н. М.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Гринчук,О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С.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Ігнатенко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І. М. Петренко, Н. А.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Сич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; за ред. О. В.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Берданової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В. М.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Вакуленка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– К.: НАДУ, 2013. – 310 с.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Інструменти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об’єднаних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територіальних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громад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децентралізації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/ за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заг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ред.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В.М.Олуйка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– К.: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Ваіте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2017. - 432 с.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Методологія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регіонального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Інструмент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розробки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стратегій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регіонального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планів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– К.: Проект ЄС «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Підтримка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регіонального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», 2016. – 159 с.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Методологія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стратегічного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об’єднаних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територіальних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громад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/ Проект «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Підтримка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регіонального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». – К.: 2016. – 55 с.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Перебийніс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В. І.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Державне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соціально-економічного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сільських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територій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/ В. І.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Перебийніс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В. І.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Гавриш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Ю. В.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Перебийніс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//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вісник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Полтавського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університету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торгівлі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Серія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науки». – 2014. – №1. – С. 79-84.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моніторингу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регіонального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Лендьел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М.,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Винницький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Б.,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Ратейчак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Ю.,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Санжаровський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І. / За ред.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Санжаровського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І.,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Полянського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Ю. – К.: К.І.С., 2007. – 80 с.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Регіональне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/ за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заг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ред. Ю. В.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Ковбасюка,В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М.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Вакуленка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М. К.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Орлатого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– К.: НАДУ, 2014. – 516 с.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Співробітництво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територіальних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громад (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міжмуніципальне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співробітництво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ММС):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/ за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заг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ред.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В.В.Толкованова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Т.В.Журавля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– К.: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Фенікс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2016. - 154 с.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Стратегічне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об’єднаної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територіальної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громади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/ [О. В.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Берданова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В. М. Вакуленко, І. В.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Валентюк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А. Ф. Ткачук]. – К., 2017. – 121 с.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Татт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Браян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Регіональний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економічний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/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Браян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Татт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Пат Грей,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О.П.Крайник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Львів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Лігапрес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2003. – 280 с. 12. Ткачук А. Ф.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Стратегічне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громаді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модуль) / А. Ткачук, В.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Кашевський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П.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Мавко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– К. : ІКЦ «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Легальний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статус», 2016. – 96 с.</a:t>
            </a:r>
          </a:p>
        </p:txBody>
      </p:sp>
    </p:spTree>
    <p:extLst>
      <p:ext uri="{BB962C8B-B14F-4D97-AF65-F5344CB8AC3E}">
        <p14:creationId xmlns:p14="http://schemas.microsoft.com/office/powerpoint/2010/main" val="148660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179831" y="2869771"/>
            <a:ext cx="8964167" cy="39242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660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651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UserAsus</dc:creator>
  <cp:lastModifiedBy>Владелец</cp:lastModifiedBy>
  <cp:revision>14</cp:revision>
  <dcterms:created xsi:type="dcterms:W3CDTF">2020-10-16T19:28:23Z</dcterms:created>
  <dcterms:modified xsi:type="dcterms:W3CDTF">2022-01-23T21:35:04Z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2016-11-21T00:00:00Z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2020-10-16T00:00:00Z</vt:filetime>
  </property>
</Properties>
</file>