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7" r:id="rId2"/>
    <p:sldId id="256" r:id="rId3"/>
    <p:sldId id="268" r:id="rId4"/>
    <p:sldId id="269" r:id="rId5"/>
    <p:sldId id="271" r:id="rId6"/>
    <p:sldId id="272" r:id="rId7"/>
    <p:sldId id="282" r:id="rId8"/>
    <p:sldId id="291" r:id="rId9"/>
    <p:sldId id="284" r:id="rId10"/>
    <p:sldId id="286" r:id="rId11"/>
    <p:sldId id="288" r:id="rId12"/>
    <p:sldId id="290" r:id="rId13"/>
    <p:sldId id="274" r:id="rId14"/>
    <p:sldId id="273" r:id="rId15"/>
    <p:sldId id="275" r:id="rId16"/>
    <p:sldId id="276" r:id="rId17"/>
    <p:sldId id="270" r:id="rId18"/>
    <p:sldId id="258" r:id="rId19"/>
    <p:sldId id="277" r:id="rId20"/>
    <p:sldId id="260" r:id="rId21"/>
    <p:sldId id="280" r:id="rId22"/>
    <p:sldId id="259" r:id="rId23"/>
    <p:sldId id="278" r:id="rId24"/>
    <p:sldId id="279" r:id="rId25"/>
    <p:sldId id="261" r:id="rId26"/>
    <p:sldId id="295" r:id="rId27"/>
    <p:sldId id="263" r:id="rId28"/>
    <p:sldId id="264" r:id="rId29"/>
    <p:sldId id="262" r:id="rId30"/>
    <p:sldId id="292" r:id="rId31"/>
    <p:sldId id="265" r:id="rId32"/>
    <p:sldId id="266" r:id="rId33"/>
    <p:sldId id="293" r:id="rId34"/>
    <p:sldId id="29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82" y="10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1DEF9F-2352-4F3E-830A-96DC6FAA7F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E9B460-B45F-4617-87BE-AE5F736D665F}">
      <dgm:prSet/>
      <dgm:spPr/>
      <dgm:t>
        <a:bodyPr/>
        <a:lstStyle/>
        <a:p>
          <a:pPr rtl="0"/>
          <a:r>
            <a:rPr lang="uk-UA" dirty="0" smtClean="0"/>
            <a:t>Декларація прав національностей України (1991 р.)</a:t>
          </a:r>
          <a:endParaRPr lang="ru-RU" dirty="0"/>
        </a:p>
      </dgm:t>
    </dgm:pt>
    <dgm:pt modelId="{AA8E874A-3F71-48CA-B8EA-D68289A9893B}" type="parTrans" cxnId="{0F39B17F-74EE-4491-8F19-E926550984AF}">
      <dgm:prSet/>
      <dgm:spPr/>
      <dgm:t>
        <a:bodyPr/>
        <a:lstStyle/>
        <a:p>
          <a:endParaRPr lang="ru-RU"/>
        </a:p>
      </dgm:t>
    </dgm:pt>
    <dgm:pt modelId="{E15A93C9-D4C2-47B7-BBCC-AC211A8E7716}" type="sibTrans" cxnId="{0F39B17F-74EE-4491-8F19-E926550984AF}">
      <dgm:prSet/>
      <dgm:spPr/>
      <dgm:t>
        <a:bodyPr/>
        <a:lstStyle/>
        <a:p>
          <a:endParaRPr lang="ru-RU"/>
        </a:p>
      </dgm:t>
    </dgm:pt>
    <dgm:pt modelId="{7C487733-196F-4FDE-8003-DF4457707E60}">
      <dgm:prSet/>
      <dgm:spPr/>
      <dgm:t>
        <a:bodyPr/>
        <a:lstStyle/>
        <a:p>
          <a:pPr rtl="0"/>
          <a:r>
            <a:rPr lang="uk-UA" smtClean="0"/>
            <a:t>Закон України «Про національні меншини в Україні» (1992 р.)</a:t>
          </a:r>
          <a:endParaRPr lang="ru-RU"/>
        </a:p>
      </dgm:t>
    </dgm:pt>
    <dgm:pt modelId="{0A263CF7-5930-45C5-8BCF-9E553C1B2EBF}" type="parTrans" cxnId="{97B19CC6-0B04-4956-B1C2-67AD55D9254D}">
      <dgm:prSet/>
      <dgm:spPr/>
      <dgm:t>
        <a:bodyPr/>
        <a:lstStyle/>
        <a:p>
          <a:endParaRPr lang="ru-RU"/>
        </a:p>
      </dgm:t>
    </dgm:pt>
    <dgm:pt modelId="{A93973C5-6D27-42F1-971F-5702F242468E}" type="sibTrans" cxnId="{97B19CC6-0B04-4956-B1C2-67AD55D9254D}">
      <dgm:prSet/>
      <dgm:spPr/>
      <dgm:t>
        <a:bodyPr/>
        <a:lstStyle/>
        <a:p>
          <a:endParaRPr lang="ru-RU"/>
        </a:p>
      </dgm:t>
    </dgm:pt>
    <dgm:pt modelId="{A83EDE2A-C3F7-4EC0-9BFF-F5E9E738E2FE}">
      <dgm:prSet/>
      <dgm:spPr/>
      <dgm:t>
        <a:bodyPr/>
        <a:lstStyle/>
        <a:p>
          <a:pPr rtl="0"/>
          <a:r>
            <a:rPr lang="uk-UA" smtClean="0"/>
            <a:t>Конституція України (1996 р.)</a:t>
          </a:r>
          <a:endParaRPr lang="ru-RU"/>
        </a:p>
      </dgm:t>
    </dgm:pt>
    <dgm:pt modelId="{7A89B756-07AE-41AD-8817-DF5936E63257}" type="parTrans" cxnId="{8106A619-FE54-4D81-8299-BB9376CC7A6C}">
      <dgm:prSet/>
      <dgm:spPr/>
      <dgm:t>
        <a:bodyPr/>
        <a:lstStyle/>
        <a:p>
          <a:endParaRPr lang="ru-RU"/>
        </a:p>
      </dgm:t>
    </dgm:pt>
    <dgm:pt modelId="{7171EE09-74FA-448A-899D-91397591641C}" type="sibTrans" cxnId="{8106A619-FE54-4D81-8299-BB9376CC7A6C}">
      <dgm:prSet/>
      <dgm:spPr/>
      <dgm:t>
        <a:bodyPr/>
        <a:lstStyle/>
        <a:p>
          <a:endParaRPr lang="ru-RU"/>
        </a:p>
      </dgm:t>
    </dgm:pt>
    <dgm:pt modelId="{57D61FA4-69B9-4DE0-804B-72B34831770E}">
      <dgm:prSet/>
      <dgm:spPr/>
      <dgm:t>
        <a:bodyPr/>
        <a:lstStyle/>
        <a:p>
          <a:pPr rtl="0"/>
          <a:r>
            <a:rPr lang="uk-UA" smtClean="0"/>
            <a:t>Закон України «Про громадські об’єднання» (2012 р.)</a:t>
          </a:r>
          <a:endParaRPr lang="ru-RU"/>
        </a:p>
      </dgm:t>
    </dgm:pt>
    <dgm:pt modelId="{5A76204B-26A0-432A-862A-F88F8214ACB6}" type="parTrans" cxnId="{1A48DE88-3625-48FD-B156-4F6A8746ED74}">
      <dgm:prSet/>
      <dgm:spPr/>
      <dgm:t>
        <a:bodyPr/>
        <a:lstStyle/>
        <a:p>
          <a:endParaRPr lang="ru-RU"/>
        </a:p>
      </dgm:t>
    </dgm:pt>
    <dgm:pt modelId="{CE22AB29-1665-4F63-B2D7-89C52D79F089}" type="sibTrans" cxnId="{1A48DE88-3625-48FD-B156-4F6A8746ED74}">
      <dgm:prSet/>
      <dgm:spPr/>
      <dgm:t>
        <a:bodyPr/>
        <a:lstStyle/>
        <a:p>
          <a:endParaRPr lang="ru-RU"/>
        </a:p>
      </dgm:t>
    </dgm:pt>
    <dgm:pt modelId="{8CC084C9-D9B6-4F19-8C65-B3C2E7DAD3A9}" type="pres">
      <dgm:prSet presAssocID="{201DEF9F-2352-4F3E-830A-96DC6FAA7F85}" presName="linear" presStyleCnt="0">
        <dgm:presLayoutVars>
          <dgm:animLvl val="lvl"/>
          <dgm:resizeHandles val="exact"/>
        </dgm:presLayoutVars>
      </dgm:prSet>
      <dgm:spPr/>
    </dgm:pt>
    <dgm:pt modelId="{29594176-6C8E-4E8F-81CA-6F99EEDB4854}" type="pres">
      <dgm:prSet presAssocID="{ADE9B460-B45F-4617-87BE-AE5F736D665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D01541D-90B6-4222-951F-B4E6F00837D0}" type="pres">
      <dgm:prSet presAssocID="{E15A93C9-D4C2-47B7-BBCC-AC211A8E7716}" presName="spacer" presStyleCnt="0"/>
      <dgm:spPr/>
    </dgm:pt>
    <dgm:pt modelId="{EE467238-3A39-499B-B5FE-88B51D65271B}" type="pres">
      <dgm:prSet presAssocID="{7C487733-196F-4FDE-8003-DF4457707E6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7D6C7C8-565D-4FB2-9207-396F363FCF3C}" type="pres">
      <dgm:prSet presAssocID="{A93973C5-6D27-42F1-971F-5702F242468E}" presName="spacer" presStyleCnt="0"/>
      <dgm:spPr/>
    </dgm:pt>
    <dgm:pt modelId="{FFE2A18C-0592-4220-8F36-0880AD5AF209}" type="pres">
      <dgm:prSet presAssocID="{A83EDE2A-C3F7-4EC0-9BFF-F5E9E738E2F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2FF6433-62E5-4051-8BBA-86F3EBDB1E52}" type="pres">
      <dgm:prSet presAssocID="{7171EE09-74FA-448A-899D-91397591641C}" presName="spacer" presStyleCnt="0"/>
      <dgm:spPr/>
    </dgm:pt>
    <dgm:pt modelId="{1C0E78E9-5039-4556-838C-7CA8A9DA7566}" type="pres">
      <dgm:prSet presAssocID="{57D61FA4-69B9-4DE0-804B-72B34831770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678AED0-C119-4351-AE68-45998BAC644D}" type="presOf" srcId="{A83EDE2A-C3F7-4EC0-9BFF-F5E9E738E2FE}" destId="{FFE2A18C-0592-4220-8F36-0880AD5AF209}" srcOrd="0" destOrd="0" presId="urn:microsoft.com/office/officeart/2005/8/layout/vList2"/>
    <dgm:cxn modelId="{80106BFB-7151-4E29-8B7D-691924C04796}" type="presOf" srcId="{ADE9B460-B45F-4617-87BE-AE5F736D665F}" destId="{29594176-6C8E-4E8F-81CA-6F99EEDB4854}" srcOrd="0" destOrd="0" presId="urn:microsoft.com/office/officeart/2005/8/layout/vList2"/>
    <dgm:cxn modelId="{0F39B17F-74EE-4491-8F19-E926550984AF}" srcId="{201DEF9F-2352-4F3E-830A-96DC6FAA7F85}" destId="{ADE9B460-B45F-4617-87BE-AE5F736D665F}" srcOrd="0" destOrd="0" parTransId="{AA8E874A-3F71-48CA-B8EA-D68289A9893B}" sibTransId="{E15A93C9-D4C2-47B7-BBCC-AC211A8E7716}"/>
    <dgm:cxn modelId="{8106A619-FE54-4D81-8299-BB9376CC7A6C}" srcId="{201DEF9F-2352-4F3E-830A-96DC6FAA7F85}" destId="{A83EDE2A-C3F7-4EC0-9BFF-F5E9E738E2FE}" srcOrd="2" destOrd="0" parTransId="{7A89B756-07AE-41AD-8817-DF5936E63257}" sibTransId="{7171EE09-74FA-448A-899D-91397591641C}"/>
    <dgm:cxn modelId="{1A48DE88-3625-48FD-B156-4F6A8746ED74}" srcId="{201DEF9F-2352-4F3E-830A-96DC6FAA7F85}" destId="{57D61FA4-69B9-4DE0-804B-72B34831770E}" srcOrd="3" destOrd="0" parTransId="{5A76204B-26A0-432A-862A-F88F8214ACB6}" sibTransId="{CE22AB29-1665-4F63-B2D7-89C52D79F089}"/>
    <dgm:cxn modelId="{350BB11E-2552-4816-AA0C-E8169086704A}" type="presOf" srcId="{201DEF9F-2352-4F3E-830A-96DC6FAA7F85}" destId="{8CC084C9-D9B6-4F19-8C65-B3C2E7DAD3A9}" srcOrd="0" destOrd="0" presId="urn:microsoft.com/office/officeart/2005/8/layout/vList2"/>
    <dgm:cxn modelId="{64FB194B-802B-4959-AAA3-A55CAF648954}" type="presOf" srcId="{57D61FA4-69B9-4DE0-804B-72B34831770E}" destId="{1C0E78E9-5039-4556-838C-7CA8A9DA7566}" srcOrd="0" destOrd="0" presId="urn:microsoft.com/office/officeart/2005/8/layout/vList2"/>
    <dgm:cxn modelId="{97B19CC6-0B04-4956-B1C2-67AD55D9254D}" srcId="{201DEF9F-2352-4F3E-830A-96DC6FAA7F85}" destId="{7C487733-196F-4FDE-8003-DF4457707E60}" srcOrd="1" destOrd="0" parTransId="{0A263CF7-5930-45C5-8BCF-9E553C1B2EBF}" sibTransId="{A93973C5-6D27-42F1-971F-5702F242468E}"/>
    <dgm:cxn modelId="{BCD07BCB-4F29-485A-886D-6331229E5F4B}" type="presOf" srcId="{7C487733-196F-4FDE-8003-DF4457707E60}" destId="{EE467238-3A39-499B-B5FE-88B51D65271B}" srcOrd="0" destOrd="0" presId="urn:microsoft.com/office/officeart/2005/8/layout/vList2"/>
    <dgm:cxn modelId="{EEA79857-9CCD-44C8-9B1A-B007840B3369}" type="presParOf" srcId="{8CC084C9-D9B6-4F19-8C65-B3C2E7DAD3A9}" destId="{29594176-6C8E-4E8F-81CA-6F99EEDB4854}" srcOrd="0" destOrd="0" presId="urn:microsoft.com/office/officeart/2005/8/layout/vList2"/>
    <dgm:cxn modelId="{12E2F817-8A84-44DE-AE5F-DD72DAF22962}" type="presParOf" srcId="{8CC084C9-D9B6-4F19-8C65-B3C2E7DAD3A9}" destId="{2D01541D-90B6-4222-951F-B4E6F00837D0}" srcOrd="1" destOrd="0" presId="urn:microsoft.com/office/officeart/2005/8/layout/vList2"/>
    <dgm:cxn modelId="{02419D68-180D-41C6-A42B-6A4751CCA14B}" type="presParOf" srcId="{8CC084C9-D9B6-4F19-8C65-B3C2E7DAD3A9}" destId="{EE467238-3A39-499B-B5FE-88B51D65271B}" srcOrd="2" destOrd="0" presId="urn:microsoft.com/office/officeart/2005/8/layout/vList2"/>
    <dgm:cxn modelId="{1E48044E-8FA8-4A91-B562-E7E49E40A76B}" type="presParOf" srcId="{8CC084C9-D9B6-4F19-8C65-B3C2E7DAD3A9}" destId="{57D6C7C8-565D-4FB2-9207-396F363FCF3C}" srcOrd="3" destOrd="0" presId="urn:microsoft.com/office/officeart/2005/8/layout/vList2"/>
    <dgm:cxn modelId="{8D93A1F3-6697-4998-AA01-9851E5DCA397}" type="presParOf" srcId="{8CC084C9-D9B6-4F19-8C65-B3C2E7DAD3A9}" destId="{FFE2A18C-0592-4220-8F36-0880AD5AF209}" srcOrd="4" destOrd="0" presId="urn:microsoft.com/office/officeart/2005/8/layout/vList2"/>
    <dgm:cxn modelId="{5EBD39AE-1712-4D13-8A1C-6A580B1B4CE9}" type="presParOf" srcId="{8CC084C9-D9B6-4F19-8C65-B3C2E7DAD3A9}" destId="{12FF6433-62E5-4051-8BBA-86F3EBDB1E52}" srcOrd="5" destOrd="0" presId="urn:microsoft.com/office/officeart/2005/8/layout/vList2"/>
    <dgm:cxn modelId="{A8F1828A-775E-4D54-AE75-219AFA4D2C05}" type="presParOf" srcId="{8CC084C9-D9B6-4F19-8C65-B3C2E7DAD3A9}" destId="{1C0E78E9-5039-4556-838C-7CA8A9DA756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742BF1-F6D5-489C-91C7-1921B04638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D9176E3-0D61-4366-99B6-14A94EFFA552}">
      <dgm:prSet/>
      <dgm:spPr/>
      <dgm:t>
        <a:bodyPr/>
        <a:lstStyle/>
        <a:p>
          <a:pPr rtl="0"/>
          <a:r>
            <a:rPr lang="uk-UA" smtClean="0"/>
            <a:t>Рамкова конвенція «Про захист національних меншин» (1995 р.)</a:t>
          </a:r>
          <a:endParaRPr lang="ru-RU"/>
        </a:p>
      </dgm:t>
    </dgm:pt>
    <dgm:pt modelId="{25C69D46-1662-4C44-82E4-B1C779F00E83}" type="parTrans" cxnId="{16F81BBB-AAF9-460F-8F63-273D86B29BAC}">
      <dgm:prSet/>
      <dgm:spPr/>
      <dgm:t>
        <a:bodyPr/>
        <a:lstStyle/>
        <a:p>
          <a:endParaRPr lang="ru-RU"/>
        </a:p>
      </dgm:t>
    </dgm:pt>
    <dgm:pt modelId="{6B5654E7-C559-465C-B83F-A4873AF37CEA}" type="sibTrans" cxnId="{16F81BBB-AAF9-460F-8F63-273D86B29BAC}">
      <dgm:prSet/>
      <dgm:spPr/>
      <dgm:t>
        <a:bodyPr/>
        <a:lstStyle/>
        <a:p>
          <a:endParaRPr lang="ru-RU"/>
        </a:p>
      </dgm:t>
    </dgm:pt>
    <dgm:pt modelId="{A7E1F420-FC54-4271-B7F4-BB589B96E86F}">
      <dgm:prSet/>
      <dgm:spPr/>
      <dgm:t>
        <a:bodyPr/>
        <a:lstStyle/>
        <a:p>
          <a:pPr rtl="0"/>
          <a:r>
            <a:rPr lang="uk-UA" smtClean="0"/>
            <a:t>Лундські рекомендації про ефективну участь національних меншин у суспільно-політичному житті (вересень 1999</a:t>
          </a:r>
          <a:r>
            <a:rPr lang="ru-RU" smtClean="0"/>
            <a:t> </a:t>
          </a:r>
          <a:r>
            <a:rPr lang="uk-UA" smtClean="0"/>
            <a:t>р.)</a:t>
          </a:r>
          <a:endParaRPr lang="ru-RU"/>
        </a:p>
      </dgm:t>
    </dgm:pt>
    <dgm:pt modelId="{4C7FCEA2-6C64-4C7E-A4F9-9368E4B0D8CC}" type="parTrans" cxnId="{CBB87091-A143-4DEE-86B4-7AB9799F00A9}">
      <dgm:prSet/>
      <dgm:spPr/>
      <dgm:t>
        <a:bodyPr/>
        <a:lstStyle/>
        <a:p>
          <a:endParaRPr lang="ru-RU"/>
        </a:p>
      </dgm:t>
    </dgm:pt>
    <dgm:pt modelId="{4A9D6D72-C2B1-45CF-AE99-9664EAE1C58B}" type="sibTrans" cxnId="{CBB87091-A143-4DEE-86B4-7AB9799F00A9}">
      <dgm:prSet/>
      <dgm:spPr/>
      <dgm:t>
        <a:bodyPr/>
        <a:lstStyle/>
        <a:p>
          <a:endParaRPr lang="ru-RU"/>
        </a:p>
      </dgm:t>
    </dgm:pt>
    <dgm:pt modelId="{FF520AC7-4224-496E-8C33-52F8AD59B4F8}">
      <dgm:prSet/>
      <dgm:spPr/>
      <dgm:t>
        <a:bodyPr/>
        <a:lstStyle/>
        <a:p>
          <a:pPr rtl="0"/>
          <a:r>
            <a:rPr lang="uk-UA" smtClean="0"/>
            <a:t>Больцанські рекомендації ОБСЄ про національні меншини в міждержавних відносинах (2008 р.)</a:t>
          </a:r>
          <a:endParaRPr lang="ru-RU"/>
        </a:p>
      </dgm:t>
    </dgm:pt>
    <dgm:pt modelId="{A6FFBE00-7277-46DE-89C0-3A974C5AD8E0}" type="parTrans" cxnId="{0CFD9547-B506-46BE-897C-0AB744060AAE}">
      <dgm:prSet/>
      <dgm:spPr/>
      <dgm:t>
        <a:bodyPr/>
        <a:lstStyle/>
        <a:p>
          <a:endParaRPr lang="ru-RU"/>
        </a:p>
      </dgm:t>
    </dgm:pt>
    <dgm:pt modelId="{83FBD473-DA7B-4C31-AAD7-446F15FD40EE}" type="sibTrans" cxnId="{0CFD9547-B506-46BE-897C-0AB744060AAE}">
      <dgm:prSet/>
      <dgm:spPr/>
      <dgm:t>
        <a:bodyPr/>
        <a:lstStyle/>
        <a:p>
          <a:endParaRPr lang="ru-RU"/>
        </a:p>
      </dgm:t>
    </dgm:pt>
    <dgm:pt modelId="{DFE3D1DD-2FAB-41E0-BDBD-7266AD8FC613}">
      <dgm:prSet/>
      <dgm:spPr/>
      <dgm:t>
        <a:bodyPr/>
        <a:lstStyle/>
        <a:p>
          <a:pPr rtl="0"/>
          <a:r>
            <a:rPr lang="uk-UA" smtClean="0"/>
            <a:t>Люблянські рекомендації по інтеграції різноманітних суспільств (листопад 2012 р.). </a:t>
          </a:r>
          <a:endParaRPr lang="ru-RU"/>
        </a:p>
      </dgm:t>
    </dgm:pt>
    <dgm:pt modelId="{6A68E430-79E3-4287-9C1F-610F78E3CDC3}" type="parTrans" cxnId="{F8742491-459E-4DA9-921C-2217EF68BD38}">
      <dgm:prSet/>
      <dgm:spPr/>
      <dgm:t>
        <a:bodyPr/>
        <a:lstStyle/>
        <a:p>
          <a:endParaRPr lang="ru-RU"/>
        </a:p>
      </dgm:t>
    </dgm:pt>
    <dgm:pt modelId="{3E361F46-C43C-442C-BE30-F308651CFB8B}" type="sibTrans" cxnId="{F8742491-459E-4DA9-921C-2217EF68BD38}">
      <dgm:prSet/>
      <dgm:spPr/>
      <dgm:t>
        <a:bodyPr/>
        <a:lstStyle/>
        <a:p>
          <a:endParaRPr lang="ru-RU"/>
        </a:p>
      </dgm:t>
    </dgm:pt>
    <dgm:pt modelId="{3D8C3619-DE25-46DB-B232-4FD93482D4F4}" type="pres">
      <dgm:prSet presAssocID="{ED742BF1-F6D5-489C-91C7-1921B04638A9}" presName="linear" presStyleCnt="0">
        <dgm:presLayoutVars>
          <dgm:animLvl val="lvl"/>
          <dgm:resizeHandles val="exact"/>
        </dgm:presLayoutVars>
      </dgm:prSet>
      <dgm:spPr/>
    </dgm:pt>
    <dgm:pt modelId="{8A7FE2AC-1C3E-4BFC-AF14-BCBBEE9717BB}" type="pres">
      <dgm:prSet presAssocID="{8D9176E3-0D61-4366-99B6-14A94EFFA55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A3E32A9-D10D-4A80-918A-057FCE6CB7B2}" type="pres">
      <dgm:prSet presAssocID="{6B5654E7-C559-465C-B83F-A4873AF37CEA}" presName="spacer" presStyleCnt="0"/>
      <dgm:spPr/>
    </dgm:pt>
    <dgm:pt modelId="{8E0377EC-931B-4D63-8681-862EDF906865}" type="pres">
      <dgm:prSet presAssocID="{A7E1F420-FC54-4271-B7F4-BB589B96E86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6A80EBB-D03E-4196-B40F-B1172A1B6E69}" type="pres">
      <dgm:prSet presAssocID="{4A9D6D72-C2B1-45CF-AE99-9664EAE1C58B}" presName="spacer" presStyleCnt="0"/>
      <dgm:spPr/>
    </dgm:pt>
    <dgm:pt modelId="{262DE5EE-A024-4EB3-923E-5D6A4F9E8093}" type="pres">
      <dgm:prSet presAssocID="{FF520AC7-4224-496E-8C33-52F8AD59B4F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4061DFA-EEF7-4BE5-845A-440CAF08E75E}" type="pres">
      <dgm:prSet presAssocID="{83FBD473-DA7B-4C31-AAD7-446F15FD40EE}" presName="spacer" presStyleCnt="0"/>
      <dgm:spPr/>
    </dgm:pt>
    <dgm:pt modelId="{D7328637-43BA-47B2-AB93-7D6714631CDE}" type="pres">
      <dgm:prSet presAssocID="{DFE3D1DD-2FAB-41E0-BDBD-7266AD8FC61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B535154-CE3E-452D-A198-3FC81AB595B3}" type="presOf" srcId="{FF520AC7-4224-496E-8C33-52F8AD59B4F8}" destId="{262DE5EE-A024-4EB3-923E-5D6A4F9E8093}" srcOrd="0" destOrd="0" presId="urn:microsoft.com/office/officeart/2005/8/layout/vList2"/>
    <dgm:cxn modelId="{0CFD9547-B506-46BE-897C-0AB744060AAE}" srcId="{ED742BF1-F6D5-489C-91C7-1921B04638A9}" destId="{FF520AC7-4224-496E-8C33-52F8AD59B4F8}" srcOrd="2" destOrd="0" parTransId="{A6FFBE00-7277-46DE-89C0-3A974C5AD8E0}" sibTransId="{83FBD473-DA7B-4C31-AAD7-446F15FD40EE}"/>
    <dgm:cxn modelId="{105A15C7-388D-4AA9-A634-7E77F5623E5C}" type="presOf" srcId="{ED742BF1-F6D5-489C-91C7-1921B04638A9}" destId="{3D8C3619-DE25-46DB-B232-4FD93482D4F4}" srcOrd="0" destOrd="0" presId="urn:microsoft.com/office/officeart/2005/8/layout/vList2"/>
    <dgm:cxn modelId="{16F81BBB-AAF9-460F-8F63-273D86B29BAC}" srcId="{ED742BF1-F6D5-489C-91C7-1921B04638A9}" destId="{8D9176E3-0D61-4366-99B6-14A94EFFA552}" srcOrd="0" destOrd="0" parTransId="{25C69D46-1662-4C44-82E4-B1C779F00E83}" sibTransId="{6B5654E7-C559-465C-B83F-A4873AF37CEA}"/>
    <dgm:cxn modelId="{B812F8B6-EE65-479F-9745-08030DEFFC67}" type="presOf" srcId="{8D9176E3-0D61-4366-99B6-14A94EFFA552}" destId="{8A7FE2AC-1C3E-4BFC-AF14-BCBBEE9717BB}" srcOrd="0" destOrd="0" presId="urn:microsoft.com/office/officeart/2005/8/layout/vList2"/>
    <dgm:cxn modelId="{05428FA1-E9D0-485D-AB28-E0771BB38FC3}" type="presOf" srcId="{A7E1F420-FC54-4271-B7F4-BB589B96E86F}" destId="{8E0377EC-931B-4D63-8681-862EDF906865}" srcOrd="0" destOrd="0" presId="urn:microsoft.com/office/officeart/2005/8/layout/vList2"/>
    <dgm:cxn modelId="{F8742491-459E-4DA9-921C-2217EF68BD38}" srcId="{ED742BF1-F6D5-489C-91C7-1921B04638A9}" destId="{DFE3D1DD-2FAB-41E0-BDBD-7266AD8FC613}" srcOrd="3" destOrd="0" parTransId="{6A68E430-79E3-4287-9C1F-610F78E3CDC3}" sibTransId="{3E361F46-C43C-442C-BE30-F308651CFB8B}"/>
    <dgm:cxn modelId="{CBB87091-A143-4DEE-86B4-7AB9799F00A9}" srcId="{ED742BF1-F6D5-489C-91C7-1921B04638A9}" destId="{A7E1F420-FC54-4271-B7F4-BB589B96E86F}" srcOrd="1" destOrd="0" parTransId="{4C7FCEA2-6C64-4C7E-A4F9-9368E4B0D8CC}" sibTransId="{4A9D6D72-C2B1-45CF-AE99-9664EAE1C58B}"/>
    <dgm:cxn modelId="{733F118C-25F8-49E2-90F2-114C436DE917}" type="presOf" srcId="{DFE3D1DD-2FAB-41E0-BDBD-7266AD8FC613}" destId="{D7328637-43BA-47B2-AB93-7D6714631CDE}" srcOrd="0" destOrd="0" presId="urn:microsoft.com/office/officeart/2005/8/layout/vList2"/>
    <dgm:cxn modelId="{A36FBDC4-C400-4E78-9D9D-85C79B633C33}" type="presParOf" srcId="{3D8C3619-DE25-46DB-B232-4FD93482D4F4}" destId="{8A7FE2AC-1C3E-4BFC-AF14-BCBBEE9717BB}" srcOrd="0" destOrd="0" presId="urn:microsoft.com/office/officeart/2005/8/layout/vList2"/>
    <dgm:cxn modelId="{557024DB-B461-41F9-8656-F45963EC02F4}" type="presParOf" srcId="{3D8C3619-DE25-46DB-B232-4FD93482D4F4}" destId="{EA3E32A9-D10D-4A80-918A-057FCE6CB7B2}" srcOrd="1" destOrd="0" presId="urn:microsoft.com/office/officeart/2005/8/layout/vList2"/>
    <dgm:cxn modelId="{FFFC5EC9-8ED2-4656-84CC-EAC35A09C027}" type="presParOf" srcId="{3D8C3619-DE25-46DB-B232-4FD93482D4F4}" destId="{8E0377EC-931B-4D63-8681-862EDF906865}" srcOrd="2" destOrd="0" presId="urn:microsoft.com/office/officeart/2005/8/layout/vList2"/>
    <dgm:cxn modelId="{0215D60E-0BF9-4EA4-A288-047D8BF79FD5}" type="presParOf" srcId="{3D8C3619-DE25-46DB-B232-4FD93482D4F4}" destId="{D6A80EBB-D03E-4196-B40F-B1172A1B6E69}" srcOrd="3" destOrd="0" presId="urn:microsoft.com/office/officeart/2005/8/layout/vList2"/>
    <dgm:cxn modelId="{9FEB8507-809B-414E-9B91-9AD6C6CF38A5}" type="presParOf" srcId="{3D8C3619-DE25-46DB-B232-4FD93482D4F4}" destId="{262DE5EE-A024-4EB3-923E-5D6A4F9E8093}" srcOrd="4" destOrd="0" presId="urn:microsoft.com/office/officeart/2005/8/layout/vList2"/>
    <dgm:cxn modelId="{CE70DE75-73F1-4CDC-9E57-E569E9C1334C}" type="presParOf" srcId="{3D8C3619-DE25-46DB-B232-4FD93482D4F4}" destId="{A4061DFA-EEF7-4BE5-845A-440CAF08E75E}" srcOrd="5" destOrd="0" presId="urn:microsoft.com/office/officeart/2005/8/layout/vList2"/>
    <dgm:cxn modelId="{ADC3A38C-BF7E-46FA-8ABE-4C4309BE95C0}" type="presParOf" srcId="{3D8C3619-DE25-46DB-B232-4FD93482D4F4}" destId="{D7328637-43BA-47B2-AB93-7D6714631CD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15413B-6D4E-4EDA-A296-B50AF8EE0B6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0875BB4-A937-4E6F-8020-7EA6027D6368}">
      <dgm:prSet/>
      <dgm:spPr/>
      <dgm:t>
        <a:bodyPr/>
        <a:lstStyle/>
        <a:p>
          <a:pPr rtl="0"/>
          <a:r>
            <a:rPr lang="uk-UA" smtClean="0"/>
            <a:t>Право на нац.-культ. автономію</a:t>
          </a:r>
          <a:endParaRPr lang="ru-RU"/>
        </a:p>
      </dgm:t>
    </dgm:pt>
    <dgm:pt modelId="{83DC171C-98D4-4819-A6BD-2C3F6AE09E24}" type="parTrans" cxnId="{BDE03B54-64A7-47A4-B67A-84BDE1813A54}">
      <dgm:prSet/>
      <dgm:spPr/>
      <dgm:t>
        <a:bodyPr/>
        <a:lstStyle/>
        <a:p>
          <a:endParaRPr lang="ru-RU"/>
        </a:p>
      </dgm:t>
    </dgm:pt>
    <dgm:pt modelId="{B8A925B2-03BB-47C7-BB27-5FFB83630FA3}" type="sibTrans" cxnId="{BDE03B54-64A7-47A4-B67A-84BDE1813A54}">
      <dgm:prSet/>
      <dgm:spPr/>
      <dgm:t>
        <a:bodyPr/>
        <a:lstStyle/>
        <a:p>
          <a:endParaRPr lang="ru-RU"/>
        </a:p>
      </dgm:t>
    </dgm:pt>
    <dgm:pt modelId="{A37CB3D8-DD44-44DC-892D-EDAD03A2EA73}">
      <dgm:prSet/>
      <dgm:spPr/>
      <dgm:t>
        <a:bodyPr/>
        <a:lstStyle/>
        <a:p>
          <a:pPr rtl="0"/>
          <a:r>
            <a:rPr lang="uk-UA" smtClean="0"/>
            <a:t>Участь у виборах</a:t>
          </a:r>
          <a:endParaRPr lang="ru-RU"/>
        </a:p>
      </dgm:t>
    </dgm:pt>
    <dgm:pt modelId="{63D38D99-7B39-47B5-ADE7-60ADD4A5E5E1}" type="parTrans" cxnId="{5E59D74F-AFE8-4323-91F0-221D3403CDB2}">
      <dgm:prSet/>
      <dgm:spPr/>
      <dgm:t>
        <a:bodyPr/>
        <a:lstStyle/>
        <a:p>
          <a:endParaRPr lang="ru-RU"/>
        </a:p>
      </dgm:t>
    </dgm:pt>
    <dgm:pt modelId="{03C29C89-E55F-432F-B312-FA70D13A075E}" type="sibTrans" cxnId="{5E59D74F-AFE8-4323-91F0-221D3403CDB2}">
      <dgm:prSet/>
      <dgm:spPr/>
      <dgm:t>
        <a:bodyPr/>
        <a:lstStyle/>
        <a:p>
          <a:endParaRPr lang="ru-RU"/>
        </a:p>
      </dgm:t>
    </dgm:pt>
    <dgm:pt modelId="{CE65E43F-8DD4-4DE9-BC75-E3E8778995A6}">
      <dgm:prSet/>
      <dgm:spPr/>
      <dgm:t>
        <a:bodyPr/>
        <a:lstStyle/>
        <a:p>
          <a:pPr rtl="0"/>
          <a:r>
            <a:rPr lang="uk-UA" smtClean="0"/>
            <a:t>Створення ГО</a:t>
          </a:r>
          <a:endParaRPr lang="ru-RU"/>
        </a:p>
      </dgm:t>
    </dgm:pt>
    <dgm:pt modelId="{BF6D67BE-B755-4C1C-BDB5-A0B7AA23B5CB}" type="parTrans" cxnId="{92443AD7-FBFB-4D16-BBB3-A3E27235189E}">
      <dgm:prSet/>
      <dgm:spPr/>
      <dgm:t>
        <a:bodyPr/>
        <a:lstStyle/>
        <a:p>
          <a:endParaRPr lang="ru-RU"/>
        </a:p>
      </dgm:t>
    </dgm:pt>
    <dgm:pt modelId="{C5DBB1E7-11C8-467D-9FBF-2995F66CE067}" type="sibTrans" cxnId="{92443AD7-FBFB-4D16-BBB3-A3E27235189E}">
      <dgm:prSet/>
      <dgm:spPr/>
      <dgm:t>
        <a:bodyPr/>
        <a:lstStyle/>
        <a:p>
          <a:endParaRPr lang="ru-RU"/>
        </a:p>
      </dgm:t>
    </dgm:pt>
    <dgm:pt modelId="{815C9DC1-A11F-4BCD-A39A-3E4BDE6E6AC6}">
      <dgm:prSet/>
      <dgm:spPr/>
      <dgm:t>
        <a:bodyPr/>
        <a:lstStyle/>
        <a:p>
          <a:pPr rtl="0"/>
          <a:r>
            <a:rPr lang="uk-UA" smtClean="0"/>
            <a:t>Навчання рідною мовою</a:t>
          </a:r>
          <a:endParaRPr lang="ru-RU"/>
        </a:p>
      </dgm:t>
    </dgm:pt>
    <dgm:pt modelId="{C89A276F-9536-40E4-B6BB-F14FE11B72A2}" type="parTrans" cxnId="{671B9A1A-D38C-4072-9B96-F085684873FB}">
      <dgm:prSet/>
      <dgm:spPr/>
      <dgm:t>
        <a:bodyPr/>
        <a:lstStyle/>
        <a:p>
          <a:endParaRPr lang="ru-RU"/>
        </a:p>
      </dgm:t>
    </dgm:pt>
    <dgm:pt modelId="{B160B8C4-4DF3-4ACB-9562-3C48BA838C50}" type="sibTrans" cxnId="{671B9A1A-D38C-4072-9B96-F085684873FB}">
      <dgm:prSet/>
      <dgm:spPr/>
      <dgm:t>
        <a:bodyPr/>
        <a:lstStyle/>
        <a:p>
          <a:endParaRPr lang="ru-RU"/>
        </a:p>
      </dgm:t>
    </dgm:pt>
    <dgm:pt modelId="{73A73B5C-1250-4DBB-824D-7CFEA96E1115}">
      <dgm:prSet/>
      <dgm:spPr/>
      <dgm:t>
        <a:bodyPr/>
        <a:lstStyle/>
        <a:p>
          <a:pPr rtl="0"/>
          <a:r>
            <a:rPr lang="uk-UA" smtClean="0"/>
            <a:t>Національно-культурні товариства</a:t>
          </a:r>
          <a:endParaRPr lang="ru-RU"/>
        </a:p>
      </dgm:t>
    </dgm:pt>
    <dgm:pt modelId="{FA85DC0D-BF2A-4C2F-BCBA-C21C3B02BAD3}" type="parTrans" cxnId="{31C8F4E3-88C9-41B3-AAD6-330FE65B95C9}">
      <dgm:prSet/>
      <dgm:spPr/>
      <dgm:t>
        <a:bodyPr/>
        <a:lstStyle/>
        <a:p>
          <a:endParaRPr lang="ru-RU"/>
        </a:p>
      </dgm:t>
    </dgm:pt>
    <dgm:pt modelId="{E55BD202-E22C-40FC-A0E6-B202F9EB7D10}" type="sibTrans" cxnId="{31C8F4E3-88C9-41B3-AAD6-330FE65B95C9}">
      <dgm:prSet/>
      <dgm:spPr/>
      <dgm:t>
        <a:bodyPr/>
        <a:lstStyle/>
        <a:p>
          <a:endParaRPr lang="ru-RU"/>
        </a:p>
      </dgm:t>
    </dgm:pt>
    <dgm:pt modelId="{D1C60B5E-1A0F-4BA7-AF18-23BE4E2B245F}" type="pres">
      <dgm:prSet presAssocID="{0015413B-6D4E-4EDA-A296-B50AF8EE0B65}" presName="compositeShape" presStyleCnt="0">
        <dgm:presLayoutVars>
          <dgm:chMax val="7"/>
          <dgm:dir/>
          <dgm:resizeHandles val="exact"/>
        </dgm:presLayoutVars>
      </dgm:prSet>
      <dgm:spPr/>
    </dgm:pt>
    <dgm:pt modelId="{75853283-29B3-482F-9BD4-BC0F94C0EFD8}" type="pres">
      <dgm:prSet presAssocID="{10875BB4-A937-4E6F-8020-7EA6027D6368}" presName="circ1" presStyleLbl="vennNode1" presStyleIdx="0" presStyleCnt="5"/>
      <dgm:spPr/>
    </dgm:pt>
    <dgm:pt modelId="{8A895836-9D01-434E-BB43-83B7653A8214}" type="pres">
      <dgm:prSet presAssocID="{10875BB4-A937-4E6F-8020-7EA6027D636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6E57FD0-F5F0-4D50-9F59-99E2C99B28C1}" type="pres">
      <dgm:prSet presAssocID="{A37CB3D8-DD44-44DC-892D-EDAD03A2EA73}" presName="circ2" presStyleLbl="vennNode1" presStyleIdx="1" presStyleCnt="5"/>
      <dgm:spPr/>
    </dgm:pt>
    <dgm:pt modelId="{00F24554-BB98-486D-86F4-CE2584A44324}" type="pres">
      <dgm:prSet presAssocID="{A37CB3D8-DD44-44DC-892D-EDAD03A2EA7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6C69EE3-5517-42E5-817A-EAC43EC1B1F8}" type="pres">
      <dgm:prSet presAssocID="{CE65E43F-8DD4-4DE9-BC75-E3E8778995A6}" presName="circ3" presStyleLbl="vennNode1" presStyleIdx="2" presStyleCnt="5"/>
      <dgm:spPr/>
    </dgm:pt>
    <dgm:pt modelId="{09A1B2AB-339C-41C2-A892-592981D13C07}" type="pres">
      <dgm:prSet presAssocID="{CE65E43F-8DD4-4DE9-BC75-E3E8778995A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230291F-1552-4BC9-B2F8-2CAD10A90E1D}" type="pres">
      <dgm:prSet presAssocID="{815C9DC1-A11F-4BCD-A39A-3E4BDE6E6AC6}" presName="circ4" presStyleLbl="vennNode1" presStyleIdx="3" presStyleCnt="5"/>
      <dgm:spPr/>
    </dgm:pt>
    <dgm:pt modelId="{6C6C0E96-E90D-44A8-BCA4-3A607FB1B8C5}" type="pres">
      <dgm:prSet presAssocID="{815C9DC1-A11F-4BCD-A39A-3E4BDE6E6AC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31F6391-BE24-48CD-BC09-6CCFC347150E}" type="pres">
      <dgm:prSet presAssocID="{73A73B5C-1250-4DBB-824D-7CFEA96E1115}" presName="circ5" presStyleLbl="vennNode1" presStyleIdx="4" presStyleCnt="5"/>
      <dgm:spPr/>
    </dgm:pt>
    <dgm:pt modelId="{CE8CD29A-18F4-48FB-B132-350909C1C886}" type="pres">
      <dgm:prSet presAssocID="{73A73B5C-1250-4DBB-824D-7CFEA96E1115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F4549A3-D9AE-4A15-8AB7-1FE95F9D8076}" type="presOf" srcId="{A37CB3D8-DD44-44DC-892D-EDAD03A2EA73}" destId="{00F24554-BB98-486D-86F4-CE2584A44324}" srcOrd="0" destOrd="0" presId="urn:microsoft.com/office/officeart/2005/8/layout/venn1"/>
    <dgm:cxn modelId="{3B118ADF-ECAF-45FA-A24D-CF3A1BAC7C80}" type="presOf" srcId="{0015413B-6D4E-4EDA-A296-B50AF8EE0B65}" destId="{D1C60B5E-1A0F-4BA7-AF18-23BE4E2B245F}" srcOrd="0" destOrd="0" presId="urn:microsoft.com/office/officeart/2005/8/layout/venn1"/>
    <dgm:cxn modelId="{31C8F4E3-88C9-41B3-AAD6-330FE65B95C9}" srcId="{0015413B-6D4E-4EDA-A296-B50AF8EE0B65}" destId="{73A73B5C-1250-4DBB-824D-7CFEA96E1115}" srcOrd="4" destOrd="0" parTransId="{FA85DC0D-BF2A-4C2F-BCBA-C21C3B02BAD3}" sibTransId="{E55BD202-E22C-40FC-A0E6-B202F9EB7D10}"/>
    <dgm:cxn modelId="{92443AD7-FBFB-4D16-BBB3-A3E27235189E}" srcId="{0015413B-6D4E-4EDA-A296-B50AF8EE0B65}" destId="{CE65E43F-8DD4-4DE9-BC75-E3E8778995A6}" srcOrd="2" destOrd="0" parTransId="{BF6D67BE-B755-4C1C-BDB5-A0B7AA23B5CB}" sibTransId="{C5DBB1E7-11C8-467D-9FBF-2995F66CE067}"/>
    <dgm:cxn modelId="{5E59D74F-AFE8-4323-91F0-221D3403CDB2}" srcId="{0015413B-6D4E-4EDA-A296-B50AF8EE0B65}" destId="{A37CB3D8-DD44-44DC-892D-EDAD03A2EA73}" srcOrd="1" destOrd="0" parTransId="{63D38D99-7B39-47B5-ADE7-60ADD4A5E5E1}" sibTransId="{03C29C89-E55F-432F-B312-FA70D13A075E}"/>
    <dgm:cxn modelId="{02D17AE6-F957-46E4-B9A0-4D21BF725540}" type="presOf" srcId="{73A73B5C-1250-4DBB-824D-7CFEA96E1115}" destId="{CE8CD29A-18F4-48FB-B132-350909C1C886}" srcOrd="0" destOrd="0" presId="urn:microsoft.com/office/officeart/2005/8/layout/venn1"/>
    <dgm:cxn modelId="{671B9A1A-D38C-4072-9B96-F085684873FB}" srcId="{0015413B-6D4E-4EDA-A296-B50AF8EE0B65}" destId="{815C9DC1-A11F-4BCD-A39A-3E4BDE6E6AC6}" srcOrd="3" destOrd="0" parTransId="{C89A276F-9536-40E4-B6BB-F14FE11B72A2}" sibTransId="{B160B8C4-4DF3-4ACB-9562-3C48BA838C50}"/>
    <dgm:cxn modelId="{203E8B41-5DB8-4110-AF5C-B4A7E0C8DEE9}" type="presOf" srcId="{CE65E43F-8DD4-4DE9-BC75-E3E8778995A6}" destId="{09A1B2AB-339C-41C2-A892-592981D13C07}" srcOrd="0" destOrd="0" presId="urn:microsoft.com/office/officeart/2005/8/layout/venn1"/>
    <dgm:cxn modelId="{BDE03B54-64A7-47A4-B67A-84BDE1813A54}" srcId="{0015413B-6D4E-4EDA-A296-B50AF8EE0B65}" destId="{10875BB4-A937-4E6F-8020-7EA6027D6368}" srcOrd="0" destOrd="0" parTransId="{83DC171C-98D4-4819-A6BD-2C3F6AE09E24}" sibTransId="{B8A925B2-03BB-47C7-BB27-5FFB83630FA3}"/>
    <dgm:cxn modelId="{9222D11C-60CD-4F89-8C82-CA0C5555882E}" type="presOf" srcId="{10875BB4-A937-4E6F-8020-7EA6027D6368}" destId="{8A895836-9D01-434E-BB43-83B7653A8214}" srcOrd="0" destOrd="0" presId="urn:microsoft.com/office/officeart/2005/8/layout/venn1"/>
    <dgm:cxn modelId="{797F5169-17F2-4E5F-9934-9323BB0B4C5D}" type="presOf" srcId="{815C9DC1-A11F-4BCD-A39A-3E4BDE6E6AC6}" destId="{6C6C0E96-E90D-44A8-BCA4-3A607FB1B8C5}" srcOrd="0" destOrd="0" presId="urn:microsoft.com/office/officeart/2005/8/layout/venn1"/>
    <dgm:cxn modelId="{F8345AA9-3E8D-4F59-88D2-EFCDD10FAA71}" type="presParOf" srcId="{D1C60B5E-1A0F-4BA7-AF18-23BE4E2B245F}" destId="{75853283-29B3-482F-9BD4-BC0F94C0EFD8}" srcOrd="0" destOrd="0" presId="urn:microsoft.com/office/officeart/2005/8/layout/venn1"/>
    <dgm:cxn modelId="{010AC9DA-B293-41C0-B354-C6F277708082}" type="presParOf" srcId="{D1C60B5E-1A0F-4BA7-AF18-23BE4E2B245F}" destId="{8A895836-9D01-434E-BB43-83B7653A8214}" srcOrd="1" destOrd="0" presId="urn:microsoft.com/office/officeart/2005/8/layout/venn1"/>
    <dgm:cxn modelId="{52117E49-850B-46F8-AD68-8B7B1A816A21}" type="presParOf" srcId="{D1C60B5E-1A0F-4BA7-AF18-23BE4E2B245F}" destId="{86E57FD0-F5F0-4D50-9F59-99E2C99B28C1}" srcOrd="2" destOrd="0" presId="urn:microsoft.com/office/officeart/2005/8/layout/venn1"/>
    <dgm:cxn modelId="{2FEA54C9-6706-4192-999B-01DD47300FD6}" type="presParOf" srcId="{D1C60B5E-1A0F-4BA7-AF18-23BE4E2B245F}" destId="{00F24554-BB98-486D-86F4-CE2584A44324}" srcOrd="3" destOrd="0" presId="urn:microsoft.com/office/officeart/2005/8/layout/venn1"/>
    <dgm:cxn modelId="{38521780-E67C-4734-8719-FE7A74C38B84}" type="presParOf" srcId="{D1C60B5E-1A0F-4BA7-AF18-23BE4E2B245F}" destId="{A6C69EE3-5517-42E5-817A-EAC43EC1B1F8}" srcOrd="4" destOrd="0" presId="urn:microsoft.com/office/officeart/2005/8/layout/venn1"/>
    <dgm:cxn modelId="{26285A9E-BA63-4BA1-AC55-AA961DD35772}" type="presParOf" srcId="{D1C60B5E-1A0F-4BA7-AF18-23BE4E2B245F}" destId="{09A1B2AB-339C-41C2-A892-592981D13C07}" srcOrd="5" destOrd="0" presId="urn:microsoft.com/office/officeart/2005/8/layout/venn1"/>
    <dgm:cxn modelId="{32727586-72B1-42DC-B4D8-02687D2D6B99}" type="presParOf" srcId="{D1C60B5E-1A0F-4BA7-AF18-23BE4E2B245F}" destId="{5230291F-1552-4BC9-B2F8-2CAD10A90E1D}" srcOrd="6" destOrd="0" presId="urn:microsoft.com/office/officeart/2005/8/layout/venn1"/>
    <dgm:cxn modelId="{72FB68E2-38CC-43E1-B670-4D49217D8D31}" type="presParOf" srcId="{D1C60B5E-1A0F-4BA7-AF18-23BE4E2B245F}" destId="{6C6C0E96-E90D-44A8-BCA4-3A607FB1B8C5}" srcOrd="7" destOrd="0" presId="urn:microsoft.com/office/officeart/2005/8/layout/venn1"/>
    <dgm:cxn modelId="{96C60348-FA4B-4F74-86FD-2E3D39682448}" type="presParOf" srcId="{D1C60B5E-1A0F-4BA7-AF18-23BE4E2B245F}" destId="{A31F6391-BE24-48CD-BC09-6CCFC347150E}" srcOrd="8" destOrd="0" presId="urn:microsoft.com/office/officeart/2005/8/layout/venn1"/>
    <dgm:cxn modelId="{85AA6E1A-1B33-498E-9B79-189C335629EF}" type="presParOf" srcId="{D1C60B5E-1A0F-4BA7-AF18-23BE4E2B245F}" destId="{CE8CD29A-18F4-48FB-B132-350909C1C886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94176-6C8E-4E8F-81CA-6F99EEDB4854}">
      <dsp:nvSpPr>
        <dsp:cNvPr id="0" name=""/>
        <dsp:cNvSpPr/>
      </dsp:nvSpPr>
      <dsp:spPr>
        <a:xfrm>
          <a:off x="0" y="10027"/>
          <a:ext cx="7745505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Декларація прав національностей України (1991 р.)</a:t>
          </a:r>
          <a:endParaRPr lang="ru-RU" sz="2400" kern="1200" dirty="0"/>
        </a:p>
      </dsp:txBody>
      <dsp:txXfrm>
        <a:off x="44549" y="54576"/>
        <a:ext cx="7656407" cy="823502"/>
      </dsp:txXfrm>
    </dsp:sp>
    <dsp:sp modelId="{EE467238-3A39-499B-B5FE-88B51D65271B}">
      <dsp:nvSpPr>
        <dsp:cNvPr id="0" name=""/>
        <dsp:cNvSpPr/>
      </dsp:nvSpPr>
      <dsp:spPr>
        <a:xfrm>
          <a:off x="0" y="991747"/>
          <a:ext cx="7745505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/>
            <a:t>Закон України «Про національні меншини в Україні» (1992 р.)</a:t>
          </a:r>
          <a:endParaRPr lang="ru-RU" sz="2400" kern="1200"/>
        </a:p>
      </dsp:txBody>
      <dsp:txXfrm>
        <a:off x="44549" y="1036296"/>
        <a:ext cx="7656407" cy="823502"/>
      </dsp:txXfrm>
    </dsp:sp>
    <dsp:sp modelId="{FFE2A18C-0592-4220-8F36-0880AD5AF209}">
      <dsp:nvSpPr>
        <dsp:cNvPr id="0" name=""/>
        <dsp:cNvSpPr/>
      </dsp:nvSpPr>
      <dsp:spPr>
        <a:xfrm>
          <a:off x="0" y="1973467"/>
          <a:ext cx="7745505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/>
            <a:t>Конституція України (1996 р.)</a:t>
          </a:r>
          <a:endParaRPr lang="ru-RU" sz="2400" kern="1200"/>
        </a:p>
      </dsp:txBody>
      <dsp:txXfrm>
        <a:off x="44549" y="2018016"/>
        <a:ext cx="7656407" cy="823502"/>
      </dsp:txXfrm>
    </dsp:sp>
    <dsp:sp modelId="{1C0E78E9-5039-4556-838C-7CA8A9DA7566}">
      <dsp:nvSpPr>
        <dsp:cNvPr id="0" name=""/>
        <dsp:cNvSpPr/>
      </dsp:nvSpPr>
      <dsp:spPr>
        <a:xfrm>
          <a:off x="0" y="2955187"/>
          <a:ext cx="7745505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/>
            <a:t>Закон України «Про громадські об’єднання» (2012 р.)</a:t>
          </a:r>
          <a:endParaRPr lang="ru-RU" sz="2400" kern="1200"/>
        </a:p>
      </dsp:txBody>
      <dsp:txXfrm>
        <a:off x="44549" y="2999736"/>
        <a:ext cx="7656407" cy="823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FE2AC-1C3E-4BFC-AF14-BCBBEE9717BB}">
      <dsp:nvSpPr>
        <dsp:cNvPr id="0" name=""/>
        <dsp:cNvSpPr/>
      </dsp:nvSpPr>
      <dsp:spPr>
        <a:xfrm>
          <a:off x="0" y="63487"/>
          <a:ext cx="7745505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smtClean="0"/>
            <a:t>Рамкова конвенція «Про захист національних меншин» (1995 р.)</a:t>
          </a:r>
          <a:endParaRPr lang="ru-RU" sz="2300" kern="1200"/>
        </a:p>
      </dsp:txBody>
      <dsp:txXfrm>
        <a:off x="43350" y="106837"/>
        <a:ext cx="7658805" cy="801330"/>
      </dsp:txXfrm>
    </dsp:sp>
    <dsp:sp modelId="{8E0377EC-931B-4D63-8681-862EDF906865}">
      <dsp:nvSpPr>
        <dsp:cNvPr id="0" name=""/>
        <dsp:cNvSpPr/>
      </dsp:nvSpPr>
      <dsp:spPr>
        <a:xfrm>
          <a:off x="0" y="1017757"/>
          <a:ext cx="7745505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smtClean="0"/>
            <a:t>Лундські рекомендації про ефективну участь національних меншин у суспільно-політичному житті (вересень 1999</a:t>
          </a:r>
          <a:r>
            <a:rPr lang="ru-RU" sz="2300" kern="1200" smtClean="0"/>
            <a:t> </a:t>
          </a:r>
          <a:r>
            <a:rPr lang="uk-UA" sz="2300" kern="1200" smtClean="0"/>
            <a:t>р.)</a:t>
          </a:r>
          <a:endParaRPr lang="ru-RU" sz="2300" kern="1200"/>
        </a:p>
      </dsp:txBody>
      <dsp:txXfrm>
        <a:off x="43350" y="1061107"/>
        <a:ext cx="7658805" cy="801330"/>
      </dsp:txXfrm>
    </dsp:sp>
    <dsp:sp modelId="{262DE5EE-A024-4EB3-923E-5D6A4F9E8093}">
      <dsp:nvSpPr>
        <dsp:cNvPr id="0" name=""/>
        <dsp:cNvSpPr/>
      </dsp:nvSpPr>
      <dsp:spPr>
        <a:xfrm>
          <a:off x="0" y="1972027"/>
          <a:ext cx="7745505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smtClean="0"/>
            <a:t>Больцанські рекомендації ОБСЄ про національні меншини в міждержавних відносинах (2008 р.)</a:t>
          </a:r>
          <a:endParaRPr lang="ru-RU" sz="2300" kern="1200"/>
        </a:p>
      </dsp:txBody>
      <dsp:txXfrm>
        <a:off x="43350" y="2015377"/>
        <a:ext cx="7658805" cy="801330"/>
      </dsp:txXfrm>
    </dsp:sp>
    <dsp:sp modelId="{D7328637-43BA-47B2-AB93-7D6714631CDE}">
      <dsp:nvSpPr>
        <dsp:cNvPr id="0" name=""/>
        <dsp:cNvSpPr/>
      </dsp:nvSpPr>
      <dsp:spPr>
        <a:xfrm>
          <a:off x="0" y="2926297"/>
          <a:ext cx="7745505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smtClean="0"/>
            <a:t>Люблянські рекомендації по інтеграції різноманітних суспільств (листопад 2012 р.). </a:t>
          </a:r>
          <a:endParaRPr lang="ru-RU" sz="2300" kern="1200"/>
        </a:p>
      </dsp:txBody>
      <dsp:txXfrm>
        <a:off x="43350" y="2969647"/>
        <a:ext cx="7658805" cy="801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53283-29B3-482F-9BD4-BC0F94C0EFD8}">
      <dsp:nvSpPr>
        <dsp:cNvPr id="0" name=""/>
        <dsp:cNvSpPr/>
      </dsp:nvSpPr>
      <dsp:spPr>
        <a:xfrm>
          <a:off x="3194134" y="1105177"/>
          <a:ext cx="1357235" cy="13572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A895836-9D01-434E-BB43-83B7653A8214}">
      <dsp:nvSpPr>
        <dsp:cNvPr id="0" name=""/>
        <dsp:cNvSpPr/>
      </dsp:nvSpPr>
      <dsp:spPr>
        <a:xfrm>
          <a:off x="3085556" y="0"/>
          <a:ext cx="1574392" cy="9112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Право на нац.-культ. автономію</a:t>
          </a:r>
          <a:endParaRPr lang="ru-RU" sz="1900" kern="1200"/>
        </a:p>
      </dsp:txBody>
      <dsp:txXfrm>
        <a:off x="3085556" y="0"/>
        <a:ext cx="1574392" cy="911286"/>
      </dsp:txXfrm>
    </dsp:sp>
    <dsp:sp modelId="{86E57FD0-F5F0-4D50-9F59-99E2C99B28C1}">
      <dsp:nvSpPr>
        <dsp:cNvPr id="0" name=""/>
        <dsp:cNvSpPr/>
      </dsp:nvSpPr>
      <dsp:spPr>
        <a:xfrm>
          <a:off x="3710427" y="1480161"/>
          <a:ext cx="1357235" cy="13572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0F24554-BB98-486D-86F4-CE2584A44324}">
      <dsp:nvSpPr>
        <dsp:cNvPr id="0" name=""/>
        <dsp:cNvSpPr/>
      </dsp:nvSpPr>
      <dsp:spPr>
        <a:xfrm>
          <a:off x="5175698" y="1202122"/>
          <a:ext cx="1411524" cy="9888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Участь у виборах</a:t>
          </a:r>
          <a:endParaRPr lang="ru-RU" sz="1900" kern="1200"/>
        </a:p>
      </dsp:txBody>
      <dsp:txXfrm>
        <a:off x="5175698" y="1202122"/>
        <a:ext cx="1411524" cy="988842"/>
      </dsp:txXfrm>
    </dsp:sp>
    <dsp:sp modelId="{A6C69EE3-5517-42E5-817A-EAC43EC1B1F8}">
      <dsp:nvSpPr>
        <dsp:cNvPr id="0" name=""/>
        <dsp:cNvSpPr/>
      </dsp:nvSpPr>
      <dsp:spPr>
        <a:xfrm>
          <a:off x="3513356" y="2087427"/>
          <a:ext cx="1357235" cy="13572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9A1B2AB-339C-41C2-A892-592981D13C07}">
      <dsp:nvSpPr>
        <dsp:cNvPr id="0" name=""/>
        <dsp:cNvSpPr/>
      </dsp:nvSpPr>
      <dsp:spPr>
        <a:xfrm>
          <a:off x="4958540" y="2888972"/>
          <a:ext cx="1411524" cy="9888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Створення ГО</a:t>
          </a:r>
          <a:endParaRPr lang="ru-RU" sz="1900" kern="1200"/>
        </a:p>
      </dsp:txBody>
      <dsp:txXfrm>
        <a:off x="4958540" y="2888972"/>
        <a:ext cx="1411524" cy="988842"/>
      </dsp:txXfrm>
    </dsp:sp>
    <dsp:sp modelId="{5230291F-1552-4BC9-B2F8-2CAD10A90E1D}">
      <dsp:nvSpPr>
        <dsp:cNvPr id="0" name=""/>
        <dsp:cNvSpPr/>
      </dsp:nvSpPr>
      <dsp:spPr>
        <a:xfrm>
          <a:off x="2874913" y="2087427"/>
          <a:ext cx="1357235" cy="13572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C6C0E96-E90D-44A8-BCA4-3A607FB1B8C5}">
      <dsp:nvSpPr>
        <dsp:cNvPr id="0" name=""/>
        <dsp:cNvSpPr/>
      </dsp:nvSpPr>
      <dsp:spPr>
        <a:xfrm>
          <a:off x="1375439" y="2888972"/>
          <a:ext cx="1411524" cy="9888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Навчання рідною мовою</a:t>
          </a:r>
          <a:endParaRPr lang="ru-RU" sz="1900" kern="1200"/>
        </a:p>
      </dsp:txBody>
      <dsp:txXfrm>
        <a:off x="1375439" y="2888972"/>
        <a:ext cx="1411524" cy="988842"/>
      </dsp:txXfrm>
    </dsp:sp>
    <dsp:sp modelId="{A31F6391-BE24-48CD-BC09-6CCFC347150E}">
      <dsp:nvSpPr>
        <dsp:cNvPr id="0" name=""/>
        <dsp:cNvSpPr/>
      </dsp:nvSpPr>
      <dsp:spPr>
        <a:xfrm>
          <a:off x="2677842" y="1480161"/>
          <a:ext cx="1357235" cy="13572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E8CD29A-18F4-48FB-B132-350909C1C886}">
      <dsp:nvSpPr>
        <dsp:cNvPr id="0" name=""/>
        <dsp:cNvSpPr/>
      </dsp:nvSpPr>
      <dsp:spPr>
        <a:xfrm>
          <a:off x="1158281" y="1202122"/>
          <a:ext cx="1411524" cy="9888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Національно-культурні товариства</a:t>
          </a:r>
          <a:endParaRPr lang="ru-RU" sz="1900" kern="1200"/>
        </a:p>
      </dsp:txBody>
      <dsp:txXfrm>
        <a:off x="1158281" y="1202122"/>
        <a:ext cx="1411524" cy="988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err="1" smtClean="0"/>
              <a:t>Етнополітика</a:t>
            </a:r>
            <a:r>
              <a:rPr lang="uk-UA" dirty="0" smtClean="0"/>
              <a:t> в Україні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516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i="1" smtClean="0"/>
              <a:t>Білоруси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>
          <a:xfrm>
            <a:off x="971550" y="1600200"/>
            <a:ext cx="7561263" cy="4781550"/>
          </a:xfrm>
        </p:spPr>
        <p:txBody>
          <a:bodyPr/>
          <a:lstStyle/>
          <a:p>
            <a:r>
              <a:rPr lang="ru-RU" sz="2800" b="1" i="1" dirty="0" err="1" smtClean="0"/>
              <a:t>Білоруси</a:t>
            </a:r>
            <a:r>
              <a:rPr lang="ru-RU" sz="2800" dirty="0" smtClean="0"/>
              <a:t> є </a:t>
            </a:r>
            <a:r>
              <a:rPr lang="ru-RU" sz="2800" dirty="0" err="1" smtClean="0"/>
              <a:t>третьою</a:t>
            </a:r>
            <a:r>
              <a:rPr lang="ru-RU" sz="2800" dirty="0" smtClean="0"/>
              <a:t> за </a:t>
            </a:r>
            <a:r>
              <a:rPr lang="ru-RU" sz="2800" dirty="0" err="1" smtClean="0"/>
              <a:t>чисельністю</a:t>
            </a:r>
            <a:r>
              <a:rPr lang="ru-RU" sz="2800" dirty="0" smtClean="0"/>
              <a:t> </a:t>
            </a:r>
            <a:r>
              <a:rPr lang="ru-RU" sz="2800" dirty="0" err="1" smtClean="0"/>
              <a:t>етнічною</a:t>
            </a:r>
            <a:r>
              <a:rPr lang="ru-RU" sz="2800" dirty="0" smtClean="0"/>
              <a:t> </a:t>
            </a:r>
            <a:r>
              <a:rPr lang="ru-RU" sz="2800" dirty="0" err="1" smtClean="0"/>
              <a:t>групою</a:t>
            </a:r>
            <a:r>
              <a:rPr lang="ru-RU" sz="2800" dirty="0" smtClean="0"/>
              <a:t> в </a:t>
            </a:r>
            <a:r>
              <a:rPr lang="ru-RU" sz="2800" dirty="0" err="1" smtClean="0"/>
              <a:t>Україні</a:t>
            </a:r>
            <a:r>
              <a:rPr lang="ru-RU" sz="2800" dirty="0" smtClean="0"/>
              <a:t>. 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частка</a:t>
            </a:r>
            <a:r>
              <a:rPr lang="ru-RU" sz="2800" dirty="0" smtClean="0"/>
              <a:t> становить 0,6 %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загального</a:t>
            </a:r>
            <a:r>
              <a:rPr lang="ru-RU" sz="2800" dirty="0" smtClean="0"/>
              <a:t> числа </a:t>
            </a:r>
            <a:r>
              <a:rPr lang="ru-RU" sz="2800" dirty="0" err="1" smtClean="0"/>
              <a:t>жителів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країни</a:t>
            </a:r>
            <a:r>
              <a:rPr lang="ru-RU" sz="2800" dirty="0" smtClean="0"/>
              <a:t>. </a:t>
            </a:r>
            <a:r>
              <a:rPr lang="ru-RU" sz="2800" dirty="0" err="1" smtClean="0"/>
              <a:t>Основна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частина</a:t>
            </a:r>
            <a:r>
              <a:rPr lang="ru-RU" sz="2800" dirty="0" smtClean="0"/>
              <a:t> </a:t>
            </a:r>
            <a:r>
              <a:rPr lang="ru-RU" sz="2800" dirty="0" err="1" smtClean="0"/>
              <a:t>білорусів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проживає</a:t>
            </a:r>
            <a:r>
              <a:rPr lang="ru-RU" sz="2800" dirty="0" smtClean="0"/>
              <a:t> в </a:t>
            </a:r>
            <a:r>
              <a:rPr lang="ru-RU" sz="2800" i="1" dirty="0" err="1" smtClean="0"/>
              <a:t>Донецькій</a:t>
            </a:r>
            <a:r>
              <a:rPr lang="ru-RU" sz="2800" dirty="0" smtClean="0"/>
              <a:t>, </a:t>
            </a:r>
            <a:r>
              <a:rPr lang="ru-RU" sz="2800" i="1" dirty="0" err="1" smtClean="0"/>
              <a:t>Луганській</a:t>
            </a:r>
            <a:r>
              <a:rPr lang="ru-RU" sz="2800" dirty="0" smtClean="0"/>
              <a:t> та </a:t>
            </a:r>
            <a:r>
              <a:rPr lang="ru-RU" sz="2800" i="1" dirty="0" err="1" smtClean="0"/>
              <a:t>Харківській</a:t>
            </a:r>
            <a:r>
              <a:rPr lang="ru-RU" sz="2800" dirty="0" smtClean="0"/>
              <a:t> </a:t>
            </a:r>
            <a:r>
              <a:rPr lang="ru-RU" sz="2800" i="1" dirty="0" err="1" smtClean="0"/>
              <a:t>облас-тях</a:t>
            </a:r>
            <a:r>
              <a:rPr lang="ru-RU" sz="2800" dirty="0" smtClean="0"/>
              <a:t>. </a:t>
            </a:r>
            <a:r>
              <a:rPr lang="ru-RU" sz="2800" dirty="0" err="1" smtClean="0"/>
              <a:t>Білоруси</a:t>
            </a:r>
            <a:r>
              <a:rPr lang="ru-RU" sz="2800" dirty="0" smtClean="0"/>
              <a:t> </a:t>
            </a:r>
            <a:r>
              <a:rPr lang="ru-RU" sz="2800" dirty="0" err="1" smtClean="0"/>
              <a:t>оселилися</a:t>
            </a:r>
            <a:r>
              <a:rPr lang="ru-RU" sz="2800" dirty="0" smtClean="0"/>
              <a:t> в </a:t>
            </a:r>
            <a:r>
              <a:rPr lang="ru-RU" sz="2800" dirty="0" err="1" smtClean="0"/>
              <a:t>цих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регіонах</a:t>
            </a:r>
            <a:r>
              <a:rPr lang="ru-RU" sz="2800" dirty="0" smtClean="0"/>
              <a:t> у </a:t>
            </a:r>
            <a:r>
              <a:rPr lang="ru-RU" sz="2800" dirty="0" err="1" smtClean="0"/>
              <a:t>період</a:t>
            </a:r>
            <a:r>
              <a:rPr lang="ru-RU" sz="2800" dirty="0" smtClean="0"/>
              <a:t> </a:t>
            </a:r>
            <a:r>
              <a:rPr lang="ru-RU" sz="2800" dirty="0" err="1" smtClean="0"/>
              <a:t>їх</a:t>
            </a:r>
            <a:r>
              <a:rPr lang="ru-RU" sz="2800" dirty="0" smtClean="0"/>
              <a:t> активного </a:t>
            </a:r>
            <a:r>
              <a:rPr lang="ru-RU" sz="2800" dirty="0" err="1" smtClean="0"/>
              <a:t>промислового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освоєння</a:t>
            </a:r>
            <a:r>
              <a:rPr lang="ru-RU" sz="2800" dirty="0" smtClean="0"/>
              <a:t>, коли там </a:t>
            </a:r>
            <a:r>
              <a:rPr lang="ru-RU" sz="2800" dirty="0" err="1" smtClean="0"/>
              <a:t>створювалися</a:t>
            </a:r>
            <a:r>
              <a:rPr lang="ru-RU" sz="2800" dirty="0" smtClean="0"/>
              <a:t> </a:t>
            </a:r>
            <a:r>
              <a:rPr lang="ru-RU" sz="2800" dirty="0" err="1" smtClean="0"/>
              <a:t>нові</a:t>
            </a:r>
            <a:r>
              <a:rPr lang="ru-RU" sz="2800" dirty="0" smtClean="0"/>
              <a:t> </a:t>
            </a:r>
            <a:r>
              <a:rPr lang="ru-RU" sz="2800" dirty="0" err="1" smtClean="0"/>
              <a:t>робочі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місця</a:t>
            </a:r>
            <a:r>
              <a:rPr lang="ru-RU" sz="2800" dirty="0" smtClean="0"/>
              <a:t>, </a:t>
            </a:r>
            <a:r>
              <a:rPr lang="ru-RU" sz="2800" dirty="0" err="1" smtClean="0"/>
              <a:t>жваво</a:t>
            </a:r>
            <a:r>
              <a:rPr lang="ru-RU" sz="2800" dirty="0" smtClean="0"/>
              <a:t> </a:t>
            </a:r>
            <a:r>
              <a:rPr lang="ru-RU" sz="2800" dirty="0" err="1" smtClean="0"/>
              <a:t>велося</a:t>
            </a:r>
            <a:r>
              <a:rPr lang="ru-RU" sz="2800" dirty="0" smtClean="0"/>
              <a:t> </a:t>
            </a:r>
            <a:r>
              <a:rPr lang="ru-RU" sz="2800" dirty="0" err="1" smtClean="0"/>
              <a:t>житлове</a:t>
            </a:r>
            <a:r>
              <a:rPr lang="ru-RU" sz="2800" dirty="0" smtClean="0"/>
              <a:t> </a:t>
            </a:r>
            <a:r>
              <a:rPr lang="ru-RU" sz="2800" dirty="0" err="1" smtClean="0"/>
              <a:t>будівництво</a:t>
            </a:r>
            <a:r>
              <a:rPr lang="ru-RU" sz="2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01066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utoUpdateAnimBg="0"/>
      <p:bldP spid="2457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>
          <a:xfrm>
            <a:off x="1258888" y="620713"/>
            <a:ext cx="6553200" cy="796925"/>
          </a:xfrm>
        </p:spPr>
        <p:txBody>
          <a:bodyPr/>
          <a:lstStyle/>
          <a:p>
            <a:r>
              <a:rPr lang="ru-RU" b="1" i="1" smtClean="0"/>
              <a:t>Молдавани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>
          <a:xfrm>
            <a:off x="1187450" y="2060575"/>
            <a:ext cx="7129463" cy="4065588"/>
          </a:xfrm>
        </p:spPr>
        <p:txBody>
          <a:bodyPr/>
          <a:lstStyle/>
          <a:p>
            <a:r>
              <a:rPr lang="ru-RU" dirty="0" err="1" smtClean="0"/>
              <a:t>Більшість</a:t>
            </a:r>
            <a:r>
              <a:rPr lang="ru-RU" dirty="0" smtClean="0"/>
              <a:t> </a:t>
            </a:r>
            <a:r>
              <a:rPr lang="ru-RU" b="1" i="1" dirty="0" smtClean="0"/>
              <a:t>молдаван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становлять</a:t>
            </a:r>
            <a:r>
              <a:rPr lang="ru-RU" dirty="0" smtClean="0"/>
              <a:t> 0,5 %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проживають</a:t>
            </a:r>
            <a:r>
              <a:rPr lang="ru-RU" dirty="0" smtClean="0"/>
              <a:t> у </a:t>
            </a:r>
            <a:r>
              <a:rPr lang="ru-RU" dirty="0" err="1" smtClean="0"/>
              <a:t>сусідніх</a:t>
            </a:r>
            <a:r>
              <a:rPr lang="ru-RU" dirty="0" smtClean="0"/>
              <a:t> з Молдовою областях – </a:t>
            </a:r>
            <a:r>
              <a:rPr lang="ru-RU" i="1" dirty="0" err="1" smtClean="0"/>
              <a:t>Одеській</a:t>
            </a:r>
            <a:r>
              <a:rPr lang="ru-RU" dirty="0" smtClean="0"/>
              <a:t>, </a:t>
            </a:r>
            <a:r>
              <a:rPr lang="ru-RU" i="1" dirty="0" err="1" smtClean="0"/>
              <a:t>Вінницькій</a:t>
            </a:r>
            <a:r>
              <a:rPr lang="ru-RU" dirty="0" smtClean="0"/>
              <a:t> та </a:t>
            </a:r>
            <a:r>
              <a:rPr lang="ru-RU" i="1" dirty="0" err="1" smtClean="0"/>
              <a:t>Чернівецькій</a:t>
            </a:r>
            <a:r>
              <a:rPr lang="ru-RU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286087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autoUpdateAnimBg="0"/>
      <p:bldP spid="2560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549275"/>
            <a:ext cx="8002587" cy="55768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i="1" smtClean="0"/>
              <a:t>Кримські </a:t>
            </a:r>
            <a:r>
              <a:rPr lang="ru-RU" sz="2800" b="1" i="1" dirty="0" err="1" smtClean="0"/>
              <a:t>татари</a:t>
            </a:r>
            <a:r>
              <a:rPr lang="ru-RU" sz="2800" b="1" i="1" dirty="0" smtClean="0"/>
              <a:t>- </a:t>
            </a:r>
            <a:r>
              <a:rPr lang="ru-RU" sz="2800" dirty="0" smtClean="0"/>
              <a:t> 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частка</a:t>
            </a:r>
            <a:r>
              <a:rPr lang="ru-RU" sz="2800" dirty="0" smtClean="0"/>
              <a:t> </a:t>
            </a:r>
            <a:r>
              <a:rPr lang="ru-RU" sz="2800" dirty="0" err="1" smtClean="0"/>
              <a:t>досягла</a:t>
            </a:r>
            <a:r>
              <a:rPr lang="ru-RU" sz="2800" dirty="0" smtClean="0"/>
              <a:t> 0,5 % (у </a:t>
            </a:r>
            <a:r>
              <a:rPr lang="ru-RU" sz="2800" dirty="0" err="1" smtClean="0"/>
              <a:t>Криму</a:t>
            </a:r>
            <a:r>
              <a:rPr lang="ru-RU" sz="2800" dirty="0" smtClean="0"/>
              <a:t> – 12 %).  </a:t>
            </a:r>
          </a:p>
          <a:p>
            <a:pPr>
              <a:lnSpc>
                <a:spcPct val="80000"/>
              </a:lnSpc>
            </a:pPr>
            <a:r>
              <a:rPr lang="ru-RU" sz="2800" b="1" i="1" dirty="0" err="1" smtClean="0"/>
              <a:t>Болгари</a:t>
            </a:r>
            <a:r>
              <a:rPr lang="ru-RU" sz="2800" dirty="0" smtClean="0"/>
              <a:t> </a:t>
            </a:r>
            <a:r>
              <a:rPr lang="ru-RU" sz="2800" dirty="0" err="1" smtClean="0"/>
              <a:t>складають</a:t>
            </a:r>
            <a:r>
              <a:rPr lang="ru-RU" sz="2800" dirty="0" smtClean="0"/>
              <a:t> 0,4 % </a:t>
            </a:r>
            <a:r>
              <a:rPr lang="ru-RU" sz="2800" dirty="0" err="1" smtClean="0"/>
              <a:t>населення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. Вони </a:t>
            </a:r>
            <a:r>
              <a:rPr lang="ru-RU" sz="2800" dirty="0" err="1" smtClean="0"/>
              <a:t>проживають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переважно</a:t>
            </a:r>
            <a:r>
              <a:rPr lang="ru-RU" sz="2800" dirty="0" smtClean="0"/>
              <a:t> у </a:t>
            </a:r>
            <a:r>
              <a:rPr lang="ru-RU" sz="2800" dirty="0" err="1" smtClean="0"/>
              <a:t>південних</a:t>
            </a:r>
            <a:r>
              <a:rPr lang="ru-RU" sz="2800" dirty="0" smtClean="0"/>
              <a:t> областях </a:t>
            </a:r>
            <a:r>
              <a:rPr lang="ru-RU" sz="2800" dirty="0" err="1" smtClean="0"/>
              <a:t>нашої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країни</a:t>
            </a:r>
            <a:r>
              <a:rPr lang="ru-RU" sz="2800" dirty="0" smtClean="0"/>
              <a:t> – </a:t>
            </a:r>
            <a:r>
              <a:rPr lang="ru-RU" sz="2800" i="1" dirty="0" err="1" smtClean="0"/>
              <a:t>Одеській</a:t>
            </a:r>
            <a:r>
              <a:rPr lang="ru-RU" sz="2800" dirty="0" smtClean="0"/>
              <a:t>, </a:t>
            </a:r>
            <a:r>
              <a:rPr lang="ru-RU" sz="2800" i="1" dirty="0" err="1" smtClean="0"/>
              <a:t>Миколаївській</a:t>
            </a:r>
            <a:r>
              <a:rPr lang="ru-RU" sz="2800" dirty="0" smtClean="0"/>
              <a:t> та </a:t>
            </a:r>
            <a:r>
              <a:rPr lang="ru-RU" sz="2800" i="1" dirty="0" err="1" smtClean="0"/>
              <a:t>Херсонській</a:t>
            </a:r>
            <a:r>
              <a:rPr lang="ru-RU" sz="2800" dirty="0" smtClean="0"/>
              <a:t>. </a:t>
            </a:r>
          </a:p>
          <a:p>
            <a:pPr>
              <a:lnSpc>
                <a:spcPct val="80000"/>
              </a:lnSpc>
            </a:pPr>
            <a:r>
              <a:rPr lang="ru-RU" sz="2800" b="1" i="1" dirty="0" err="1" smtClean="0"/>
              <a:t>Румуни</a:t>
            </a:r>
            <a:r>
              <a:rPr lang="ru-RU" sz="2800" b="1" i="1" dirty="0" smtClean="0"/>
              <a:t> </a:t>
            </a:r>
            <a:r>
              <a:rPr lang="ru-RU" sz="2800" dirty="0" smtClean="0"/>
              <a:t>(0,3 % в </a:t>
            </a:r>
            <a:r>
              <a:rPr lang="ru-RU" sz="2800" dirty="0" err="1" smtClean="0"/>
              <a:t>населенні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країни</a:t>
            </a:r>
            <a:r>
              <a:rPr lang="ru-RU" sz="2800" dirty="0" smtClean="0"/>
              <a:t>), як і </a:t>
            </a:r>
            <a:r>
              <a:rPr lang="ru-RU" sz="2800" dirty="0" err="1" smtClean="0"/>
              <a:t>молдавани</a:t>
            </a:r>
            <a:r>
              <a:rPr lang="ru-RU" sz="2800" dirty="0" smtClean="0"/>
              <a:t>, </a:t>
            </a:r>
            <a:r>
              <a:rPr lang="ru-RU" sz="2800" dirty="0" err="1" smtClean="0"/>
              <a:t>зосереджені</a:t>
            </a:r>
            <a:r>
              <a:rPr lang="ru-RU" sz="2800" dirty="0" smtClean="0"/>
              <a:t> в </a:t>
            </a:r>
            <a:r>
              <a:rPr lang="ru-RU" sz="2800" dirty="0" err="1" smtClean="0"/>
              <a:t>сусідніх</a:t>
            </a:r>
            <a:r>
              <a:rPr lang="ru-RU" sz="2800" dirty="0" smtClean="0"/>
              <a:t> з </a:t>
            </a:r>
            <a:r>
              <a:rPr lang="ru-RU" sz="2800" dirty="0" err="1" smtClean="0"/>
              <a:t>Румунією</a:t>
            </a:r>
            <a:r>
              <a:rPr lang="ru-RU" sz="2800" dirty="0" smtClean="0"/>
              <a:t> областях – </a:t>
            </a:r>
            <a:r>
              <a:rPr lang="ru-RU" sz="2800" i="1" dirty="0" err="1" smtClean="0"/>
              <a:t>Одеській</a:t>
            </a:r>
            <a:r>
              <a:rPr lang="ru-RU" sz="2800" dirty="0" smtClean="0"/>
              <a:t> та </a:t>
            </a:r>
            <a:r>
              <a:rPr lang="ru-RU" sz="2800" i="1" dirty="0" err="1" smtClean="0"/>
              <a:t>Чернівецькій</a:t>
            </a:r>
            <a:r>
              <a:rPr lang="ru-RU" sz="2800" i="1" dirty="0" smtClean="0"/>
              <a:t>. 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 </a:t>
            </a:r>
            <a:r>
              <a:rPr lang="ru-RU" sz="2800" b="1" i="1" dirty="0" err="1" smtClean="0"/>
              <a:t>Угорці</a:t>
            </a:r>
            <a:r>
              <a:rPr lang="ru-RU" sz="2800" dirty="0" smtClean="0"/>
              <a:t> (так само 0,3 %) – на </a:t>
            </a:r>
            <a:r>
              <a:rPr lang="ru-RU" sz="2800" dirty="0" err="1" smtClean="0"/>
              <a:t>кордоні</a:t>
            </a:r>
            <a:r>
              <a:rPr lang="ru-RU" sz="2800" dirty="0" smtClean="0"/>
              <a:t> з </a:t>
            </a:r>
            <a:r>
              <a:rPr lang="ru-RU" sz="2800" dirty="0" err="1" smtClean="0"/>
              <a:t>Угорщиною</a:t>
            </a:r>
            <a:r>
              <a:rPr lang="ru-RU" sz="2800" dirty="0" smtClean="0"/>
              <a:t>. У </a:t>
            </a:r>
            <a:r>
              <a:rPr lang="ru-RU" sz="2800" dirty="0" err="1" smtClean="0"/>
              <a:t>місцях</a:t>
            </a:r>
            <a:r>
              <a:rPr lang="ru-RU" sz="2800" dirty="0" smtClean="0"/>
              <a:t> компактного </a:t>
            </a:r>
            <a:r>
              <a:rPr lang="ru-RU" sz="2800" dirty="0" err="1" smtClean="0"/>
              <a:t>проживання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угорців</a:t>
            </a:r>
            <a:r>
              <a:rPr lang="ru-RU" sz="2800" dirty="0" smtClean="0"/>
              <a:t>, на </a:t>
            </a:r>
            <a:r>
              <a:rPr lang="ru-RU" sz="2800" dirty="0" err="1" smtClean="0"/>
              <a:t>півдні</a:t>
            </a:r>
            <a:r>
              <a:rPr lang="ru-RU" sz="2800" dirty="0" smtClean="0"/>
              <a:t> </a:t>
            </a:r>
            <a:r>
              <a:rPr lang="ru-RU" sz="2800" i="1" dirty="0" err="1" smtClean="0"/>
              <a:t>Закарпатської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області</a:t>
            </a:r>
            <a:r>
              <a:rPr lang="ru-RU" sz="2800" dirty="0" smtClean="0"/>
              <a:t>, </a:t>
            </a:r>
            <a:r>
              <a:rPr lang="ru-RU" sz="2800" dirty="0" err="1" smtClean="0"/>
              <a:t>діють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угорські</a:t>
            </a:r>
            <a:r>
              <a:rPr lang="ru-RU" sz="2800" dirty="0" smtClean="0"/>
              <a:t> </a:t>
            </a:r>
            <a:r>
              <a:rPr lang="ru-RU" sz="2800" dirty="0" err="1" smtClean="0"/>
              <a:t>школи</a:t>
            </a:r>
            <a:r>
              <a:rPr lang="ru-RU" sz="2800" dirty="0" smtClean="0"/>
              <a:t>, </a:t>
            </a:r>
            <a:r>
              <a:rPr lang="ru-RU" sz="2800" dirty="0" err="1" smtClean="0"/>
              <a:t>угорською</a:t>
            </a:r>
            <a:r>
              <a:rPr lang="ru-RU" sz="2800" dirty="0" smtClean="0"/>
              <a:t> </a:t>
            </a:r>
            <a:r>
              <a:rPr lang="ru-RU" sz="2800" dirty="0" err="1" smtClean="0"/>
              <a:t>мовою</a:t>
            </a:r>
            <a:r>
              <a:rPr lang="ru-RU" sz="2800" dirty="0" smtClean="0"/>
              <a:t> </a:t>
            </a:r>
            <a:r>
              <a:rPr lang="ru-RU" sz="2800" dirty="0" err="1" smtClean="0"/>
              <a:t>видаються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газети</a:t>
            </a:r>
            <a:r>
              <a:rPr lang="ru-RU" sz="2800" dirty="0" smtClean="0"/>
              <a:t>.   </a:t>
            </a:r>
          </a:p>
        </p:txBody>
      </p:sp>
    </p:spTree>
    <p:extLst>
      <p:ext uri="{BB962C8B-B14F-4D97-AF65-F5344CB8AC3E}">
        <p14:creationId xmlns:p14="http://schemas.microsoft.com/office/powerpoint/2010/main" val="416482621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2018 рік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Дослідження про рівень толерантності</a:t>
            </a:r>
            <a:endParaRPr lang="ru-RU" dirty="0"/>
          </a:p>
        </p:txBody>
      </p:sp>
      <p:pic>
        <p:nvPicPr>
          <p:cNvPr id="3074" name="Picture 2" descr="C:\Users\User\Desktop\images (4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84984"/>
            <a:ext cx="5184576" cy="290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189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1uk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6"/>
            <a:ext cx="8496944" cy="632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10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Опитування</a:t>
            </a:r>
            <a:r>
              <a:rPr lang="ru-RU" b="1" dirty="0" smtClean="0"/>
              <a:t> </a:t>
            </a:r>
            <a:r>
              <a:rPr lang="ru-RU" b="1" dirty="0" err="1"/>
              <a:t>показує</a:t>
            </a:r>
            <a:r>
              <a:rPr lang="ru-RU" b="1" dirty="0"/>
              <a:t>, як </a:t>
            </a:r>
            <a:r>
              <a:rPr lang="ru-RU" b="1" dirty="0" err="1"/>
              <a:t>змінювалося</a:t>
            </a:r>
            <a:r>
              <a:rPr lang="ru-RU" b="1" dirty="0"/>
              <a:t> </a:t>
            </a:r>
            <a:r>
              <a:rPr lang="ru-RU" b="1" dirty="0" err="1"/>
              <a:t>ставлення</a:t>
            </a:r>
            <a:r>
              <a:rPr lang="ru-RU" b="1" dirty="0"/>
              <a:t> </a:t>
            </a:r>
            <a:r>
              <a:rPr lang="ru-RU" b="1" dirty="0" err="1"/>
              <a:t>українців</a:t>
            </a:r>
            <a:r>
              <a:rPr lang="ru-RU" b="1" dirty="0"/>
              <a:t> до прав </a:t>
            </a:r>
            <a:r>
              <a:rPr lang="ru-RU" b="1" dirty="0" err="1"/>
              <a:t>людини</a:t>
            </a:r>
            <a:r>
              <a:rPr lang="ru-RU" b="1" dirty="0"/>
              <a:t> з 2016 </a:t>
            </a:r>
            <a:r>
              <a:rPr lang="ru-RU" b="1" dirty="0" smtClean="0"/>
              <a:t>року</a:t>
            </a:r>
          </a:p>
          <a:p>
            <a:endParaRPr lang="ru-RU" dirty="0"/>
          </a:p>
          <a:p>
            <a:pPr algn="just"/>
            <a:r>
              <a:rPr lang="ru-RU" b="1" dirty="0" err="1"/>
              <a:t>Репрезентативне</a:t>
            </a:r>
            <a:r>
              <a:rPr lang="ru-RU" b="1" dirty="0"/>
              <a:t> </a:t>
            </a:r>
            <a:r>
              <a:rPr lang="ru-RU" b="1" dirty="0" err="1"/>
              <a:t>дослідження</a:t>
            </a:r>
            <a:r>
              <a:rPr lang="ru-RU" b="1" dirty="0"/>
              <a:t> у 2020 </a:t>
            </a:r>
            <a:r>
              <a:rPr lang="ru-RU" b="1" dirty="0" err="1"/>
              <a:t>році</a:t>
            </a:r>
            <a:r>
              <a:rPr lang="ru-RU" b="1" dirty="0"/>
              <a:t> проводив Фонд “</a:t>
            </a:r>
            <a:r>
              <a:rPr lang="ru-RU" b="1" dirty="0" err="1"/>
              <a:t>Демократичні</a:t>
            </a:r>
            <a:r>
              <a:rPr lang="ru-RU" b="1" dirty="0"/>
              <a:t> </a:t>
            </a:r>
            <a:r>
              <a:rPr lang="ru-RU" b="1" dirty="0" err="1"/>
              <a:t>ініціативи</a:t>
            </a:r>
            <a:r>
              <a:rPr lang="ru-RU" b="1" dirty="0"/>
              <a:t>” </a:t>
            </a:r>
            <a:r>
              <a:rPr lang="ru-RU" b="1" dirty="0" err="1"/>
              <a:t>імені</a:t>
            </a:r>
            <a:r>
              <a:rPr lang="ru-RU" b="1" dirty="0"/>
              <a:t> </a:t>
            </a:r>
            <a:r>
              <a:rPr lang="ru-RU" b="1" dirty="0" err="1"/>
              <a:t>Ілька</a:t>
            </a:r>
            <a:r>
              <a:rPr lang="ru-RU" b="1" dirty="0"/>
              <a:t> </a:t>
            </a:r>
            <a:r>
              <a:rPr lang="ru-RU" b="1" dirty="0" err="1"/>
              <a:t>Кучеріва</a:t>
            </a:r>
            <a:r>
              <a:rPr lang="ru-RU" b="1" dirty="0"/>
              <a:t> в </a:t>
            </a:r>
            <a:r>
              <a:rPr lang="ru-RU" b="1" dirty="0" err="1"/>
              <a:t>співпраці</a:t>
            </a:r>
            <a:r>
              <a:rPr lang="ru-RU" b="1" dirty="0"/>
              <a:t> з Центром прав </a:t>
            </a:r>
            <a:r>
              <a:rPr lang="ru-RU" b="1" dirty="0" err="1"/>
              <a:t>людини</a:t>
            </a:r>
            <a:r>
              <a:rPr lang="ru-RU" b="1" dirty="0"/>
              <a:t> </a:t>
            </a:r>
            <a:r>
              <a:rPr lang="en-GB" b="1" dirty="0"/>
              <a:t>ZMINA </a:t>
            </a:r>
            <a:r>
              <a:rPr lang="ru-RU" b="1" dirty="0"/>
              <a:t>за </a:t>
            </a:r>
            <a:r>
              <a:rPr lang="ru-RU" b="1" dirty="0" err="1"/>
              <a:t>підтримки</a:t>
            </a:r>
            <a:r>
              <a:rPr lang="ru-RU" b="1" dirty="0"/>
              <a:t> </a:t>
            </a:r>
            <a:r>
              <a:rPr lang="ru-RU" b="1" dirty="0" err="1"/>
              <a:t>Програми</a:t>
            </a:r>
            <a:r>
              <a:rPr lang="ru-RU" b="1" dirty="0"/>
              <a:t> </a:t>
            </a:r>
            <a:r>
              <a:rPr lang="ru-RU" b="1" dirty="0" err="1"/>
              <a:t>розвитку</a:t>
            </a:r>
            <a:r>
              <a:rPr lang="ru-RU" b="1" dirty="0"/>
              <a:t> ООН (ПРООН) в </a:t>
            </a:r>
            <a:r>
              <a:rPr lang="ru-RU" b="1" dirty="0" err="1"/>
              <a:t>Україні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“</a:t>
            </a:r>
            <a:r>
              <a:rPr lang="ru-RU" sz="4400" b="1" dirty="0" err="1"/>
              <a:t>Що</a:t>
            </a:r>
            <a:r>
              <a:rPr lang="ru-RU" sz="4400" b="1" dirty="0"/>
              <a:t> </a:t>
            </a:r>
            <a:r>
              <a:rPr lang="ru-RU" sz="4400" b="1" dirty="0" err="1"/>
              <a:t>українці</a:t>
            </a:r>
            <a:r>
              <a:rPr lang="ru-RU" sz="4400" b="1" dirty="0"/>
              <a:t> </a:t>
            </a:r>
            <a:r>
              <a:rPr lang="ru-RU" sz="4400" b="1" dirty="0" err="1"/>
              <a:t>знають</a:t>
            </a:r>
            <a:r>
              <a:rPr lang="ru-RU" sz="4400" b="1" dirty="0"/>
              <a:t> та </a:t>
            </a:r>
            <a:r>
              <a:rPr lang="ru-RU" sz="4400" b="1" dirty="0" err="1"/>
              <a:t>думають</a:t>
            </a:r>
            <a:r>
              <a:rPr lang="ru-RU" sz="4400" b="1" dirty="0"/>
              <a:t> про права </a:t>
            </a:r>
            <a:r>
              <a:rPr lang="ru-RU" sz="4400" b="1" dirty="0" err="1"/>
              <a:t>людини</a:t>
            </a:r>
            <a:r>
              <a:rPr lang="ru-RU" sz="4400" b="1" dirty="0"/>
              <a:t>: </a:t>
            </a:r>
            <a:r>
              <a:rPr lang="ru-RU" sz="4400" b="1" dirty="0" err="1"/>
              <a:t>оцінка</a:t>
            </a:r>
            <a:r>
              <a:rPr lang="ru-RU" sz="4400" b="1" dirty="0"/>
              <a:t> </a:t>
            </a:r>
            <a:r>
              <a:rPr lang="ru-RU" sz="4400" b="1" dirty="0" err="1"/>
              <a:t>змін</a:t>
            </a:r>
            <a:r>
              <a:rPr lang="ru-RU" sz="4400" b="1" dirty="0"/>
              <a:t> (2016–2020</a:t>
            </a:r>
            <a:r>
              <a:rPr lang="ru-RU" sz="4400" b="1" dirty="0" smtClean="0"/>
              <a:t>)”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981245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humanrights2020-2_page-0008-e16076042107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"/>
            <a:ext cx="8568952" cy="718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731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70485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28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795557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Нормативне забезпечення </a:t>
            </a:r>
            <a:r>
              <a:rPr lang="uk-UA" dirty="0" err="1"/>
              <a:t>етнополітики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294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всім національним меншинам гарантоване право на національно-культурну автономію і створення національних громадських об’єднань, які мають право висувати своїх кандидатів у депутати на виборах органів державної влади різних рівнів. 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Права меншин</a:t>
            </a:r>
            <a:endParaRPr lang="ru-RU" dirty="0"/>
          </a:p>
        </p:txBody>
      </p:sp>
      <p:pic>
        <p:nvPicPr>
          <p:cNvPr id="4098" name="Picture 2" descr="C:\Users\User\Desktop\images (5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21088"/>
            <a:ext cx="4824536" cy="25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93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Етнічний склад населення України.</a:t>
            </a:r>
          </a:p>
          <a:p>
            <a:r>
              <a:rPr lang="uk-UA" dirty="0" smtClean="0"/>
              <a:t>2. Нормативна та інституційна база </a:t>
            </a:r>
            <a:r>
              <a:rPr lang="uk-UA" dirty="0" err="1" smtClean="0"/>
              <a:t>етнополітики</a:t>
            </a:r>
            <a:r>
              <a:rPr lang="uk-UA" dirty="0" smtClean="0"/>
              <a:t>.</a:t>
            </a:r>
          </a:p>
          <a:p>
            <a:r>
              <a:rPr lang="uk-UA" dirty="0" smtClean="0"/>
              <a:t>3. Стан реалізації прав меншин.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pic>
        <p:nvPicPr>
          <p:cNvPr id="2050" name="Picture 2" descr="C:\Users\User\Desktop\images (3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8"/>
            <a:ext cx="3768104" cy="218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159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Центральне Міністерство у справах національностей </a:t>
            </a:r>
            <a:r>
              <a:rPr lang="uk-UA" dirty="0" smtClean="0"/>
              <a:t>України - лише </a:t>
            </a:r>
            <a:r>
              <a:rPr lang="uk-UA" dirty="0"/>
              <a:t>з 1993 по 1996</a:t>
            </a:r>
            <a:r>
              <a:rPr lang="ru-RU" dirty="0"/>
              <a:t> </a:t>
            </a:r>
            <a:r>
              <a:rPr lang="uk-UA" dirty="0"/>
              <a:t>рр. </a:t>
            </a:r>
            <a:endParaRPr lang="uk-UA" dirty="0" smtClean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Департамент </a:t>
            </a:r>
            <a:r>
              <a:rPr lang="uk-UA" dirty="0"/>
              <a:t>у справах релігій та національностей, створений при Міністерстві культури України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Інституційне забезпечення</a:t>
            </a:r>
            <a:endParaRPr lang="ru-RU" dirty="0"/>
          </a:p>
        </p:txBody>
      </p:sp>
      <p:pic>
        <p:nvPicPr>
          <p:cNvPr id="6146" name="Picture 2" descr="C:\Users\User\Desktop\title_u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666" y="3284984"/>
            <a:ext cx="253148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294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У </a:t>
            </a:r>
            <a:r>
              <a:rPr lang="uk-UA" dirty="0"/>
              <a:t>червні 2019 </a:t>
            </a:r>
            <a:r>
              <a:rPr lang="uk-UA" dirty="0" smtClean="0"/>
              <a:t>року</a:t>
            </a:r>
            <a:r>
              <a:rPr lang="uk-UA" dirty="0"/>
              <a:t> – центральний орган виконавчої влади, який реалізує державну політику у сфері міжнаціональних відносин, релігії та захисту прав національних меншин. </a:t>
            </a:r>
            <a:endParaRPr lang="uk-UA" dirty="0" smtClean="0"/>
          </a:p>
          <a:p>
            <a:r>
              <a:rPr lang="uk-UA" dirty="0" smtClean="0"/>
              <a:t>Діяльність </a:t>
            </a:r>
            <a:r>
              <a:rPr lang="uk-UA" dirty="0"/>
              <a:t>служби спрямовується і координується Кабінетом Міністрів України через Міністра культури.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Державна служба</a:t>
            </a:r>
            <a:endParaRPr lang="ru-RU" dirty="0"/>
          </a:p>
        </p:txBody>
      </p:sp>
      <p:pic>
        <p:nvPicPr>
          <p:cNvPr id="5123" name="Picture 3" descr="C:\Users\User\Desktop\DESS_logo-768x2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68643"/>
            <a:ext cx="731520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320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250821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Ратифікація міжнародних документів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265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671559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Права меншин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97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вільне </a:t>
            </a:r>
            <a:r>
              <a:rPr lang="uk-UA" dirty="0"/>
              <a:t>користування рідною мовою і забезпечення навчального процесу у закладах освіти, діяльність національних культурних товариств, розвиток національних традицій і задоволення інших культурних потреб (література, мистецтво, ЗМІ), створення національних культурних і навчальних закладів тощо 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право на національно-культурну автономію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186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400" dirty="0" smtClean="0"/>
              <a:t>Право на національно-культурну автономію не </a:t>
            </a:r>
            <a:r>
              <a:rPr lang="uk-UA" sz="4400" dirty="0" smtClean="0"/>
              <a:t>реалізоване!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Проблеми</a:t>
            </a:r>
            <a:r>
              <a:rPr lang="ru-RU" dirty="0" smtClean="0"/>
              <a:t> у </a:t>
            </a:r>
            <a:r>
              <a:rPr lang="ru-RU" dirty="0" err="1" smtClean="0"/>
              <a:t>реалізації</a:t>
            </a:r>
            <a:r>
              <a:rPr lang="ru-RU" dirty="0" smtClean="0"/>
              <a:t> прав </a:t>
            </a:r>
            <a:r>
              <a:rPr lang="ru-RU" dirty="0" err="1" smtClean="0"/>
              <a:t>меншин</a:t>
            </a:r>
            <a:endParaRPr lang="ru-RU" dirty="0"/>
          </a:p>
        </p:txBody>
      </p:sp>
      <p:pic>
        <p:nvPicPr>
          <p:cNvPr id="2050" name="Picture 2" descr="D:\Natasha\Мои документы\знаки картинки\Без названия (10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3916363"/>
            <a:ext cx="256083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360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/>
              <a:t>Громадські</a:t>
            </a:r>
            <a:r>
              <a:rPr lang="ru-RU" dirty="0" smtClean="0"/>
              <a:t> </a:t>
            </a:r>
            <a:r>
              <a:rPr lang="ru-RU" dirty="0" err="1" smtClean="0"/>
              <a:t>добровільні</a:t>
            </a:r>
            <a:r>
              <a:rPr lang="ru-RU" dirty="0" smtClean="0"/>
              <a:t> </a:t>
            </a:r>
            <a:r>
              <a:rPr lang="ru-RU" dirty="0" err="1"/>
              <a:t>об’єднання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створюються</a:t>
            </a:r>
            <a:r>
              <a:rPr lang="ru-RU" dirty="0"/>
              <a:t> й </a:t>
            </a:r>
            <a:r>
              <a:rPr lang="ru-RU" dirty="0" err="1"/>
              <a:t>діють</a:t>
            </a:r>
            <a:r>
              <a:rPr lang="ru-RU" dirty="0"/>
              <a:t> для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smtClean="0"/>
              <a:t>культурно-</a:t>
            </a:r>
            <a:r>
              <a:rPr lang="ru-RU" dirty="0" err="1" smtClean="0"/>
              <a:t>освітніх</a:t>
            </a:r>
            <a:r>
              <a:rPr lang="ru-RU" dirty="0" smtClean="0"/>
              <a:t>, </a:t>
            </a:r>
            <a:r>
              <a:rPr lang="ru-RU" dirty="0" err="1"/>
              <a:t>мовних</a:t>
            </a:r>
            <a:r>
              <a:rPr lang="ru-RU" dirty="0"/>
              <a:t>, </a:t>
            </a:r>
            <a:r>
              <a:rPr lang="ru-RU" dirty="0" err="1" smtClean="0"/>
              <a:t>релігійних</a:t>
            </a:r>
            <a:r>
              <a:rPr lang="ru-RU" dirty="0" smtClean="0"/>
              <a:t>, </a:t>
            </a:r>
            <a:r>
              <a:rPr lang="ru-RU" dirty="0" err="1"/>
              <a:t>інформаційних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соціальних</a:t>
            </a:r>
            <a:r>
              <a:rPr lang="ru-RU" dirty="0"/>
              <a:t> потреб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етнонац</a:t>
            </a:r>
            <a:r>
              <a:rPr lang="ru-RU" dirty="0"/>
              <a:t>. </a:t>
            </a:r>
            <a:r>
              <a:rPr lang="ru-RU" dirty="0" err="1"/>
              <a:t>спільнот</a:t>
            </a:r>
            <a:r>
              <a:rPr lang="ru-RU" dirty="0"/>
              <a:t> </a:t>
            </a:r>
            <a:r>
              <a:rPr lang="ru-RU" dirty="0" err="1" smtClean="0"/>
              <a:t>України</a:t>
            </a:r>
            <a:endParaRPr lang="ru-RU" dirty="0" smtClean="0"/>
          </a:p>
          <a:p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поч</a:t>
            </a:r>
            <a:r>
              <a:rPr lang="ru-RU" dirty="0"/>
              <a:t>. 21 ст. до </a:t>
            </a:r>
            <a:r>
              <a:rPr lang="ru-RU" dirty="0" err="1"/>
              <a:t>роботи</a:t>
            </a:r>
            <a:r>
              <a:rPr lang="ru-RU" dirty="0"/>
              <a:t> в </a:t>
            </a:r>
            <a:r>
              <a:rPr lang="ru-RU" dirty="0" err="1"/>
              <a:t>національно</a:t>
            </a:r>
            <a:r>
              <a:rPr lang="ru-RU" dirty="0"/>
              <a:t>-культ. т-</a:t>
            </a:r>
            <a:r>
              <a:rPr lang="ru-RU" dirty="0" err="1"/>
              <a:t>вах</a:t>
            </a:r>
            <a:r>
              <a:rPr lang="ru-RU" dirty="0"/>
              <a:t> </a:t>
            </a:r>
            <a:r>
              <a:rPr lang="ru-RU" dirty="0" err="1"/>
              <a:t>залучалися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300 тис. </a:t>
            </a:r>
            <a:r>
              <a:rPr lang="ru-RU" dirty="0" err="1"/>
              <a:t>осіб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національно</a:t>
            </a:r>
            <a:r>
              <a:rPr lang="ru-RU" dirty="0"/>
              <a:t>-культ. т-в </a:t>
            </a:r>
            <a:r>
              <a:rPr lang="ru-RU" dirty="0" err="1"/>
              <a:t>бл</a:t>
            </a:r>
            <a:r>
              <a:rPr lang="ru-RU" dirty="0"/>
              <a:t>. 100 </a:t>
            </a:r>
            <a:r>
              <a:rPr lang="ru-RU" dirty="0" err="1"/>
              <a:t>представляють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— </a:t>
            </a:r>
            <a:r>
              <a:rPr lang="ru-RU" dirty="0" err="1"/>
              <a:t>етнічних</a:t>
            </a:r>
            <a:r>
              <a:rPr lang="ru-RU" dirty="0"/>
              <a:t> </a:t>
            </a:r>
            <a:r>
              <a:rPr lang="ru-RU" dirty="0" err="1"/>
              <a:t>росіян</a:t>
            </a:r>
            <a:r>
              <a:rPr lang="ru-RU" dirty="0"/>
              <a:t>, </a:t>
            </a:r>
            <a:r>
              <a:rPr lang="ru-RU" dirty="0" err="1"/>
              <a:t>понад</a:t>
            </a:r>
            <a:r>
              <a:rPr lang="ru-RU" dirty="0"/>
              <a:t> 150 — </a:t>
            </a:r>
            <a:r>
              <a:rPr lang="ru-RU" dirty="0" err="1"/>
              <a:t>євреїв</a:t>
            </a:r>
            <a:r>
              <a:rPr lang="ru-RU" dirty="0"/>
              <a:t>, </a:t>
            </a:r>
            <a:r>
              <a:rPr lang="ru-RU" dirty="0" err="1"/>
              <a:t>бл</a:t>
            </a:r>
            <a:r>
              <a:rPr lang="ru-RU" dirty="0"/>
              <a:t>. 120 — </a:t>
            </a:r>
            <a:r>
              <a:rPr lang="ru-RU" dirty="0" err="1"/>
              <a:t>поляків</a:t>
            </a:r>
            <a:r>
              <a:rPr lang="ru-RU" dirty="0"/>
              <a:t>, </a:t>
            </a:r>
            <a:r>
              <a:rPr lang="ru-RU" dirty="0" err="1"/>
              <a:t>понад</a:t>
            </a:r>
            <a:r>
              <a:rPr lang="ru-RU" dirty="0"/>
              <a:t> 100 — </a:t>
            </a:r>
            <a:r>
              <a:rPr lang="ru-RU" dirty="0" err="1"/>
              <a:t>греків</a:t>
            </a:r>
            <a:r>
              <a:rPr lang="ru-RU" dirty="0"/>
              <a:t>, 88 — </a:t>
            </a:r>
            <a:r>
              <a:rPr lang="ru-RU" dirty="0" err="1"/>
              <a:t>ромів</a:t>
            </a:r>
            <a:r>
              <a:rPr lang="ru-RU" dirty="0"/>
              <a:t> (</a:t>
            </a:r>
            <a:r>
              <a:rPr lang="ru-RU" dirty="0" err="1"/>
              <a:t>циган</a:t>
            </a:r>
            <a:r>
              <a:rPr lang="ru-RU" dirty="0"/>
              <a:t>), 85 — </a:t>
            </a:r>
            <a:r>
              <a:rPr lang="ru-RU" dirty="0" err="1"/>
              <a:t>німців</a:t>
            </a:r>
            <a:r>
              <a:rPr lang="ru-RU" dirty="0"/>
              <a:t>, 41 — болгар, 35 — </a:t>
            </a:r>
            <a:r>
              <a:rPr lang="ru-RU" dirty="0" err="1"/>
              <a:t>вірмен</a:t>
            </a:r>
            <a:r>
              <a:rPr lang="ru-RU" dirty="0"/>
              <a:t>, 34 — </a:t>
            </a:r>
            <a:r>
              <a:rPr lang="ru-RU" dirty="0" err="1"/>
              <a:t>азербайджанців</a:t>
            </a:r>
            <a:r>
              <a:rPr lang="ru-RU" dirty="0"/>
              <a:t>, 19 — </a:t>
            </a:r>
            <a:r>
              <a:rPr lang="ru-RU" dirty="0" err="1"/>
              <a:t>угорців</a:t>
            </a:r>
            <a:r>
              <a:rPr lang="ru-RU" dirty="0"/>
              <a:t>, 18 — </a:t>
            </a:r>
            <a:r>
              <a:rPr lang="ru-RU" dirty="0" err="1"/>
              <a:t>білорусів</a:t>
            </a:r>
            <a:r>
              <a:rPr lang="ru-RU" dirty="0"/>
              <a:t>, 15 — </a:t>
            </a:r>
            <a:r>
              <a:rPr lang="ru-RU" dirty="0" err="1"/>
              <a:t>корейців</a:t>
            </a:r>
            <a:r>
              <a:rPr lang="ru-RU" dirty="0"/>
              <a:t>, 14 — </a:t>
            </a:r>
            <a:r>
              <a:rPr lang="ru-RU" dirty="0" err="1"/>
              <a:t>румунів</a:t>
            </a:r>
            <a:r>
              <a:rPr lang="ru-RU" dirty="0"/>
              <a:t>, 13 — татар, 10 — </a:t>
            </a:r>
            <a:r>
              <a:rPr lang="ru-RU" dirty="0" err="1"/>
              <a:t>молдован</a:t>
            </a:r>
            <a:r>
              <a:rPr lang="ru-RU" dirty="0"/>
              <a:t>, по 9 — </a:t>
            </a:r>
            <a:r>
              <a:rPr lang="ru-RU" dirty="0" err="1"/>
              <a:t>караїмів</a:t>
            </a:r>
            <a:r>
              <a:rPr lang="ru-RU" dirty="0"/>
              <a:t> і </a:t>
            </a:r>
            <a:r>
              <a:rPr lang="ru-RU" dirty="0" err="1"/>
              <a:t>литовців</a:t>
            </a:r>
            <a:r>
              <a:rPr lang="ru-RU" dirty="0"/>
              <a:t>, 5 — </a:t>
            </a:r>
            <a:r>
              <a:rPr lang="ru-RU" dirty="0" err="1"/>
              <a:t>словаків</a:t>
            </a:r>
            <a:r>
              <a:rPr lang="ru-RU" dirty="0"/>
              <a:t>.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етноси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представляли по 3 і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національно</a:t>
            </a:r>
            <a:r>
              <a:rPr lang="ru-RU" dirty="0"/>
              <a:t>-культ. т-в </a:t>
            </a:r>
            <a:r>
              <a:rPr lang="ru-RU" dirty="0" err="1"/>
              <a:t>різного</a:t>
            </a:r>
            <a:r>
              <a:rPr lang="ru-RU" dirty="0"/>
              <a:t> статусу.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Національно-культурні товариства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481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76872"/>
            <a:ext cx="7745505" cy="3877815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Згідно </a:t>
            </a:r>
            <a:r>
              <a:rPr lang="uk-UA" dirty="0"/>
              <a:t>Закону «Про політичні партії в Україні» (2001 р.), політичні партії можуть мати тільки всеукраїнський статус </a:t>
            </a:r>
            <a:endParaRPr lang="ru-RU" dirty="0"/>
          </a:p>
          <a:p>
            <a:r>
              <a:rPr lang="uk-UA" dirty="0" smtClean="0"/>
              <a:t>О</a:t>
            </a:r>
            <a:r>
              <a:rPr lang="uk-UA" dirty="0"/>
              <a:t>. Ляшенко зазначає, що за період незалежності в Україні виникло близько 20 політичних партій, які певною мірою мали </a:t>
            </a:r>
            <a:r>
              <a:rPr lang="uk-UA" dirty="0" err="1"/>
              <a:t>етноцентричний</a:t>
            </a:r>
            <a:r>
              <a:rPr lang="uk-UA" dirty="0"/>
              <a:t> характер, але при цьому більшість з них були </a:t>
            </a:r>
            <a:r>
              <a:rPr lang="uk-UA" dirty="0" err="1"/>
              <a:t>україноцентричними</a:t>
            </a:r>
            <a:r>
              <a:rPr lang="uk-UA" dirty="0"/>
              <a:t> і українофільськими. Проте тільки чотири партії етнічного спрямування брали активну участь у виборчому процесі: дві угорські (</a:t>
            </a:r>
            <a:r>
              <a:rPr lang="uk-UA" dirty="0">
                <a:solidFill>
                  <a:srgbClr val="FF0000"/>
                </a:solidFill>
              </a:rPr>
              <a:t>Демократична партія угорців України та партія «КМКС» – Партія угорців України</a:t>
            </a:r>
            <a:r>
              <a:rPr lang="uk-UA" dirty="0"/>
              <a:t>), партія </a:t>
            </a:r>
            <a:r>
              <a:rPr lang="uk-UA" dirty="0">
                <a:solidFill>
                  <a:srgbClr val="FF0000"/>
                </a:solidFill>
              </a:rPr>
              <a:t>«Руський блок»</a:t>
            </a:r>
            <a:r>
              <a:rPr lang="uk-UA" dirty="0"/>
              <a:t>, що практично представляла інтереси росіян Криму, та </a:t>
            </a:r>
            <a:r>
              <a:rPr lang="uk-UA" dirty="0">
                <a:solidFill>
                  <a:srgbClr val="FF0000"/>
                </a:solidFill>
              </a:rPr>
              <a:t>Меджліс</a:t>
            </a:r>
            <a:r>
              <a:rPr lang="uk-UA" dirty="0"/>
              <a:t> кримськотатарського </a:t>
            </a:r>
            <a:r>
              <a:rPr lang="uk-UA" dirty="0" smtClean="0"/>
              <a:t>народу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Політичні партії – тільки всеукраїнські!!!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567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 </a:t>
            </a:r>
            <a:r>
              <a:rPr lang="uk-UA" dirty="0"/>
              <a:t>українському законодавстві ніяких прерогатив для представників національних меншин не робиться, тобто, знову таки, «задекларовані в конституційних засадах та законах України виборчі права національних меншин не мають відповідних механізмів реалізації на практиці</a:t>
            </a:r>
            <a:r>
              <a:rPr lang="uk-UA" dirty="0" smtClean="0"/>
              <a:t>»</a:t>
            </a:r>
          </a:p>
          <a:p>
            <a:r>
              <a:rPr lang="uk-UA" dirty="0" smtClean="0"/>
              <a:t> А САМЕ: </a:t>
            </a:r>
            <a:r>
              <a:rPr lang="uk-UA" dirty="0" smtClean="0">
                <a:solidFill>
                  <a:srgbClr val="FF0000"/>
                </a:solidFill>
              </a:rPr>
              <a:t>відсутні </a:t>
            </a:r>
            <a:r>
              <a:rPr lang="uk-UA" dirty="0">
                <a:solidFill>
                  <a:srgbClr val="FF0000"/>
                </a:solidFill>
              </a:rPr>
              <a:t>національні виборчі округи</a:t>
            </a:r>
            <a:r>
              <a:rPr lang="uk-UA" dirty="0"/>
              <a:t>, які б гарантовано давали змогу представникам національних меншин бути репрезентованими у вищих органах влади.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Участь </a:t>
            </a:r>
            <a:r>
              <a:rPr lang="uk-UA" dirty="0"/>
              <a:t>у виборчому процесі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038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в Україні налічується 71 школа, де вчать угорською (в Закарпатській області), а освіту в них отримує близько 16 тисяч учнів. Близько 16 тисяч осіб здобувають освіту румунською мовою у Чернівецькій і Закарпатській областях, де розташовані 63 і 12 румунських шкіл відповідно. Найбільша кількість шкіл, де ведеться викладання недержавною мовою в Україні, зберігається за російськими – їх 581, де займається близько 356 тисяч дітей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Мова навчання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574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Дані 2001 року</a:t>
            </a:r>
          </a:p>
          <a:p>
            <a:endParaRPr lang="ru-RU" dirty="0"/>
          </a:p>
          <a:p>
            <a:pPr algn="just"/>
            <a:r>
              <a:rPr lang="ru-RU" dirty="0" err="1" smtClean="0"/>
              <a:t>Українці</a:t>
            </a:r>
            <a:r>
              <a:rPr lang="ru-RU" dirty="0" smtClean="0"/>
              <a:t> </a:t>
            </a:r>
            <a:r>
              <a:rPr lang="ru-RU" dirty="0" err="1"/>
              <a:t>становлять</a:t>
            </a:r>
            <a:r>
              <a:rPr lang="ru-RU" dirty="0"/>
              <a:t> 77,8%, </a:t>
            </a:r>
            <a:r>
              <a:rPr lang="ru-RU" dirty="0" err="1"/>
              <a:t>росіяни</a:t>
            </a:r>
            <a:r>
              <a:rPr lang="ru-RU" dirty="0"/>
              <a:t> 17,3%.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йдуть</a:t>
            </a:r>
            <a:r>
              <a:rPr lang="ru-RU" dirty="0"/>
              <a:t> </a:t>
            </a:r>
            <a:r>
              <a:rPr lang="ru-RU" dirty="0" err="1"/>
              <a:t>білоруси</a:t>
            </a:r>
            <a:r>
              <a:rPr lang="ru-RU" dirty="0"/>
              <a:t> (0,6%), </a:t>
            </a:r>
            <a:r>
              <a:rPr lang="ru-RU" dirty="0" err="1"/>
              <a:t>молдавани</a:t>
            </a:r>
            <a:r>
              <a:rPr lang="ru-RU" dirty="0"/>
              <a:t> (0,5%), </a:t>
            </a:r>
            <a:r>
              <a:rPr lang="ru-RU" dirty="0" err="1"/>
              <a:t>кримські</a:t>
            </a:r>
            <a:r>
              <a:rPr lang="ru-RU" dirty="0"/>
              <a:t> </a:t>
            </a:r>
            <a:r>
              <a:rPr lang="ru-RU" dirty="0" err="1"/>
              <a:t>татари</a:t>
            </a:r>
            <a:r>
              <a:rPr lang="ru-RU" dirty="0"/>
              <a:t> (0,5%), </a:t>
            </a:r>
            <a:r>
              <a:rPr lang="ru-RU" dirty="0" err="1"/>
              <a:t>болгари</a:t>
            </a:r>
            <a:r>
              <a:rPr lang="ru-RU" dirty="0"/>
              <a:t> (0,4%), </a:t>
            </a:r>
            <a:r>
              <a:rPr lang="ru-RU" dirty="0" err="1"/>
              <a:t>угорці</a:t>
            </a:r>
            <a:r>
              <a:rPr lang="ru-RU" dirty="0"/>
              <a:t>, </a:t>
            </a:r>
            <a:r>
              <a:rPr lang="ru-RU" dirty="0" err="1"/>
              <a:t>румуни</a:t>
            </a:r>
            <a:r>
              <a:rPr lang="ru-RU" dirty="0"/>
              <a:t> та поляки (по 0,3%), </a:t>
            </a:r>
            <a:r>
              <a:rPr lang="ru-RU" dirty="0" err="1"/>
              <a:t>євреї</a:t>
            </a:r>
            <a:r>
              <a:rPr lang="ru-RU" dirty="0"/>
              <a:t> (0,2%) та </a:t>
            </a:r>
            <a:r>
              <a:rPr lang="ru-RU" dirty="0" err="1"/>
              <a:t>інші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незаперечним</a:t>
            </a:r>
            <a:r>
              <a:rPr lang="ru-RU" dirty="0"/>
              <a:t> </a:t>
            </a:r>
            <a:r>
              <a:rPr lang="ru-RU" dirty="0" err="1" smtClean="0"/>
              <a:t>свідченням</a:t>
            </a:r>
            <a:r>
              <a:rPr lang="ru-RU" dirty="0" smtClean="0"/>
              <a:t> </a:t>
            </a:r>
            <a:r>
              <a:rPr lang="ru-RU" dirty="0" err="1"/>
              <a:t>важливості</a:t>
            </a:r>
            <a:r>
              <a:rPr lang="ru-RU" dirty="0"/>
              <a:t> </a:t>
            </a:r>
            <a:r>
              <a:rPr lang="ru-RU" dirty="0" err="1"/>
              <a:t>соціально</a:t>
            </a:r>
            <a:r>
              <a:rPr lang="ru-RU" dirty="0"/>
              <a:t>-правового </a:t>
            </a:r>
            <a:r>
              <a:rPr lang="ru-RU" dirty="0" err="1"/>
              <a:t>регулювання</a:t>
            </a:r>
            <a:r>
              <a:rPr lang="ru-RU" dirty="0"/>
              <a:t> становища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меншин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Етнічний склад населення України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95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Ідентичності 2012 р.</a:t>
            </a:r>
            <a:endParaRPr lang="ru-RU" dirty="0"/>
          </a:p>
        </p:txBody>
      </p:sp>
      <p:pic>
        <p:nvPicPr>
          <p:cNvPr id="3074" name="Picture 2" descr="C:\Users\User\Desktop\Lokalnist-ta-identychnist-768x4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848872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554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/>
              <a:t>наприкінці 2015 року році Центр Разумкова у рамках реалізації проекту «Ідентичність громадян України: тенденції змін, виклики та перспективи для національної єдності» провів загальнонаціональне соціологічне опитування, яке показало, що однакові частки (по 40%) респондентів засвідчили, що «в першу чергу» пов’язують себе з Україною або з конкретним населеним пунктом (містом, селом), де вони проживають. Інші 11,4% опитаних пов’язують  себе  з  регіоном проживання. 2,1% респондентів ідентифікує себе з Радянським Союзом, 1,5% – з Європою, 0,6% – з Росією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Ідентичності </a:t>
            </a:r>
            <a:endParaRPr lang="ru-RU" dirty="0"/>
          </a:p>
        </p:txBody>
      </p:sp>
      <p:pic>
        <p:nvPicPr>
          <p:cNvPr id="4098" name="Picture 2" descr="C:\Users\User\Desktop\image00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296261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950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наприкінці 2017 року Фондом «Демократичні ініціативи» імені Ілька </a:t>
            </a:r>
            <a:r>
              <a:rPr lang="uk-UA" dirty="0" err="1"/>
              <a:t>Кучеріва</a:t>
            </a:r>
            <a:r>
              <a:rPr lang="uk-UA" dirty="0"/>
              <a:t>, вже 73% респондентів першочергово вважали себе громадянами України, а 15,8% опитаних – мешканцями регіону, в якому проживають. При цьому 77% мешканців підконтрольного урядові Донбасу вважають себе громадянами України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ідентичності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034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slajd4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4" y="548680"/>
            <a:ext cx="832415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042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876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age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908050"/>
            <a:ext cx="8243888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7768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78497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8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UaFirstNationality2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549275"/>
            <a:ext cx="7777163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255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i="1" smtClean="0"/>
              <a:t>Українці</a:t>
            </a:r>
            <a:r>
              <a:rPr lang="ru-RU" smtClean="0"/>
              <a:t> 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частка</a:t>
            </a:r>
            <a:r>
              <a:rPr lang="ru-RU" dirty="0" smtClean="0"/>
              <a:t> у </a:t>
            </a:r>
            <a:r>
              <a:rPr lang="ru-RU" dirty="0" err="1" smtClean="0"/>
              <a:t>національному</a:t>
            </a:r>
            <a:r>
              <a:rPr lang="ru-RU" dirty="0" smtClean="0"/>
              <a:t>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77,8 % (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37,5 </a:t>
            </a:r>
            <a:r>
              <a:rPr lang="ru-RU" dirty="0" smtClean="0"/>
              <a:t>млн </a:t>
            </a:r>
            <a:r>
              <a:rPr lang="ru-RU" dirty="0" err="1" smtClean="0"/>
              <a:t>осіб</a:t>
            </a:r>
            <a:r>
              <a:rPr lang="ru-RU" dirty="0" smtClean="0"/>
              <a:t>). </a:t>
            </a:r>
            <a:r>
              <a:rPr lang="ru-RU" dirty="0" err="1" smtClean="0"/>
              <a:t>Українці</a:t>
            </a:r>
            <a:r>
              <a:rPr lang="ru-RU" dirty="0" smtClean="0"/>
              <a:t> </a:t>
            </a:r>
            <a:r>
              <a:rPr lang="ru-RU" dirty="0" err="1" smtClean="0"/>
              <a:t>становлять</a:t>
            </a:r>
            <a:r>
              <a:rPr lang="ru-RU" dirty="0" smtClean="0"/>
              <a:t> </a:t>
            </a:r>
            <a:r>
              <a:rPr lang="ru-RU" dirty="0" err="1" smtClean="0"/>
              <a:t>більшість</a:t>
            </a:r>
            <a:r>
              <a:rPr lang="ru-RU" dirty="0" smtClean="0"/>
              <a:t> в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регіонах</a:t>
            </a:r>
            <a:r>
              <a:rPr lang="ru-RU" dirty="0" smtClean="0"/>
              <a:t>, </a:t>
            </a:r>
            <a:r>
              <a:rPr lang="ru-RU" dirty="0" err="1" smtClean="0"/>
              <a:t>окрім</a:t>
            </a:r>
            <a:r>
              <a:rPr lang="ru-RU" dirty="0" smtClean="0"/>
              <a:t> </a:t>
            </a:r>
            <a:r>
              <a:rPr lang="ru-RU" i="1" dirty="0" smtClean="0"/>
              <a:t>АР </a:t>
            </a:r>
            <a:r>
              <a:rPr lang="ru-RU" i="1" dirty="0" err="1" smtClean="0"/>
              <a:t>Крим</a:t>
            </a:r>
            <a:r>
              <a:rPr lang="ru-RU" dirty="0" smtClean="0"/>
              <a:t>. </a:t>
            </a:r>
            <a:r>
              <a:rPr lang="ru-RU" dirty="0" err="1" smtClean="0"/>
              <a:t>Найвища</a:t>
            </a:r>
            <a:r>
              <a:rPr lang="ru-RU" dirty="0" smtClean="0"/>
              <a:t> </a:t>
            </a:r>
            <a:r>
              <a:rPr lang="ru-RU" dirty="0" err="1" smtClean="0"/>
              <a:t>частка</a:t>
            </a:r>
            <a:r>
              <a:rPr lang="ru-RU" dirty="0" smtClean="0"/>
              <a:t> </a:t>
            </a:r>
            <a:r>
              <a:rPr lang="ru-RU" dirty="0" err="1" smtClean="0"/>
              <a:t>українців</a:t>
            </a:r>
            <a:r>
              <a:rPr lang="ru-RU" dirty="0" smtClean="0"/>
              <a:t> у </a:t>
            </a:r>
            <a:r>
              <a:rPr lang="ru-RU" dirty="0" err="1" smtClean="0"/>
              <a:t>населенні</a:t>
            </a:r>
            <a:r>
              <a:rPr lang="ru-RU" dirty="0" smtClean="0"/>
              <a:t> </a:t>
            </a:r>
            <a:r>
              <a:rPr lang="ru-RU" i="1" dirty="0" err="1" smtClean="0"/>
              <a:t>Тернопільської</a:t>
            </a:r>
            <a:r>
              <a:rPr lang="ru-RU" dirty="0" smtClean="0"/>
              <a:t>, </a:t>
            </a:r>
            <a:r>
              <a:rPr lang="ru-RU" i="1" dirty="0" err="1" smtClean="0"/>
              <a:t>Івано-Франківської</a:t>
            </a:r>
            <a:r>
              <a:rPr lang="ru-RU" dirty="0" smtClean="0"/>
              <a:t> і </a:t>
            </a:r>
            <a:r>
              <a:rPr lang="ru-RU" i="1" dirty="0" err="1" smtClean="0"/>
              <a:t>Волинської</a:t>
            </a:r>
            <a:r>
              <a:rPr lang="ru-RU" i="1" dirty="0" smtClean="0"/>
              <a:t> областей</a:t>
            </a:r>
            <a:r>
              <a:rPr lang="ru-RU" dirty="0" smtClean="0"/>
              <a:t> (</a:t>
            </a:r>
            <a:r>
              <a:rPr lang="ru-RU" dirty="0" err="1" smtClean="0"/>
              <a:t>понад</a:t>
            </a:r>
            <a:r>
              <a:rPr lang="ru-RU" dirty="0" smtClean="0"/>
              <a:t> 97 %), </a:t>
            </a:r>
            <a:r>
              <a:rPr lang="ru-RU" dirty="0" err="1" smtClean="0"/>
              <a:t>найнижча</a:t>
            </a:r>
            <a:r>
              <a:rPr lang="ru-RU" dirty="0" smtClean="0"/>
              <a:t> – в </a:t>
            </a:r>
            <a:r>
              <a:rPr lang="ru-RU" i="1" dirty="0" smtClean="0"/>
              <a:t>АР </a:t>
            </a:r>
            <a:r>
              <a:rPr lang="ru-RU" i="1" dirty="0" err="1" smtClean="0"/>
              <a:t>Крим</a:t>
            </a:r>
            <a:r>
              <a:rPr lang="ru-RU" dirty="0" smtClean="0"/>
              <a:t>(</a:t>
            </a:r>
            <a:r>
              <a:rPr lang="ru-RU" dirty="0" err="1" smtClean="0"/>
              <a:t>менше</a:t>
            </a:r>
            <a:r>
              <a:rPr lang="ru-RU" dirty="0" smtClean="0"/>
              <a:t> 25 %), </a:t>
            </a:r>
            <a:r>
              <a:rPr lang="ru-RU" i="1" dirty="0" err="1" smtClean="0"/>
              <a:t>Луганській</a:t>
            </a:r>
            <a:r>
              <a:rPr lang="ru-RU" dirty="0" smtClean="0"/>
              <a:t>, </a:t>
            </a:r>
            <a:r>
              <a:rPr lang="ru-RU" i="1" dirty="0" err="1" smtClean="0"/>
              <a:t>Донецькій</a:t>
            </a:r>
            <a:r>
              <a:rPr lang="ru-RU" dirty="0" smtClean="0"/>
              <a:t>, </a:t>
            </a:r>
            <a:r>
              <a:rPr lang="ru-RU" i="1" dirty="0" err="1" smtClean="0"/>
              <a:t>Одеській</a:t>
            </a:r>
            <a:r>
              <a:rPr lang="ru-RU" i="1" dirty="0" smtClean="0"/>
              <a:t> областях</a:t>
            </a:r>
            <a:r>
              <a:rPr lang="ru-RU" dirty="0" smtClean="0"/>
              <a:t> (</a:t>
            </a:r>
            <a:r>
              <a:rPr lang="ru-RU" dirty="0" err="1" smtClean="0"/>
              <a:t>понад</a:t>
            </a:r>
            <a:r>
              <a:rPr lang="ru-RU" dirty="0" smtClean="0"/>
              <a:t> 52 %). </a:t>
            </a:r>
          </a:p>
        </p:txBody>
      </p:sp>
    </p:spTree>
    <p:extLst>
      <p:ext uri="{BB962C8B-B14F-4D97-AF65-F5344CB8AC3E}">
        <p14:creationId xmlns:p14="http://schemas.microsoft.com/office/powerpoint/2010/main" val="211723605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autoUpdateAnimBg="0"/>
      <p:bldP spid="2048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704856" cy="594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074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i="1" smtClean="0"/>
              <a:t>Росіяни</a:t>
            </a:r>
            <a:r>
              <a:rPr lang="ru-RU" smtClean="0"/>
              <a:t> 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>
          <a:xfrm>
            <a:off x="971550" y="1600200"/>
            <a:ext cx="7561263" cy="4525963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dirty="0" err="1" smtClean="0"/>
              <a:t>Найбільшою</a:t>
            </a:r>
            <a:r>
              <a:rPr lang="ru-RU" dirty="0" smtClean="0"/>
              <a:t> </a:t>
            </a:r>
            <a:r>
              <a:rPr lang="ru-RU" dirty="0" err="1" smtClean="0"/>
              <a:t>національною</a:t>
            </a:r>
            <a:r>
              <a:rPr lang="ru-RU" dirty="0" smtClean="0"/>
              <a:t> </a:t>
            </a:r>
            <a:r>
              <a:rPr lang="ru-RU" dirty="0" err="1" smtClean="0"/>
              <a:t>меншиною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є </a:t>
            </a:r>
            <a:r>
              <a:rPr lang="ru-RU" b="1" i="1" dirty="0" err="1" smtClean="0"/>
              <a:t>росіяни</a:t>
            </a:r>
            <a:r>
              <a:rPr lang="ru-RU" b="1" dirty="0" smtClean="0"/>
              <a:t>. 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проголошення</a:t>
            </a:r>
            <a:r>
              <a:rPr lang="ru-RU" dirty="0" smtClean="0"/>
              <a:t> </a:t>
            </a:r>
            <a:r>
              <a:rPr lang="ru-RU" dirty="0" err="1" smtClean="0"/>
              <a:t>незалежності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частка</a:t>
            </a:r>
            <a:r>
              <a:rPr lang="ru-RU" dirty="0" smtClean="0"/>
              <a:t> </a:t>
            </a:r>
            <a:r>
              <a:rPr lang="ru-RU" dirty="0" err="1" smtClean="0"/>
              <a:t>росіян</a:t>
            </a:r>
            <a:r>
              <a:rPr lang="ru-RU" dirty="0" smtClean="0"/>
              <a:t> </a:t>
            </a:r>
            <a:r>
              <a:rPr lang="ru-RU" dirty="0" err="1" smtClean="0"/>
              <a:t>зменшилась</a:t>
            </a:r>
            <a:r>
              <a:rPr lang="ru-RU" dirty="0" smtClean="0"/>
              <a:t> з 22 до 17 %. </a:t>
            </a:r>
            <a:r>
              <a:rPr lang="ru-RU" dirty="0" err="1" smtClean="0"/>
              <a:t>Найвища</a:t>
            </a:r>
            <a:r>
              <a:rPr lang="ru-RU" dirty="0" smtClean="0"/>
              <a:t> </a:t>
            </a:r>
            <a:r>
              <a:rPr lang="ru-RU" dirty="0" err="1" smtClean="0"/>
              <a:t>частка</a:t>
            </a:r>
            <a:r>
              <a:rPr lang="ru-RU" dirty="0" smtClean="0"/>
              <a:t> </a:t>
            </a:r>
            <a:r>
              <a:rPr lang="ru-RU" dirty="0" err="1" smtClean="0"/>
              <a:t>росіян</a:t>
            </a:r>
            <a:r>
              <a:rPr lang="ru-RU" dirty="0" smtClean="0"/>
              <a:t> у </a:t>
            </a:r>
            <a:r>
              <a:rPr lang="ru-RU" dirty="0" err="1" smtClean="0"/>
              <a:t>населенні</a:t>
            </a:r>
            <a:r>
              <a:rPr lang="ru-RU" dirty="0" smtClean="0"/>
              <a:t> </a:t>
            </a:r>
            <a:r>
              <a:rPr lang="ru-RU" i="1" dirty="0" err="1" smtClean="0"/>
              <a:t>Криму</a:t>
            </a:r>
            <a:r>
              <a:rPr lang="ru-RU" dirty="0" smtClean="0"/>
              <a:t> (58%), </a:t>
            </a:r>
            <a:r>
              <a:rPr lang="ru-RU" i="1" dirty="0" err="1" smtClean="0"/>
              <a:t>Донецькій</a:t>
            </a:r>
            <a:r>
              <a:rPr lang="ru-RU" dirty="0" smtClean="0"/>
              <a:t> і </a:t>
            </a:r>
            <a:r>
              <a:rPr lang="ru-RU" i="1" dirty="0" smtClean="0"/>
              <a:t>Лу- </a:t>
            </a:r>
            <a:r>
              <a:rPr lang="ru-RU" i="1" dirty="0" err="1" smtClean="0"/>
              <a:t>ганській</a:t>
            </a:r>
            <a:r>
              <a:rPr lang="ru-RU" i="1" dirty="0" smtClean="0"/>
              <a:t> областях</a:t>
            </a:r>
            <a:r>
              <a:rPr lang="ru-RU" dirty="0" smtClean="0"/>
              <a:t> (</a:t>
            </a:r>
            <a:r>
              <a:rPr lang="ru-RU" dirty="0" err="1" smtClean="0"/>
              <a:t>понад</a:t>
            </a:r>
            <a:r>
              <a:rPr lang="ru-RU" dirty="0" smtClean="0"/>
              <a:t> 38 %). </a:t>
            </a:r>
          </a:p>
        </p:txBody>
      </p:sp>
    </p:spTree>
    <p:extLst>
      <p:ext uri="{BB962C8B-B14F-4D97-AF65-F5344CB8AC3E}">
        <p14:creationId xmlns:p14="http://schemas.microsoft.com/office/powerpoint/2010/main" val="133270455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autoUpdateAnimBg="0"/>
      <p:bldP spid="22530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196</TotalTime>
  <Words>859</Words>
  <Application>Microsoft Office PowerPoint</Application>
  <PresentationFormat>Экран (4:3)</PresentationFormat>
  <Paragraphs>78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Твердый переплет</vt:lpstr>
      <vt:lpstr>Етнополітика в Україні</vt:lpstr>
      <vt:lpstr>План</vt:lpstr>
      <vt:lpstr>Етнічний склад населення України</vt:lpstr>
      <vt:lpstr>Презентация PowerPoint</vt:lpstr>
      <vt:lpstr>Презентация PowerPoint</vt:lpstr>
      <vt:lpstr>Презентация PowerPoint</vt:lpstr>
      <vt:lpstr>Українці </vt:lpstr>
      <vt:lpstr>Презентация PowerPoint</vt:lpstr>
      <vt:lpstr>Росіяни </vt:lpstr>
      <vt:lpstr>Білоруси</vt:lpstr>
      <vt:lpstr>Молдавани</vt:lpstr>
      <vt:lpstr>Презентация PowerPoint</vt:lpstr>
      <vt:lpstr>Дослідження про рівень толерантності</vt:lpstr>
      <vt:lpstr>Презентация PowerPoint</vt:lpstr>
      <vt:lpstr>“Що українці знають та думають про права людини: оцінка змін (2016–2020)”</vt:lpstr>
      <vt:lpstr>Презентация PowerPoint</vt:lpstr>
      <vt:lpstr>Презентация PowerPoint</vt:lpstr>
      <vt:lpstr>Нормативне забезпечення етнополітики</vt:lpstr>
      <vt:lpstr>Права меншин</vt:lpstr>
      <vt:lpstr>Інституційне забезпечення</vt:lpstr>
      <vt:lpstr>Державна служба</vt:lpstr>
      <vt:lpstr>Ратифікація міжнародних документів</vt:lpstr>
      <vt:lpstr>Права меншин</vt:lpstr>
      <vt:lpstr>право на національно-культурну автономію</vt:lpstr>
      <vt:lpstr>Проблеми у реалізації прав меншин</vt:lpstr>
      <vt:lpstr>Національно-культурні товариства</vt:lpstr>
      <vt:lpstr>Політичні партії – тільки всеукраїнські!!!</vt:lpstr>
      <vt:lpstr>Участь у виборчому процесі</vt:lpstr>
      <vt:lpstr>Мова навчання</vt:lpstr>
      <vt:lpstr>Ідентичності 2012 р.</vt:lpstr>
      <vt:lpstr>Ідентичності </vt:lpstr>
      <vt:lpstr>ідентичності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2021-11-19T08:01:52Z</dcterms:created>
  <dcterms:modified xsi:type="dcterms:W3CDTF">2021-11-19T11:38:31Z</dcterms:modified>
</cp:coreProperties>
</file>