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3" r:id="rId12"/>
    <p:sldId id="264" r:id="rId13"/>
    <p:sldId id="265" r:id="rId14"/>
    <p:sldId id="266" r:id="rId15"/>
    <p:sldId id="277" r:id="rId16"/>
    <p:sldId id="274" r:id="rId17"/>
    <p:sldId id="278" r:id="rId18"/>
    <p:sldId id="279" r:id="rId19"/>
    <p:sldId id="280" r:id="rId20"/>
    <p:sldId id="281" r:id="rId21"/>
    <p:sldId id="275" r:id="rId22"/>
    <p:sldId id="276" r:id="rId23"/>
    <p:sldId id="282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B707-FB61-4182-B9F4-D9AC833A4FA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9CD3-ED5A-403B-8C36-0AB3B7217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1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6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3646EF-01A0-4F6A-B336-FF3AAFB57D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1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72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4D5-A8E5-4605-BA3D-6754954228DA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12" TargetMode="External"/><Relationship Id="rId2" Type="http://schemas.openxmlformats.org/officeDocument/2006/relationships/hyperlink" Target="https://uk.wikipedia.org/wiki/1917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0350"/>
            <a:ext cx="3070225" cy="206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3362832" y="2060848"/>
            <a:ext cx="5410944" cy="2185988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ru-RU" sz="4000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2000" b="1" dirty="0" smtClean="0"/>
              <a:t>Лекція 1.       </a:t>
            </a:r>
            <a:r>
              <a:rPr lang="uk-UA" sz="4000" b="1" dirty="0" smtClean="0"/>
              <a:t>ВСТУП до ЕКОЛОГІЇ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i="1" dirty="0">
              <a:latin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622675"/>
            <a:ext cx="4105275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168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3089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06489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Тропічні ліси Панами та </a:t>
            </a:r>
            <a:r>
              <a:rPr lang="ru-RU" i="1" dirty="0" err="1" smtClean="0"/>
              <a:t>Psarocolius</a:t>
            </a:r>
            <a:r>
              <a:rPr lang="ru-RU" i="1" dirty="0" smtClean="0"/>
              <a:t> </a:t>
            </a:r>
            <a:r>
              <a:rPr lang="ru-RU" i="1" dirty="0" err="1" smtClean="0"/>
              <a:t>montezuma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Оропендола</a:t>
            </a:r>
            <a:r>
              <a:rPr lang="ru-RU" dirty="0" err="1" smtClean="0"/>
              <a:t>-Монтецума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5" name="Рисунок 4" descr="Результат пошуку зображень за запитом &quot;тропический лес панамы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36388" cy="24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тропический лес панамы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2" y="332656"/>
            <a:ext cx="3627383" cy="227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оропендола монтецум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672408" cy="248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в’язане зображенн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7064"/>
            <a:ext cx="3603848" cy="226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в’язане зображення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38" y="3382428"/>
            <a:ext cx="3224033" cy="2319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……  </a:t>
            </a:r>
            <a:r>
              <a:rPr lang="uk-UA" sz="1800" b="1" dirty="0" err="1" smtClean="0"/>
              <a:t>волов</a:t>
            </a:r>
            <a:r>
              <a:rPr lang="en-US" sz="1800" b="1" dirty="0" smtClean="0"/>
              <a:t>’</a:t>
            </a:r>
            <a:r>
              <a:rPr lang="uk-UA" sz="1800" b="1" dirty="0" err="1" smtClean="0"/>
              <a:t>ячий</a:t>
            </a:r>
            <a:r>
              <a:rPr lang="uk-UA" sz="1800" b="1" dirty="0" smtClean="0"/>
              <a:t> птах </a:t>
            </a:r>
            <a:r>
              <a:rPr lang="ru-RU" sz="1800" b="1" dirty="0"/>
              <a:t>(</a:t>
            </a:r>
            <a:r>
              <a:rPr lang="ru-RU" sz="1800" b="1" i="1" dirty="0" err="1"/>
              <a:t>Molothrus</a:t>
            </a:r>
            <a:r>
              <a:rPr lang="ru-RU" sz="1800" b="1" i="1" dirty="0"/>
              <a:t> </a:t>
            </a:r>
            <a:r>
              <a:rPr lang="ru-RU" sz="1800" b="1" i="1" dirty="0" err="1"/>
              <a:t>aeneus</a:t>
            </a:r>
            <a:r>
              <a:rPr lang="ru-RU" sz="1800" b="1" dirty="0" smtClean="0"/>
              <a:t>), </a:t>
            </a:r>
            <a:r>
              <a:rPr lang="ru-RU" sz="1800" b="1" dirty="0" err="1" smtClean="0"/>
              <a:t>гедзі</a:t>
            </a:r>
            <a:r>
              <a:rPr lang="ru-RU" sz="1800" b="1" dirty="0" smtClean="0"/>
              <a:t> та оси</a:t>
            </a:r>
            <a:endParaRPr lang="ru-RU" sz="1800" b="1" dirty="0"/>
          </a:p>
        </p:txBody>
      </p:sp>
      <p:pic>
        <p:nvPicPr>
          <p:cNvPr id="11266" name="Picture 2" descr="Результат пошуку зображень за запитом &quot;тропічні оводи лич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1739"/>
            <a:ext cx="32387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 пошуку зображень за запитом &quot;тропічні ос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246131" cy="21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езультат пошуку зображень за запитом &quot;воловья птица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7" y="260648"/>
            <a:ext cx="426333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0" name="Picture 6" descr="http://www.zooplandia.ru/upload/17939958/file/-/image0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25" y="115017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 smtClean="0"/>
              <a:t>Розділи </a:t>
            </a:r>
            <a:r>
              <a:rPr lang="uk-UA" sz="2700" b="1" i="1" dirty="0" err="1" smtClean="0"/>
              <a:t>біоекології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3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058" y="764704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6</a:t>
            </a:r>
            <a:r>
              <a:rPr lang="uk-UA" sz="2800" b="1" dirty="0" smtClean="0"/>
              <a:t>. </a:t>
            </a:r>
            <a:r>
              <a:rPr lang="uk-UA" sz="2800" b="1" dirty="0" err="1" smtClean="0"/>
              <a:t>Біосферологія</a:t>
            </a:r>
            <a:r>
              <a:rPr lang="uk-UA" sz="2800" b="1" dirty="0" smtClean="0"/>
              <a:t> –  глобальна екологія</a:t>
            </a:r>
            <a:endParaRPr lang="ru-RU" sz="2800" dirty="0"/>
          </a:p>
        </p:txBody>
      </p:sp>
      <p:pic>
        <p:nvPicPr>
          <p:cNvPr id="6" name="Рисунок 5" descr="Результат пошуку зображень за запитом &quot;биосфер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3" y="3789040"/>
            <a:ext cx="4248240" cy="277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биосфера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" y="1404610"/>
            <a:ext cx="4369668" cy="22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27" y="2132856"/>
            <a:ext cx="42481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gigabaza.ru/images/83/164303/f7abde5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8863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40770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Кожному рівню властиві  свої особливі структурні і функціональні характеристики  форми, функцій, розвитку, регуляції, адаптації, що дозволяє вивчати як єдині у своєму роді поєднання явищ, які спостерігаються на кожному рівні, так і виявляти закономірності і концепції, які, очевидно управляються  основним набором законів природи і проявляються на всіх рівнях.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Пошук цих законів і складає предмет вивчення  загальної екології.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Така ієрархія біологічних систем має наслідки: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Поява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емерджентних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властивостей, 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зводяться до суми властивостей окремих компонентів.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 фантастична продуктивність і різноманітність коралових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рифів.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езультат пошуку зображень за запитом &quot;кораловий риф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0367"/>
            <a:ext cx="2918079" cy="21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кораловий риф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38" y="1814112"/>
            <a:ext cx="5837823" cy="21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470283"/>
            <a:ext cx="4953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 Посилення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гомеостазу на кожному рівні.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інтенсивність фотосинтезу лісового угруповання менш мінлива, ніж інтенсивність фотосинтезу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окремого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дерева.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Результат пошуку зображень за запитом &quot;л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76" y="4221088"/>
            <a:ext cx="3659113" cy="24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Очевидно, що людину, подібно до інших живих істот, не можна розглядати окремо від середовища, в якому він мешкає і з яким йому слід рахуватися, якщо він хоче вижити.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385" y="1340768"/>
            <a:ext cx="7380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u="sng" dirty="0" smtClean="0"/>
              <a:t>Якщо ми хочемо досягти якоїсь згоди з природою, то нам, в більшості випадків, доведеться…</a:t>
            </a:r>
          </a:p>
          <a:p>
            <a:pPr algn="ctr"/>
            <a:r>
              <a:rPr lang="uk-UA" sz="2400" u="sng" dirty="0" smtClean="0"/>
              <a:t> </a:t>
            </a:r>
            <a:r>
              <a:rPr lang="uk-UA" sz="3200" u="sng" dirty="0" smtClean="0"/>
              <a:t>приймати її умови. </a:t>
            </a:r>
          </a:p>
          <a:p>
            <a:pPr algn="just"/>
            <a:endParaRPr lang="uk-UA" sz="2400" u="sng" dirty="0"/>
          </a:p>
          <a:p>
            <a:pPr algn="just"/>
            <a:r>
              <a:rPr lang="uk-UA" sz="2400" dirty="0" smtClean="0"/>
              <a:t>Ці умови відображають основні закони існування всього живого у взаємодії, що і є </a:t>
            </a:r>
            <a:r>
              <a:rPr lang="uk-UA" sz="2400" u="sng" dirty="0" smtClean="0"/>
              <a:t>предметом вивчення екології.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740" y="4332847"/>
            <a:ext cx="7992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Екологія</a:t>
            </a:r>
            <a:r>
              <a:rPr lang="ru-RU" dirty="0" smtClean="0"/>
              <a:t> 21 </a:t>
            </a:r>
            <a:r>
              <a:rPr lang="ru-RU" dirty="0" err="1" smtClean="0"/>
              <a:t>століття</a:t>
            </a:r>
            <a:r>
              <a:rPr lang="ru-RU" dirty="0" smtClean="0"/>
              <a:t> – комплексна, </a:t>
            </a:r>
            <a:r>
              <a:rPr lang="ru-RU" dirty="0" err="1" smtClean="0"/>
              <a:t>інтегрована</a:t>
            </a:r>
            <a:r>
              <a:rPr lang="ru-RU" dirty="0" smtClean="0"/>
              <a:t> наука про </a:t>
            </a:r>
            <a:r>
              <a:rPr lang="ru-RU" dirty="0" err="1" smtClean="0"/>
              <a:t>будову</a:t>
            </a:r>
            <a:r>
              <a:rPr lang="ru-RU" dirty="0" smtClean="0"/>
              <a:t>,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, </a:t>
            </a:r>
            <a:r>
              <a:rPr lang="ru-RU" dirty="0" err="1" smtClean="0"/>
              <a:t>взаємозв'язок</a:t>
            </a:r>
            <a:r>
              <a:rPr lang="ru-RU" dirty="0" smtClean="0"/>
              <a:t> </a:t>
            </a:r>
            <a:r>
              <a:rPr lang="ru-RU" dirty="0" err="1" smtClean="0"/>
              <a:t>багатокомпонентних</a:t>
            </a:r>
            <a:r>
              <a:rPr lang="ru-RU" dirty="0" smtClean="0"/>
              <a:t> і </a:t>
            </a:r>
            <a:r>
              <a:rPr lang="ru-RU" dirty="0" err="1" smtClean="0"/>
              <a:t>багаторівневих</a:t>
            </a:r>
            <a:r>
              <a:rPr lang="ru-RU" dirty="0" smtClean="0"/>
              <a:t> систем в </a:t>
            </a:r>
            <a:r>
              <a:rPr lang="ru-RU" dirty="0" err="1" smtClean="0"/>
              <a:t>Природі</a:t>
            </a:r>
            <a:r>
              <a:rPr lang="ru-RU" dirty="0" smtClean="0"/>
              <a:t> і </a:t>
            </a:r>
            <a:r>
              <a:rPr lang="ru-RU" dirty="0" err="1" smtClean="0"/>
              <a:t>Суспільстві</a:t>
            </a:r>
            <a:r>
              <a:rPr lang="ru-RU" dirty="0" smtClean="0"/>
              <a:t> і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кореляції</a:t>
            </a:r>
            <a:r>
              <a:rPr lang="ru-RU" dirty="0" smtClean="0"/>
              <a:t> </a:t>
            </a:r>
            <a:r>
              <a:rPr lang="ru-RU" dirty="0" err="1" smtClean="0"/>
              <a:t>взаємовпливу</a:t>
            </a:r>
            <a:r>
              <a:rPr lang="ru-RU" dirty="0" smtClean="0"/>
              <a:t> </a:t>
            </a:r>
            <a:r>
              <a:rPr lang="ru-RU" dirty="0" err="1" smtClean="0"/>
              <a:t>техносфери</a:t>
            </a:r>
            <a:r>
              <a:rPr lang="ru-RU" dirty="0" smtClean="0"/>
              <a:t> і </a:t>
            </a:r>
            <a:r>
              <a:rPr lang="ru-RU" dirty="0" err="1" smtClean="0"/>
              <a:t>біосфери</a:t>
            </a:r>
            <a:r>
              <a:rPr lang="ru-RU" dirty="0" smtClean="0"/>
              <a:t> з метою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і </a:t>
            </a:r>
            <a:r>
              <a:rPr lang="ru-RU" dirty="0" err="1" smtClean="0"/>
              <a:t>біосфери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Структура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90 </a:t>
            </a:r>
            <a:r>
              <a:rPr lang="ru-RU" dirty="0" err="1" smtClean="0"/>
              <a:t>напрямків</a:t>
            </a:r>
            <a:r>
              <a:rPr lang="ru-RU" dirty="0" smtClean="0"/>
              <a:t> і </a:t>
            </a:r>
            <a:r>
              <a:rPr lang="ru-RU" dirty="0" err="1" smtClean="0"/>
              <a:t>піднапрямів</a:t>
            </a:r>
            <a:r>
              <a:rPr lang="ru-RU" dirty="0" smtClean="0"/>
              <a:t>,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в 4 блоки (</a:t>
            </a:r>
            <a:r>
              <a:rPr lang="ru-RU" dirty="0" err="1" smtClean="0"/>
              <a:t>біоекология</a:t>
            </a:r>
            <a:r>
              <a:rPr lang="ru-RU" dirty="0" smtClean="0"/>
              <a:t>, </a:t>
            </a:r>
            <a:r>
              <a:rPr lang="ru-RU" dirty="0" err="1" smtClean="0"/>
              <a:t>геоекологія</a:t>
            </a:r>
            <a:r>
              <a:rPr lang="ru-RU" dirty="0" smtClean="0"/>
              <a:t>, </a:t>
            </a:r>
            <a:r>
              <a:rPr lang="ru-RU" dirty="0" err="1" smtClean="0"/>
              <a:t>техноекологія</a:t>
            </a:r>
            <a:r>
              <a:rPr lang="ru-RU" dirty="0" smtClean="0"/>
              <a:t> і </a:t>
            </a:r>
            <a:r>
              <a:rPr lang="ru-RU" dirty="0" err="1" smtClean="0"/>
              <a:t>соціоекологія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99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ubject.com.ua/textbook/ecology/10klas/10klas.files/image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9289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Біоекологія</a:t>
            </a:r>
            <a:endParaRPr lang="ru-RU" b="1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блоків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так як </a:t>
            </a:r>
            <a:r>
              <a:rPr lang="ru-RU" sz="2800" dirty="0" err="1" smtClean="0"/>
              <a:t>досліджувані</a:t>
            </a:r>
            <a:r>
              <a:rPr lang="ru-RU" sz="2800" dirty="0" smtClean="0"/>
              <a:t> нею </a:t>
            </a:r>
            <a:r>
              <a:rPr lang="ru-RU" sz="2800" dirty="0" err="1" smtClean="0"/>
              <a:t>загальні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закономірності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взаємин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і </a:t>
            </a:r>
            <a:r>
              <a:rPr lang="ru-RU" sz="2800" dirty="0" err="1" smtClean="0"/>
              <a:t>співтовариств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середовищем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лежать в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еволюційно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перевірених</a:t>
            </a:r>
            <a:r>
              <a:rPr lang="ru-RU" sz="2800" dirty="0" smtClean="0"/>
              <a:t> </a:t>
            </a:r>
            <a:r>
              <a:rPr lang="ru-RU" sz="2800" u="sng" dirty="0" err="1" smtClean="0"/>
              <a:t>оптимальних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існування</a:t>
            </a:r>
            <a:r>
              <a:rPr lang="ru-RU" sz="2800" dirty="0" smtClean="0"/>
              <a:t>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Геоекологія</a:t>
            </a:r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 smtClean="0"/>
              <a:t>Вивчає специфіку взаємовідносин організмів і середовища їх існування в різних географічних зонах; дає екологічну характеристику різних областей, районів, ландшафтів; розглядає екологічні наслідки ендо- і екзогенних геологічних процесів, видобутку корисних копалин; займається екологічним картографуванням.</a:t>
            </a: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38094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Техноекологія</a:t>
            </a:r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 smtClean="0"/>
              <a:t>Найбільший за обсягом блок прикладних екологічних напрямків, пов'язаних з різними об'єктами людської діяльності.</a:t>
            </a:r>
          </a:p>
          <a:p>
            <a:pPr algn="just" eaLnBrk="1" hangingPunct="1"/>
            <a:r>
              <a:rPr lang="uk-UA" sz="2400" smtClean="0"/>
              <a:t> Займається вивченням обсягів, механізмів і наслідків впливу на довкілля та здоров'я людини різних галузей и об'єктів діяльності, особливості використання ними природних ресурсів, розробкою регламентації природокористування і технічних засобів охорони природи; проблемами утилізації відходів виробництва та відтворення зруйнованих екосистем.</a:t>
            </a: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25753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632848" cy="3816424"/>
          </a:xfrm>
        </p:spPr>
        <p:txBody>
          <a:bodyPr>
            <a:normAutofit fontScale="70000" lnSpcReduction="20000"/>
          </a:bodyPr>
          <a:lstStyle/>
          <a:p>
            <a:r>
              <a:rPr lang="uk-UA" sz="5800" b="1" i="1" dirty="0">
                <a:solidFill>
                  <a:schemeClr val="tx1"/>
                </a:solidFill>
              </a:rPr>
              <a:t>План</a:t>
            </a:r>
            <a:r>
              <a:rPr lang="uk-UA" sz="5800" i="1" dirty="0">
                <a:solidFill>
                  <a:schemeClr val="tx1"/>
                </a:solidFill>
              </a:rPr>
              <a:t>: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Предмет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Історія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Структура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Про методи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Значення екології.</a:t>
            </a:r>
            <a:endParaRPr lang="ru-RU" sz="5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Соціальна екологія</a:t>
            </a:r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sz="2000" dirty="0" err="1" smtClean="0"/>
              <a:t>Соціальна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екологія</a:t>
            </a:r>
            <a:r>
              <a:rPr lang="ru-RU" sz="2000" dirty="0" smtClean="0"/>
              <a:t> - </a:t>
            </a:r>
            <a:r>
              <a:rPr lang="ru-RU" sz="2000" dirty="0" err="1" smtClean="0"/>
              <a:t>розділ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екології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вивчається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специфічна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довкіллі</a:t>
            </a:r>
            <a:r>
              <a:rPr lang="ru-RU" sz="2000" dirty="0" smtClean="0"/>
              <a:t> не як </a:t>
            </a:r>
            <a:r>
              <a:rPr lang="ru-RU" sz="2000" dirty="0" err="1" smtClean="0"/>
              <a:t>біологічного</a:t>
            </a:r>
            <a:r>
              <a:rPr lang="ru-RU" sz="2000" dirty="0" smtClean="0"/>
              <a:t> виду, а як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істоти</a:t>
            </a:r>
            <a:r>
              <a:rPr lang="ru-RU" sz="2000" dirty="0" smtClean="0"/>
              <a:t>.</a:t>
            </a:r>
          </a:p>
          <a:p>
            <a:pPr algn="just" eaLnBrk="1" hangingPunct="1"/>
            <a:r>
              <a:rPr lang="ru-RU" sz="2000" dirty="0" err="1" smtClean="0"/>
              <a:t>Притаманні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людині</a:t>
            </a:r>
            <a:r>
              <a:rPr lang="ru-RU" sz="2000" dirty="0" smtClean="0"/>
              <a:t> два роду потреб-</a:t>
            </a:r>
            <a:r>
              <a:rPr lang="ru-RU" sz="2000" dirty="0" err="1" smtClean="0"/>
              <a:t>біологічні</a:t>
            </a:r>
            <a:r>
              <a:rPr lang="ru-RU" sz="2000" dirty="0" smtClean="0"/>
              <a:t> (</a:t>
            </a:r>
            <a:r>
              <a:rPr lang="ru-RU" sz="2000" dirty="0" err="1" smtClean="0"/>
              <a:t>фізіологічні</a:t>
            </a:r>
            <a:r>
              <a:rPr lang="ru-RU" sz="2000" dirty="0" smtClean="0"/>
              <a:t>) і </a:t>
            </a:r>
            <a:r>
              <a:rPr lang="ru-RU" sz="2000" dirty="0" err="1" smtClean="0"/>
              <a:t>соціально-економічні</a:t>
            </a:r>
            <a:r>
              <a:rPr lang="ru-RU" sz="2000" dirty="0" smtClean="0"/>
              <a:t> (</a:t>
            </a:r>
            <a:r>
              <a:rPr lang="ru-RU" sz="2000" dirty="0" err="1" smtClean="0"/>
              <a:t>матеріальні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духовні</a:t>
            </a:r>
            <a:r>
              <a:rPr lang="ru-RU" sz="2000" dirty="0" smtClean="0"/>
              <a:t>) часто </a:t>
            </a:r>
            <a:r>
              <a:rPr lang="ru-RU" sz="2000" dirty="0" err="1" smtClean="0"/>
              <a:t>призводять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зіставлення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пріоритетів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розробці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переваг</a:t>
            </a:r>
            <a:r>
              <a:rPr lang="ru-RU" sz="2000" dirty="0" smtClean="0"/>
              <a:t>, далеко не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еколого-безпечного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біосфери</a:t>
            </a:r>
            <a:r>
              <a:rPr lang="ru-RU" sz="2000" dirty="0" smtClean="0"/>
              <a:t> і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</a:t>
            </a:r>
          </a:p>
          <a:p>
            <a:pPr algn="just" eaLnBrk="1" hangingPunct="1"/>
            <a:r>
              <a:rPr lang="ru-RU" sz="2000" dirty="0" err="1" smtClean="0"/>
              <a:t>Соцекологія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свідомості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підходів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визначенням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критеріїв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екологічного</a:t>
            </a:r>
            <a:r>
              <a:rPr lang="ru-RU" sz="2000" dirty="0" smtClean="0"/>
              <a:t> менеджменту, контролю, </a:t>
            </a:r>
            <a:r>
              <a:rPr lang="ru-RU" sz="2000" dirty="0" err="1" smtClean="0"/>
              <a:t>соціально-екологічним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моніторингом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формуванням</a:t>
            </a:r>
            <a:r>
              <a:rPr lang="ru-RU" sz="2000" dirty="0" smtClean="0"/>
              <a:t> основ </a:t>
            </a:r>
            <a:r>
              <a:rPr lang="ru-RU" sz="2000" dirty="0" err="1" smtClean="0"/>
              <a:t>локальної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регіональної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глобальної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8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езультат пошуку зображень за запитом &quot;моделювання в екології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68752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зультат пошуку зображень за запитом &quot;моделювання як метод екології блок схема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35849"/>
            <a:ext cx="5776015" cy="28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157841"/>
            <a:ext cx="3314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Загальна схема моделі в  екології (за  Ю.</a:t>
            </a:r>
            <a:r>
              <a:rPr lang="uk-UA" b="1" dirty="0" err="1"/>
              <a:t>Одумом</a:t>
            </a:r>
            <a:r>
              <a:rPr lang="uk-UA" b="1" dirty="0"/>
              <a:t> </a:t>
            </a:r>
            <a:r>
              <a:rPr lang="uk-UA" b="1" dirty="0" smtClean="0"/>
              <a:t>).</a:t>
            </a:r>
          </a:p>
          <a:p>
            <a:r>
              <a:rPr lang="uk-UA" dirty="0"/>
              <a:t>Е - джерело енергії;</a:t>
            </a:r>
            <a:endParaRPr lang="ru-RU" dirty="0"/>
          </a:p>
          <a:p>
            <a:r>
              <a:rPr lang="uk-UA" dirty="0"/>
              <a:t>Р – властивості;</a:t>
            </a:r>
            <a:endParaRPr lang="ru-RU" dirty="0"/>
          </a:p>
          <a:p>
            <a:r>
              <a:rPr lang="uk-UA" dirty="0"/>
              <a:t>F - потоки, що зв'язують властивості між собою; </a:t>
            </a:r>
            <a:endParaRPr lang="ru-RU" dirty="0"/>
          </a:p>
          <a:p>
            <a:r>
              <a:rPr lang="uk-UA" dirty="0"/>
              <a:t>J -  взаємодія.</a:t>
            </a:r>
            <a:endParaRPr lang="ru-RU" dirty="0"/>
          </a:p>
          <a:p>
            <a:endParaRPr lang="ru-RU" b="1" dirty="0"/>
          </a:p>
        </p:txBody>
      </p:sp>
      <p:pic>
        <p:nvPicPr>
          <p:cNvPr id="5" name="Рисунок 4" descr="Результат пошуку зображень за запитом &quot;моделювання в екології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3" y="116632"/>
            <a:ext cx="4950912" cy="365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науки Екологія:</a:t>
            </a:r>
            <a:br>
              <a:rPr lang="uk-UA" dirty="0" smtClean="0"/>
            </a:b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завершення і для роздумів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наступне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Ще у 1971 році американський біолог та еколог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Баррі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Коммонер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2" tooltip="1917"/>
              </a:rPr>
              <a:t>1917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3" tooltip="2012"/>
              </a:rPr>
              <a:t>2012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сформулював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основні екологічні закони,  розуміння яких  з часом лише набуває актуальності: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424936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connected</a:t>
            </a:r>
            <a:r>
              <a:rPr lang="uk-UA" i="1" dirty="0"/>
              <a:t> </a:t>
            </a:r>
            <a:r>
              <a:rPr lang="uk-UA" i="1" dirty="0" err="1"/>
              <a:t>to</a:t>
            </a:r>
            <a:r>
              <a:rPr lang="uk-UA" i="1" dirty="0"/>
              <a:t> </a:t>
            </a: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 smtClean="0"/>
              <a:t>else</a:t>
            </a:r>
            <a:r>
              <a:rPr lang="uk-UA" dirty="0" smtClean="0"/>
              <a:t>. </a:t>
            </a:r>
          </a:p>
          <a:p>
            <a:pPr marL="0" lvl="0" indent="0">
              <a:buNone/>
            </a:pPr>
            <a:r>
              <a:rPr lang="uk-UA" dirty="0" smtClean="0"/>
              <a:t>                          Усе пов'язане з усім.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 smtClean="0"/>
              <a:t>2. </a:t>
            </a:r>
            <a:r>
              <a:rPr lang="uk-UA" i="1" dirty="0" err="1" smtClean="0"/>
              <a:t>Everything</a:t>
            </a:r>
            <a:r>
              <a:rPr lang="uk-UA" i="1" dirty="0" smtClean="0"/>
              <a:t> </a:t>
            </a:r>
            <a:r>
              <a:rPr lang="uk-UA" i="1" dirty="0" err="1"/>
              <a:t>must</a:t>
            </a:r>
            <a:r>
              <a:rPr lang="uk-UA" i="1" dirty="0"/>
              <a:t> </a:t>
            </a:r>
            <a:r>
              <a:rPr lang="uk-UA" i="1" dirty="0" err="1"/>
              <a:t>go</a:t>
            </a:r>
            <a:r>
              <a:rPr lang="uk-UA" i="1" dirty="0"/>
              <a:t> </a:t>
            </a:r>
            <a:r>
              <a:rPr lang="uk-UA" i="1" dirty="0" err="1" smtClean="0"/>
              <a:t>somewhere</a:t>
            </a:r>
            <a:r>
              <a:rPr lang="uk-UA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uk-UA" dirty="0" smtClean="0"/>
              <a:t>Все повинно кудись діватися.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uk-UA" i="1" dirty="0" smtClean="0"/>
              <a:t>3. </a:t>
            </a:r>
            <a:r>
              <a:rPr lang="uk-UA" i="1" dirty="0" err="1" smtClean="0"/>
              <a:t>Nature</a:t>
            </a:r>
            <a:r>
              <a:rPr lang="uk-UA" i="1" dirty="0" smtClean="0"/>
              <a:t> </a:t>
            </a:r>
            <a:r>
              <a:rPr lang="uk-UA" i="1" dirty="0" err="1"/>
              <a:t>knows</a:t>
            </a:r>
            <a:r>
              <a:rPr lang="uk-UA" i="1" dirty="0"/>
              <a:t> </a:t>
            </a:r>
            <a:r>
              <a:rPr lang="uk-UA" i="1" dirty="0" err="1" smtClean="0"/>
              <a:t>best</a:t>
            </a:r>
            <a:r>
              <a:rPr lang="uk-UA" dirty="0" smtClean="0"/>
              <a:t>. </a:t>
            </a:r>
            <a:endParaRPr lang="ru-RU" dirty="0"/>
          </a:p>
          <a:p>
            <a:pPr marL="0" indent="0" algn="ctr">
              <a:buNone/>
            </a:pPr>
            <a:r>
              <a:rPr lang="uk-UA" dirty="0" smtClean="0"/>
              <a:t>Природа знає краще.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uk-UA" i="1" dirty="0" smtClean="0"/>
              <a:t>4. </a:t>
            </a:r>
            <a:r>
              <a:rPr lang="uk-UA" i="1" dirty="0" err="1" smtClean="0"/>
              <a:t>There</a:t>
            </a:r>
            <a:r>
              <a:rPr lang="uk-UA" i="1" dirty="0" smtClean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no</a:t>
            </a:r>
            <a:r>
              <a:rPr lang="uk-UA" i="1" dirty="0"/>
              <a:t> </a:t>
            </a:r>
            <a:r>
              <a:rPr lang="uk-UA" i="1" dirty="0" err="1"/>
              <a:t>such</a:t>
            </a:r>
            <a:r>
              <a:rPr lang="uk-UA" i="1" dirty="0"/>
              <a:t> </a:t>
            </a:r>
            <a:r>
              <a:rPr lang="uk-UA" i="1" dirty="0" err="1"/>
              <a:t>thing</a:t>
            </a:r>
            <a:r>
              <a:rPr lang="uk-UA" i="1" dirty="0"/>
              <a:t> </a:t>
            </a:r>
            <a:r>
              <a:rPr lang="uk-UA" i="1" dirty="0" err="1"/>
              <a:t>as</a:t>
            </a:r>
            <a:r>
              <a:rPr lang="uk-UA" i="1" dirty="0"/>
              <a:t> a </a:t>
            </a:r>
            <a:r>
              <a:rPr lang="uk-UA" i="1" dirty="0" err="1"/>
              <a:t>free</a:t>
            </a:r>
            <a:r>
              <a:rPr lang="uk-UA" i="1" dirty="0"/>
              <a:t> </a:t>
            </a:r>
            <a:r>
              <a:rPr lang="uk-UA" i="1" dirty="0" err="1" smtClean="0"/>
              <a:t>lunch</a:t>
            </a:r>
            <a:r>
              <a:rPr lang="uk-UA" dirty="0" smtClean="0"/>
              <a:t>. </a:t>
            </a:r>
          </a:p>
          <a:p>
            <a:pPr marL="0" indent="0" algn="ctr">
              <a:buNone/>
            </a:pPr>
            <a:r>
              <a:rPr lang="uk-UA" dirty="0" smtClean="0"/>
              <a:t>Ніщо не дається задарма (За все треба платити).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3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2400" b="1" dirty="0"/>
              <a:t>?</a:t>
            </a:r>
            <a:r>
              <a:rPr lang="uk-UA" sz="2400" b="1" i="1" dirty="0"/>
              <a:t>Питання для самоконтролю: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64096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Який рівень організації живої матерії не є предметом вивчення екології?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клітинний;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організмовий</a:t>
            </a:r>
            <a:r>
              <a:rPr lang="uk-UA" sz="1500" dirty="0"/>
              <a:t>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популяційно-видовий;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екосистемний</a:t>
            </a:r>
            <a:r>
              <a:rPr lang="uk-UA" sz="1500" dirty="0"/>
              <a:t>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Емерджентними називають властивості: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набуті недавно;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комплексні;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такі, що виявляються на вищих рівнях організації;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такі, що призводять до підвищення стійкості.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Застосування моделювання в екологічних дослідженнях сприяє: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абстракції того чи іншого явища;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можливості використати математичні методи обробки інформації;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інтеграції отриманих раніше іншими методами знань;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прогнозуванню наслідків впливу на екосистеми.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Як називається розділ екології, предметом інтересу якого є група особин одного виду, що мешкає на певній території і вільно схрещується одне з одним ?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аутекологія;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демекологія</a:t>
            </a:r>
            <a:r>
              <a:rPr lang="uk-UA" sz="1500" dirty="0"/>
              <a:t>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синекологія;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екосистемологія</a:t>
            </a:r>
            <a:r>
              <a:rPr lang="uk-UA" sz="1500" dirty="0"/>
              <a:t>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Соціальний аспект екології базується на: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антропогенному впливі людини на довкілля;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можливістю функціонування біологічних систем на вищому рівні;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факті, що природні закони вже не впливають на людські угруповання і треба формулювати нові.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765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559381"/>
            <a:ext cx="6300192" cy="43926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Екологія</a:t>
            </a:r>
            <a:r>
              <a:rPr lang="ru-RU" dirty="0" smtClean="0"/>
              <a:t> (</a:t>
            </a:r>
            <a:r>
              <a:rPr lang="ru-RU" dirty="0" err="1" smtClean="0"/>
              <a:t>грец</a:t>
            </a:r>
            <a:r>
              <a:rPr lang="ru-RU" dirty="0" smtClean="0"/>
              <a:t>. «</a:t>
            </a:r>
            <a:r>
              <a:rPr lang="ru-RU" dirty="0" err="1" smtClean="0"/>
              <a:t>еко</a:t>
            </a:r>
            <a:r>
              <a:rPr lang="ru-RU" dirty="0" smtClean="0"/>
              <a:t>» - </a:t>
            </a:r>
            <a:r>
              <a:rPr lang="ru-RU" dirty="0" err="1" smtClean="0"/>
              <a:t>дім</a:t>
            </a:r>
            <a:r>
              <a:rPr lang="ru-RU" dirty="0" smtClean="0"/>
              <a:t>, «логос» - наука) - наука про </a:t>
            </a:r>
            <a:r>
              <a:rPr lang="ru-RU" dirty="0" err="1" smtClean="0"/>
              <a:t>дім</a:t>
            </a:r>
            <a:r>
              <a:rPr lang="ru-RU" dirty="0" smtClean="0"/>
              <a:t>,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</a:t>
            </a:r>
          </a:p>
          <a:p>
            <a:pPr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Перше 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 як науки дав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біолог</a:t>
            </a:r>
            <a:r>
              <a:rPr lang="ru-RU" dirty="0" smtClean="0"/>
              <a:t>, </a:t>
            </a:r>
            <a:r>
              <a:rPr lang="ru-RU" dirty="0" err="1" smtClean="0"/>
              <a:t>природознавець</a:t>
            </a:r>
            <a:r>
              <a:rPr lang="ru-RU" dirty="0" smtClean="0"/>
              <a:t> </a:t>
            </a:r>
            <a:r>
              <a:rPr lang="ru-RU" dirty="0" err="1" smtClean="0"/>
              <a:t>Ернст</a:t>
            </a:r>
            <a:r>
              <a:rPr lang="ru-RU" dirty="0" smtClean="0"/>
              <a:t> Геккель у 1866 р.: </a:t>
            </a:r>
            <a:r>
              <a:rPr lang="uk-UA" dirty="0" smtClean="0"/>
              <a:t>“Під екологією ми розуміємо суму знань, що відносяться до економіки природи, вивчення всієї сукупності взаємин тварини з оточуючим  його середовищем; як органічним, так і неорганічним</a:t>
            </a:r>
            <a:r>
              <a:rPr lang="uk-UA" dirty="0"/>
              <a:t>, і перш за все - його дружних або ворожих відносин з тими тваринами і рослинами, з якими він прямо або побічно вступає в контакт. Одним словом, екологія - це вивчення всіх складних взаємин, які Дарвін назвав умовами, що породжують боротьбу за існування.” </a:t>
            </a:r>
            <a:endParaRPr lang="uk-UA" dirty="0" smtClean="0"/>
          </a:p>
          <a:p>
            <a:pPr algn="just">
              <a:defRPr/>
            </a:pPr>
            <a:endParaRPr lang="uk-UA" dirty="0"/>
          </a:p>
          <a:p>
            <a:pPr algn="just">
              <a:defRPr/>
            </a:pP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еколог</a:t>
            </a:r>
            <a:r>
              <a:rPr lang="ru-RU" dirty="0"/>
              <a:t> Юджин </a:t>
            </a:r>
            <a:r>
              <a:rPr lang="ru-RU" dirty="0" err="1"/>
              <a:t>Одум</a:t>
            </a:r>
            <a:r>
              <a:rPr lang="ru-RU" dirty="0"/>
              <a:t> дав </a:t>
            </a:r>
            <a:r>
              <a:rPr lang="ru-RU" dirty="0" err="1"/>
              <a:t>найкоротше</a:t>
            </a:r>
            <a:r>
              <a:rPr lang="ru-RU" dirty="0"/>
              <a:t> і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b="1" dirty="0" err="1"/>
              <a:t>екології</a:t>
            </a:r>
            <a:r>
              <a:rPr lang="ru-RU" b="1" dirty="0"/>
              <a:t> як </a:t>
            </a:r>
            <a:r>
              <a:rPr lang="ru-RU" b="1" dirty="0" err="1"/>
              <a:t>біології</a:t>
            </a:r>
            <a:r>
              <a:rPr lang="ru-RU" b="1" dirty="0"/>
              <a:t>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5" name="Рисунок 3" descr="http://www.subject.com.ua/textbook/ecology/11klas/11klas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738437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науки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початку ХХ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сто­ліття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627" y="1124744"/>
            <a:ext cx="8352730" cy="2044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sz="2000" b="1" i="1" dirty="0" err="1" smtClean="0">
                <a:latin typeface="Times New Roman" pitchFamily="18" charset="0"/>
              </a:rPr>
              <a:t>Біоекологія</a:t>
            </a:r>
            <a:r>
              <a:rPr lang="uk-UA" sz="2000" b="1" i="1" dirty="0" smtClean="0">
                <a:latin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</a:rPr>
              <a:t>вивчає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живих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особин</a:t>
            </a:r>
            <a:r>
              <a:rPr lang="ru-RU" sz="2000" dirty="0" smtClean="0">
                <a:latin typeface="Times New Roman" pitchFamily="18" charset="0"/>
              </a:rPr>
              <a:t>, так і як </a:t>
            </a:r>
            <a:r>
              <a:rPr lang="ru-RU" sz="2000" dirty="0" err="1" smtClean="0">
                <a:latin typeface="Times New Roman" pitchFamily="18" charset="0"/>
              </a:rPr>
              <a:t>членів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популяцій</a:t>
            </a:r>
            <a:r>
              <a:rPr lang="ru-RU" sz="2000" dirty="0" smtClean="0">
                <a:latin typeface="Times New Roman" pitchFamily="18" charset="0"/>
              </a:rPr>
              <a:t>  та </a:t>
            </a:r>
            <a:r>
              <a:rPr lang="ru-RU" sz="2000" dirty="0" err="1" smtClean="0">
                <a:latin typeface="Times New Roman" pitchFamily="18" charset="0"/>
              </a:rPr>
              <a:t>біологічних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угруповань</a:t>
            </a:r>
            <a:r>
              <a:rPr lang="ru-RU" sz="2000" dirty="0" smtClean="0">
                <a:latin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взаємодії</a:t>
            </a:r>
            <a:r>
              <a:rPr lang="ru-RU" sz="2000" dirty="0" smtClean="0">
                <a:latin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</a:rPr>
              <a:t>навколишнім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середовищем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фізичними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</a:rPr>
              <a:t>хімічними</a:t>
            </a:r>
            <a:r>
              <a:rPr lang="ru-RU" sz="2000" dirty="0" smtClean="0">
                <a:latin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</a:rPr>
              <a:t>біологічними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властивостями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Рисунок 7" descr="Результат пошуку зображень за запитом &quot;билогия как слоеный пирог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79" y="2708920"/>
            <a:ext cx="3862070" cy="3821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4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-162272"/>
            <a:ext cx="4248472" cy="1143000"/>
          </a:xfrm>
        </p:spPr>
        <p:txBody>
          <a:bodyPr>
            <a:normAutofit/>
          </a:bodyPr>
          <a:lstStyle/>
          <a:p>
            <a:r>
              <a:rPr lang="uk-UA" sz="2700" b="1" i="1" dirty="0" smtClean="0"/>
              <a:t>Розділи </a:t>
            </a:r>
            <a:r>
              <a:rPr lang="uk-UA" sz="2700" b="1" i="1" dirty="0" err="1" smtClean="0"/>
              <a:t>біоекології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3100" b="1" dirty="0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889"/>
            <a:ext cx="27241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1765" y="64904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1. Факторіальна екологія</a:t>
            </a:r>
            <a:br>
              <a:rPr lang="uk-UA" sz="2800" b="1" dirty="0" smtClean="0"/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1814" y="246436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2. Аутекологія – екологія особин</a:t>
            </a:r>
            <a:br>
              <a:rPr lang="uk-UA" sz="2800" b="1" dirty="0" smtClean="0"/>
            </a:br>
            <a:endParaRPr lang="ru-RU" sz="2800" dirty="0"/>
          </a:p>
        </p:txBody>
      </p:sp>
      <p:pic>
        <p:nvPicPr>
          <p:cNvPr id="1026" name="Picture 2" descr="Результат пошуку зображень за запитом &quot;снежный бар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3140968"/>
            <a:ext cx="3460291" cy="21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клещевин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0" y="3813790"/>
            <a:ext cx="2481974" cy="24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лисичка гриб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4777"/>
            <a:ext cx="2525752" cy="16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 smtClean="0"/>
              <a:t>Розділи </a:t>
            </a:r>
            <a:r>
              <a:rPr lang="uk-UA" sz="2700" b="1" i="1" dirty="0" err="1" smtClean="0"/>
              <a:t>біоекології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0367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3. </a:t>
            </a:r>
            <a:r>
              <a:rPr lang="uk-UA" sz="2800" b="1" dirty="0" err="1" smtClean="0"/>
              <a:t>Демекологія</a:t>
            </a:r>
            <a:r>
              <a:rPr lang="uk-UA" sz="2800" b="1" dirty="0" smtClean="0"/>
              <a:t> – екологія популяцій</a:t>
            </a:r>
            <a:br>
              <a:rPr lang="uk-UA" sz="2800" b="1" dirty="0" smtClean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популяція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" y="1196752"/>
            <a:ext cx="3887244" cy="23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популяція тварин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1455547"/>
            <a:ext cx="4272181" cy="18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популяція рослин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4" y="4039036"/>
            <a:ext cx="338010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Результат пошуку зображень за запитом &quot;желтая берез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3758913"/>
            <a:ext cx="4418050" cy="27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 smtClean="0"/>
              <a:t>Розділи </a:t>
            </a:r>
            <a:r>
              <a:rPr lang="uk-UA" sz="2700" b="1" i="1" dirty="0" err="1" smtClean="0"/>
              <a:t>біоекології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20233"/>
            <a:ext cx="856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4. Синекологія – екологія угруповань (біоценозів)</a:t>
            </a:r>
            <a:br>
              <a:rPr lang="uk-UA" sz="2800" b="1" dirty="0" smtClean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біоценоз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1474340"/>
            <a:ext cx="3814122" cy="27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lipImage" descr="https://screenshotscdn.firefoxusercontent.com/images/ea6044a7-ddf8-4537-bddb-e35cf29d1fa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1" y="3140968"/>
            <a:ext cx="436245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8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 smtClean="0"/>
              <a:t>Розділи </a:t>
            </a:r>
            <a:r>
              <a:rPr lang="uk-UA" sz="2700" b="1" i="1" dirty="0" err="1" smtClean="0"/>
              <a:t>біоекології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4143" y="881390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5</a:t>
            </a:r>
            <a:r>
              <a:rPr lang="uk-UA" sz="2800" b="1" dirty="0" smtClean="0"/>
              <a:t>. </a:t>
            </a:r>
            <a:r>
              <a:rPr lang="uk-UA" sz="2800" b="1" dirty="0" err="1" smtClean="0"/>
              <a:t>Екосистемологія</a:t>
            </a:r>
            <a:r>
              <a:rPr lang="uk-UA" sz="2800" b="1" dirty="0" smtClean="0"/>
              <a:t> – екологія біогеоценозів</a:t>
            </a: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єкосистем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2" y="1628800"/>
            <a:ext cx="6457591" cy="4502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805264"/>
            <a:ext cx="6787083" cy="566738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Пустеля </a:t>
            </a:r>
            <a:r>
              <a:rPr lang="uk-UA" sz="2400" dirty="0" err="1" smtClean="0"/>
              <a:t>Мохаве</a:t>
            </a:r>
            <a:r>
              <a:rPr lang="uk-UA" sz="2400" dirty="0" smtClean="0"/>
              <a:t>  та </a:t>
            </a:r>
            <a:r>
              <a:rPr lang="en-US" sz="2400" i="1" dirty="0" err="1" smtClean="0"/>
              <a:t>Dinothrombium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pandorae</a:t>
            </a:r>
            <a:endParaRPr lang="ru-RU" sz="2400" i="1" dirty="0"/>
          </a:p>
        </p:txBody>
      </p:sp>
      <p:pic>
        <p:nvPicPr>
          <p:cNvPr id="5" name="Рисунок 4" descr="Результат пошуку зображень за запитом &quot;пустыня мохав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042"/>
            <a:ext cx="4032448" cy="240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пустыня мохаве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7471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пустыня мохаве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042"/>
            <a:ext cx="3834755" cy="259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езультат пошуку зображень за запитом &quot;клещ Dinothrombium pandorae&quot;"/>
          <p:cNvPicPr>
            <a:picLocks noGrp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 bwMode="auto">
          <a:xfrm>
            <a:off x="4499992" y="2929662"/>
            <a:ext cx="4464471" cy="284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7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930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Розділи біоекології </vt:lpstr>
      <vt:lpstr>Презентация PowerPoint</vt:lpstr>
      <vt:lpstr>Презентация PowerPoint</vt:lpstr>
      <vt:lpstr>Презентация PowerPoint</vt:lpstr>
      <vt:lpstr>Пустеля Мохаве  та Dinothrombium pandorae</vt:lpstr>
      <vt:lpstr>Тропічні ліси Панами та Psarocolius montezuma (Оропендола-Монтецума), а також….</vt:lpstr>
      <vt:lpstr>……  волов’ячий птах (Molothrus aeneus), гедзі та оси</vt:lpstr>
      <vt:lpstr>Презентация PowerPoint</vt:lpstr>
      <vt:lpstr>Презентация PowerPoint</vt:lpstr>
      <vt:lpstr>Така ієрархія біологічних систем має наслідки:</vt:lpstr>
      <vt:lpstr>Презентация PowerPoint</vt:lpstr>
      <vt:lpstr>Презентация PowerPoint</vt:lpstr>
      <vt:lpstr>Біоекологія</vt:lpstr>
      <vt:lpstr>Геоекологія</vt:lpstr>
      <vt:lpstr>Техноекологія</vt:lpstr>
      <vt:lpstr>Соціальна екологія</vt:lpstr>
      <vt:lpstr>Презентация PowerPoint</vt:lpstr>
      <vt:lpstr>Презентация PowerPoint</vt:lpstr>
      <vt:lpstr>Значення науки Екологія: ? ? ?</vt:lpstr>
      <vt:lpstr>На завершення і для роздумів наступне:  Ще у 1971 році американський біолог та еколог Баррі  Коммонер (1917- 2012) сформулював основні екологічні закони,  розуміння яких  з часом лише набуває актуальності: </vt:lpstr>
      <vt:lpstr>?Питання для самоконтролю: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24</cp:revision>
  <dcterms:created xsi:type="dcterms:W3CDTF">2018-09-30T20:13:20Z</dcterms:created>
  <dcterms:modified xsi:type="dcterms:W3CDTF">2018-09-30T23:56:03Z</dcterms:modified>
</cp:coreProperties>
</file>