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5" r:id="rId2"/>
    <p:sldId id="258" r:id="rId3"/>
    <p:sldId id="277" r:id="rId4"/>
    <p:sldId id="276" r:id="rId5"/>
    <p:sldId id="278" r:id="rId6"/>
    <p:sldId id="281" r:id="rId7"/>
    <p:sldId id="285" r:id="rId8"/>
    <p:sldId id="284" r:id="rId9"/>
    <p:sldId id="286" r:id="rId10"/>
    <p:sldId id="280" r:id="rId11"/>
    <p:sldId id="28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590" autoAdjust="0"/>
  </p:normalViewPr>
  <p:slideViewPr>
    <p:cSldViewPr>
      <p:cViewPr varScale="1">
        <p:scale>
          <a:sx n="69" d="100"/>
          <a:sy n="69" d="100"/>
        </p:scale>
        <p:origin x="139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63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91A5DED0-90F1-4D17-804F-6956429E9FDC}" type="datetimeFigureOut">
              <a:rPr lang="ru-RU" smtClean="0"/>
              <a:pPr/>
              <a:t>19.10.2023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19.10.2023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19.10.2023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19.10.2023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1A5DED0-90F1-4D17-804F-6956429E9FDC}" type="datetimeFigureOut">
              <a:rPr lang="ru-RU" smtClean="0"/>
              <a:pPr/>
              <a:t>19.10.2023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19.10.2023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19.10.2023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19.10.2023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19.10.2023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19.10.2023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19.10.2023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1A5DED0-90F1-4D17-804F-6956429E9FDC}" type="datetimeFigureOut">
              <a:rPr lang="ru-RU" smtClean="0"/>
              <a:pPr/>
              <a:t>19.10.2023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B726E0C-50F0-4A96-8EA9-B581798A8D8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36815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uk-UA" sz="3100" b="1" dirty="0" smtClean="0">
                <a:latin typeface="Times New Roman" pitchFamily="18" charset="0"/>
                <a:cs typeface="Times New Roman" pitchFamily="18" charset="0"/>
              </a:rPr>
              <a:t>Вступ до </a:t>
            </a:r>
            <a:r>
              <a:rPr lang="uk-UA" sz="3100" b="1" dirty="0" smtClean="0">
                <a:latin typeface="Times New Roman" pitchFamily="18" charset="0"/>
                <a:cs typeface="Times New Roman" pitchFamily="18" charset="0"/>
              </a:rPr>
              <a:t>філософії наукової свідомості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Лекція 1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7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435280" cy="50405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План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Наука: сутність і зміст поняття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2. Наука та філософія.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Філософія наукової свідомості: об’єкт та предмет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just"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ОСНОВНІ ПОНЯТТЯ: наука, закони, закономірності, філософія, рефлексія, світогляд, загальна картина світу, наукова картина світу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571758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uk-UA" dirty="0" smtClean="0"/>
              <a:t>Функції </a:t>
            </a:r>
            <a:r>
              <a:rPr lang="uk-UA" dirty="0" smtClean="0"/>
              <a:t>філософії науки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експлікація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раціоналізація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етодологічна функція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критична рефлексія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асиміляція невідомого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креативна рефлексія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терапевтична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морально-виховна </a:t>
            </a:r>
          </a:p>
          <a:p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97500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6600" dirty="0" smtClean="0"/>
              <a:t>Дякую за увагу!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2614461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800" dirty="0" smtClean="0"/>
              <a:t>Джерела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214422"/>
            <a:ext cx="8715436" cy="5143536"/>
          </a:xfrm>
        </p:spPr>
        <p:txBody>
          <a:bodyPr>
            <a:noAutofit/>
          </a:bodyPr>
          <a:lstStyle/>
          <a:p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Декарт Р. Метафізичні розмисли /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Рене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Декарт ; [пер. з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.: Зої Борисюк, Олега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Жупанського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]. Київ : ЮНІВЕРС, 2000. 304 с. </a:t>
            </a:r>
          </a:p>
          <a:p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Добронравова І. С. Новітня філософія науки : підручник для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студ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філос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ф-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тів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ун-тів і аспірантів (для складання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канд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іспиту з філософії та філософії науки). Київ : Логос, 2009. 244 с. </a:t>
            </a: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Гордер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Ю. Світ Софії : роман про історію філософії / Ю.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Гордер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Юстейн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Ґордер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; пер. з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норв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 Наталія Іваничук. 3-тє вид. Львів : Літопис, 2019. 536с.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Рассел Б. Історія західної філософії / Бертран Рассел ; пер. з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англ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.: Юрій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Лісняк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Петро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Таращук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 К. : Основи, 1995. 760 с.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Філософія. Природа, проблематика, класичні розділи : хрестоматія :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 посібник для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внз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/ за ред. Г. І. Волинки ;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Нац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 пед. ун-т ім. М. П. Драгоманова ; [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авт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 В. П. Андрущенко та ін.]. К. : Каравела, 2019. 464 с.;</a:t>
            </a:r>
          </a:p>
          <a:p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Cеменюк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Е. П. Філософія сучасної науки і техніки : підручник. Вид. 2-ге,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випр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та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допов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Львів : ЛНУ ім. І. Франка, 2012. 305 с. </a:t>
            </a:r>
          </a:p>
          <a:p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000" dirty="0" smtClean="0"/>
          </a:p>
          <a:p>
            <a:pPr marL="0" lvl="0" indent="0">
              <a:buNone/>
            </a:pPr>
            <a:endParaRPr lang="ru-RU" sz="1900" dirty="0">
              <a:latin typeface="Bookman Old Style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ru-RU" b="1" dirty="0" smtClean="0"/>
              <a:t> </a:t>
            </a:r>
            <a:r>
              <a:rPr lang="ru-RU" b="1" dirty="0" smtClean="0"/>
              <a:t>НАУКА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сукупність знань певного роду та процес пізнання</a:t>
            </a:r>
          </a:p>
          <a:p>
            <a:r>
              <a:rPr lang="uk-UA" dirty="0" smtClean="0"/>
              <a:t>форма суспільної свідомості</a:t>
            </a:r>
            <a:endParaRPr lang="uk-UA" dirty="0" smtClean="0"/>
          </a:p>
          <a:p>
            <a:r>
              <a:rPr lang="uk-UA" dirty="0" smtClean="0"/>
              <a:t>форма дослідницької та викладацької діяльності</a:t>
            </a:r>
            <a:endParaRPr lang="uk-UA" dirty="0" smtClean="0"/>
          </a:p>
          <a:p>
            <a:r>
              <a:rPr lang="uk-UA" dirty="0" smtClean="0"/>
              <a:t>соціальний інститут, тобто певна організація процесу пізнання</a:t>
            </a:r>
            <a:endParaRPr lang="uk-UA" dirty="0" smtClean="0"/>
          </a:p>
          <a:p>
            <a:r>
              <a:rPr lang="uk-UA" dirty="0" smtClean="0"/>
              <a:t>форма комунікації (дискусії, конференції, монографії)</a:t>
            </a:r>
            <a:endParaRPr lang="uk-UA" dirty="0" smtClean="0"/>
          </a:p>
          <a:p>
            <a:r>
              <a:rPr lang="uk-UA" dirty="0" smtClean="0"/>
              <a:t>особливі ідеали, стандарти, цінності</a:t>
            </a:r>
            <a:endParaRPr lang="uk-UA" dirty="0" smtClean="0"/>
          </a:p>
          <a:p>
            <a:r>
              <a:rPr lang="uk-UA" dirty="0" smtClean="0"/>
              <a:t>область культури</a:t>
            </a:r>
            <a:endParaRPr lang="uk-UA" dirty="0" smtClean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5093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uk-UA" dirty="0" smtClean="0"/>
              <a:t>Характеристики</a:t>
            </a:r>
            <a:r>
              <a:rPr lang="uk-UA" dirty="0" smtClean="0"/>
              <a:t> науки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uk-UA" sz="2000" dirty="0" smtClean="0"/>
              <a:t>одержання знань про закони та закономірності явищ природної та соціальної реальності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dirty="0" smtClean="0"/>
              <a:t>складно-організована та соціально-організуюча система </a:t>
            </a:r>
          </a:p>
          <a:p>
            <a:r>
              <a:rPr lang="uk-UA" sz="2000" dirty="0" smtClean="0"/>
              <a:t>специфічні суб’єкти – особливі групи людей, що займаються науковою діяльністю</a:t>
            </a:r>
          </a:p>
          <a:p>
            <a:r>
              <a:rPr lang="uk-UA" sz="2000" dirty="0" smtClean="0"/>
              <a:t>специфічні об’єкти – явища природної та соціальної реальності</a:t>
            </a:r>
          </a:p>
          <a:p>
            <a:r>
              <a:rPr lang="uk-UA" sz="2000" dirty="0" smtClean="0"/>
              <a:t>обумовлена постійно змінюваними матеріальними і духовними потребами людини та суспільства</a:t>
            </a:r>
          </a:p>
          <a:p>
            <a:r>
              <a:rPr lang="uk-UA" sz="2000" dirty="0" smtClean="0"/>
              <a:t>спрямована на теоретичне та предметно-практичне освоєння світу</a:t>
            </a:r>
          </a:p>
          <a:p>
            <a:r>
              <a:rPr lang="uk-UA" sz="2000" dirty="0" smtClean="0"/>
              <a:t>виступає частиною культури людства</a:t>
            </a:r>
          </a:p>
          <a:p>
            <a:pPr marL="0" indent="0" algn="ctr"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3195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uk-UA" i="1" dirty="0" smtClean="0"/>
              <a:t>Що таке філософія?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91264" cy="5256584"/>
          </a:xfrm>
        </p:spPr>
        <p:txBody>
          <a:bodyPr>
            <a:noAutofit/>
          </a:bodyPr>
          <a:lstStyle/>
          <a:p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любов до мудрості (Піфагор)</a:t>
            </a:r>
          </a:p>
          <a:p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мистецтво запитування (Сократ)</a:t>
            </a:r>
            <a:endParaRPr lang="uk-UA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истецтво дивуватися  (Платон)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мислення вголос (М.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Гайдеггер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uk-UA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оліт думки (М.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Мамардашвілі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истецтво бути чесним (Л.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Вітгенштейн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ерівництво до дій у нестандартних ситуаціях (В. Вернадський)</a:t>
            </a:r>
          </a:p>
          <a:p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наука про найбільш загальні закони буття та духу (Г.В. Гегель)</a:t>
            </a:r>
          </a:p>
          <a:p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традиція рефлексії свідомості (К.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Ясперс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теоретично сформульований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світогляд </a:t>
            </a:r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Основні питання філософії за І.Кантом</a:t>
            </a:r>
          </a:p>
          <a:p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Що таке людина? </a:t>
            </a:r>
          </a:p>
          <a:p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Що 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я можу знати?</a:t>
            </a:r>
          </a:p>
          <a:p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Що я повинний робити?</a:t>
            </a:r>
          </a:p>
          <a:p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На що я можу сподіватися? </a:t>
            </a:r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878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uk-UA" dirty="0" smtClean="0"/>
              <a:t>Філософія та наука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91264" cy="52565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Спільне</a:t>
            </a:r>
          </a:p>
          <a:p>
            <a:r>
              <a:rPr lang="uk-UA" sz="1800" dirty="0" smtClean="0"/>
              <a:t>критичне мислення;</a:t>
            </a:r>
          </a:p>
          <a:p>
            <a:r>
              <a:rPr lang="uk-UA" sz="1800" dirty="0"/>
              <a:t>п</a:t>
            </a:r>
            <a:r>
              <a:rPr lang="uk-UA" sz="1800" dirty="0" smtClean="0"/>
              <a:t>ошук істини; </a:t>
            </a:r>
          </a:p>
          <a:p>
            <a:r>
              <a:rPr lang="uk-UA" sz="1800" dirty="0" smtClean="0"/>
              <a:t>мають </a:t>
            </a:r>
            <a:r>
              <a:rPr lang="uk-UA" sz="1800" dirty="0"/>
              <a:t>подібні </a:t>
            </a:r>
            <a:r>
              <a:rPr lang="uk-UA" sz="1800" dirty="0" smtClean="0"/>
              <a:t>структури;</a:t>
            </a:r>
          </a:p>
          <a:p>
            <a:r>
              <a:rPr lang="uk-UA" sz="1800" dirty="0" smtClean="0"/>
              <a:t>складаються </a:t>
            </a:r>
            <a:r>
              <a:rPr lang="uk-UA" sz="1800" dirty="0"/>
              <a:t>з понять, суджень, умовиводів, принципів та ін</a:t>
            </a:r>
            <a:r>
              <a:rPr lang="uk-UA" sz="1800" dirty="0" smtClean="0"/>
              <a:t>.</a:t>
            </a:r>
          </a:p>
          <a:p>
            <a:pPr marL="0" indent="0" algn="ctr">
              <a:buNone/>
            </a:pPr>
            <a:endParaRPr lang="uk-UA" sz="1800" dirty="0" smtClean="0"/>
          </a:p>
          <a:p>
            <a:pPr marL="0" indent="0" algn="ctr">
              <a:buNone/>
            </a:pPr>
            <a:r>
              <a:rPr lang="uk-UA" sz="1800" dirty="0" smtClean="0"/>
              <a:t>Відмінне</a:t>
            </a:r>
            <a:endParaRPr lang="ru-RU" sz="1800" dirty="0"/>
          </a:p>
          <a:p>
            <a:pPr marL="0" indent="0">
              <a:buNone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0986246"/>
              </p:ext>
            </p:extLst>
          </p:nvPr>
        </p:nvGraphicFramePr>
        <p:xfrm>
          <a:off x="539552" y="3645024"/>
          <a:ext cx="8352928" cy="20631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840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40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48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09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Наука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Філософія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0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Об’єкт дослідження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Феномени дійсності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Моделі світорозуміння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Предмет дослідження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Закони і закономірності, яким підпорядковуються </a:t>
                      </a:r>
                      <a:r>
                        <a:rPr lang="uk-UA" sz="1400" dirty="0" smtClean="0">
                          <a:effectLst/>
                        </a:rPr>
                        <a:t>феномени </a:t>
                      </a:r>
                      <a:r>
                        <a:rPr lang="uk-UA" sz="1400" dirty="0">
                          <a:effectLst/>
                        </a:rPr>
                        <a:t>дійсності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</a:rPr>
                        <a:t>Детермінанти </a:t>
                      </a:r>
                      <a:r>
                        <a:rPr lang="uk-UA" sz="1400" dirty="0">
                          <a:effectLst/>
                        </a:rPr>
                        <a:t>розвитку світогляду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Результати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Прогнози розвитку досліджуваних феноменів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Прогнози шляхів дослідження певних феноменів 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1136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uk-UA" dirty="0" smtClean="0"/>
              <a:t>Міф про печеру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  <a:p>
            <a:endParaRPr lang="ru-RU" dirty="0"/>
          </a:p>
        </p:txBody>
      </p:sp>
      <p:pic>
        <p:nvPicPr>
          <p:cNvPr id="5" name="Рисунок 4" descr="Allégorie de la caverne de Plato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577340"/>
            <a:ext cx="6912768" cy="42999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32513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uk-UA" dirty="0" smtClean="0"/>
              <a:t>Міф про печеру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  <a:p>
            <a:endParaRPr lang="ru-RU" dirty="0"/>
          </a:p>
        </p:txBody>
      </p:sp>
      <p:pic>
        <p:nvPicPr>
          <p:cNvPr id="4" name="Рисунок 3" descr="https://cite24.com/wp-content/uploads/2021/10/Allegorie_de_la_caverne-scaled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1712" y="1666875"/>
            <a:ext cx="4600575" cy="35242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443040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uk-UA" dirty="0" smtClean="0"/>
              <a:t>Філософія наукової свідомості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Науки про науку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сторія науки, економіка науки, наукознавство, соціологія науки, наукова інформатика та ін.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об’єкт –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різні виміри науки як складного явища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редмет – закономірності функціонування/розвитку науки</a:t>
            </a:r>
          </a:p>
          <a:p>
            <a:pPr marL="0" indent="0" algn="ctr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ctr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Філософія наукової свідомості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об'єкт – мисленні моделі, що визначають відношення людина – світ у системі науки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предмет – світоглядні детермінанти оптимізації розвитку науки, наукового знання задля блага людства </a:t>
            </a:r>
          </a:p>
          <a:p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27972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848</TotalTime>
  <Words>430</Words>
  <Application>Microsoft Office PowerPoint</Application>
  <PresentationFormat>Экран (4:3)</PresentationFormat>
  <Paragraphs>108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Bookman Old Style</vt:lpstr>
      <vt:lpstr>Calibri</vt:lpstr>
      <vt:lpstr>Cambria</vt:lpstr>
      <vt:lpstr>Gill Sans MT</vt:lpstr>
      <vt:lpstr>Times New Roman</vt:lpstr>
      <vt:lpstr>Wingdings</vt:lpstr>
      <vt:lpstr>Wingdings 3</vt:lpstr>
      <vt:lpstr>Начальная</vt:lpstr>
      <vt:lpstr> Вступ до філософії наукової свідомості Лекція 1 </vt:lpstr>
      <vt:lpstr>Джерела</vt:lpstr>
      <vt:lpstr> НАУКА</vt:lpstr>
      <vt:lpstr>Характеристики науки</vt:lpstr>
      <vt:lpstr>Що таке філософія?</vt:lpstr>
      <vt:lpstr>Філософія та наука</vt:lpstr>
      <vt:lpstr>Міф про печеру</vt:lpstr>
      <vt:lpstr>Міф про печеру</vt:lpstr>
      <vt:lpstr>Філософія наукової свідомості</vt:lpstr>
      <vt:lpstr>Функції філософії науки</vt:lpstr>
      <vt:lpstr>Дякую за увагу!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Соціально-управлінські технології запобігання та протидії корупції</dc:title>
  <dc:creator>userznu</dc:creator>
  <cp:lastModifiedBy>user</cp:lastModifiedBy>
  <cp:revision>104</cp:revision>
  <dcterms:created xsi:type="dcterms:W3CDTF">2017-10-25T11:02:45Z</dcterms:created>
  <dcterms:modified xsi:type="dcterms:W3CDTF">2023-10-19T08:46:08Z</dcterms:modified>
</cp:coreProperties>
</file>