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378" r:id="rId3"/>
    <p:sldId id="257" r:id="rId4"/>
    <p:sldId id="262" r:id="rId5"/>
    <p:sldId id="374" r:id="rId6"/>
    <p:sldId id="379" r:id="rId7"/>
    <p:sldId id="380" r:id="rId8"/>
    <p:sldId id="258" r:id="rId9"/>
    <p:sldId id="308" r:id="rId10"/>
    <p:sldId id="276" r:id="rId11"/>
    <p:sldId id="260" r:id="rId12"/>
    <p:sldId id="274" r:id="rId13"/>
    <p:sldId id="273" r:id="rId14"/>
    <p:sldId id="376" r:id="rId15"/>
    <p:sldId id="261" r:id="rId16"/>
    <p:sldId id="263" r:id="rId17"/>
    <p:sldId id="275" r:id="rId18"/>
    <p:sldId id="326" r:id="rId19"/>
    <p:sldId id="377" r:id="rId20"/>
    <p:sldId id="375" r:id="rId21"/>
    <p:sldId id="264" r:id="rId22"/>
    <p:sldId id="365" r:id="rId23"/>
    <p:sldId id="364" r:id="rId24"/>
    <p:sldId id="373" r:id="rId25"/>
    <p:sldId id="363" r:id="rId26"/>
    <p:sldId id="267" r:id="rId27"/>
    <p:sldId id="361" r:id="rId28"/>
    <p:sldId id="362" r:id="rId29"/>
    <p:sldId id="360" r:id="rId30"/>
    <p:sldId id="335" r:id="rId31"/>
    <p:sldId id="310" r:id="rId32"/>
    <p:sldId id="325" r:id="rId33"/>
    <p:sldId id="328" r:id="rId34"/>
    <p:sldId id="329" r:id="rId35"/>
    <p:sldId id="331" r:id="rId36"/>
    <p:sldId id="333" r:id="rId37"/>
    <p:sldId id="266" r:id="rId38"/>
    <p:sldId id="334" r:id="rId39"/>
    <p:sldId id="297" r:id="rId40"/>
    <p:sldId id="309" r:id="rId41"/>
    <p:sldId id="313" r:id="rId42"/>
    <p:sldId id="265" r:id="rId43"/>
    <p:sldId id="369" r:id="rId44"/>
    <p:sldId id="368" r:id="rId45"/>
    <p:sldId id="259" r:id="rId46"/>
    <p:sldId id="370" r:id="rId47"/>
    <p:sldId id="268" r:id="rId48"/>
    <p:sldId id="269" r:id="rId49"/>
    <p:sldId id="270" r:id="rId50"/>
    <p:sldId id="271" r:id="rId51"/>
    <p:sldId id="272" r:id="rId52"/>
    <p:sldId id="372" r:id="rId53"/>
    <p:sldId id="36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6" autoAdjust="0"/>
  </p:normalViewPr>
  <p:slideViewPr>
    <p:cSldViewPr snapToGrid="0">
      <p:cViewPr>
        <p:scale>
          <a:sx n="90" d="100"/>
          <a:sy n="90" d="100"/>
        </p:scale>
        <p:origin x="135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5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4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E133972E-DCF6-213C-63EF-7968BA124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9DC2F9F-EFC0-9FCC-8E64-EB98DC919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EA083BDB-5D0B-6046-35B4-65CE628B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03A7-448E-4A8B-9162-B4CF697FC47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4646286"/>
      </p:ext>
    </p:extLst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BF5EB66-E673-B440-204A-77D414BB4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5DE0A56-D1A9-074F-FB7D-91108EFB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3358E77-4D35-9BC8-AF91-EE91753B7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238F-4E6B-46DB-8FC2-6BD9B0FC00FA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8267411"/>
      </p:ext>
    </p:extLst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9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4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5D8-CFBA-4960-85F4-E5AFCAA85379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OneDrive\&#1056;&#1072;&#1073;&#1086;&#1095;&#1080;&#1081;%20&#1089;&#1090;&#1086;&#1083;\&#1062;&#1045;&#1053;&#1058;&#1056;%20&#1040;&#1053;&#1058;&#1048;&#1050;&#1054;&#1056;&#1059;&#1055;&#1062;&#1030;&#1071;%2018%20&#1074;&#1077;&#1088;&#1077;&#1089;&#1085;&#1103;%202023%20&#1088;.%2010..30-11.50\&#1074;&#1110;&#1076;&#1077;&#1086;%20&#1087;&#1088;&#1077;&#1079;&#1077;&#1085;&#1090;%20&#1072;&#1085;&#1090;&#1080;&#1082;&#1086;%20&#1087;&#1088;&#1086;&#1075;&#1088;%202023-25%20&#1091;%20&#1082;&#1074;&#1110;&#1090;&#1085;&#1110;%202023%20&#1088;&#1086;&#1082;&#1091;%201080p.mp4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s/NAZK_gov_ua?q=%23%D0%94%D0%90%D0%9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75E96-AD76-B9B0-9545-D7C3F1079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1" y="381740"/>
            <a:ext cx="121681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 2021-2025 роки розроблена з урахуванням інтересів усіх зацікавлених у боротьбі з корупцією сторін. НАЗК провело численні консультації з громадянами, експертами та бізнесом. </a:t>
            </a:r>
            <a:r>
              <a:rPr lang="uk-UA" altLang="uk-UA" sz="1300" dirty="0" err="1">
                <a:solidFill>
                  <a:srgbClr val="000000"/>
                </a:solidFill>
              </a:rPr>
              <a:t>Проєкт</a:t>
            </a:r>
            <a:r>
              <a:rPr lang="uk-UA" altLang="uk-UA" sz="1300" dirty="0">
                <a:solidFill>
                  <a:srgbClr val="000000"/>
                </a:solidFill>
              </a:rPr>
              <a:t> погоджено з 37 органами влади.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b="1" dirty="0">
                <a:solidFill>
                  <a:srgbClr val="000000"/>
                </a:solidFill>
              </a:rPr>
              <a:t>5 основних принципів антикорупційної політики на 2021–2025 роки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Оптимізація функцій держави та місцевого самоврядування, зокрема усунення дублювання повноважень різними органами.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Цифрова трансформація в діяльності органів державної влади та місцевого самоврядування. Забезпечення прозорості й відкритих даних.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Створення на противагу корупційним практикам більш зручних та законних способів задоволення потреб людей.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Забезпечення невідворотної юридичної відповідальності за корупційні та пов’язані з корупцією правопорушення.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Формування суспільної нетерпимості до корупції, утвердження культури доброчесності та поваги до верховенства права.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в запобіганні та протидії корупції</a:t>
            </a:r>
            <a:br>
              <a:rPr lang="uk-UA" altLang="uk-UA" sz="1300" b="1" dirty="0">
                <a:solidFill>
                  <a:srgbClr val="000000"/>
                </a:solidFill>
              </a:rPr>
            </a:br>
            <a:br>
              <a:rPr lang="uk-UA" altLang="uk-UA" sz="1300" dirty="0">
                <a:solidFill>
                  <a:srgbClr val="000000"/>
                </a:solidFill>
              </a:rPr>
            </a:b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насамперед покликана знизити рівень корупції у сферах, які українці вважають найбільш корумпованими. Пріоритети визначали за підсумками опитування щодо рівня корупції в Україні (2020 року), інших тематичних досліджень, а також за результатами аналізу ефективності реалізації антикорупційної політики.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нової Стратегії: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митна справа та оподаткування;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суди та органи правопорядку;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державне регулювання економіки;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будівництво і земельні відносини;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сектор оборони;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охорона здоров’я;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соціальний захист.</a:t>
            </a:r>
            <a:br>
              <a:rPr lang="uk-UA" altLang="uk-UA" sz="1300" dirty="0">
                <a:solidFill>
                  <a:srgbClr val="000000"/>
                </a:solidFill>
              </a:rPr>
            </a:b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Також Закон, яким затверджена Стратегія на 2021-2025 роки, передбачає певні зміни до нормативно-правових документів. Завдання — покращити роботу антикорупційних органів, наприклад, забезпечити невідворотність відповідальності за корупцію.</a:t>
            </a:r>
          </a:p>
        </p:txBody>
      </p:sp>
    </p:spTree>
    <p:extLst>
      <p:ext uri="{BB962C8B-B14F-4D97-AF65-F5344CB8AC3E}">
        <p14:creationId xmlns:p14="http://schemas.microsoft.com/office/powerpoint/2010/main" val="108886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62CA6-3450-EFC3-61DD-B900C1632A64}"/>
              </a:ext>
            </a:extLst>
          </p:cNvPr>
          <p:cNvSpPr txBox="1"/>
          <p:nvPr/>
        </p:nvSpPr>
        <p:spPr>
          <a:xfrm>
            <a:off x="0" y="380477"/>
            <a:ext cx="12032202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політика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це розробка і постійне здійснення різнобічних і послідовних заходів держави і суспільства в рамках прийнятих даними державою основ конституційного ладу з метою усунення причин і умов, що породжують і живлять корупцію в різних сферах життя.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антикорупційної політики починається зі з'ясування її основних напрямків. Ці напрямки властиві практично будь-якій державі, навіть такій, де рівень корупції в даний час не є загрозливим. Інша справа - зміст конкретних заходів, що вкладаються в кожен з напрямків (блоків). Тут універсалізму бути не може. Більше того, зміст напрямків антикорупційної політики має коригуватися не тільки в міру здійснення окремих заходів, але і з урахуванням результатів глибинних досліджень корупції, заснованих на науковому підході, зокрема, після більш ретельного вивчення причин корупції; "ділянок" державного та суспільного організму, найбільш уражених корупцією; мотивації корупційної поведінки; більш точної оцінки прямих і непрямих економічних втрат і </a:t>
            </a:r>
            <a:r>
              <a:rPr lang="uk-UA" sz="18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краще зрозуміти те чи інше явище, той чи інший процес, необхідно розглянути, з яких складових частин, елементів дане явище (процес) складається. Особливо це відноситься до нових категорій, що вводяться в науковий і практичний обіг, яким є антикорупційна політика.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 можна розбити за кількома критеріями.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71E0D-3653-A636-9101-FB5F06778899}"/>
              </a:ext>
            </a:extLst>
          </p:cNvPr>
          <p:cNvSpPr txBox="1"/>
          <p:nvPr/>
        </p:nvSpPr>
        <p:spPr>
          <a:xfrm>
            <a:off x="1416726" y="1506411"/>
            <a:ext cx="8360545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9E55-230D-DAF0-EDC7-2B78C8483694}"/>
              </a:ext>
            </a:extLst>
          </p:cNvPr>
          <p:cNvSpPr txBox="1"/>
          <p:nvPr/>
        </p:nvSpPr>
        <p:spPr>
          <a:xfrm>
            <a:off x="1682912" y="2902398"/>
            <a:ext cx="7828172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9B55-5E06-0AC3-4F7F-74C303059009}"/>
              </a:ext>
            </a:extLst>
          </p:cNvPr>
          <p:cNvSpPr txBox="1"/>
          <p:nvPr/>
        </p:nvSpPr>
        <p:spPr>
          <a:xfrm>
            <a:off x="1461114" y="4298385"/>
            <a:ext cx="8271768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6E9E1-D575-A0BE-6CA5-D76E5880CE5F}"/>
              </a:ext>
            </a:extLst>
          </p:cNvPr>
          <p:cNvSpPr txBox="1"/>
          <p:nvPr/>
        </p:nvSpPr>
        <p:spPr>
          <a:xfrm>
            <a:off x="1091953" y="58423"/>
            <a:ext cx="9010095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14164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BD57D-2B15-6C18-0086-B57B097F5BEA}"/>
              </a:ext>
            </a:extLst>
          </p:cNvPr>
          <p:cNvSpPr txBox="1"/>
          <p:nvPr/>
        </p:nvSpPr>
        <p:spPr>
          <a:xfrm>
            <a:off x="64363" y="63059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9D331-798A-38B5-EEB0-471DBE1AA226}"/>
              </a:ext>
            </a:extLst>
          </p:cNvPr>
          <p:cNvSpPr txBox="1"/>
          <p:nvPr/>
        </p:nvSpPr>
        <p:spPr>
          <a:xfrm>
            <a:off x="481327" y="2714456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89D5E-E466-B20B-D1CE-E6B06D421210}"/>
              </a:ext>
            </a:extLst>
          </p:cNvPr>
          <p:cNvSpPr txBox="1"/>
          <p:nvPr/>
        </p:nvSpPr>
        <p:spPr>
          <a:xfrm>
            <a:off x="570104" y="4695704"/>
            <a:ext cx="6005743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F524-F7DC-C998-FC71-D8D92C23BA10}"/>
              </a:ext>
            </a:extLst>
          </p:cNvPr>
          <p:cNvSpPr txBox="1"/>
          <p:nvPr/>
        </p:nvSpPr>
        <p:spPr>
          <a:xfrm>
            <a:off x="1114148" y="5245792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uk-UA" sz="18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367B3-A766-7C20-B9F1-760876564E01}"/>
              </a:ext>
            </a:extLst>
          </p:cNvPr>
          <p:cNvSpPr txBox="1"/>
          <p:nvPr/>
        </p:nvSpPr>
        <p:spPr>
          <a:xfrm>
            <a:off x="1255453" y="5479734"/>
            <a:ext cx="6303144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Обмеження політичної корупції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6B396-7877-B01F-45CE-A60DA4852B70}"/>
              </a:ext>
            </a:extLst>
          </p:cNvPr>
          <p:cNvSpPr txBox="1"/>
          <p:nvPr/>
        </p:nvSpPr>
        <p:spPr>
          <a:xfrm>
            <a:off x="2039727" y="6343985"/>
            <a:ext cx="907223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ефективного контролю за розподілом і витрачанням бюджетних коштів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154-4013-2D22-2A3B-3E5E2A6532B6}"/>
              </a:ext>
            </a:extLst>
          </p:cNvPr>
          <p:cNvSpPr txBox="1"/>
          <p:nvPr/>
        </p:nvSpPr>
        <p:spPr>
          <a:xfrm>
            <a:off x="1357545" y="5736548"/>
            <a:ext cx="6201052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Зміцнення судової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83A52-FF70-8D54-F1A5-A59AEF68F7E7}"/>
              </a:ext>
            </a:extLst>
          </p:cNvPr>
          <p:cNvSpPr txBox="1"/>
          <p:nvPr/>
        </p:nvSpPr>
        <p:spPr>
          <a:xfrm>
            <a:off x="1483310" y="5959021"/>
            <a:ext cx="9351145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Удосконалення правоохоронної системи і поліцейської діяльності (діяльності спецслужб).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B4D2D-E18B-8DFD-4DA9-6BD3F5E42EBB}"/>
              </a:ext>
            </a:extLst>
          </p:cNvPr>
          <p:cNvSpPr txBox="1"/>
          <p:nvPr/>
        </p:nvSpPr>
        <p:spPr>
          <a:xfrm>
            <a:off x="1736693" y="6151503"/>
            <a:ext cx="853809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Впорядкування системи і структури, ревізія функцій органів виконавчої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4BE01-23E0-97D2-CDAB-F1E1B9523BE0}"/>
              </a:ext>
            </a:extLst>
          </p:cNvPr>
          <p:cNvSpPr txBox="1"/>
          <p:nvPr/>
        </p:nvSpPr>
        <p:spPr>
          <a:xfrm>
            <a:off x="2247898" y="6566458"/>
            <a:ext cx="10321031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 принципів державної служби та контроль за майновим становищем представників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B1B79-2354-3C03-7B2A-44B2AEA7E788}"/>
              </a:ext>
            </a:extLst>
          </p:cNvPr>
          <p:cNvSpPr txBox="1"/>
          <p:nvPr/>
        </p:nvSpPr>
        <p:spPr>
          <a:xfrm>
            <a:off x="1003177" y="5019287"/>
            <a:ext cx="6316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 антикорупційної політики</a:t>
            </a:r>
            <a:endParaRPr lang="uk-UA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6A1-EE3E-8BE2-EF14-68B90E793296}"/>
              </a:ext>
            </a:extLst>
          </p:cNvPr>
          <p:cNvSpPr txBox="1"/>
          <p:nvPr/>
        </p:nvSpPr>
        <p:spPr>
          <a:xfrm>
            <a:off x="228600" y="373880"/>
            <a:ext cx="111858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 критерієм антикорупційна політика розбивається </a:t>
            </a:r>
            <a:r>
              <a:rPr lang="uk-UA" sz="1600" kern="0" dirty="0">
                <a:solidFill>
                  <a:srgbClr val="FF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разові і постійні </a:t>
            </a: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заходи.</a:t>
            </a:r>
            <a:endParaRPr lang="uk-UA" sz="16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2A67A-15BB-43E0-EBFC-51F30BE8607A}"/>
              </a:ext>
            </a:extLst>
          </p:cNvPr>
          <p:cNvSpPr txBox="1"/>
          <p:nvPr/>
        </p:nvSpPr>
        <p:spPr>
          <a:xfrm>
            <a:off x="212691" y="643453"/>
            <a:ext cx="11917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Постійні заходи включають в себе: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розробку на певний період самої антикорупційної програми, тобто документа, що містить основні напрямки політики на даний період;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розробку на певний період планів з протидії корупції, тобто документів, що конкретизують і структурують антикорупційну програму;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контроль за реалізацією антикорупційної програми і планів з внесенням до них необхідних коректив і оцінка ступеня їх реалізованості;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діяльність спеціалізованого антикорупційного органу з протидії корупції (якщо такий створений);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діяльність правоохоронних органів щодо виявлення, припинення та розслідування фактів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судову практику в частині застосування відповідальності за корупційні діяння;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діяльність контролюючих інстанцій (контрольно-ревізійних комісій по парламентським розслідуванням і ін.);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з) моніторинг стану корупції (в територіальному, галузевому і функціональному розрізах), у тому числі за допомогою статистичних, соціологічних та інших методів;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і) моніторинг системи інститутів влади з точки зору їх ефективності в проти-</a:t>
            </a:r>
            <a:r>
              <a:rPr lang="uk-UA" sz="12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водействія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к) антикорупційне освіта і виховання.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5CFC7-BBB9-1675-1326-DDAD630E914B}"/>
              </a:ext>
            </a:extLst>
          </p:cNvPr>
          <p:cNvSpPr txBox="1"/>
          <p:nvPr/>
        </p:nvSpPr>
        <p:spPr>
          <a:xfrm>
            <a:off x="570104" y="3085628"/>
            <a:ext cx="903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цим критерієм антикорупційну політику можна розбити на наступні групи: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розробка антикорупційних програм,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планування антикорупційних заходів;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прогнозування та аналіз стану корупції і тенденцій в її розвитку;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розробка спеціальних антикорупційних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експертиза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моніторинг реалізації антикорупційної політики та стану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звітність державних органів цілях оцінки ефективності їх антикорупційної діяльності.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310718"/>
            <a:ext cx="11996691" cy="53673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uk-UA" sz="5400" i="1" kern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3DC6D-F8B1-A3BF-1CD1-08F7481114A9}"/>
              </a:ext>
            </a:extLst>
          </p:cNvPr>
          <p:cNvSpPr txBox="1"/>
          <p:nvPr/>
        </p:nvSpPr>
        <p:spPr>
          <a:xfrm>
            <a:off x="0" y="0"/>
            <a:ext cx="12192000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18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C:\Users\asus\Desktop\антико прог на 2023-25 р.png">
            <a:extLst>
              <a:ext uri="{FF2B5EF4-FFF2-40B4-BE49-F238E27FC236}">
                <a16:creationId xmlns:a16="http://schemas.microsoft.com/office/drawing/2014/main" id="{11B3732A-6A33-C9DF-6E11-A205320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" y="665118"/>
            <a:ext cx="6046572" cy="44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sus\Desktop\3.png">
            <a:extLst>
              <a:ext uri="{FF2B5EF4-FFF2-40B4-BE49-F238E27FC236}">
                <a16:creationId xmlns:a16="http://schemas.microsoft.com/office/drawing/2014/main" id="{4E9D592E-5667-41FE-FF25-58072020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3579603"/>
            <a:ext cx="4511290" cy="25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6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sus\Desktop\2.jpg">
            <a:extLst>
              <a:ext uri="{FF2B5EF4-FFF2-40B4-BE49-F238E27FC236}">
                <a16:creationId xmlns:a16="http://schemas.microsoft.com/office/drawing/2014/main" id="{D166FF49-30A4-08DC-D2DC-615963FF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" y="152215"/>
            <a:ext cx="55800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sus\Desktop\4.jpg">
            <a:extLst>
              <a:ext uri="{FF2B5EF4-FFF2-40B4-BE49-F238E27FC236}">
                <a16:creationId xmlns:a16="http://schemas.microsoft.com/office/drawing/2014/main" id="{E8BEA56D-FA31-99AB-90B2-1DCA7F7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4" y="3140229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5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9ED9F-72C8-7790-4E52-EC971FE8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2899" cy="41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ідео презент антико прогр 2023-25 у квітні 2023 року 1080p.mp4">
            <a:hlinkClick r:id="" action="ppaction://media"/>
            <a:extLst>
              <a:ext uri="{FF2B5EF4-FFF2-40B4-BE49-F238E27FC236}">
                <a16:creationId xmlns:a16="http://schemas.microsoft.com/office/drawing/2014/main" id="{A8192CBC-28F5-70AD-8CA2-DF4ACB89F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72" y="390617"/>
            <a:ext cx="3742275" cy="21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>
            <a:extLst>
              <a:ext uri="{FF2B5EF4-FFF2-40B4-BE49-F238E27FC236}">
                <a16:creationId xmlns:a16="http://schemas.microsoft.com/office/drawing/2014/main" id="{62C94A5C-63E0-D403-07AC-0156A543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9144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500" dirty="0">
                <a:solidFill>
                  <a:srgbClr val="000000"/>
                </a:solidFill>
              </a:rPr>
              <a:t>Голова НАЗК Олександр Новіков продовжує серію зустрічей з представниками українського бізнесу.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Державні органи влади мають створювати умови, за яких Україна буде найкращим місцем для реалізації талантів кожного громадянина та розвитку українського бізнесу. Державна антикорупційна програма (</a:t>
            </a:r>
            <a:r>
              <a:rPr lang="uk-UA" altLang="uk-UA" sz="1500" dirty="0">
                <a:solidFill>
                  <a:srgbClr val="000000"/>
                </a:solidFill>
                <a:hlinkClick r:id="rId2"/>
              </a:rPr>
              <a:t>#ДАП</a:t>
            </a:r>
            <a:r>
              <a:rPr lang="uk-UA" altLang="uk-UA" sz="1500" dirty="0">
                <a:solidFill>
                  <a:srgbClr val="000000"/>
                </a:solidFill>
              </a:rPr>
              <a:t>) містить сотні необхідних заходів для того, щоб створити найкращі умови для підприємців та унеможливити корупційні ризики у їхній взаємодії з державою. Бізнес, громадяни, журналісти та міжнародні партнери вже скоро матимуть можливість відслідковувати виконання ДАП всіма відповідальними органами на спеціальному порталі, створеному НАЗК. Про це розповів очільник НАЗК Олександр Новіков під час зустрічі з представниками Спілки українських підприємців - СУП.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Він додав, що заходи, передбачені ДАП на 2023 - 2025 роки, спрямовані не лише на позитивні зміни в державному секторі, а й на сприяння розвитку бізнесу та створення умов для залучення іноземних інвестицій. Для цього заплановано: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1️⃣ забезпечення функціонування судової системи, яка здатна справедливо захищати інтереси доброчесної бізнес-спільноти;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2️⃣ продовження трансформації правоохоронної системи, орієнтованої на захист законних інтересів бізнесу;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3️⃣ перетворення держави з інструменту примусу в надійного партнера, який сприяє розвитку конкурентного бізнес-середовища;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4️⃣ впровадження ризик-орієнтованої системи державного нагляду;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5️⃣ дерегуляція бізнесу, яка має базуватися на врівноваженні публічних та приватних інтересів;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6️⃣ усунення надмірної </a:t>
            </a:r>
            <a:r>
              <a:rPr lang="uk-UA" altLang="uk-UA" sz="1500" dirty="0" err="1">
                <a:solidFill>
                  <a:srgbClr val="000000"/>
                </a:solidFill>
              </a:rPr>
              <a:t>дискреції</a:t>
            </a:r>
            <a:r>
              <a:rPr lang="uk-UA" altLang="uk-UA" sz="1500" dirty="0">
                <a:solidFill>
                  <a:srgbClr val="000000"/>
                </a:solidFill>
              </a:rPr>
              <a:t> Антимонопольного комітету України та митних органів для забезпечення ефективного державного захисту конкуренції та розвитку зовнішньоекономічної діяльності.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C750-1E96-3DB4-0C8F-FE241195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10" y="3499373"/>
            <a:ext cx="3134328" cy="219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620ED-F18B-A363-7932-DF4B166F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264"/>
            <a:ext cx="4372203" cy="2448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CC1D8-37CF-308C-788A-2AB60B96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8" y="3274963"/>
            <a:ext cx="4372203" cy="2647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D2793-831A-A649-39E5-99CE2BF7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7" y="96683"/>
            <a:ext cx="4031282" cy="27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123202" y="1270933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Реалізація антикорупційної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6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-62144" y="1618312"/>
            <a:ext cx="11996691" cy="181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Система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26E31C2-6604-A04F-058C-2C65E4E3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6" y="275526"/>
            <a:ext cx="11950574" cy="555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2221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Антикорупційна система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сукупність різнорівневих інституцій, що об’єднані спільною метою боротьби з корупцією та реалізують її відповідно до власних функцій і повноважень. 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утворюють масштабний антикорупційний механізм завдяки раціональному поділу обов’язків і завдань, співпраці й кооперації зусиль.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Аби система запобігання й протидії корупції в Україні функціонувала повноцінно,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крім антикорупційних органів, працюють також державні — так звані залучені органи.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Відмінність між двома категоріями полягає в спеціалізації.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Так, антикорупційні органи безпосередньо займаються формуванням і моніторингом антикорупційної політики, розслідуванням та розглядом корупційних справ, які стосуються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високопосадовців та великих сум коштів, що потребує профільної експертизи та ресурсів.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 в межах своїх повноважень також можуть здійснювати низку антикорупційних заходів і підсилювати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 систему, що допомагає зробити антикорупційну діяльність більш масштабною та ефективною.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антикорупційних органів України варто розглядати з точки їхнього функціоналу</a:t>
            </a:r>
            <a:r>
              <a:rPr kumimoji="0" lang="uk-UA" altLang="uk-UA" sz="12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8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E3840-5B9D-D836-EBD6-9B876D73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B7DE4-43B2-B3AB-4731-D668623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95309"/>
            <a:ext cx="11274641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B617-7FBF-4821-BC92-036FDF5D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10CD01B-01A6-86FA-ADDD-CF2BF63B40B4}"/>
              </a:ext>
            </a:extLst>
          </p:cNvPr>
          <p:cNvSpPr/>
          <p:nvPr/>
        </p:nvSpPr>
        <p:spPr>
          <a:xfrm>
            <a:off x="2689934" y="933634"/>
            <a:ext cx="6001305" cy="10919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0" i="0" cap="all" dirty="0">
                <a:solidFill>
                  <a:srgbClr val="F7AF12"/>
                </a:solidFill>
                <a:effectLst/>
                <a:latin typeface="Roboto" panose="02000000000000000000" pitchFamily="2" charset="0"/>
              </a:rPr>
              <a:t>3 РІВЕНЬ — СУДОВА ФУНКЦІЯ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9729C06-2914-7894-7B36-F2987CFEC545}"/>
              </a:ext>
            </a:extLst>
          </p:cNvPr>
          <p:cNvSpPr/>
          <p:nvPr/>
        </p:nvSpPr>
        <p:spPr>
          <a:xfrm>
            <a:off x="2093374" y="2385136"/>
            <a:ext cx="7386221" cy="10919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0" i="0" cap="all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2 РІВЕНЬ — ОПЕРАТИВНА ФУНКЦІЯ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FC0789-A6E3-195B-2D34-6C1464A428A4}"/>
              </a:ext>
            </a:extLst>
          </p:cNvPr>
          <p:cNvSpPr/>
          <p:nvPr/>
        </p:nvSpPr>
        <p:spPr>
          <a:xfrm>
            <a:off x="1005417" y="3926887"/>
            <a:ext cx="9747681" cy="1091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0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8EC91-33F8-512F-DA5A-A857A7F9D22A}"/>
              </a:ext>
            </a:extLst>
          </p:cNvPr>
          <p:cNvSpPr txBox="1"/>
          <p:nvPr/>
        </p:nvSpPr>
        <p:spPr>
          <a:xfrm>
            <a:off x="539784" y="257738"/>
            <a:ext cx="106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3-РІВНЕВА СТРУКТУРА АНТИКОРУПЦІЙНИХ ОРГАНІВ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9317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1BD29-EA0E-97C1-24B8-66F9464C3563}"/>
              </a:ext>
            </a:extLst>
          </p:cNvPr>
          <p:cNvSpPr txBox="1"/>
          <p:nvPr/>
        </p:nvSpPr>
        <p:spPr>
          <a:xfrm>
            <a:off x="0" y="74245"/>
            <a:ext cx="1219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 cap="all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BA326F-89DD-7230-D677-82AEBD78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243"/>
            <a:ext cx="12002609" cy="29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000" b="1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uk-UA" altLang="uk-UA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endParaRPr lang="ru-RU" sz="800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 — ключовий спеціалізований антикорупційний орган,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якого було передбачене Законом «Про запобігання корупції». НАЗК є центральним органом виконавчої влади зі спеціальним статусом.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електронні декларації, звіти політичних партій та факти щодо наявності конфлікту інтересів;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Антикорупційної стратегії та Державної програми з її виконання;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 антикорупційні програми інших органів;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високопосадовцями правопорушень, пов’язаних із корупцією;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антикорупційну експертизу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 та актів Кабінету Міністрів України.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779E-3518-7993-C672-3F054BF579E0}"/>
              </a:ext>
            </a:extLst>
          </p:cNvPr>
          <p:cNvSpPr txBox="1"/>
          <p:nvPr/>
        </p:nvSpPr>
        <p:spPr>
          <a:xfrm>
            <a:off x="118370" y="3587987"/>
            <a:ext cx="120736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(ВРУ)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єдиний законодавчий орган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 Закон про Антикорупційну стратегію;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тематичні парламентські слухання, антикорупційну експертизу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(у Комітеті з питань антикорупційної політики).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Міністрів України (КМУ)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вищий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затверджує Державну програму з виконання Антикорупційної стратегії.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юстиції України (Мін’юст)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антикорупційну експертизу нормативно-правових актів, крім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законів.</a:t>
            </a:r>
          </a:p>
        </p:txBody>
      </p:sp>
    </p:spTree>
    <p:extLst>
      <p:ext uri="{BB962C8B-B14F-4D97-AF65-F5344CB8AC3E}">
        <p14:creationId xmlns:p14="http://schemas.microsoft.com/office/powerpoint/2010/main" val="297693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483E116-B39C-BDF3-4873-10BFBA801717}"/>
              </a:ext>
            </a:extLst>
          </p:cNvPr>
          <p:cNvSpPr/>
          <p:nvPr/>
        </p:nvSpPr>
        <p:spPr>
          <a:xfrm>
            <a:off x="20715" y="62144"/>
            <a:ext cx="11990772" cy="3994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303C-721E-C0F3-EA33-327DB81DC035}"/>
              </a:ext>
            </a:extLst>
          </p:cNvPr>
          <p:cNvSpPr txBox="1"/>
          <p:nvPr/>
        </p:nvSpPr>
        <p:spPr>
          <a:xfrm>
            <a:off x="-59184" y="143473"/>
            <a:ext cx="121505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РІВЕНЬ — ОПЕРАТИВНА ФУНКЦІЯ</a:t>
            </a: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розслідувати корупційні правопорушень та злочини.</a:t>
            </a:r>
          </a:p>
          <a:p>
            <a:pPr algn="just"/>
            <a:endParaRPr lang="uk-UA" sz="1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АНТИКОРУПЦІЙНІ ОРГАНИ</a:t>
            </a:r>
            <a:endParaRPr lang="uk-UA" sz="1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 (НАБУ)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державний правоохоронний орган, створений після ухвалення Закону «Про Національне антикорупційне бюро України». Підслідність НАБУ визначається залежно від характеру корупційного злочину, розміру завданої шкоди та суб’єкта злочину (високопосадовці або окремі особи з-поміж службових осіб).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корупційні злочини, що стосуються високопосадовців або великих сум державних коштів.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 антикорупційна прокуратура (САП)</a:t>
            </a:r>
            <a:r>
              <a:rPr lang="uk-UA" sz="1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самостійний підрозділ Офісу Генерального прокурора.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здійснює процесуальне керівництво та підтримує державне обвинувачення у ВАКС у провадженнях, що належать до підслідності НАБУ.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України з питань виявлення, розшуку та управління активами, одержаними від корупційних та інших злочинів</a:t>
            </a:r>
            <a:r>
              <a:rPr lang="uk-UA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(АРМА) 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центральний орган виконавчої влади зі спеціальним статусом, що не проводить досудових розслідувань корупційних злочинів, однак його діяльність є важливою для ефективного розслідування таких кримінальних проваджень.</a:t>
            </a:r>
          </a:p>
          <a:p>
            <a:pPr algn="just"/>
            <a:r>
              <a:rPr lang="uk-UA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займається виявленням та розшуком активів, одержаних від корупційних злочинів, управляє такими активами (допоки вони під арештом).</a:t>
            </a:r>
          </a:p>
          <a:p>
            <a:pPr algn="just"/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2E7D-451B-A6FF-63B0-96ECE32B52DF}"/>
              </a:ext>
            </a:extLst>
          </p:cNvPr>
          <p:cNvSpPr txBox="1"/>
          <p:nvPr/>
        </p:nvSpPr>
        <p:spPr>
          <a:xfrm>
            <a:off x="20715" y="3679050"/>
            <a:ext cx="121712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 (НП)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більшість злочинів, у тому числі корупційних, які не належать до компетенції НАБУ та ДБР;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правопорушень, пов’язаних з корупцією.</a:t>
            </a:r>
          </a:p>
          <a:p>
            <a:pPr algn="just"/>
            <a:r>
              <a:rPr lang="uk-UA" sz="8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бюро розслідувань (ДБР)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правоохоронний орган, створення якого було передбачено Кримінальним процесуальним кодексом України.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окремі корупційні злочини, вчинені здебільшого правоохоронцями та організованими групами.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 України (СБУ)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спеціального призначення з правоохоронними функціями.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проводить оперативно-розшукову діяльність, у корупційних злочинах зокрема.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</a:t>
            </a:r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здійснюють процесуальне керівництво та підтримання обвинувачення в загальних судах у справах НП, ДБР, СБУ.</a:t>
            </a:r>
          </a:p>
        </p:txBody>
      </p:sp>
    </p:spTree>
    <p:extLst>
      <p:ext uri="{BB962C8B-B14F-4D97-AF65-F5344CB8AC3E}">
        <p14:creationId xmlns:p14="http://schemas.microsoft.com/office/powerpoint/2010/main" val="47558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1D7C639-7799-B77F-2EF7-8A3015D4614C}"/>
              </a:ext>
            </a:extLst>
          </p:cNvPr>
          <p:cNvSpPr/>
          <p:nvPr/>
        </p:nvSpPr>
        <p:spPr>
          <a:xfrm>
            <a:off x="79899" y="0"/>
            <a:ext cx="12032202" cy="3639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E612-5DAA-EEC0-A55B-35B0CF3FD81E}"/>
              </a:ext>
            </a:extLst>
          </p:cNvPr>
          <p:cNvSpPr txBox="1"/>
          <p:nvPr/>
        </p:nvSpPr>
        <p:spPr>
          <a:xfrm>
            <a:off x="0" y="0"/>
            <a:ext cx="121801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РІВЕНЬ — СУДОВА ФУНКЦІЯ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притягувати до відповідальності.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pPr algn="just"/>
            <a:endParaRPr lang="uk-UA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Вищий антикорупційний суд (ВАКС)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вищий спеціалізований суд у системі судоустрою України, що розпочав свою роботу через рік після прийняття Закону «Про Вищий антикорупційний суд».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розгляд проваджень про корупційні злочини, які розслідувало НАБУ;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ухвалює рішення як суд першої та апеляційної інстанцій.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суди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місцеві, апеляційні, Верховний Суд.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кримінальних проваджень про корупційні злочини, які розслідували НП, ДБР, СБУ;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 справи за адміністративними протоколами, складеними НАЗК та </a:t>
            </a:r>
            <a:r>
              <a:rPr lang="uk-UA" sz="16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Нацполіцією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справ про притягнення до цивільно-правової відповідальності за корупційні правопорушення.</a:t>
            </a:r>
          </a:p>
        </p:txBody>
      </p:sp>
    </p:spTree>
    <p:extLst>
      <p:ext uri="{BB962C8B-B14F-4D97-AF65-F5344CB8AC3E}">
        <p14:creationId xmlns:p14="http://schemas.microsoft.com/office/powerpoint/2010/main" val="19771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0D061-247E-ECE4-0066-44F578B3FC4D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  <p:pic>
        <p:nvPicPr>
          <p:cNvPr id="102403" name="Рисунок 5">
            <a:extLst>
              <a:ext uri="{FF2B5EF4-FFF2-40B4-BE49-F238E27FC236}">
                <a16:creationId xmlns:a16="http://schemas.microsoft.com/office/drawing/2014/main" id="{A240A877-3CC9-1EFE-6259-1C55CC7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603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b="1" kern="0" spc="-2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32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основних завдань та повноважень антикорупційних 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5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Users\userznu\Desktop\Про засади державної антикорупційної політики в Україні\1449674374-3194.jpg">
            <a:extLst>
              <a:ext uri="{FF2B5EF4-FFF2-40B4-BE49-F238E27FC236}">
                <a16:creationId xmlns:a16="http://schemas.microsoft.com/office/drawing/2014/main" id="{3C92CA26-0F4D-2D76-CFAB-3331F8D1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400051"/>
            <a:ext cx="88566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A2E0-64E9-5A72-FE8C-611266358955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струк.png">
            <a:extLst>
              <a:ext uri="{FF2B5EF4-FFF2-40B4-BE49-F238E27FC236}">
                <a16:creationId xmlns:a16="http://schemas.microsoft.com/office/drawing/2014/main" id="{5DC48DC8-06DA-C1F8-777F-15FDC053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система антикор орг укр1.jpg">
            <a:extLst>
              <a:ext uri="{FF2B5EF4-FFF2-40B4-BE49-F238E27FC236}">
                <a16:creationId xmlns:a16="http://schemas.microsoft.com/office/drawing/2014/main" id="{5B6896EA-36A3-74AA-282F-CE8F702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esktop\систе антикор органів укр2.jpg">
            <a:extLst>
              <a:ext uri="{FF2B5EF4-FFF2-40B4-BE49-F238E27FC236}">
                <a16:creationId xmlns:a16="http://schemas.microsoft.com/office/drawing/2014/main" id="{0BB950D0-CBD1-3751-A15E-7B09A46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esktop\56505-3_uk_normal.png">
            <a:extLst>
              <a:ext uri="{FF2B5EF4-FFF2-40B4-BE49-F238E27FC236}">
                <a16:creationId xmlns:a16="http://schemas.microsoft.com/office/drawing/2014/main" id="{69CF05CD-06B3-FB1F-BB02-DF173044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6"/>
            <a:ext cx="309086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sus\Desktop\56505-1_uk_normal.png">
            <a:extLst>
              <a:ext uri="{FF2B5EF4-FFF2-40B4-BE49-F238E27FC236}">
                <a16:creationId xmlns:a16="http://schemas.microsoft.com/office/drawing/2014/main" id="{1F8A8F86-1372-F2DC-654E-D6A79D28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226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asus\Desktop\56505-2_uk_normal.png">
            <a:extLst>
              <a:ext uri="{FF2B5EF4-FFF2-40B4-BE49-F238E27FC236}">
                <a16:creationId xmlns:a16="http://schemas.microsoft.com/office/drawing/2014/main" id="{585A44F9-FBB4-A39D-AAB3-FC144D1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4" y="1125539"/>
            <a:ext cx="2968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asus\Desktop\56505-4_uk_normal.png">
            <a:extLst>
              <a:ext uri="{FF2B5EF4-FFF2-40B4-BE49-F238E27FC236}">
                <a16:creationId xmlns:a16="http://schemas.microsoft.com/office/drawing/2014/main" id="{EF9DE2B7-80F6-FA84-54B8-049D297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1480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asus\Desktop\56505-5_uk_normal.png">
            <a:extLst>
              <a:ext uri="{FF2B5EF4-FFF2-40B4-BE49-F238E27FC236}">
                <a16:creationId xmlns:a16="http://schemas.microsoft.com/office/drawing/2014/main" id="{1A7413F7-19FA-63DB-681A-7EF20CFC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08050"/>
            <a:ext cx="29273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C:\Users\asus\Desktop\56505-6_uk_normal.png">
            <a:extLst>
              <a:ext uri="{FF2B5EF4-FFF2-40B4-BE49-F238E27FC236}">
                <a16:creationId xmlns:a16="http://schemas.microsoft.com/office/drawing/2014/main" id="{3D538A93-02C6-5378-5A6F-C1B1CB8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1795464"/>
            <a:ext cx="3141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56505-7_uk_normal.png">
            <a:extLst>
              <a:ext uri="{FF2B5EF4-FFF2-40B4-BE49-F238E27FC236}">
                <a16:creationId xmlns:a16="http://schemas.microsoft.com/office/drawing/2014/main" id="{69088505-AB38-D33A-FEE5-12C9FE71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3"/>
            <a:ext cx="4641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asus\Desktop\56505-8_ru_normal.png">
            <a:extLst>
              <a:ext uri="{FF2B5EF4-FFF2-40B4-BE49-F238E27FC236}">
                <a16:creationId xmlns:a16="http://schemas.microsoft.com/office/drawing/2014/main" id="{80F933F4-A8BE-37B9-BBE6-3CD38C32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22376"/>
            <a:ext cx="44894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стр2.png">
            <a:extLst>
              <a:ext uri="{FF2B5EF4-FFF2-40B4-BE49-F238E27FC236}">
                <a16:creationId xmlns:a16="http://schemas.microsoft.com/office/drawing/2014/main" id="{99590314-0B07-647C-C3B1-3F53986D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24274"/>
            <a:ext cx="9144000" cy="55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userznu\Desktop\Про засади державної антикорупційної політики в Україні\korr.png">
            <a:extLst>
              <a:ext uri="{FF2B5EF4-FFF2-40B4-BE49-F238E27FC236}">
                <a16:creationId xmlns:a16="http://schemas.microsoft.com/office/drawing/2014/main" id="{CF9FC5D0-B948-348E-6E9E-FBF459DC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051"/>
            <a:ext cx="8856662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70FE15-6514-280F-DE13-ADDB48ECAED9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Users\asus\Desktop\елементи-корупції.png">
            <a:extLst>
              <a:ext uri="{FF2B5EF4-FFF2-40B4-BE49-F238E27FC236}">
                <a16:creationId xmlns:a16="http://schemas.microsoft.com/office/drawing/2014/main" id="{03EA1381-E8F6-E894-DEA6-4C335DA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0"/>
            <a:ext cx="10191565" cy="6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976543"/>
            <a:ext cx="11996691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54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52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антикорупційні-органи укр.png">
            <a:extLst>
              <a:ext uri="{FF2B5EF4-FFF2-40B4-BE49-F238E27FC236}">
                <a16:creationId xmlns:a16="http://schemas.microsoft.com/office/drawing/2014/main" id="{DA4DD4B9-1025-2681-497A-F48E521D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стр3.png">
            <a:extLst>
              <a:ext uri="{FF2B5EF4-FFF2-40B4-BE49-F238E27FC236}">
                <a16:creationId xmlns:a16="http://schemas.microsoft.com/office/drawing/2014/main" id="{22465E17-A588-CEE8-0527-F3C939BE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EFB97-E48B-900D-4DF5-9328CA6541C6}"/>
              </a:ext>
            </a:extLst>
          </p:cNvPr>
          <p:cNvSpPr txBox="1"/>
          <p:nvPr/>
        </p:nvSpPr>
        <p:spPr>
          <a:xfrm>
            <a:off x="124288" y="549283"/>
            <a:ext cx="11603114" cy="298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Порівняльний аналіз основних завдань та повноважень антикорупційних органів України.</a:t>
            </a:r>
            <a:endParaRPr lang="uk-UA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935C5-8C7F-40A1-5C10-FD702990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6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1E36E-71EE-DA5D-3704-6150AF5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1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91B76-9DC4-953F-595E-14A8C34A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00DE8-6CDA-E42E-DCA1-1F155D4E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0"/>
            <a:ext cx="1123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2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A562F-7063-1902-0669-BA025B69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6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C4084-E616-0813-D2C9-DD2C662A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AB787-B566-A19F-D258-8003181F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3420-328F-394E-3F33-3D339055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898651"/>
            <a:ext cx="4237484" cy="3178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A424-4CD9-CE17-780B-C1BA0C88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4" y="2822807"/>
            <a:ext cx="7641551" cy="3253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D1FAF-DB30-3238-D5AF-28CA2BF2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6205"/>
            <a:ext cx="4237484" cy="351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57D5C9-AB90-37EB-8531-3D15104D9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8" y="26205"/>
            <a:ext cx="2112520" cy="30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1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97BF-CDFF-CB7E-F836-6AD18FAD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8A94-6D52-295A-F3DA-9698C955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72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96EFE-2EE8-2C84-B7B1-3AB72C82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" y="292963"/>
            <a:ext cx="11009212" cy="61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57854-C753-40D1-F3B6-7E767805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8"/>
            <a:ext cx="5104456" cy="2682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A7272-636F-1730-EF4C-590C0449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7" y="2311182"/>
            <a:ext cx="6505970" cy="3659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41E878-B700-2E5E-AF19-FC1BDEBE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72" y="0"/>
            <a:ext cx="5081966" cy="23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6095C-15F8-86D0-3F8B-F08312F3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9" y="228550"/>
            <a:ext cx="5107497" cy="6390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0DA65-5149-5FEC-48B9-5F5E2C7E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228550"/>
            <a:ext cx="4804873" cy="6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5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EAEF5-DEB3-7B59-C195-7CCA2A78A468}"/>
              </a:ext>
            </a:extLst>
          </p:cNvPr>
          <p:cNvSpPr txBox="1"/>
          <p:nvPr/>
        </p:nvSpPr>
        <p:spPr>
          <a:xfrm>
            <a:off x="145002" y="171768"/>
            <a:ext cx="12046998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18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5592DE2-3E44-9987-C634-9FA6D92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1" y="297829"/>
            <a:ext cx="4103530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42876-FFC4-960E-D4B3-BE848D99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3097775"/>
            <a:ext cx="4325932" cy="2970404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34AE8E-9176-4D79-F5DA-28F08F1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" y="1183452"/>
            <a:ext cx="3304547" cy="44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esktop\14.png">
            <a:extLst>
              <a:ext uri="{FF2B5EF4-FFF2-40B4-BE49-F238E27FC236}">
                <a16:creationId xmlns:a16="http://schemas.microsoft.com/office/drawing/2014/main" id="{DA55C895-4D14-A785-F1C0-9FC2907D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07989"/>
            <a:ext cx="56515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sus\Desktop\13.png">
            <a:extLst>
              <a:ext uri="{FF2B5EF4-FFF2-40B4-BE49-F238E27FC236}">
                <a16:creationId xmlns:a16="http://schemas.microsoft.com/office/drawing/2014/main" id="{9BB0EBBA-08AA-6568-2265-18152CB6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"/>
            <a:ext cx="4216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2039</Words>
  <Application>Microsoft Office PowerPoint</Application>
  <PresentationFormat>Широкий екран</PresentationFormat>
  <Paragraphs>162</Paragraphs>
  <Slides>53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59" baseType="lpstr">
      <vt:lpstr>Arial</vt:lpstr>
      <vt:lpstr>Calibri</vt:lpstr>
      <vt:lpstr>Gill Sans MT</vt:lpstr>
      <vt:lpstr>Roboto</vt:lpstr>
      <vt:lpstr>Times New Roman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59</cp:revision>
  <dcterms:created xsi:type="dcterms:W3CDTF">2024-05-21T14:50:23Z</dcterms:created>
  <dcterms:modified xsi:type="dcterms:W3CDTF">2024-09-17T12:52:42Z</dcterms:modified>
</cp:coreProperties>
</file>