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Планування нового продукту і розроблення товару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10000"/>
          </a:bodyPr>
          <a:lstStyle/>
          <a:p>
            <a:pPr indent="384048">
              <a:buNone/>
            </a:pP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товар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поліпшує</a:t>
            </a:r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яка </a:t>
            </a:r>
            <a:r>
              <a:rPr lang="ru-RU" dirty="0" err="1" smtClean="0"/>
              <a:t>раніше</a:t>
            </a:r>
            <a:r>
              <a:rPr lang="ru-RU" dirty="0" smtClean="0"/>
              <a:t> не </a:t>
            </a:r>
            <a:r>
              <a:rPr lang="ru-RU" dirty="0" err="1" smtClean="0"/>
              <a:t>вирішувалась</a:t>
            </a:r>
            <a:r>
              <a:rPr lang="ru-RU" dirty="0" smtClean="0"/>
              <a:t>. З </a:t>
            </a:r>
            <a:r>
              <a:rPr lang="ru-RU" dirty="0" err="1" smtClean="0"/>
              <a:t>поняттям</a:t>
            </a:r>
            <a:r>
              <a:rPr lang="ru-RU" dirty="0" smtClean="0"/>
              <a:t> нового товару </a:t>
            </a:r>
            <a:r>
              <a:rPr lang="ru-RU" dirty="0" err="1" smtClean="0"/>
              <a:t>пов'язано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визначень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таких </a:t>
            </a:r>
            <a:r>
              <a:rPr lang="ru-RU" dirty="0" err="1" smtClean="0"/>
              <a:t>критеріїв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часові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коли до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кожний</a:t>
            </a:r>
            <a:r>
              <a:rPr lang="ru-RU" dirty="0" smtClean="0"/>
              <a:t> товар,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виготовляється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породження</a:t>
            </a:r>
            <a:r>
              <a:rPr lang="ru-RU" dirty="0" smtClean="0"/>
              <a:t> та </a:t>
            </a:r>
            <a:r>
              <a:rPr lang="ru-RU" dirty="0" err="1" smtClean="0"/>
              <a:t>задоволення</a:t>
            </a:r>
            <a:r>
              <a:rPr lang="ru-RU" dirty="0" smtClean="0"/>
              <a:t> товаром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невідомої</a:t>
            </a:r>
            <a:r>
              <a:rPr lang="ru-RU" dirty="0" smtClean="0"/>
              <a:t> потреби;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у </a:t>
            </a:r>
            <a:r>
              <a:rPr lang="ru-RU" dirty="0" err="1" smtClean="0"/>
              <a:t>товарі</a:t>
            </a:r>
            <a:r>
              <a:rPr lang="ru-RU" dirty="0" smtClean="0"/>
              <a:t> </a:t>
            </a:r>
            <a:r>
              <a:rPr lang="ru-RU" dirty="0" err="1" smtClean="0"/>
              <a:t>прогресивних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відрізняють</a:t>
            </a:r>
            <a:r>
              <a:rPr lang="ru-RU" dirty="0" smtClean="0"/>
              <a:t> </a:t>
            </a:r>
            <a:r>
              <a:rPr lang="ru-RU" dirty="0" err="1" smtClean="0"/>
              <a:t>виріб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стосуватися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конструкції</a:t>
            </a:r>
            <a:r>
              <a:rPr lang="ru-RU" dirty="0" smtClean="0"/>
              <a:t>, </a:t>
            </a:r>
            <a:r>
              <a:rPr lang="ru-RU" dirty="0" err="1" smtClean="0"/>
              <a:t>технології</a:t>
            </a:r>
            <a:r>
              <a:rPr lang="ru-RU" dirty="0" smtClean="0"/>
              <a:t>,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.</a:t>
            </a:r>
          </a:p>
          <a:p>
            <a:pPr indent="384048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нового товару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Генерація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ідей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■- </a:t>
            </a:r>
            <a:r>
              <a:rPr lang="ru-RU" dirty="0" err="1" smtClean="0"/>
              <a:t>створення</a:t>
            </a:r>
            <a:r>
              <a:rPr lang="ru-RU" dirty="0" smtClean="0"/>
              <a:t> товару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новизни</a:t>
            </a:r>
            <a:r>
              <a:rPr lang="ru-RU" dirty="0" smtClean="0"/>
              <a:t>.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нового товару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лабораторіях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опитувань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скарг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,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торговельних</a:t>
            </a:r>
            <a:r>
              <a:rPr lang="ru-RU" dirty="0" smtClean="0"/>
              <a:t> </a:t>
            </a:r>
            <a:r>
              <a:rPr lang="ru-RU" dirty="0" err="1" smtClean="0"/>
              <a:t>агентів</a:t>
            </a:r>
            <a:r>
              <a:rPr lang="ru-RU" dirty="0" smtClean="0"/>
              <a:t>, </a:t>
            </a:r>
            <a:r>
              <a:rPr lang="ru-RU" dirty="0" err="1" smtClean="0"/>
              <a:t>патентної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висновків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та </a:t>
            </a:r>
            <a:r>
              <a:rPr lang="ru-RU" dirty="0" err="1" smtClean="0"/>
              <a:t>технології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Вибір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ідей</a:t>
            </a:r>
            <a:r>
              <a:rPr lang="ru-RU" b="1" i="1" dirty="0" smtClean="0"/>
              <a:t>. </a:t>
            </a:r>
            <a:r>
              <a:rPr lang="ru-RU" dirty="0" err="1" smtClean="0"/>
              <a:t>Якщо</a:t>
            </a:r>
            <a:r>
              <a:rPr lang="ru-RU" dirty="0" smtClean="0"/>
              <a:t> метою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то тут -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вилученням</a:t>
            </a:r>
            <a:r>
              <a:rPr lang="ru-RU" dirty="0" smtClean="0"/>
              <a:t> </a:t>
            </a:r>
            <a:r>
              <a:rPr lang="ru-RU" dirty="0" err="1" smtClean="0"/>
              <a:t>непридатного</a:t>
            </a:r>
            <a:r>
              <a:rPr lang="ru-RU" dirty="0" smtClean="0"/>
              <a:t>. </a:t>
            </a:r>
            <a:r>
              <a:rPr lang="ru-RU" dirty="0" err="1" smtClean="0"/>
              <a:t>Фільтруючий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для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характеристики:</a:t>
            </a:r>
          </a:p>
          <a:p>
            <a:pPr lvl="1"/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потенційний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конкуренція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розміри</a:t>
            </a:r>
            <a:r>
              <a:rPr lang="ru-RU" dirty="0" smtClean="0"/>
              <a:t> ринку;</a:t>
            </a:r>
          </a:p>
          <a:p>
            <a:pPr lvl="1"/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патентування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наявну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маркетингові</a:t>
            </a:r>
            <a:r>
              <a:rPr lang="ru-RU" dirty="0" smtClean="0"/>
              <a:t> характеристики;</a:t>
            </a:r>
          </a:p>
          <a:p>
            <a:pPr lvl="1"/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сезонних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простота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за </a:t>
            </a:r>
            <a:r>
              <a:rPr lang="ru-RU" dirty="0" err="1" smtClean="0"/>
              <a:t>конкурентними</a:t>
            </a:r>
            <a:r>
              <a:rPr lang="ru-RU" dirty="0" smtClean="0"/>
              <a:t> </a:t>
            </a:r>
            <a:r>
              <a:rPr lang="ru-RU" dirty="0" err="1" smtClean="0"/>
              <a:t>цінами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Перевірка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концепції</a:t>
            </a:r>
            <a:r>
              <a:rPr lang="ru-RU" b="1" i="1" dirty="0" smtClean="0"/>
              <a:t> </a:t>
            </a:r>
            <a:r>
              <a:rPr lang="ru-RU" dirty="0" err="1" smtClean="0"/>
              <a:t>зводиться</a:t>
            </a:r>
            <a:r>
              <a:rPr lang="ru-RU" dirty="0" smtClean="0"/>
              <a:t> до того, </a:t>
            </a:r>
            <a:r>
              <a:rPr lang="ru-RU" dirty="0" err="1" smtClean="0"/>
              <a:t>щоб</a:t>
            </a:r>
            <a:r>
              <a:rPr lang="ru-RU" dirty="0" smtClean="0"/>
              <a:t> подати </a:t>
            </a:r>
            <a:r>
              <a:rPr lang="ru-RU" dirty="0" err="1" smtClean="0"/>
              <a:t>споживачеві</a:t>
            </a:r>
            <a:r>
              <a:rPr lang="ru-RU" dirty="0" smtClean="0"/>
              <a:t> </a:t>
            </a:r>
            <a:r>
              <a:rPr lang="ru-RU" dirty="0" err="1" smtClean="0"/>
              <a:t>передбачуваний</a:t>
            </a:r>
            <a:r>
              <a:rPr lang="ru-RU" dirty="0" smtClean="0"/>
              <a:t> товар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товару, </a:t>
            </a:r>
            <a:r>
              <a:rPr lang="ru-RU" dirty="0" err="1" smtClean="0"/>
              <a:t>викликати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купівлю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Економічний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аналіз</a:t>
            </a:r>
            <a:r>
              <a:rPr lang="ru-RU" b="1" i="1" dirty="0" smtClean="0"/>
              <a:t> </a:t>
            </a:r>
            <a:r>
              <a:rPr lang="ru-RU" dirty="0" err="1" smtClean="0"/>
              <a:t>прийнятих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прогнозів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, </a:t>
            </a:r>
            <a:r>
              <a:rPr lang="ru-RU" dirty="0" err="1" smtClean="0"/>
              <a:t>витрат</a:t>
            </a:r>
            <a:r>
              <a:rPr lang="ru-RU" dirty="0" smtClean="0"/>
              <a:t>, </a:t>
            </a:r>
            <a:r>
              <a:rPr lang="ru-RU" dirty="0" err="1" smtClean="0"/>
              <a:t>конкуренції</a:t>
            </a:r>
            <a:r>
              <a:rPr lang="ru-RU" dirty="0" smtClean="0"/>
              <a:t>, </a:t>
            </a:r>
            <a:r>
              <a:rPr lang="ru-RU" dirty="0" err="1" smtClean="0"/>
              <a:t>потрібних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,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Пробний</a:t>
            </a:r>
            <a:r>
              <a:rPr lang="ru-RU" b="1" i="1" dirty="0" smtClean="0"/>
              <a:t> маркетинг 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перевірки</a:t>
            </a:r>
            <a:r>
              <a:rPr lang="ru-RU" dirty="0" smtClean="0"/>
              <a:t> нового товару </a:t>
            </a:r>
            <a:r>
              <a:rPr lang="ru-RU" dirty="0" err="1" smtClean="0"/>
              <a:t>ринковими</a:t>
            </a:r>
            <a:r>
              <a:rPr lang="ru-RU" dirty="0" smtClean="0"/>
              <a:t> </a:t>
            </a:r>
            <a:r>
              <a:rPr lang="ru-RU" dirty="0" err="1" smtClean="0"/>
              <a:t>відносинами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з'ясування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,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товару, характеру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, та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85000" lnSpcReduction="20000"/>
          </a:bodyPr>
          <a:lstStyle/>
          <a:p>
            <a:pPr indent="384048">
              <a:buNone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та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пов'язано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великими </a:t>
            </a:r>
            <a:r>
              <a:rPr lang="ru-RU" dirty="0" err="1" smtClean="0"/>
              <a:t>витратами</a:t>
            </a:r>
            <a:r>
              <a:rPr lang="ru-RU" dirty="0" smtClean="0"/>
              <a:t> та </a:t>
            </a:r>
            <a:r>
              <a:rPr lang="ru-RU" dirty="0" err="1" smtClean="0"/>
              <a:t>ризиком</a:t>
            </a:r>
            <a:r>
              <a:rPr lang="ru-RU" dirty="0" smtClean="0"/>
              <a:t>,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таких </a:t>
            </a:r>
            <a:r>
              <a:rPr lang="ru-RU" dirty="0" err="1" smtClean="0"/>
              <a:t>принципів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Інновація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базуватися</a:t>
            </a:r>
            <a:r>
              <a:rPr lang="ru-RU" dirty="0" smtClean="0"/>
              <a:t> на </a:t>
            </a:r>
            <a:r>
              <a:rPr lang="ru-RU" dirty="0" err="1" smtClean="0"/>
              <a:t>довгостроковому</a:t>
            </a:r>
            <a:r>
              <a:rPr lang="ru-RU" dirty="0" smtClean="0"/>
              <a:t> </a:t>
            </a:r>
            <a:r>
              <a:rPr lang="ru-RU" dirty="0" err="1" smtClean="0"/>
              <a:t>цільовому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стратегічному</a:t>
            </a:r>
            <a:r>
              <a:rPr lang="ru-RU" dirty="0" smtClean="0"/>
              <a:t> </a:t>
            </a:r>
            <a:r>
              <a:rPr lang="ru-RU" dirty="0" err="1" smtClean="0"/>
              <a:t>плануванні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розмір</a:t>
            </a:r>
            <a:r>
              <a:rPr lang="ru-RU" dirty="0" smtClean="0"/>
              <a:t>, структура,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достатніми</a:t>
            </a:r>
            <a:r>
              <a:rPr lang="ru-RU" dirty="0" smtClean="0"/>
              <a:t>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творчо</a:t>
            </a:r>
            <a:r>
              <a:rPr lang="ru-RU" dirty="0" smtClean="0"/>
              <a:t> </a:t>
            </a:r>
            <a:r>
              <a:rPr lang="ru-RU" dirty="0" err="1" smtClean="0"/>
              <a:t>підходити</a:t>
            </a:r>
            <a:r>
              <a:rPr lang="ru-RU" dirty="0" smtClean="0"/>
              <a:t> до </a:t>
            </a:r>
            <a:r>
              <a:rPr lang="ru-RU" dirty="0" err="1" smtClean="0"/>
              <a:t>цільових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та </a:t>
            </a:r>
            <a:r>
              <a:rPr lang="ru-RU" dirty="0" err="1" smtClean="0"/>
              <a:t>технологій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постійний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експертами</a:t>
            </a:r>
            <a:r>
              <a:rPr lang="ru-RU" dirty="0" smtClean="0"/>
              <a:t> для </a:t>
            </a:r>
            <a:r>
              <a:rPr lang="ru-RU" dirty="0" err="1" smtClean="0"/>
              <a:t>своєчасного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потреб;</a:t>
            </a:r>
          </a:p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відрізнятися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конкуруючих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інновації</a:t>
            </a:r>
            <a:r>
              <a:rPr lang="ru-RU" dirty="0" smtClean="0"/>
              <a:t>,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ринку,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шанси</a:t>
            </a:r>
            <a:r>
              <a:rPr lang="ru-RU" dirty="0" smtClean="0"/>
              <a:t> на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як результат </a:t>
            </a:r>
            <a:r>
              <a:rPr lang="ru-RU" dirty="0" err="1" smtClean="0"/>
              <a:t>науково-технічних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</a:t>
            </a:r>
          </a:p>
          <a:p>
            <a:pPr indent="384048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Суб’єктивні</a:t>
            </a:r>
            <a:r>
              <a:rPr lang="ru-RU" dirty="0" smtClean="0"/>
              <a:t> (</a:t>
            </a:r>
            <a:r>
              <a:rPr lang="ru-RU" dirty="0" err="1" smtClean="0"/>
              <a:t>внутрішні</a:t>
            </a:r>
            <a:r>
              <a:rPr lang="ru-RU" dirty="0" smtClean="0"/>
              <a:t>) </a:t>
            </a:r>
            <a:r>
              <a:rPr lang="ru-RU" dirty="0" err="1" smtClean="0"/>
              <a:t>ризики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;  </a:t>
            </a:r>
          </a:p>
          <a:p>
            <a:r>
              <a:rPr lang="ru-RU" dirty="0" err="1" smtClean="0"/>
              <a:t>Диверсифікації</a:t>
            </a:r>
            <a:r>
              <a:rPr lang="ru-RU" dirty="0" smtClean="0"/>
              <a:t>;  </a:t>
            </a:r>
          </a:p>
          <a:p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невизначеності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Лімітування</a:t>
            </a:r>
            <a:r>
              <a:rPr lang="ru-RU" dirty="0" smtClean="0"/>
              <a:t>;  </a:t>
            </a:r>
          </a:p>
          <a:p>
            <a:r>
              <a:rPr lang="ru-RU" dirty="0" err="1" smtClean="0"/>
              <a:t>Хеджування</a:t>
            </a:r>
            <a:r>
              <a:rPr lang="ru-RU" dirty="0" smtClean="0"/>
              <a:t>;  </a:t>
            </a:r>
          </a:p>
          <a:p>
            <a:r>
              <a:rPr lang="ru-RU" dirty="0" err="1" smtClean="0"/>
              <a:t>Страхування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Ризики</a:t>
            </a:r>
            <a:r>
              <a:rPr lang="ru-RU" sz="3600" dirty="0" smtClean="0"/>
              <a:t>, </a:t>
            </a:r>
            <a:r>
              <a:rPr lang="ru-RU" sz="3600" dirty="0" err="1" smtClean="0"/>
              <a:t>спричинені</a:t>
            </a:r>
            <a:r>
              <a:rPr lang="ru-RU" sz="3600" dirty="0" smtClean="0"/>
              <a:t> </a:t>
            </a:r>
            <a:r>
              <a:rPr lang="ru-RU" sz="3600" dirty="0" err="1" smtClean="0"/>
              <a:t>дією</a:t>
            </a:r>
            <a:r>
              <a:rPr lang="ru-RU" sz="3600" dirty="0" smtClean="0"/>
              <a:t> </a:t>
            </a:r>
            <a:r>
              <a:rPr lang="ru-RU" sz="3600" dirty="0" err="1" smtClean="0"/>
              <a:t>зовнішніх</a:t>
            </a:r>
            <a:r>
              <a:rPr lang="ru-RU" sz="3600" dirty="0" smtClean="0"/>
              <a:t> </a:t>
            </a:r>
            <a:r>
              <a:rPr lang="ru-RU" sz="3600" dirty="0" err="1" smtClean="0"/>
              <a:t>факторів</a:t>
            </a:r>
            <a:r>
              <a:rPr lang="ru-RU" sz="3600" dirty="0" smtClean="0"/>
              <a:t> </a:t>
            </a:r>
            <a:r>
              <a:rPr lang="ru-RU" sz="3600" dirty="0" err="1" smtClean="0"/>
              <a:t>опосередкованого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впливу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r>
              <a:rPr lang="ru-RU" dirty="0" err="1" smtClean="0"/>
              <a:t>Економічні</a:t>
            </a:r>
            <a:r>
              <a:rPr lang="ru-RU" dirty="0" smtClean="0"/>
              <a:t> та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Технологічні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endParaRPr lang="ru-RU" dirty="0" smtClean="0"/>
          </a:p>
          <a:p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/>
              <a:t>Ризики</a:t>
            </a:r>
            <a:r>
              <a:rPr lang="ru-RU" sz="3200" dirty="0" smtClean="0"/>
              <a:t>, </a:t>
            </a:r>
            <a:r>
              <a:rPr lang="ru-RU" sz="3200" dirty="0" err="1" smtClean="0"/>
              <a:t>спричинені</a:t>
            </a:r>
            <a:r>
              <a:rPr lang="ru-RU" sz="3200" dirty="0" smtClean="0"/>
              <a:t> </a:t>
            </a:r>
            <a:r>
              <a:rPr lang="ru-RU" sz="3200" dirty="0" err="1" smtClean="0"/>
              <a:t>дією</a:t>
            </a:r>
            <a:r>
              <a:rPr lang="ru-RU" sz="3200" dirty="0" smtClean="0"/>
              <a:t> </a:t>
            </a:r>
            <a:r>
              <a:rPr lang="ru-RU" sz="3200" dirty="0" err="1" smtClean="0"/>
              <a:t>зовнішніх</a:t>
            </a:r>
            <a:r>
              <a:rPr lang="ru-RU" sz="3200" dirty="0" smtClean="0"/>
              <a:t> </a:t>
            </a:r>
            <a:r>
              <a:rPr lang="ru-RU" sz="3200" dirty="0" err="1" smtClean="0"/>
              <a:t>факторів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безпосереднього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впливу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Конкурентні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Торгівельно-збутові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Постачальницькі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Споживчі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Нормативно-законодавчі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err="1" smtClean="0"/>
              <a:t>Нормативно-законодавчі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uk-UA" dirty="0" smtClean="0"/>
              <a:t>;</a:t>
            </a:r>
          </a:p>
          <a:p>
            <a:r>
              <a:rPr lang="ru-RU" dirty="0" err="1" smtClean="0"/>
              <a:t>Ризики</a:t>
            </a:r>
            <a:r>
              <a:rPr lang="ru-RU" dirty="0" smtClean="0"/>
              <a:t> </a:t>
            </a:r>
            <a:r>
              <a:rPr lang="ru-RU" dirty="0" err="1" smtClean="0"/>
              <a:t>фінансово-кредитної</a:t>
            </a:r>
            <a:r>
              <a:rPr lang="ru-RU" dirty="0" smtClean="0"/>
              <a:t> та </a:t>
            </a:r>
            <a:r>
              <a:rPr lang="ru-RU" dirty="0" err="1" smtClean="0"/>
              <a:t>податкової</a:t>
            </a:r>
            <a:r>
              <a:rPr lang="ru-RU" dirty="0" smtClean="0"/>
              <a:t> систем.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289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Тема 12</vt:lpstr>
      <vt:lpstr>Презентация PowerPoint</vt:lpstr>
      <vt:lpstr>Алгоритм процесу планування нового товару</vt:lpstr>
      <vt:lpstr>Презентация PowerPoint</vt:lpstr>
      <vt:lpstr>Презентация PowerPoint</vt:lpstr>
      <vt:lpstr>Презентация PowerPoint</vt:lpstr>
      <vt:lpstr>Суб’єктивні (внутрішні) ризики інноваційної діяльності</vt:lpstr>
      <vt:lpstr>Ризики, спричинені дією зовнішніх факторів опосередкованого впливу:</vt:lpstr>
      <vt:lpstr>Ризики, спричинені дією зовнішніх факторів безпосереднього впливу: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</dc:title>
  <dc:creator>User</dc:creator>
  <cp:lastModifiedBy>RePack by Diakov</cp:lastModifiedBy>
  <cp:revision>7</cp:revision>
  <dcterms:created xsi:type="dcterms:W3CDTF">2021-10-13T17:29:32Z</dcterms:created>
  <dcterms:modified xsi:type="dcterms:W3CDTF">2021-10-17T08:30:12Z</dcterms:modified>
</cp:coreProperties>
</file>