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7918A1E-A239-443D-8A03-9510A0F9C7A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72CA9F8-1B35-4E78-A9AC-BA46D18EA0D4}" type="datetimeFigureOut">
              <a:rPr lang="ru-RU" smtClean="0"/>
              <a:t>11.12.2020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err="1"/>
              <a:t>Організація</a:t>
            </a:r>
            <a:r>
              <a:rPr lang="ru-RU" sz="4400" dirty="0"/>
              <a:t> </a:t>
            </a:r>
            <a:r>
              <a:rPr lang="ru-RU" sz="4400" dirty="0" err="1"/>
              <a:t>діяльності</a:t>
            </a:r>
            <a:r>
              <a:rPr lang="ru-RU" sz="4400" dirty="0"/>
              <a:t> служб </a:t>
            </a:r>
            <a:r>
              <a:rPr lang="ru-RU" sz="4400" dirty="0" err="1"/>
              <a:t>із</a:t>
            </a:r>
            <a:r>
              <a:rPr lang="ru-RU" sz="4400" dirty="0"/>
              <a:t> </a:t>
            </a:r>
            <a:r>
              <a:rPr lang="ru-RU" sz="4400" dirty="0" err="1"/>
              <a:t>зв'язків</a:t>
            </a:r>
            <a:r>
              <a:rPr lang="ru-RU" sz="4400" dirty="0"/>
              <a:t> з </a:t>
            </a:r>
            <a:r>
              <a:rPr lang="ru-RU" sz="4400" dirty="0" err="1"/>
              <a:t>громадськістю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Практичне заняття</a:t>
            </a: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11" t="30357" r="26710" b="17659"/>
          <a:stretch/>
        </p:blipFill>
        <p:spPr bwMode="auto">
          <a:xfrm>
            <a:off x="2051720" y="116632"/>
            <a:ext cx="4798166" cy="310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741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Обов'язки </a:t>
            </a:r>
            <a:r>
              <a:rPr lang="uk-UA" dirty="0" err="1" smtClean="0"/>
              <a:t>прессекретаря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dirty="0"/>
              <a:t>1.	</a:t>
            </a:r>
            <a:r>
              <a:rPr lang="ru-RU" dirty="0" err="1"/>
              <a:t>Організовувати</a:t>
            </a:r>
            <a:r>
              <a:rPr lang="ru-RU" dirty="0"/>
              <a:t> та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пресконференції</a:t>
            </a:r>
            <a:r>
              <a:rPr lang="ru-RU" dirty="0"/>
              <a:t>, </a:t>
            </a:r>
            <a:r>
              <a:rPr lang="ru-RU" dirty="0" err="1"/>
              <a:t>брифінги</a:t>
            </a:r>
            <a:r>
              <a:rPr lang="ru-RU" dirty="0"/>
              <a:t>, «</a:t>
            </a:r>
            <a:r>
              <a:rPr lang="ru-RU" dirty="0" err="1"/>
              <a:t>круглі</a:t>
            </a:r>
            <a:r>
              <a:rPr lang="ru-RU" dirty="0"/>
              <a:t> </a:t>
            </a:r>
            <a:r>
              <a:rPr lang="ru-RU" dirty="0" err="1"/>
              <a:t>столи</a:t>
            </a:r>
            <a:r>
              <a:rPr lang="ru-RU" dirty="0"/>
              <a:t>» та </a:t>
            </a:r>
            <a:r>
              <a:rPr lang="ru-RU" dirty="0" err="1"/>
              <a:t>зустрічі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інформаційний</a:t>
            </a:r>
            <a:r>
              <a:rPr lang="ru-RU" dirty="0"/>
              <a:t> </a:t>
            </a:r>
            <a:r>
              <a:rPr lang="ru-RU" dirty="0" err="1"/>
              <a:t>супровід</a:t>
            </a:r>
            <a:r>
              <a:rPr lang="ru-RU" dirty="0"/>
              <a:t> </a:t>
            </a:r>
            <a:r>
              <a:rPr lang="ru-RU" dirty="0" err="1"/>
              <a:t>офіційних</a:t>
            </a:r>
            <a:r>
              <a:rPr lang="ru-RU" dirty="0"/>
              <a:t> </a:t>
            </a:r>
            <a:r>
              <a:rPr lang="ru-RU" dirty="0" err="1"/>
              <a:t>делегацій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pPr marL="114300" indent="0">
              <a:buNone/>
            </a:pPr>
            <a:r>
              <a:rPr lang="ru-RU" dirty="0"/>
              <a:t>2.	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організаційну</a:t>
            </a:r>
            <a:r>
              <a:rPr lang="ru-RU" dirty="0"/>
              <a:t> та </a:t>
            </a:r>
            <a:r>
              <a:rPr lang="ru-RU" dirty="0" err="1"/>
              <a:t>методичну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засобам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у </a:t>
            </a:r>
            <a:r>
              <a:rPr lang="ru-RU" dirty="0" err="1"/>
              <a:t>створенні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про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та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.</a:t>
            </a:r>
          </a:p>
          <a:p>
            <a:pPr marL="114300" indent="0">
              <a:buNone/>
            </a:pPr>
            <a:r>
              <a:rPr lang="ru-RU" dirty="0"/>
              <a:t>3.	</a:t>
            </a:r>
            <a:r>
              <a:rPr lang="ru-RU" dirty="0" err="1"/>
              <a:t>Створювати</a:t>
            </a:r>
            <a:r>
              <a:rPr lang="ru-RU" dirty="0"/>
              <a:t> та </a:t>
            </a:r>
            <a:r>
              <a:rPr lang="ru-RU" dirty="0" err="1"/>
              <a:t>брати</a:t>
            </a:r>
            <a:r>
              <a:rPr lang="ru-RU" dirty="0"/>
              <a:t> участь у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(статей,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і </a:t>
            </a:r>
            <a:r>
              <a:rPr lang="ru-RU" dirty="0" err="1"/>
              <a:t>видань</a:t>
            </a:r>
            <a:r>
              <a:rPr lang="ru-RU" dirty="0"/>
              <a:t>).</a:t>
            </a:r>
          </a:p>
          <a:p>
            <a:pPr marL="114300" indent="0">
              <a:buNone/>
            </a:pPr>
            <a:r>
              <a:rPr lang="ru-RU" dirty="0"/>
              <a:t>4.	</a:t>
            </a:r>
            <a:r>
              <a:rPr lang="ru-RU" dirty="0" err="1"/>
              <a:t>Готувати</a:t>
            </a:r>
            <a:r>
              <a:rPr lang="ru-RU" dirty="0"/>
              <a:t> </a:t>
            </a:r>
            <a:r>
              <a:rPr lang="ru-RU" dirty="0" err="1"/>
              <a:t>інтерв'ю</a:t>
            </a:r>
            <a:r>
              <a:rPr lang="ru-RU" dirty="0"/>
              <a:t>,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ефіри</a:t>
            </a:r>
            <a:r>
              <a:rPr lang="ru-RU" dirty="0"/>
              <a:t>, </a:t>
            </a:r>
            <a:r>
              <a:rPr lang="ru-RU" dirty="0" err="1"/>
              <a:t>виступи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в </a:t>
            </a:r>
            <a:r>
              <a:rPr lang="ru-RU" dirty="0" err="1"/>
              <a:t>засобах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pPr marL="114300" indent="0">
              <a:buNone/>
            </a:pPr>
            <a:r>
              <a:rPr lang="ru-RU" dirty="0"/>
              <a:t>5.	</a:t>
            </a:r>
            <a:r>
              <a:rPr lang="ru-RU" dirty="0" err="1"/>
              <a:t>Підтримувати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</a:t>
            </a:r>
            <a:r>
              <a:rPr lang="ru-RU" dirty="0" err="1"/>
              <a:t>імідж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та </a:t>
            </a:r>
            <a:r>
              <a:rPr lang="ru-RU" dirty="0" err="1"/>
              <a:t>організації</a:t>
            </a:r>
            <a:r>
              <a:rPr lang="ru-RU" dirty="0"/>
              <a:t> і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громадську</a:t>
            </a:r>
            <a:r>
              <a:rPr lang="ru-RU" dirty="0"/>
              <a:t> думку.</a:t>
            </a:r>
          </a:p>
          <a:p>
            <a:pPr marL="114300" indent="0">
              <a:buNone/>
            </a:pPr>
            <a:r>
              <a:rPr lang="ru-RU" dirty="0"/>
              <a:t>6.	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оперативний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преси</a:t>
            </a:r>
            <a:r>
              <a:rPr lang="ru-RU" dirty="0"/>
              <a:t>,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та </a:t>
            </a:r>
            <a:r>
              <a:rPr lang="ru-RU" dirty="0" err="1"/>
              <a:t>інформаційних</a:t>
            </a:r>
            <a:r>
              <a:rPr lang="ru-RU" dirty="0"/>
              <a:t> агентств про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pPr marL="114300" indent="0">
              <a:buNone/>
            </a:pPr>
            <a:r>
              <a:rPr lang="ru-RU" dirty="0"/>
              <a:t>7.	</a:t>
            </a:r>
            <a:r>
              <a:rPr lang="ru-RU" dirty="0" err="1"/>
              <a:t>Своєчасно</a:t>
            </a:r>
            <a:r>
              <a:rPr lang="ru-RU" dirty="0"/>
              <a:t> </a:t>
            </a:r>
            <a:r>
              <a:rPr lang="ru-RU" dirty="0" err="1"/>
              <a:t>готувати</a:t>
            </a:r>
            <a:r>
              <a:rPr lang="ru-RU" dirty="0"/>
              <a:t> </a:t>
            </a:r>
            <a:r>
              <a:rPr lang="ru-RU" dirty="0" err="1"/>
              <a:t>пресрелізи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про </a:t>
            </a:r>
            <a:r>
              <a:rPr lang="ru-RU" dirty="0" err="1"/>
              <a:t>події</a:t>
            </a:r>
            <a:r>
              <a:rPr lang="ru-RU" dirty="0"/>
              <a:t> та заходи,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.</a:t>
            </a:r>
          </a:p>
          <a:p>
            <a:pPr marL="114300" indent="0">
              <a:buNone/>
            </a:pPr>
            <a:r>
              <a:rPr lang="ru-RU" dirty="0" smtClean="0"/>
              <a:t>8</a:t>
            </a:r>
            <a:r>
              <a:rPr lang="ru-RU" dirty="0"/>
              <a:t>.	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 та </a:t>
            </a:r>
            <a:r>
              <a:rPr lang="ru-RU" dirty="0" err="1"/>
              <a:t>класифікацію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адресованих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та </a:t>
            </a:r>
            <a:r>
              <a:rPr lang="ru-RU" dirty="0" err="1"/>
              <a:t>підготовку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r>
              <a:rPr lang="ru-RU" dirty="0"/>
              <a:t> для </a:t>
            </a:r>
            <a:r>
              <a:rPr lang="ru-RU" dirty="0" err="1"/>
              <a:t>розміщення</a:t>
            </a:r>
            <a:r>
              <a:rPr lang="ru-RU" dirty="0"/>
              <a:t> на </a:t>
            </a:r>
            <a:r>
              <a:rPr lang="ru-RU" dirty="0" err="1"/>
              <a:t>сайті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304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Заходи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err="1" smtClean="0"/>
              <a:t>Пресконференція</a:t>
            </a:r>
            <a:endParaRPr lang="uk-UA" sz="3200" dirty="0" smtClean="0"/>
          </a:p>
          <a:p>
            <a:r>
              <a:rPr lang="uk-UA" sz="3200" dirty="0" err="1" smtClean="0"/>
              <a:t>Бриінг</a:t>
            </a:r>
            <a:endParaRPr lang="uk-UA" sz="3200" dirty="0" smtClean="0"/>
          </a:p>
          <a:p>
            <a:r>
              <a:rPr lang="uk-UA" sz="3200" dirty="0" smtClean="0"/>
              <a:t>Презентація</a:t>
            </a:r>
          </a:p>
          <a:p>
            <a:r>
              <a:rPr lang="uk-UA" sz="3200" dirty="0" err="1" smtClean="0"/>
              <a:t>Престур</a:t>
            </a:r>
            <a:r>
              <a:rPr lang="uk-UA" sz="3200" dirty="0" smtClean="0"/>
              <a:t> або День преси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4193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2400" dirty="0"/>
              <a:t>Пресслу́жба — відділ апарату глави держави або уряду, партії, з'їзду, змагань і т. ін., що відає зв'язком з органами масової інформації; відділ збору і обробки інформації з матеріалів преси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Питання для розгляду</a:t>
            </a:r>
            <a:r>
              <a:rPr lang="uk-UA" dirty="0" smtClean="0"/>
              <a:t>:</a:t>
            </a:r>
            <a:endParaRPr lang="ru-RU" dirty="0" smtClean="0"/>
          </a:p>
          <a:p>
            <a:r>
              <a:rPr lang="ru-RU" sz="2800" dirty="0" err="1" smtClean="0"/>
              <a:t>Стратегічні</a:t>
            </a:r>
            <a:r>
              <a:rPr lang="ru-RU" sz="2800" dirty="0" smtClean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і </a:t>
            </a:r>
            <a:r>
              <a:rPr lang="ru-RU" sz="2800" dirty="0" err="1"/>
              <a:t>дії</a:t>
            </a:r>
            <a:r>
              <a:rPr lang="ru-RU" sz="2800" dirty="0"/>
              <a:t> </a:t>
            </a:r>
            <a:r>
              <a:rPr lang="ru-RU" sz="2800" dirty="0" err="1" smtClean="0"/>
              <a:t>пресслужби</a:t>
            </a:r>
            <a:endParaRPr lang="ru-RU" sz="2800" dirty="0" smtClean="0"/>
          </a:p>
          <a:p>
            <a:r>
              <a:rPr lang="ru-RU" sz="2800" dirty="0" err="1"/>
              <a:t>Тактичні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і </a:t>
            </a:r>
            <a:r>
              <a:rPr lang="ru-RU" sz="2800" dirty="0" err="1"/>
              <a:t>дії</a:t>
            </a:r>
            <a:r>
              <a:rPr lang="ru-RU" sz="2800" dirty="0"/>
              <a:t> </a:t>
            </a:r>
            <a:r>
              <a:rPr lang="ru-RU" sz="2800" dirty="0" err="1" smtClean="0"/>
              <a:t>прес-служби</a:t>
            </a:r>
            <a:endParaRPr lang="ru-RU" sz="2800" dirty="0" smtClean="0"/>
          </a:p>
          <a:p>
            <a:r>
              <a:rPr lang="ru-RU" sz="2800" dirty="0" err="1"/>
              <a:t>Оперативні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і </a:t>
            </a:r>
            <a:r>
              <a:rPr lang="ru-RU" sz="2800" dirty="0" err="1"/>
              <a:t>дії</a:t>
            </a:r>
            <a:r>
              <a:rPr lang="ru-RU" sz="2800" dirty="0"/>
              <a:t> </a:t>
            </a:r>
            <a:r>
              <a:rPr lang="ru-RU" sz="2800" dirty="0" err="1" smtClean="0"/>
              <a:t>прес-служби</a:t>
            </a:r>
            <a:endParaRPr lang="ru-RU" sz="2800" dirty="0" smtClean="0"/>
          </a:p>
          <a:p>
            <a:r>
              <a:rPr lang="ru-RU" sz="2800" dirty="0" err="1" smtClean="0"/>
              <a:t>Принципи</a:t>
            </a:r>
            <a:r>
              <a:rPr lang="ru-RU" sz="2800" dirty="0" smtClean="0"/>
              <a:t> </a:t>
            </a:r>
            <a:r>
              <a:rPr lang="ru-RU" sz="2800" dirty="0" err="1"/>
              <a:t>роботи</a:t>
            </a:r>
            <a:r>
              <a:rPr lang="ru-RU" sz="2800" dirty="0"/>
              <a:t> </a:t>
            </a:r>
            <a:r>
              <a:rPr lang="ru-RU" sz="2800" dirty="0" err="1"/>
              <a:t>прес-служби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err="1"/>
              <a:t>Функції</a:t>
            </a:r>
            <a:r>
              <a:rPr lang="ru-RU" sz="2800" dirty="0"/>
              <a:t> </a:t>
            </a:r>
            <a:r>
              <a:rPr lang="ru-RU" sz="2800" dirty="0" err="1"/>
              <a:t>прес-служби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4314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/>
              <a:t>Стратегічні</a:t>
            </a:r>
            <a:r>
              <a:rPr lang="ru-RU" sz="3600" dirty="0"/>
              <a:t> </a:t>
            </a:r>
            <a:r>
              <a:rPr lang="ru-RU" sz="3600" dirty="0" err="1"/>
              <a:t>завдання</a:t>
            </a:r>
            <a:r>
              <a:rPr lang="ru-RU" sz="3600" dirty="0"/>
              <a:t> і </a:t>
            </a:r>
            <a:r>
              <a:rPr lang="ru-RU" sz="3600" dirty="0" err="1"/>
              <a:t>дії</a:t>
            </a:r>
            <a:r>
              <a:rPr lang="ru-RU" sz="3600" dirty="0"/>
              <a:t> </a:t>
            </a:r>
            <a:r>
              <a:rPr lang="ru-RU" sz="3600" dirty="0" err="1"/>
              <a:t>пресслужби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/>
              <a:t>	- </a:t>
            </a:r>
            <a:r>
              <a:rPr lang="ru-RU" dirty="0" err="1"/>
              <a:t>Формування</a:t>
            </a:r>
            <a:r>
              <a:rPr lang="ru-RU" dirty="0"/>
              <a:t> позитивного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у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;</a:t>
            </a:r>
          </a:p>
          <a:p>
            <a:pPr marL="114300" indent="0">
              <a:buNone/>
            </a:pPr>
            <a:r>
              <a:rPr lang="ru-RU" dirty="0"/>
              <a:t>	-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 </a:t>
            </a:r>
            <a:r>
              <a:rPr lang="ru-RU" dirty="0" err="1"/>
              <a:t>індивідуальності</a:t>
            </a:r>
            <a:r>
              <a:rPr lang="ru-RU" dirty="0"/>
              <a:t> і </a:t>
            </a:r>
            <a:r>
              <a:rPr lang="ru-RU" dirty="0" err="1" smtClean="0"/>
              <a:t>впізнаваності</a:t>
            </a:r>
            <a:r>
              <a:rPr lang="ru-RU" dirty="0" smtClean="0"/>
              <a:t> </a:t>
            </a:r>
            <a:r>
              <a:rPr lang="ru-RU" dirty="0" err="1"/>
              <a:t>фірми</a:t>
            </a:r>
            <a:r>
              <a:rPr lang="ru-RU" dirty="0"/>
              <a:t> у </a:t>
            </a:r>
            <a:r>
              <a:rPr lang="ru-RU" dirty="0" err="1"/>
              <a:t>населення</a:t>
            </a:r>
            <a:r>
              <a:rPr lang="ru-RU" dirty="0"/>
              <a:t>;</a:t>
            </a:r>
          </a:p>
          <a:p>
            <a:pPr marL="114300" indent="0">
              <a:buNone/>
            </a:pPr>
            <a:r>
              <a:rPr lang="ru-RU" dirty="0"/>
              <a:t>	-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позитивною </a:t>
            </a:r>
            <a:r>
              <a:rPr lang="ru-RU" dirty="0" err="1"/>
              <a:t>інформацією</a:t>
            </a:r>
            <a:r>
              <a:rPr lang="ru-RU" dirty="0"/>
              <a:t> про </a:t>
            </a:r>
            <a:r>
              <a:rPr lang="ru-RU" dirty="0" err="1"/>
              <a:t>організацію</a:t>
            </a:r>
            <a:r>
              <a:rPr lang="ru-RU" dirty="0"/>
              <a:t>;</a:t>
            </a:r>
          </a:p>
          <a:p>
            <a:pPr marL="114300" indent="0">
              <a:buNone/>
            </a:pPr>
            <a:r>
              <a:rPr lang="ru-RU" dirty="0"/>
              <a:t>	- Участь у </a:t>
            </a:r>
            <a:r>
              <a:rPr lang="ru-RU" dirty="0" err="1"/>
              <a:t>полеміці</a:t>
            </a:r>
            <a:r>
              <a:rPr lang="ru-RU" dirty="0"/>
              <a:t> з метою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негативної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фірму</a:t>
            </a:r>
            <a:r>
              <a:rPr lang="ru-RU" dirty="0"/>
              <a:t>;</a:t>
            </a:r>
          </a:p>
          <a:p>
            <a:pPr marL="114300" indent="0">
              <a:buNone/>
            </a:pPr>
            <a:r>
              <a:rPr lang="ru-RU" dirty="0"/>
              <a:t>	- Робота </a:t>
            </a:r>
            <a:r>
              <a:rPr lang="ru-RU" dirty="0" smtClean="0"/>
              <a:t>з </a:t>
            </a:r>
            <a:r>
              <a:rPr lang="ru-RU" dirty="0" err="1" smtClean="0"/>
              <a:t>медіа</a:t>
            </a:r>
            <a:r>
              <a:rPr lang="ru-RU" dirty="0" smtClean="0"/>
              <a:t>;</a:t>
            </a:r>
            <a:endParaRPr lang="ru-RU" dirty="0"/>
          </a:p>
          <a:p>
            <a:pPr marL="114300" indent="0">
              <a:buNone/>
            </a:pPr>
            <a:r>
              <a:rPr lang="ru-RU" dirty="0"/>
              <a:t>	-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 smtClean="0"/>
              <a:t>медіа</a:t>
            </a:r>
            <a:r>
              <a:rPr lang="ru-RU" dirty="0" smtClean="0"/>
              <a:t>;</a:t>
            </a:r>
            <a:endParaRPr lang="ru-RU" dirty="0"/>
          </a:p>
          <a:p>
            <a:pPr marL="114300" indent="0">
              <a:buNone/>
            </a:pPr>
            <a:r>
              <a:rPr lang="ru-RU" dirty="0"/>
              <a:t>	-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з </a:t>
            </a:r>
            <a:r>
              <a:rPr lang="ru-RU" dirty="0" err="1"/>
              <a:t>громадськістю</a:t>
            </a:r>
            <a:r>
              <a:rPr lang="ru-RU" dirty="0"/>
              <a:t>;</a:t>
            </a:r>
          </a:p>
          <a:p>
            <a:pPr marL="114300" indent="0">
              <a:buNone/>
            </a:pPr>
            <a:r>
              <a:rPr lang="ru-RU" dirty="0"/>
              <a:t>	- </a:t>
            </a:r>
            <a:r>
              <a:rPr lang="ru-RU" dirty="0" err="1"/>
              <a:t>Збір</a:t>
            </a:r>
            <a:r>
              <a:rPr lang="ru-RU" dirty="0"/>
              <a:t> і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про </a:t>
            </a:r>
            <a:r>
              <a:rPr lang="ru-RU" dirty="0" err="1" smtClean="0"/>
              <a:t>фірму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12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/>
              <a:t>Тактичні</a:t>
            </a:r>
            <a:r>
              <a:rPr lang="ru-RU" sz="3600" dirty="0"/>
              <a:t> </a:t>
            </a:r>
            <a:r>
              <a:rPr lang="ru-RU" sz="3600" dirty="0" err="1"/>
              <a:t>завдання</a:t>
            </a:r>
            <a:r>
              <a:rPr lang="ru-RU" sz="3600" dirty="0"/>
              <a:t> і </a:t>
            </a:r>
            <a:r>
              <a:rPr lang="ru-RU" sz="3600" dirty="0" err="1"/>
              <a:t>дії</a:t>
            </a:r>
            <a:r>
              <a:rPr lang="ru-RU" sz="3600" dirty="0"/>
              <a:t> </a:t>
            </a:r>
            <a:r>
              <a:rPr lang="ru-RU" sz="3600" dirty="0" err="1" smtClean="0"/>
              <a:t>пресслужби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Робота з </a:t>
            </a:r>
            <a:r>
              <a:rPr lang="ru-RU" dirty="0" err="1"/>
              <a:t>журналістами</a:t>
            </a:r>
            <a:r>
              <a:rPr lang="ru-RU" dirty="0"/>
              <a:t>;</a:t>
            </a:r>
          </a:p>
          <a:p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для </a:t>
            </a:r>
            <a:r>
              <a:rPr lang="ru-RU" dirty="0" err="1" smtClean="0"/>
              <a:t>медіа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Контроль </a:t>
            </a:r>
            <a:r>
              <a:rPr lang="ru-RU" dirty="0"/>
              <a:t>за </a:t>
            </a:r>
            <a:r>
              <a:rPr lang="ru-RU" dirty="0" err="1"/>
              <a:t>інформаційними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 в </a:t>
            </a:r>
            <a:r>
              <a:rPr lang="ru-RU" dirty="0" err="1" smtClean="0"/>
              <a:t>медіа</a:t>
            </a:r>
            <a:r>
              <a:rPr lang="ru-RU" dirty="0" smtClean="0"/>
              <a:t> </a:t>
            </a:r>
            <a:r>
              <a:rPr lang="ru-RU" dirty="0"/>
              <a:t>з метою </a:t>
            </a:r>
            <a:r>
              <a:rPr lang="ru-RU" dirty="0" err="1"/>
              <a:t>своєчасного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негативної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фірму</a:t>
            </a:r>
            <a:r>
              <a:rPr lang="ru-RU" dirty="0"/>
              <a:t> і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керівництво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прес-конференцій</a:t>
            </a:r>
            <a:r>
              <a:rPr lang="ru-RU" dirty="0"/>
              <a:t>;</a:t>
            </a:r>
          </a:p>
          <a:p>
            <a:r>
              <a:rPr lang="ru-RU" dirty="0" err="1" smtClean="0"/>
              <a:t>Контролювання</a:t>
            </a:r>
            <a:r>
              <a:rPr lang="ru-RU" dirty="0" smtClean="0"/>
              <a:t> </a:t>
            </a:r>
            <a:r>
              <a:rPr lang="ru-RU" dirty="0" err="1"/>
              <a:t>спонсорської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висвітлення</a:t>
            </a:r>
            <a:r>
              <a:rPr lang="ru-RU" dirty="0"/>
              <a:t> у </a:t>
            </a:r>
            <a:r>
              <a:rPr lang="ru-RU" dirty="0" err="1" smtClean="0"/>
              <a:t>медіа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Регулярна </a:t>
            </a:r>
            <a:r>
              <a:rPr lang="ru-RU" dirty="0" err="1"/>
              <a:t>публікація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 про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;</a:t>
            </a:r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/>
              <a:t>новин;</a:t>
            </a:r>
          </a:p>
          <a:p>
            <a:r>
              <a:rPr lang="ru-RU" dirty="0" smtClean="0"/>
              <a:t>Участь </a:t>
            </a:r>
            <a:r>
              <a:rPr lang="ru-RU" dirty="0"/>
              <a:t>у </a:t>
            </a:r>
            <a:r>
              <a:rPr lang="ru-RU" dirty="0" err="1"/>
              <a:t>тематичних</a:t>
            </a:r>
            <a:r>
              <a:rPr lang="ru-RU" dirty="0"/>
              <a:t> передачах і рубриках в теле- і </a:t>
            </a:r>
            <a:r>
              <a:rPr lang="ru-RU" dirty="0" err="1"/>
              <a:t>радіопередачах</a:t>
            </a:r>
            <a:r>
              <a:rPr lang="ru-RU" dirty="0"/>
              <a:t> на </a:t>
            </a:r>
            <a:r>
              <a:rPr lang="ru-RU" dirty="0" err="1"/>
              <a:t>постійній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 smtClean="0"/>
              <a:t>; </a:t>
            </a:r>
            <a:endParaRPr lang="ru-RU" dirty="0"/>
          </a:p>
          <a:p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/>
              <a:t>прес-релізів</a:t>
            </a:r>
            <a:r>
              <a:rPr lang="ru-RU" dirty="0"/>
              <a:t> та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для </a:t>
            </a:r>
            <a:r>
              <a:rPr lang="ru-RU" dirty="0" err="1"/>
              <a:t>клієнтів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25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Оперативні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і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 smtClean="0"/>
              <a:t>пресслужби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Організація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зустрічей</a:t>
            </a:r>
            <a:r>
              <a:rPr lang="ru-RU" dirty="0"/>
              <a:t> і </a:t>
            </a:r>
            <a:r>
              <a:rPr lang="ru-RU" dirty="0" err="1"/>
              <a:t>контактів</a:t>
            </a:r>
            <a:r>
              <a:rPr lang="ru-RU" dirty="0"/>
              <a:t> з </a:t>
            </a:r>
            <a:r>
              <a:rPr lang="ru-RU" dirty="0" err="1"/>
              <a:t>відвідувачами</a:t>
            </a:r>
            <a:r>
              <a:rPr lang="ru-RU" dirty="0"/>
              <a:t>; </a:t>
            </a:r>
            <a:r>
              <a:rPr lang="ru-RU" dirty="0" err="1"/>
              <a:t>написання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підготовка</a:t>
            </a:r>
            <a:r>
              <a:rPr lang="ru-RU" dirty="0"/>
              <a:t> до </a:t>
            </a:r>
            <a:r>
              <a:rPr lang="ru-RU" dirty="0" err="1"/>
              <a:t>публікації</a:t>
            </a:r>
            <a:r>
              <a:rPr lang="ru-RU" dirty="0"/>
              <a:t>;</a:t>
            </a:r>
          </a:p>
          <a:p>
            <a:r>
              <a:rPr lang="ru-RU" dirty="0" err="1" smtClean="0"/>
              <a:t>Розсилка</a:t>
            </a:r>
            <a:r>
              <a:rPr lang="ru-RU" dirty="0" smtClean="0"/>
              <a:t> </a:t>
            </a:r>
            <a:r>
              <a:rPr lang="ru-RU" dirty="0" err="1" smtClean="0"/>
              <a:t>пресрелізів</a:t>
            </a:r>
            <a:r>
              <a:rPr lang="ru-RU" dirty="0" smtClean="0"/>
              <a:t> </a:t>
            </a:r>
            <a:r>
              <a:rPr lang="ru-RU" dirty="0"/>
              <a:t>по </a:t>
            </a:r>
            <a:r>
              <a:rPr lang="ru-RU" dirty="0" err="1"/>
              <a:t>звичайній</a:t>
            </a:r>
            <a:r>
              <a:rPr lang="ru-RU" dirty="0"/>
              <a:t> та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пошті</a:t>
            </a:r>
            <a:r>
              <a:rPr lang="ru-RU" dirty="0"/>
              <a:t>;</a:t>
            </a:r>
          </a:p>
          <a:p>
            <a:r>
              <a:rPr lang="ru-RU" dirty="0" err="1" smtClean="0"/>
              <a:t>Поточна</a:t>
            </a:r>
            <a:r>
              <a:rPr lang="ru-RU" dirty="0" smtClean="0"/>
              <a:t> </a:t>
            </a:r>
            <a:r>
              <a:rPr lang="ru-RU" dirty="0" err="1"/>
              <a:t>ділова</a:t>
            </a:r>
            <a:r>
              <a:rPr lang="ru-RU" dirty="0"/>
              <a:t> переписка і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листи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(</a:t>
            </a:r>
            <a:r>
              <a:rPr lang="ru-RU" dirty="0" err="1"/>
              <a:t>населення</a:t>
            </a:r>
            <a:r>
              <a:rPr lang="ru-RU" dirty="0"/>
              <a:t>);</a:t>
            </a:r>
          </a:p>
          <a:p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написання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;</a:t>
            </a:r>
          </a:p>
          <a:p>
            <a:r>
              <a:rPr lang="ru-RU" dirty="0" err="1" smtClean="0"/>
              <a:t>Коректування</a:t>
            </a:r>
            <a:r>
              <a:rPr lang="ru-RU" dirty="0" smtClean="0"/>
              <a:t> </a:t>
            </a:r>
            <a:r>
              <a:rPr lang="ru-RU" dirty="0" err="1"/>
              <a:t>журналістських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</a:t>
            </a:r>
            <a:r>
              <a:rPr lang="ru-RU" dirty="0" err="1"/>
              <a:t>тематичних</a:t>
            </a:r>
            <a:r>
              <a:rPr lang="ru-RU" dirty="0"/>
              <a:t> статей, </a:t>
            </a:r>
            <a:r>
              <a:rPr lang="ru-RU" dirty="0" err="1"/>
              <a:t>інтерв'ю</a:t>
            </a:r>
            <a:r>
              <a:rPr lang="ru-RU" dirty="0"/>
              <a:t> і т.д.);</a:t>
            </a:r>
          </a:p>
          <a:p>
            <a:r>
              <a:rPr lang="ru-RU" dirty="0" smtClean="0"/>
              <a:t>Робота </a:t>
            </a:r>
            <a:r>
              <a:rPr lang="ru-RU" dirty="0"/>
              <a:t>з поточною </a:t>
            </a:r>
            <a:r>
              <a:rPr lang="ru-RU" dirty="0" err="1"/>
              <a:t>кореспонденцією</a:t>
            </a:r>
            <a:r>
              <a:rPr lang="ru-RU" dirty="0"/>
              <a:t> та участь в </a:t>
            </a:r>
            <a:r>
              <a:rPr lang="ru-RU" dirty="0" err="1"/>
              <a:t>документообігу</a:t>
            </a:r>
            <a:r>
              <a:rPr lang="ru-RU" dirty="0"/>
              <a:t>;</a:t>
            </a:r>
          </a:p>
          <a:p>
            <a:r>
              <a:rPr lang="ru-RU" dirty="0" err="1" smtClean="0"/>
              <a:t>Підбірка</a:t>
            </a:r>
            <a:r>
              <a:rPr lang="ru-RU" dirty="0" smtClean="0"/>
              <a:t> </a:t>
            </a:r>
            <a:r>
              <a:rPr lang="ru-RU" dirty="0" err="1"/>
              <a:t>тематичних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для </a:t>
            </a:r>
            <a:r>
              <a:rPr lang="ru-RU" dirty="0" err="1"/>
              <a:t>журналістів</a:t>
            </a:r>
            <a:r>
              <a:rPr lang="ru-RU" dirty="0"/>
              <a:t>;</a:t>
            </a:r>
          </a:p>
          <a:p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/>
              <a:t>ділового</a:t>
            </a:r>
            <a:r>
              <a:rPr lang="ru-RU" dirty="0"/>
              <a:t> </a:t>
            </a:r>
            <a:r>
              <a:rPr lang="ru-RU" dirty="0" err="1"/>
              <a:t>досьє</a:t>
            </a:r>
            <a:r>
              <a:rPr lang="ru-RU" dirty="0"/>
              <a:t> за </a:t>
            </a:r>
            <a:r>
              <a:rPr lang="ru-RU" dirty="0" err="1"/>
              <a:t>матеріалами</a:t>
            </a:r>
            <a:r>
              <a:rPr lang="ru-RU" dirty="0"/>
              <a:t> ЗМІ про </a:t>
            </a:r>
            <a:r>
              <a:rPr lang="ru-RU" dirty="0" err="1"/>
              <a:t>сюжеті</a:t>
            </a:r>
            <a:r>
              <a:rPr lang="ru-RU" dirty="0"/>
              <a:t> ринку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/>
              <a:t>досьє</a:t>
            </a:r>
            <a:r>
              <a:rPr lang="ru-RU" dirty="0"/>
              <a:t> по </a:t>
            </a:r>
            <a:r>
              <a:rPr lang="en-US" dirty="0"/>
              <a:t>PR-</a:t>
            </a:r>
            <a:r>
              <a:rPr lang="ru-RU" dirty="0"/>
              <a:t>конкурентам.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703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err="1"/>
              <a:t>Основними</a:t>
            </a:r>
            <a:r>
              <a:rPr lang="ru-RU" sz="3200" dirty="0"/>
              <a:t> принципами </a:t>
            </a:r>
            <a:r>
              <a:rPr lang="ru-RU" sz="3200" dirty="0" err="1"/>
              <a:t>роботи</a:t>
            </a:r>
            <a:r>
              <a:rPr lang="ru-RU" sz="3200" dirty="0"/>
              <a:t> </a:t>
            </a:r>
            <a:r>
              <a:rPr lang="ru-RU" sz="3200" dirty="0" err="1"/>
              <a:t>прес-служби</a:t>
            </a:r>
            <a:r>
              <a:rPr lang="ru-RU" sz="3200" dirty="0"/>
              <a:t> </a:t>
            </a:r>
            <a:r>
              <a:rPr lang="ru-RU" sz="3200" dirty="0" err="1"/>
              <a:t>повинні</a:t>
            </a:r>
            <a:r>
              <a:rPr lang="ru-RU" sz="3200" dirty="0"/>
              <a:t> </a:t>
            </a:r>
            <a:r>
              <a:rPr lang="ru-RU" sz="3200" dirty="0" smtClean="0"/>
              <a:t>бути: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i="1" dirty="0" err="1"/>
              <a:t>оперативність</a:t>
            </a:r>
            <a:r>
              <a:rPr lang="ru-RU" sz="3600" i="1" dirty="0"/>
              <a:t>, </a:t>
            </a:r>
            <a:endParaRPr lang="ru-RU" sz="3600" i="1" dirty="0" smtClean="0"/>
          </a:p>
          <a:p>
            <a:r>
              <a:rPr lang="ru-RU" sz="3600" i="1" dirty="0" err="1" smtClean="0"/>
              <a:t>законність</a:t>
            </a:r>
            <a:r>
              <a:rPr lang="ru-RU" sz="3600" i="1" dirty="0"/>
              <a:t>, </a:t>
            </a:r>
            <a:endParaRPr lang="ru-RU" sz="3600" i="1" dirty="0" smtClean="0"/>
          </a:p>
          <a:p>
            <a:r>
              <a:rPr lang="ru-RU" sz="3600" i="1" dirty="0" err="1" smtClean="0"/>
              <a:t>гнучкість</a:t>
            </a:r>
            <a:r>
              <a:rPr lang="ru-RU" sz="3600" i="1" dirty="0" smtClean="0"/>
              <a:t> </a:t>
            </a:r>
            <a:r>
              <a:rPr lang="ru-RU" sz="3600" i="1" dirty="0"/>
              <a:t>і </a:t>
            </a:r>
            <a:r>
              <a:rPr lang="ru-RU" sz="3600" i="1" dirty="0" err="1"/>
              <a:t>безперервність</a:t>
            </a:r>
            <a:r>
              <a:rPr lang="ru-RU" sz="3600" i="1" dirty="0"/>
              <a:t>, </a:t>
            </a:r>
            <a:endParaRPr lang="ru-RU" sz="3600" i="1" dirty="0" smtClean="0"/>
          </a:p>
          <a:p>
            <a:r>
              <a:rPr lang="ru-RU" sz="3600" i="1" dirty="0" err="1" smtClean="0"/>
              <a:t>конструктивність</a:t>
            </a:r>
            <a:r>
              <a:rPr lang="ru-RU" sz="3600" i="1" dirty="0"/>
              <a:t>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9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 smtClean="0"/>
              <a:t>пресслужби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;</a:t>
            </a:r>
          </a:p>
          <a:p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/>
              <a:t>заяв</a:t>
            </a:r>
            <a:r>
              <a:rPr lang="ru-RU" dirty="0"/>
              <a:t> і </a:t>
            </a:r>
            <a:r>
              <a:rPr lang="ru-RU" dirty="0" err="1"/>
              <a:t>повідомлень</a:t>
            </a:r>
            <a:r>
              <a:rPr lang="ru-RU" dirty="0"/>
              <a:t> для ЗМІ, </a:t>
            </a:r>
            <a:r>
              <a:rPr lang="ru-RU" dirty="0" err="1"/>
              <a:t>брифінгів</a:t>
            </a:r>
            <a:r>
              <a:rPr lang="ru-RU" dirty="0"/>
              <a:t> та </a:t>
            </a:r>
            <a:r>
              <a:rPr lang="ru-RU" dirty="0" err="1"/>
              <a:t>прес-конференцій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оперативне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 smtClean="0"/>
              <a:t>мас-медіа</a:t>
            </a:r>
            <a:r>
              <a:rPr lang="ru-RU" dirty="0" smtClean="0"/>
              <a:t> </a:t>
            </a:r>
            <a:r>
              <a:rPr lang="ru-RU" dirty="0" err="1"/>
              <a:t>офіційних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;</a:t>
            </a:r>
          </a:p>
          <a:p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/>
              <a:t>офіційного</a:t>
            </a:r>
            <a:r>
              <a:rPr lang="ru-RU" dirty="0"/>
              <a:t> сайту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інтерактивних</a:t>
            </a:r>
            <a:r>
              <a:rPr lang="ru-RU" dirty="0"/>
              <a:t> </a:t>
            </a:r>
            <a:r>
              <a:rPr lang="ru-RU" dirty="0" err="1"/>
              <a:t>сервісів</a:t>
            </a:r>
            <a:r>
              <a:rPr lang="ru-RU" dirty="0"/>
              <a:t>, </a:t>
            </a:r>
            <a:r>
              <a:rPr lang="ru-RU" dirty="0" err="1"/>
              <a:t>інформаційна</a:t>
            </a:r>
            <a:r>
              <a:rPr lang="ru-RU" dirty="0"/>
              <a:t> </a:t>
            </a:r>
            <a:r>
              <a:rPr lang="ru-RU" dirty="0" err="1"/>
              <a:t>листування</a:t>
            </a:r>
            <a:r>
              <a:rPr lang="ru-RU" dirty="0"/>
              <a:t> з </a:t>
            </a:r>
            <a:r>
              <a:rPr lang="ru-RU" dirty="0" err="1"/>
              <a:t>відвідувачами</a:t>
            </a:r>
            <a:r>
              <a:rPr lang="ru-RU" dirty="0"/>
              <a:t> сайту;</a:t>
            </a:r>
          </a:p>
          <a:p>
            <a:r>
              <a:rPr lang="ru-RU" dirty="0" err="1" smtClean="0"/>
              <a:t>відстеження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контролювання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і </a:t>
            </a:r>
            <a:r>
              <a:rPr lang="ru-RU" dirty="0" err="1"/>
              <a:t>згадок</a:t>
            </a:r>
            <a:r>
              <a:rPr lang="ru-RU" dirty="0"/>
              <a:t> про </a:t>
            </a:r>
            <a:r>
              <a:rPr lang="ru-RU" dirty="0" err="1"/>
              <a:t>компанію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в </a:t>
            </a:r>
            <a:r>
              <a:rPr lang="ru-RU" dirty="0" err="1"/>
              <a:t>інтернет-джерелах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(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 smtClean="0"/>
              <a:t>мас-медіа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неформальні</a:t>
            </a:r>
            <a:r>
              <a:rPr lang="ru-RU" dirty="0"/>
              <a:t> </a:t>
            </a:r>
            <a:r>
              <a:rPr lang="ru-RU" dirty="0" err="1"/>
              <a:t>комунікаційні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.);</a:t>
            </a:r>
          </a:p>
          <a:p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з </a:t>
            </a:r>
            <a:r>
              <a:rPr lang="ru-RU" dirty="0" err="1"/>
              <a:t>головними</a:t>
            </a:r>
            <a:r>
              <a:rPr lang="ru-RU" dirty="0"/>
              <a:t> редакторами </a:t>
            </a:r>
            <a:r>
              <a:rPr lang="ru-RU" dirty="0" err="1" smtClean="0"/>
              <a:t>медіа</a:t>
            </a:r>
            <a:r>
              <a:rPr lang="ru-RU" dirty="0" smtClean="0"/>
              <a:t>, </a:t>
            </a:r>
            <a:r>
              <a:rPr lang="ru-RU" dirty="0" err="1"/>
              <a:t>керівниками</a:t>
            </a:r>
            <a:r>
              <a:rPr lang="ru-RU" dirty="0"/>
              <a:t> </a:t>
            </a:r>
            <a:r>
              <a:rPr lang="ru-RU" dirty="0" err="1"/>
              <a:t>телерадіокомпаній</a:t>
            </a:r>
            <a:r>
              <a:rPr lang="ru-RU" dirty="0"/>
              <a:t>, </a:t>
            </a:r>
            <a:r>
              <a:rPr lang="ru-RU" dirty="0" err="1"/>
              <a:t>відомими</a:t>
            </a:r>
            <a:r>
              <a:rPr lang="ru-RU" dirty="0"/>
              <a:t> </a:t>
            </a:r>
            <a:r>
              <a:rPr lang="ru-RU" dirty="0" err="1"/>
              <a:t>журналістами</a:t>
            </a:r>
            <a:r>
              <a:rPr lang="ru-RU" dirty="0"/>
              <a:t>, </a:t>
            </a:r>
            <a:r>
              <a:rPr lang="ru-RU" dirty="0" err="1"/>
              <a:t>впливовими</a:t>
            </a:r>
            <a:r>
              <a:rPr lang="ru-RU" dirty="0"/>
              <a:t> </a:t>
            </a:r>
            <a:r>
              <a:rPr lang="ru-RU" dirty="0" err="1"/>
              <a:t>експертами</a:t>
            </a:r>
            <a:r>
              <a:rPr lang="ru-RU" dirty="0"/>
              <a:t> та </a:t>
            </a:r>
            <a:r>
              <a:rPr lang="ru-RU" dirty="0" err="1"/>
              <a:t>лідерами</a:t>
            </a:r>
            <a:r>
              <a:rPr lang="ru-RU" dirty="0"/>
              <a:t> думок: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/>
              <a:t>прес-конференцій</a:t>
            </a:r>
            <a:r>
              <a:rPr lang="ru-RU" dirty="0"/>
              <a:t>, </a:t>
            </a:r>
            <a:r>
              <a:rPr lang="ru-RU" dirty="0" err="1"/>
              <a:t>брифінгів</a:t>
            </a:r>
            <a:r>
              <a:rPr lang="ru-RU" dirty="0"/>
              <a:t>,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зустрічей</a:t>
            </a:r>
            <a:r>
              <a:rPr lang="ru-RU" dirty="0"/>
              <a:t> </a:t>
            </a:r>
            <a:r>
              <a:rPr lang="ru-RU" dirty="0" err="1"/>
              <a:t>журналістів</a:t>
            </a:r>
            <a:r>
              <a:rPr lang="ru-RU" dirty="0"/>
              <a:t>;</a:t>
            </a:r>
          </a:p>
          <a:p>
            <a:r>
              <a:rPr lang="ru-RU" dirty="0" smtClean="0"/>
              <a:t>участь </a:t>
            </a:r>
            <a:r>
              <a:rPr lang="ru-RU" dirty="0"/>
              <a:t>у </a:t>
            </a:r>
            <a:r>
              <a:rPr lang="ru-RU" dirty="0" err="1"/>
              <a:t>підготовці</a:t>
            </a:r>
            <a:r>
              <a:rPr lang="ru-RU" dirty="0"/>
              <a:t> та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офіційних</a:t>
            </a:r>
            <a:r>
              <a:rPr lang="ru-RU" dirty="0"/>
              <a:t> </a:t>
            </a:r>
            <a:r>
              <a:rPr lang="ru-RU" dirty="0" err="1"/>
              <a:t>візитів</a:t>
            </a:r>
            <a:r>
              <a:rPr lang="ru-RU" dirty="0"/>
              <a:t> і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поїздок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по </a:t>
            </a:r>
            <a:r>
              <a:rPr lang="ru-RU" dirty="0" err="1"/>
              <a:t>країні</a:t>
            </a:r>
            <a:r>
              <a:rPr lang="ru-RU" dirty="0"/>
              <a:t> і за кордон з метою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висвітлення</a:t>
            </a:r>
            <a:r>
              <a:rPr lang="ru-RU" dirty="0"/>
              <a:t> в </a:t>
            </a:r>
            <a:r>
              <a:rPr lang="ru-RU" dirty="0" err="1" smtClean="0"/>
              <a:t>медіа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/>
              <a:t>та передача </a:t>
            </a:r>
            <a:r>
              <a:rPr lang="ru-RU" dirty="0" err="1" smtClean="0"/>
              <a:t>мас-медіа</a:t>
            </a:r>
            <a:r>
              <a:rPr lang="ru-RU" dirty="0" smtClean="0"/>
              <a:t> </a:t>
            </a:r>
            <a:r>
              <a:rPr lang="ru-RU" dirty="0"/>
              <a:t>теле-, фото- і </a:t>
            </a:r>
            <a:r>
              <a:rPr lang="ru-RU" dirty="0" err="1"/>
              <a:t>аудіоматеріалів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;</a:t>
            </a:r>
          </a:p>
          <a:p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/>
              <a:t>моніторингів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422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</a:t>
            </a:r>
            <a:r>
              <a:rPr lang="ru-RU" dirty="0" err="1" smtClean="0"/>
              <a:t>прес</a:t>
            </a:r>
            <a:r>
              <a:rPr lang="ru-RU" dirty="0" smtClean="0"/>
              <a:t>-центру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іміджмейкерів</a:t>
            </a:r>
            <a:r>
              <a:rPr lang="ru-RU" dirty="0"/>
              <a:t>;</a:t>
            </a:r>
          </a:p>
          <a:p>
            <a:r>
              <a:rPr lang="ru-RU" dirty="0" err="1" smtClean="0"/>
              <a:t>ньюсмейкерів</a:t>
            </a:r>
            <a:r>
              <a:rPr lang="ru-RU" dirty="0" smtClean="0"/>
              <a:t> (</a:t>
            </a:r>
            <a:r>
              <a:rPr lang="ru-RU" dirty="0" err="1" smtClean="0"/>
              <a:t>творців</a:t>
            </a:r>
            <a:r>
              <a:rPr lang="ru-RU" dirty="0" smtClean="0"/>
              <a:t> новин);</a:t>
            </a:r>
            <a:endParaRPr lang="ru-RU" dirty="0"/>
          </a:p>
          <a:p>
            <a:r>
              <a:rPr lang="ru-RU" dirty="0" err="1" smtClean="0"/>
              <a:t>аналітиків</a:t>
            </a:r>
            <a:r>
              <a:rPr lang="ru-RU" dirty="0"/>
              <a:t>;</a:t>
            </a:r>
          </a:p>
          <a:p>
            <a:r>
              <a:rPr lang="ru-RU" dirty="0" err="1" smtClean="0"/>
              <a:t>соціологів</a:t>
            </a:r>
            <a:r>
              <a:rPr lang="ru-RU" dirty="0"/>
              <a:t>;</a:t>
            </a:r>
          </a:p>
          <a:p>
            <a:r>
              <a:rPr lang="ru-RU" dirty="0" err="1" smtClean="0"/>
              <a:t>копірайтерів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творців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);</a:t>
            </a:r>
          </a:p>
          <a:p>
            <a:r>
              <a:rPr lang="ru-RU" dirty="0" err="1" smtClean="0"/>
              <a:t>фотографів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кінооператорів</a:t>
            </a:r>
            <a:r>
              <a:rPr lang="ru-RU" dirty="0"/>
              <a:t>;</a:t>
            </a:r>
          </a:p>
          <a:p>
            <a:r>
              <a:rPr lang="ru-RU" dirty="0" err="1" smtClean="0"/>
              <a:t>секретаріат</a:t>
            </a:r>
            <a:r>
              <a:rPr lang="ru-RU" dirty="0"/>
              <a:t>;</a:t>
            </a:r>
          </a:p>
          <a:p>
            <a:r>
              <a:rPr lang="ru-RU" dirty="0" err="1" smtClean="0"/>
              <a:t>технічний</a:t>
            </a:r>
            <a:r>
              <a:rPr lang="ru-RU" dirty="0" smtClean="0"/>
              <a:t> </a:t>
            </a:r>
            <a:r>
              <a:rPr lang="ru-RU" dirty="0"/>
              <a:t>персонал </a:t>
            </a:r>
            <a:r>
              <a:rPr lang="ru-RU" dirty="0" smtClean="0"/>
              <a:t>для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інформацією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8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Керівник </a:t>
            </a:r>
            <a:r>
              <a:rPr lang="uk-UA" dirty="0" err="1" smtClean="0"/>
              <a:t>пресслужби</a:t>
            </a:r>
            <a:r>
              <a:rPr lang="uk-UA" dirty="0" smtClean="0"/>
              <a:t> і </a:t>
            </a:r>
            <a:r>
              <a:rPr lang="uk-UA" dirty="0" err="1" smtClean="0"/>
              <a:t>прессекретар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Прессекретар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фахівець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(</a:t>
            </a:r>
            <a:r>
              <a:rPr lang="ru-RU" dirty="0" err="1"/>
              <a:t>також</a:t>
            </a:r>
            <a:r>
              <a:rPr lang="ru-RU" dirty="0"/>
              <a:t> речник) — старший </a:t>
            </a:r>
            <a:r>
              <a:rPr lang="ru-RU" dirty="0" err="1"/>
              <a:t>радник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консультації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мас-медіа</a:t>
            </a:r>
            <a:r>
              <a:rPr lang="ru-RU" dirty="0"/>
              <a:t> і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новинами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керівнику</a:t>
            </a:r>
            <a:r>
              <a:rPr lang="ru-RU" dirty="0"/>
              <a:t> </a:t>
            </a:r>
            <a:r>
              <a:rPr lang="ru-RU" dirty="0" err="1"/>
              <a:t>зберегти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</a:t>
            </a:r>
            <a:r>
              <a:rPr lang="ru-RU" dirty="0" err="1"/>
              <a:t>імідж</a:t>
            </a:r>
            <a:r>
              <a:rPr lang="ru-RU" dirty="0"/>
              <a:t> у </a:t>
            </a:r>
            <a:r>
              <a:rPr lang="ru-RU" dirty="0" err="1"/>
              <a:t>суспільстві</a:t>
            </a:r>
            <a:r>
              <a:rPr lang="ru-RU" dirty="0"/>
              <a:t> та </a:t>
            </a:r>
            <a:r>
              <a:rPr lang="ru-RU" dirty="0" err="1"/>
              <a:t>уникнути</a:t>
            </a:r>
            <a:r>
              <a:rPr lang="ru-RU" dirty="0"/>
              <a:t> негативного </a:t>
            </a:r>
            <a:r>
              <a:rPr lang="ru-RU" dirty="0" err="1"/>
              <a:t>висвітлення</a:t>
            </a:r>
            <a:r>
              <a:rPr lang="ru-RU" dirty="0"/>
              <a:t> в ЗМІ.</a:t>
            </a:r>
          </a:p>
        </p:txBody>
      </p:sp>
    </p:spTree>
    <p:extLst>
      <p:ext uri="{BB962C8B-B14F-4D97-AF65-F5344CB8AC3E}">
        <p14:creationId xmlns:p14="http://schemas.microsoft.com/office/powerpoint/2010/main" val="2379965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148</TotalTime>
  <Words>500</Words>
  <Application>Microsoft Office PowerPoint</Application>
  <PresentationFormat>Экран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Соседство</vt:lpstr>
      <vt:lpstr>Організація діяльності служб із зв'язків з громадськістю</vt:lpstr>
      <vt:lpstr>Пресслу́жба — відділ апарату глави держави або уряду, партії, з'їзду, змагань і т. ін., що відає зв'язком з органами масової інформації; відділ збору і обробки інформації з матеріалів преси</vt:lpstr>
      <vt:lpstr>Стратегічні завдання і дії пресслужби </vt:lpstr>
      <vt:lpstr>Тактичні завдання і дії пресслужби </vt:lpstr>
      <vt:lpstr>Оперативні завдання і дії пресслужби</vt:lpstr>
      <vt:lpstr>Основними принципами роботи прес-служби повинні бути:</vt:lpstr>
      <vt:lpstr>Функції пресслужби</vt:lpstr>
      <vt:lpstr>Структура прес-центру </vt:lpstr>
      <vt:lpstr>Керівник пресслужби і прессекретар</vt:lpstr>
      <vt:lpstr>Обов'язки прессекретаря</vt:lpstr>
      <vt:lpstr>Заходи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діяльності служб із зв'язків з громадськістю</dc:title>
  <dc:creator>Людмила</dc:creator>
  <cp:lastModifiedBy>Людмила</cp:lastModifiedBy>
  <cp:revision>8</cp:revision>
  <dcterms:created xsi:type="dcterms:W3CDTF">2020-12-11T07:56:59Z</dcterms:created>
  <dcterms:modified xsi:type="dcterms:W3CDTF">2020-12-11T10:25:10Z</dcterms:modified>
</cp:coreProperties>
</file>