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6"/>
  </p:handoutMasterIdLst>
  <p:sldIdLst>
    <p:sldId id="256" r:id="rId2"/>
    <p:sldId id="257" r:id="rId3"/>
    <p:sldId id="259" r:id="rId4"/>
    <p:sldId id="258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77" r:id="rId21"/>
    <p:sldId id="278" r:id="rId22"/>
    <p:sldId id="280" r:id="rId23"/>
    <p:sldId id="279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96"/>
            <a:ext cx="9144000" cy="6858000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ctrTitle"/>
          </p:nvPr>
        </p:nvSpPr>
        <p:spPr>
          <a:xfrm>
            <a:off x="2174293" y="2961594"/>
            <a:ext cx="4667398" cy="1876607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ПРОЦЕС ОБСЛУГОВУВАННЯ В ЗАКЛАДАХ РЕСТОРАННОГО ГОСПОДАРСТВА</a:t>
            </a: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888" y="0"/>
            <a:ext cx="7639812" cy="1325563"/>
          </a:xfrm>
        </p:spPr>
        <p:txBody>
          <a:bodyPr/>
          <a:lstStyle/>
          <a:p>
            <a:r>
              <a:rPr lang="ru-RU" b="1" dirty="0"/>
              <a:t>За </a:t>
            </a:r>
            <a:r>
              <a:rPr lang="ru-RU" b="1" dirty="0" err="1"/>
              <a:t>організацією</a:t>
            </a:r>
            <a:r>
              <a:rPr lang="ru-RU" b="1" dirty="0"/>
              <a:t> </a:t>
            </a:r>
            <a:r>
              <a:rPr lang="ru-RU" b="1" dirty="0" err="1"/>
              <a:t>роботи</a:t>
            </a:r>
            <a:r>
              <a:rPr lang="ru-RU" b="1" dirty="0"/>
              <a:t> </a:t>
            </a:r>
            <a:r>
              <a:rPr lang="ru-RU" b="1" dirty="0" err="1"/>
              <a:t>офіціантів</a:t>
            </a:r>
            <a:r>
              <a:rPr lang="ru-RU" b="1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" y="1649928"/>
            <a:ext cx="8611065" cy="422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15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746" y="255398"/>
            <a:ext cx="6549390" cy="1325563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Види</a:t>
            </a:r>
            <a:r>
              <a:rPr lang="ru-RU" dirty="0"/>
              <a:t> та </a:t>
            </a:r>
            <a:r>
              <a:rPr lang="ru-RU" dirty="0" err="1"/>
              <a:t>способи</a:t>
            </a:r>
            <a:r>
              <a:rPr lang="ru-RU" dirty="0"/>
              <a:t> </a:t>
            </a:r>
            <a:r>
              <a:rPr lang="ru-RU" dirty="0" err="1"/>
              <a:t>обслуговування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бути </a:t>
            </a:r>
            <a:r>
              <a:rPr lang="ru-RU" dirty="0" err="1"/>
              <a:t>різноманітними</a:t>
            </a:r>
            <a:r>
              <a:rPr lang="ru-RU" dirty="0"/>
              <a:t>.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виділити</a:t>
            </a:r>
            <a:r>
              <a:rPr lang="ru-RU" dirty="0"/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обслуговування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/>
              <a:t>•	</a:t>
            </a:r>
            <a:r>
              <a:rPr lang="ru-RU" sz="2400" dirty="0" err="1"/>
              <a:t>обслуговування</a:t>
            </a:r>
            <a:r>
              <a:rPr lang="ru-RU" sz="2400" dirty="0"/>
              <a:t> «а ля карт» – </a:t>
            </a:r>
            <a:r>
              <a:rPr lang="ru-RU" sz="2400" dirty="0" err="1"/>
              <a:t>гості</a:t>
            </a:r>
            <a:r>
              <a:rPr lang="ru-RU" sz="2400" dirty="0"/>
              <a:t> </a:t>
            </a:r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/>
              <a:t>карти</a:t>
            </a:r>
            <a:r>
              <a:rPr lang="ru-RU" sz="2400" dirty="0"/>
              <a:t>-меню </a:t>
            </a:r>
            <a:r>
              <a:rPr lang="ru-RU" sz="2400" dirty="0" err="1"/>
              <a:t>можуть</a:t>
            </a:r>
            <a:r>
              <a:rPr lang="ru-RU" sz="2400" dirty="0"/>
              <a:t> </a:t>
            </a:r>
            <a:r>
              <a:rPr lang="ru-RU" sz="2400" dirty="0" err="1"/>
              <a:t>вибирати</a:t>
            </a:r>
            <a:r>
              <a:rPr lang="ru-RU" sz="2400" dirty="0"/>
              <a:t> </a:t>
            </a:r>
            <a:r>
              <a:rPr lang="ru-RU" sz="2400" dirty="0" err="1"/>
              <a:t>ті</a:t>
            </a:r>
            <a:r>
              <a:rPr lang="ru-RU" sz="2400" dirty="0"/>
              <a:t> </a:t>
            </a:r>
            <a:r>
              <a:rPr lang="ru-RU" sz="2400" dirty="0" err="1"/>
              <a:t>позиції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вони </a:t>
            </a:r>
            <a:r>
              <a:rPr lang="ru-RU" sz="2400" dirty="0" err="1"/>
              <a:t>захочуть</a:t>
            </a:r>
            <a:r>
              <a:rPr lang="ru-RU" sz="2400" dirty="0"/>
              <a:t>;</a:t>
            </a:r>
          </a:p>
          <a:p>
            <a:r>
              <a:rPr lang="ru-RU" sz="2400" dirty="0"/>
              <a:t>•	«а парт» – </a:t>
            </a:r>
            <a:r>
              <a:rPr lang="ru-RU" sz="2400" dirty="0" err="1"/>
              <a:t>гості</a:t>
            </a:r>
            <a:r>
              <a:rPr lang="ru-RU" sz="2400" dirty="0"/>
              <a:t> </a:t>
            </a:r>
            <a:r>
              <a:rPr lang="ru-RU" sz="2400" dirty="0" err="1"/>
              <a:t>обслуговуються</a:t>
            </a:r>
            <a:r>
              <a:rPr lang="ru-RU" sz="2400" dirty="0"/>
              <a:t> в установлений </a:t>
            </a:r>
            <a:r>
              <a:rPr lang="ru-RU" sz="2400" dirty="0" err="1"/>
              <a:t>проміжок</a:t>
            </a:r>
            <a:r>
              <a:rPr lang="ru-RU" sz="2400" dirty="0"/>
              <a:t> часу за </a:t>
            </a:r>
            <a:r>
              <a:rPr lang="ru-RU" sz="2400" dirty="0" err="1"/>
              <a:t>попереднім</a:t>
            </a:r>
            <a:r>
              <a:rPr lang="ru-RU" sz="2400" dirty="0"/>
              <a:t> </a:t>
            </a:r>
            <a:r>
              <a:rPr lang="ru-RU" sz="2400" dirty="0" err="1"/>
              <a:t>замовленням</a:t>
            </a:r>
            <a:r>
              <a:rPr lang="ru-RU" sz="2400" dirty="0"/>
              <a:t>;</a:t>
            </a:r>
          </a:p>
          <a:p>
            <a:r>
              <a:rPr lang="ru-RU" sz="2400" dirty="0"/>
              <a:t>•	«табльдот» – </a:t>
            </a:r>
            <a:r>
              <a:rPr lang="ru-RU" sz="2400" dirty="0" err="1"/>
              <a:t>гості</a:t>
            </a:r>
            <a:r>
              <a:rPr lang="ru-RU" sz="2400" dirty="0"/>
              <a:t> </a:t>
            </a:r>
            <a:r>
              <a:rPr lang="ru-RU" sz="2400" dirty="0" err="1"/>
              <a:t>обслуговуються</a:t>
            </a:r>
            <a:r>
              <a:rPr lang="ru-RU" sz="2400" dirty="0"/>
              <a:t> </a:t>
            </a:r>
            <a:r>
              <a:rPr lang="ru-RU" sz="2400" dirty="0" err="1"/>
              <a:t>завжди</a:t>
            </a:r>
            <a:r>
              <a:rPr lang="ru-RU" sz="2400" dirty="0"/>
              <a:t> в один і той же час за одним і </a:t>
            </a:r>
            <a:r>
              <a:rPr lang="ru-RU" sz="2400" dirty="0" err="1"/>
              <a:t>тим</a:t>
            </a:r>
            <a:r>
              <a:rPr lang="ru-RU" sz="2400" dirty="0"/>
              <a:t> же меню;</a:t>
            </a:r>
          </a:p>
          <a:p>
            <a:r>
              <a:rPr lang="ru-RU" sz="2400" dirty="0"/>
              <a:t>•	«</a:t>
            </a:r>
            <a:r>
              <a:rPr lang="ru-RU" sz="2400" dirty="0" err="1"/>
              <a:t>шведський</a:t>
            </a:r>
            <a:r>
              <a:rPr lang="ru-RU" sz="2400" dirty="0"/>
              <a:t> </a:t>
            </a:r>
            <a:r>
              <a:rPr lang="ru-RU" sz="2400" dirty="0" err="1"/>
              <a:t>стіл</a:t>
            </a:r>
            <a:r>
              <a:rPr lang="ru-RU" sz="2400" dirty="0"/>
              <a:t>» – гостям </a:t>
            </a:r>
            <a:r>
              <a:rPr lang="ru-RU" sz="2400" dirty="0" err="1"/>
              <a:t>пропонується</a:t>
            </a:r>
            <a:r>
              <a:rPr lang="ru-RU" sz="2400" dirty="0"/>
              <a:t> на </a:t>
            </a:r>
            <a:r>
              <a:rPr lang="ru-RU" sz="2400" dirty="0" err="1"/>
              <a:t>вибір</a:t>
            </a:r>
            <a:r>
              <a:rPr lang="ru-RU" sz="2400" dirty="0"/>
              <a:t> </a:t>
            </a:r>
            <a:r>
              <a:rPr lang="ru-RU" sz="2400" dirty="0" err="1"/>
              <a:t>асортимент</a:t>
            </a:r>
            <a:r>
              <a:rPr lang="ru-RU" sz="2400" dirty="0"/>
              <a:t> </a:t>
            </a:r>
            <a:r>
              <a:rPr lang="ru-RU" sz="2400" dirty="0" err="1"/>
              <a:t>страв</a:t>
            </a:r>
            <a:r>
              <a:rPr lang="ru-RU" sz="2400" dirty="0"/>
              <a:t> з </a:t>
            </a:r>
            <a:r>
              <a:rPr lang="ru-RU" sz="2400" dirty="0" err="1"/>
              <a:t>вільним</a:t>
            </a:r>
            <a:r>
              <a:rPr lang="ru-RU" sz="2400" dirty="0"/>
              <a:t> доступом;</a:t>
            </a:r>
          </a:p>
          <a:p>
            <a:r>
              <a:rPr lang="ru-RU" sz="2400" dirty="0"/>
              <a:t>•	«</a:t>
            </a:r>
            <a:r>
              <a:rPr lang="ru-RU" sz="2400" dirty="0" err="1"/>
              <a:t>буфетне</a:t>
            </a:r>
            <a:r>
              <a:rPr lang="ru-RU" sz="2400" dirty="0"/>
              <a:t> </a:t>
            </a:r>
            <a:r>
              <a:rPr lang="ru-RU" sz="2400" dirty="0" err="1"/>
              <a:t>обслуговування</a:t>
            </a:r>
            <a:r>
              <a:rPr lang="ru-RU" sz="2400" dirty="0"/>
              <a:t>» – </a:t>
            </a:r>
            <a:r>
              <a:rPr lang="ru-RU" sz="2400" dirty="0" err="1"/>
              <a:t>пропонується</a:t>
            </a:r>
            <a:r>
              <a:rPr lang="ru-RU" sz="2400" dirty="0"/>
              <a:t> </a:t>
            </a:r>
            <a:r>
              <a:rPr lang="ru-RU" sz="2400" dirty="0" err="1"/>
              <a:t>самообслуговування</a:t>
            </a:r>
            <a:r>
              <a:rPr lang="ru-RU" sz="2400" dirty="0"/>
              <a:t> гостей за </a:t>
            </a:r>
            <a:r>
              <a:rPr lang="ru-RU" sz="2400" dirty="0" err="1"/>
              <a:t>участю</a:t>
            </a:r>
            <a:r>
              <a:rPr lang="ru-RU" sz="2400" dirty="0"/>
              <a:t> персоналу.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3210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770" y="-128016"/>
            <a:ext cx="7886700" cy="1325563"/>
          </a:xfrm>
        </p:spPr>
        <p:txBody>
          <a:bodyPr>
            <a:normAutofit/>
          </a:bodyPr>
          <a:lstStyle/>
          <a:p>
            <a:r>
              <a:rPr lang="ru-RU" b="1" dirty="0"/>
              <a:t>У ЗРГ </a:t>
            </a:r>
            <a:r>
              <a:rPr lang="ru-RU" b="1" dirty="0" err="1"/>
              <a:t>поширені</a:t>
            </a:r>
            <a:r>
              <a:rPr lang="ru-RU" b="1" dirty="0"/>
              <a:t> </a:t>
            </a:r>
            <a:r>
              <a:rPr lang="ru-RU" b="1" dirty="0" err="1"/>
              <a:t>наступні</a:t>
            </a:r>
            <a:r>
              <a:rPr lang="ru-RU" b="1" dirty="0"/>
              <a:t> </a:t>
            </a:r>
            <a:r>
              <a:rPr lang="ru-RU" b="1" dirty="0" err="1"/>
              <a:t>способи</a:t>
            </a:r>
            <a:r>
              <a:rPr lang="ru-RU" b="1" dirty="0"/>
              <a:t> </a:t>
            </a:r>
            <a:r>
              <a:rPr lang="ru-RU" b="1" dirty="0" err="1"/>
              <a:t>обслуговування</a:t>
            </a:r>
            <a:r>
              <a:rPr lang="ru-RU" b="1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7594" y="1187648"/>
            <a:ext cx="6211062" cy="4351338"/>
          </a:xfrm>
        </p:spPr>
        <p:txBody>
          <a:bodyPr/>
          <a:lstStyle/>
          <a:p>
            <a:r>
              <a:rPr lang="uk-UA" b="1" u="sng" dirty="0"/>
              <a:t>1. Французький спосіб. </a:t>
            </a:r>
            <a:r>
              <a:rPr lang="uk-UA" dirty="0"/>
              <a:t>Відомий як спосіб подачі «в обнесення» відрізняється складністю і вимагає неабиякої майстерності.  Офіціант підходить до гостя зліва, тримає в лівій руці на рушнику блюдо для роздачі.  Він підносить його ближче до тарілки гостя і тільки правою рукою за допомогою виделки і ложки </a:t>
            </a:r>
            <a:r>
              <a:rPr lang="uk-UA" dirty="0" err="1"/>
              <a:t>переносить</a:t>
            </a:r>
            <a:r>
              <a:rPr lang="uk-UA" dirty="0"/>
              <a:t> на тарілку відвідувача порційні шматки, гарнір, закуски й інші компоненти складних страв.  При цьому гість може повідомити офіціанту про свої уподобання.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691" y="4453128"/>
            <a:ext cx="3551965" cy="21717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6036" y="4227636"/>
            <a:ext cx="85462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Французький</a:t>
            </a:r>
            <a:r>
              <a:rPr lang="ru-RU" sz="2000" b="1" dirty="0"/>
              <a:t> метод </a:t>
            </a:r>
            <a:r>
              <a:rPr lang="ru-RU" sz="2000" b="1" dirty="0" err="1"/>
              <a:t>подачі</a:t>
            </a:r>
            <a:r>
              <a:rPr lang="ru-RU" sz="2000" b="1" dirty="0"/>
              <a:t> </a:t>
            </a:r>
            <a:r>
              <a:rPr lang="ru-RU" sz="2000" b="1" dirty="0" err="1"/>
              <a:t>страв</a:t>
            </a:r>
            <a:r>
              <a:rPr lang="ru-RU" sz="2000" b="1" dirty="0"/>
              <a:t> </a:t>
            </a:r>
            <a:r>
              <a:rPr lang="ru-RU" sz="2000" b="1" dirty="0" err="1"/>
              <a:t>має</a:t>
            </a:r>
            <a:r>
              <a:rPr lang="ru-RU" sz="2000" b="1" dirty="0"/>
              <a:t> два </a:t>
            </a:r>
            <a:r>
              <a:rPr lang="ru-RU" sz="2000" b="1" dirty="0" err="1"/>
              <a:t>різновиди</a:t>
            </a:r>
            <a:r>
              <a:rPr lang="ru-RU" sz="2000" b="1" dirty="0"/>
              <a:t>:</a:t>
            </a:r>
            <a:endParaRPr lang="ru-RU" sz="2000" dirty="0"/>
          </a:p>
          <a:p>
            <a:pPr marL="342900" indent="-342900">
              <a:buFontTx/>
              <a:buChar char="-"/>
            </a:pPr>
            <a:r>
              <a:rPr lang="ru-RU" sz="2000" dirty="0" err="1"/>
              <a:t>офіціант</a:t>
            </a:r>
            <a:r>
              <a:rPr lang="ru-RU" sz="2000" dirty="0"/>
              <a:t> </a:t>
            </a:r>
            <a:r>
              <a:rPr lang="ru-RU" sz="2000" dirty="0" err="1"/>
              <a:t>перекладає</a:t>
            </a:r>
            <a:r>
              <a:rPr lang="ru-RU" sz="2000" dirty="0"/>
              <a:t> </a:t>
            </a:r>
            <a:r>
              <a:rPr lang="ru-RU" sz="2000" dirty="0" err="1"/>
              <a:t>страву</a:t>
            </a:r>
            <a:r>
              <a:rPr lang="ru-RU" sz="2000" dirty="0"/>
              <a:t> в </a:t>
            </a:r>
            <a:r>
              <a:rPr lang="ru-RU" sz="2000" dirty="0" err="1"/>
              <a:t>тарілку</a:t>
            </a:r>
            <a:r>
              <a:rPr lang="ru-RU" sz="2000" dirty="0"/>
              <a:t> гостя –</a:t>
            </a:r>
          </a:p>
          <a:p>
            <a:r>
              <a:rPr lang="ru-RU" sz="2000" dirty="0"/>
              <a:t> як правило, при </a:t>
            </a:r>
            <a:r>
              <a:rPr lang="ru-RU" sz="2000" dirty="0" err="1"/>
              <a:t>обслуговуванні</a:t>
            </a:r>
            <a:r>
              <a:rPr lang="ru-RU" sz="2000" dirty="0"/>
              <a:t> дам і </a:t>
            </a:r>
            <a:r>
              <a:rPr lang="ru-RU" sz="2000" dirty="0" err="1"/>
              <a:t>молодих</a:t>
            </a:r>
            <a:r>
              <a:rPr lang="ru-RU" sz="2000" dirty="0"/>
              <a:t> </a:t>
            </a:r>
          </a:p>
          <a:p>
            <a:r>
              <a:rPr lang="ru-RU" sz="2000" dirty="0"/>
              <a:t>людей;</a:t>
            </a:r>
          </a:p>
          <a:p>
            <a:pPr marL="342900" indent="-342900">
              <a:buFontTx/>
              <a:buChar char="-"/>
            </a:pPr>
            <a:r>
              <a:rPr lang="ru-RU" sz="2000" dirty="0" err="1"/>
              <a:t>офіціант</a:t>
            </a:r>
            <a:r>
              <a:rPr lang="ru-RU" sz="2000" dirty="0"/>
              <a:t> </a:t>
            </a:r>
            <a:r>
              <a:rPr lang="ru-RU" sz="2000" dirty="0" err="1"/>
              <a:t>підносить</a:t>
            </a:r>
            <a:r>
              <a:rPr lang="ru-RU" sz="2000" dirty="0"/>
              <a:t> блюдо </a:t>
            </a:r>
            <a:r>
              <a:rPr lang="ru-RU" sz="2000" dirty="0" err="1"/>
              <a:t>якомога</a:t>
            </a:r>
            <a:r>
              <a:rPr lang="ru-RU" sz="2000" dirty="0"/>
              <a:t> </a:t>
            </a:r>
            <a:r>
              <a:rPr lang="ru-RU" sz="2000" dirty="0" err="1"/>
              <a:t>ближче</a:t>
            </a:r>
            <a:r>
              <a:rPr lang="ru-RU" sz="2000" dirty="0"/>
              <a:t> </a:t>
            </a:r>
          </a:p>
          <a:p>
            <a:r>
              <a:rPr lang="ru-RU" sz="2000" dirty="0"/>
              <a:t>до </a:t>
            </a:r>
            <a:r>
              <a:rPr lang="ru-RU" sz="2000" dirty="0" err="1"/>
              <a:t>тарілки</a:t>
            </a:r>
            <a:r>
              <a:rPr lang="ru-RU" sz="2000" dirty="0"/>
              <a:t> гостя, а той </a:t>
            </a:r>
            <a:r>
              <a:rPr lang="ru-RU" sz="2000" dirty="0" err="1"/>
              <a:t>вже</a:t>
            </a:r>
            <a:r>
              <a:rPr lang="ru-RU" sz="2000" dirty="0"/>
              <a:t> сам </a:t>
            </a:r>
            <a:r>
              <a:rPr lang="ru-RU" sz="2000" dirty="0" err="1"/>
              <a:t>перекладає</a:t>
            </a:r>
            <a:r>
              <a:rPr lang="ru-RU" sz="2000" dirty="0"/>
              <a:t> </a:t>
            </a:r>
          </a:p>
          <a:p>
            <a:r>
              <a:rPr lang="ru-RU" sz="2000" dirty="0" err="1"/>
              <a:t>собі</a:t>
            </a:r>
            <a:r>
              <a:rPr lang="ru-RU" sz="2000" dirty="0"/>
              <a:t> шматок - при </a:t>
            </a:r>
            <a:r>
              <a:rPr lang="ru-RU" sz="2000" dirty="0" err="1"/>
              <a:t>обслуговуванні</a:t>
            </a:r>
            <a:r>
              <a:rPr lang="ru-RU" sz="2000" dirty="0"/>
              <a:t> </a:t>
            </a:r>
            <a:r>
              <a:rPr lang="ru-RU" sz="2000" dirty="0" err="1"/>
              <a:t>чоловіків</a:t>
            </a:r>
            <a:r>
              <a:rPr lang="ru-RU" sz="2000" dirty="0"/>
              <a:t> </a:t>
            </a:r>
          </a:p>
          <a:p>
            <a:r>
              <a:rPr lang="ru-RU" sz="2000" dirty="0"/>
              <a:t>і </a:t>
            </a:r>
            <a:r>
              <a:rPr lang="ru-RU" sz="2000" dirty="0" err="1"/>
              <a:t>відвідувачів</a:t>
            </a:r>
            <a:r>
              <a:rPr lang="ru-RU" sz="2000" dirty="0"/>
              <a:t> на </a:t>
            </a:r>
            <a:r>
              <a:rPr lang="ru-RU" sz="2000" dirty="0" err="1"/>
              <a:t>клубних</a:t>
            </a:r>
            <a:r>
              <a:rPr lang="ru-RU" sz="2000" dirty="0"/>
              <a:t> </a:t>
            </a:r>
            <a:r>
              <a:rPr lang="ru-RU" sz="2000" dirty="0" err="1"/>
              <a:t>обідах</a:t>
            </a:r>
            <a:r>
              <a:rPr lang="ru-RU" sz="2000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99" y="1136725"/>
            <a:ext cx="2713433" cy="314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78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" y="1397778"/>
            <a:ext cx="2992374" cy="5745607"/>
          </a:xfrm>
        </p:spPr>
        <p:txBody>
          <a:bodyPr>
            <a:normAutofit lnSpcReduction="10000"/>
          </a:bodyPr>
          <a:lstStyle/>
          <a:p>
            <a:r>
              <a:rPr lang="ru-RU" dirty="0"/>
              <a:t>2. </a:t>
            </a:r>
            <a:r>
              <a:rPr lang="ru-RU" b="1" u="sng" dirty="0" err="1"/>
              <a:t>Англійський</a:t>
            </a:r>
            <a:r>
              <a:rPr lang="ru-RU" b="1" u="sng" dirty="0"/>
              <a:t> </a:t>
            </a:r>
            <a:r>
              <a:rPr lang="ru-RU" b="1" u="sng" dirty="0" err="1"/>
              <a:t>спосіб</a:t>
            </a:r>
            <a:r>
              <a:rPr lang="ru-RU" b="1" u="sng" dirty="0"/>
              <a:t> </a:t>
            </a:r>
            <a:r>
              <a:rPr lang="ru-RU" b="1" u="sng" dirty="0" err="1"/>
              <a:t>обслуговування</a:t>
            </a:r>
            <a:r>
              <a:rPr lang="ru-RU" b="1" u="sng" dirty="0"/>
              <a:t> </a:t>
            </a:r>
            <a:r>
              <a:rPr lang="ru-RU" dirty="0"/>
              <a:t>– </a:t>
            </a:r>
            <a:r>
              <a:rPr lang="ru-RU" dirty="0" err="1"/>
              <a:t>передбачає</a:t>
            </a:r>
            <a:r>
              <a:rPr lang="ru-RU" dirty="0"/>
              <a:t> </a:t>
            </a:r>
            <a:r>
              <a:rPr lang="ru-RU" dirty="0" err="1"/>
              <a:t>обслуговування</a:t>
            </a:r>
            <a:r>
              <a:rPr lang="ru-RU" dirty="0"/>
              <a:t> з приставного столу, на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офіціант</a:t>
            </a:r>
            <a:r>
              <a:rPr lang="ru-RU" dirty="0"/>
              <a:t> </a:t>
            </a:r>
            <a:r>
              <a:rPr lang="ru-RU" dirty="0" err="1"/>
              <a:t>поділяє</a:t>
            </a:r>
            <a:r>
              <a:rPr lang="ru-RU" dirty="0"/>
              <a:t> страви на </a:t>
            </a:r>
            <a:r>
              <a:rPr lang="ru-RU" dirty="0" err="1"/>
              <a:t>порції</a:t>
            </a:r>
            <a:r>
              <a:rPr lang="ru-RU" dirty="0"/>
              <a:t> і </a:t>
            </a:r>
            <a:r>
              <a:rPr lang="ru-RU" dirty="0" err="1"/>
              <a:t>подає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. </a:t>
            </a:r>
            <a:r>
              <a:rPr lang="ru-RU" dirty="0" err="1"/>
              <a:t>Офіціант</a:t>
            </a:r>
            <a:r>
              <a:rPr lang="ru-RU" dirty="0"/>
              <a:t> </a:t>
            </a:r>
            <a:r>
              <a:rPr lang="ru-RU" dirty="0" err="1"/>
              <a:t>зупиняється</a:t>
            </a:r>
            <a:r>
              <a:rPr lang="ru-RU" dirty="0"/>
              <a:t> 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накритого</a:t>
            </a:r>
            <a:r>
              <a:rPr lang="ru-RU" dirty="0"/>
              <a:t> столу, </a:t>
            </a:r>
            <a:r>
              <a:rPr lang="ru-RU" dirty="0" err="1"/>
              <a:t>забирає</a:t>
            </a:r>
            <a:r>
              <a:rPr lang="ru-RU" dirty="0"/>
              <a:t> у кожного гостя </a:t>
            </a:r>
            <a:r>
              <a:rPr lang="ru-RU" dirty="0" err="1"/>
              <a:t>тарілку</a:t>
            </a:r>
            <a:r>
              <a:rPr lang="ru-RU" dirty="0"/>
              <a:t>, </a:t>
            </a:r>
            <a:r>
              <a:rPr lang="ru-RU" dirty="0" err="1"/>
              <a:t>перекладає</a:t>
            </a:r>
            <a:r>
              <a:rPr lang="ru-RU" dirty="0"/>
              <a:t> на </a:t>
            </a:r>
            <a:r>
              <a:rPr lang="ru-RU" dirty="0" err="1"/>
              <a:t>неї</a:t>
            </a:r>
            <a:r>
              <a:rPr lang="ru-RU" dirty="0"/>
              <a:t> </a:t>
            </a:r>
            <a:r>
              <a:rPr lang="ru-RU" dirty="0" err="1"/>
              <a:t>порційні</a:t>
            </a:r>
            <a:r>
              <a:rPr lang="ru-RU" dirty="0"/>
              <a:t> шматки основного блюда, </a:t>
            </a:r>
            <a:r>
              <a:rPr lang="ru-RU" dirty="0" err="1"/>
              <a:t>гарніру</a:t>
            </a:r>
            <a:r>
              <a:rPr lang="ru-RU" dirty="0"/>
              <a:t> і </a:t>
            </a:r>
            <a:r>
              <a:rPr lang="ru-RU" dirty="0" err="1"/>
              <a:t>повертає</a:t>
            </a:r>
            <a:r>
              <a:rPr lang="ru-RU" dirty="0"/>
              <a:t> </a:t>
            </a:r>
            <a:r>
              <a:rPr lang="ru-RU" dirty="0" err="1"/>
              <a:t>тарілку</a:t>
            </a:r>
            <a:r>
              <a:rPr lang="ru-RU" dirty="0"/>
              <a:t> гостю.  Так </a:t>
            </a:r>
            <a:r>
              <a:rPr lang="ru-RU" dirty="0" err="1"/>
              <a:t>поступово</a:t>
            </a:r>
            <a:r>
              <a:rPr lang="ru-RU" dirty="0"/>
              <a:t> </a:t>
            </a:r>
            <a:r>
              <a:rPr lang="ru-RU" dirty="0" err="1"/>
              <a:t>обслуговується</a:t>
            </a:r>
            <a:r>
              <a:rPr lang="ru-RU" dirty="0"/>
              <a:t> весь </a:t>
            </a:r>
            <a:r>
              <a:rPr lang="ru-RU" dirty="0" err="1"/>
              <a:t>стіл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819656"/>
            <a:ext cx="5583936" cy="433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11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4617" y="4267073"/>
            <a:ext cx="8414766" cy="4351338"/>
          </a:xfrm>
        </p:spPr>
        <p:txBody>
          <a:bodyPr/>
          <a:lstStyle/>
          <a:p>
            <a:r>
              <a:rPr lang="ru-RU" dirty="0"/>
              <a:t>3. </a:t>
            </a:r>
            <a:r>
              <a:rPr lang="ru-RU" b="1" u="sng" dirty="0" err="1"/>
              <a:t>Європейський</a:t>
            </a:r>
            <a:r>
              <a:rPr lang="ru-RU" b="1" u="sng" dirty="0"/>
              <a:t> </a:t>
            </a:r>
            <a:r>
              <a:rPr lang="ru-RU" b="1" u="sng" dirty="0" err="1"/>
              <a:t>спосіб</a:t>
            </a:r>
            <a:r>
              <a:rPr lang="ru-RU" b="1" u="sng" dirty="0"/>
              <a:t> </a:t>
            </a:r>
            <a:r>
              <a:rPr lang="ru-RU" b="1" u="sng" dirty="0" err="1"/>
              <a:t>обслуговування</a:t>
            </a:r>
            <a:r>
              <a:rPr lang="ru-RU" b="1" u="sng" dirty="0"/>
              <a:t> </a:t>
            </a:r>
            <a:r>
              <a:rPr lang="ru-RU" dirty="0"/>
              <a:t>– </a:t>
            </a:r>
            <a:r>
              <a:rPr lang="ru-RU" dirty="0" err="1"/>
              <a:t>відрізняється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попередніх</a:t>
            </a:r>
            <a:r>
              <a:rPr lang="ru-RU" dirty="0"/>
              <a:t> </a:t>
            </a:r>
            <a:r>
              <a:rPr lang="ru-RU" dirty="0" err="1"/>
              <a:t>насамперед</a:t>
            </a:r>
            <a:r>
              <a:rPr lang="ru-RU" dirty="0"/>
              <a:t> </a:t>
            </a:r>
            <a:r>
              <a:rPr lang="ru-RU" dirty="0" err="1"/>
              <a:t>сервіровкою</a:t>
            </a:r>
            <a:r>
              <a:rPr lang="ru-RU" dirty="0"/>
              <a:t> столу. </a:t>
            </a:r>
            <a:r>
              <a:rPr lang="ru-RU" dirty="0" err="1"/>
              <a:t>Стіл</a:t>
            </a:r>
            <a:r>
              <a:rPr lang="ru-RU" dirty="0"/>
              <a:t> </a:t>
            </a:r>
            <a:r>
              <a:rPr lang="ru-RU" dirty="0" err="1"/>
              <a:t>сервірують</a:t>
            </a:r>
            <a:r>
              <a:rPr lang="ru-RU" dirty="0"/>
              <a:t> </a:t>
            </a:r>
            <a:r>
              <a:rPr lang="ru-RU" dirty="0" err="1"/>
              <a:t>столовими</a:t>
            </a:r>
            <a:r>
              <a:rPr lang="ru-RU" dirty="0"/>
              <a:t> і </a:t>
            </a:r>
            <a:r>
              <a:rPr lang="ru-RU" dirty="0" err="1"/>
              <a:t>закусочними</a:t>
            </a:r>
            <a:r>
              <a:rPr lang="ru-RU" dirty="0"/>
              <a:t> наборами, </a:t>
            </a:r>
            <a:r>
              <a:rPr lang="ru-RU" dirty="0" err="1"/>
              <a:t>пиріжковою</a:t>
            </a:r>
            <a:r>
              <a:rPr lang="ru-RU" dirty="0"/>
              <a:t> </a:t>
            </a:r>
            <a:r>
              <a:rPr lang="ru-RU" dirty="0" err="1"/>
              <a:t>тарілкою</a:t>
            </a:r>
            <a:r>
              <a:rPr lang="ru-RU" dirty="0"/>
              <a:t>, полотняною </a:t>
            </a:r>
            <a:r>
              <a:rPr lang="ru-RU" dirty="0" err="1"/>
              <a:t>серветкою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кладеться</a:t>
            </a:r>
            <a:r>
              <a:rPr lang="ru-RU" dirty="0"/>
              <a:t> перед гостем, </a:t>
            </a:r>
            <a:r>
              <a:rPr lang="ru-RU" dirty="0" err="1"/>
              <a:t>склом</a:t>
            </a:r>
            <a:r>
              <a:rPr lang="ru-RU" dirty="0"/>
              <a:t>, набором для </a:t>
            </a:r>
            <a:r>
              <a:rPr lang="ru-RU" dirty="0" err="1"/>
              <a:t>спецій</a:t>
            </a:r>
            <a:r>
              <a:rPr lang="ru-RU" dirty="0"/>
              <a:t>, </a:t>
            </a:r>
            <a:r>
              <a:rPr lang="ru-RU" dirty="0" err="1"/>
              <a:t>квітами</a:t>
            </a:r>
            <a:r>
              <a:rPr lang="ru-RU" dirty="0"/>
              <a:t>. </a:t>
            </a:r>
            <a:r>
              <a:rPr lang="ru-RU" dirty="0" err="1"/>
              <a:t>Холодні</a:t>
            </a:r>
            <a:r>
              <a:rPr lang="ru-RU" dirty="0"/>
              <a:t> закуски </a:t>
            </a:r>
            <a:r>
              <a:rPr lang="ru-RU" dirty="0" err="1"/>
              <a:t>офіціант</a:t>
            </a:r>
            <a:r>
              <a:rPr lang="ru-RU" dirty="0"/>
              <a:t> приносить </a:t>
            </a:r>
            <a:r>
              <a:rPr lang="ru-RU" dirty="0" err="1"/>
              <a:t>заздалегідь</a:t>
            </a:r>
            <a:r>
              <a:rPr lang="ru-RU" dirty="0"/>
              <a:t>, </a:t>
            </a:r>
            <a:r>
              <a:rPr lang="ru-RU" dirty="0" err="1"/>
              <a:t>порціонованими</a:t>
            </a:r>
            <a:r>
              <a:rPr lang="ru-RU" dirty="0"/>
              <a:t> на </a:t>
            </a:r>
            <a:r>
              <a:rPr lang="ru-RU" dirty="0" err="1"/>
              <a:t>закусочні</a:t>
            </a:r>
            <a:r>
              <a:rPr lang="ru-RU" dirty="0"/>
              <a:t> </a:t>
            </a:r>
            <a:r>
              <a:rPr lang="ru-RU" dirty="0" err="1"/>
              <a:t>тарілки</a:t>
            </a:r>
            <a:r>
              <a:rPr lang="ru-RU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4" y="365126"/>
            <a:ext cx="5986272" cy="366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0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06710"/>
            <a:ext cx="7653992" cy="4017156"/>
          </a:xfrm>
        </p:spPr>
        <p:txBody>
          <a:bodyPr/>
          <a:lstStyle/>
          <a:p>
            <a:r>
              <a:rPr lang="ru-RU" dirty="0"/>
              <a:t>4. </a:t>
            </a:r>
            <a:r>
              <a:rPr lang="en-US" b="1" u="sng" dirty="0"/>
              <a:t>C</a:t>
            </a:r>
            <a:r>
              <a:rPr lang="ru-RU" b="1" u="sng" dirty="0" err="1"/>
              <a:t>посіб</a:t>
            </a:r>
            <a:r>
              <a:rPr lang="ru-RU" b="1" u="sng" dirty="0"/>
              <a:t> </a:t>
            </a:r>
            <a:r>
              <a:rPr lang="ru-RU" b="1" u="sng" dirty="0" err="1"/>
              <a:t>обслуговування</a:t>
            </a:r>
            <a:r>
              <a:rPr lang="ru-RU" b="1" u="sng" dirty="0"/>
              <a:t> «в </a:t>
            </a:r>
            <a:r>
              <a:rPr lang="ru-RU" b="1" u="sng" dirty="0" err="1"/>
              <a:t>стіл</a:t>
            </a:r>
            <a:r>
              <a:rPr lang="ru-RU" b="1" u="sng" dirty="0"/>
              <a:t>» </a:t>
            </a:r>
            <a:r>
              <a:rPr lang="ru-RU" dirty="0"/>
              <a:t>– </a:t>
            </a:r>
            <a:r>
              <a:rPr lang="ru-RU" dirty="0" err="1"/>
              <a:t>розміщення</a:t>
            </a:r>
            <a:r>
              <a:rPr lang="ru-RU" dirty="0"/>
              <a:t> </a:t>
            </a:r>
            <a:r>
              <a:rPr lang="ru-RU" dirty="0" err="1"/>
              <a:t>замовлених</a:t>
            </a:r>
            <a:r>
              <a:rPr lang="ru-RU" dirty="0"/>
              <a:t> </a:t>
            </a:r>
            <a:r>
              <a:rPr lang="ru-RU" dirty="0" err="1"/>
              <a:t>страв</a:t>
            </a:r>
            <a:r>
              <a:rPr lang="ru-RU" dirty="0"/>
              <a:t> (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порцій</a:t>
            </a:r>
            <a:r>
              <a:rPr lang="ru-RU" dirty="0"/>
              <a:t> в одному </a:t>
            </a:r>
            <a:r>
              <a:rPr lang="ru-RU" dirty="0" err="1"/>
              <a:t>посуді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однопорційному</a:t>
            </a:r>
            <a:r>
              <a:rPr lang="ru-RU" dirty="0"/>
              <a:t>) на </a:t>
            </a:r>
            <a:r>
              <a:rPr lang="ru-RU" dirty="0" err="1"/>
              <a:t>обідньому</a:t>
            </a:r>
            <a:r>
              <a:rPr lang="ru-RU" dirty="0"/>
              <a:t> </a:t>
            </a:r>
            <a:r>
              <a:rPr lang="ru-RU" dirty="0" err="1"/>
              <a:t>столі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uk-UA" dirty="0"/>
              <a:t>П</a:t>
            </a:r>
            <a:r>
              <a:rPr lang="ru-RU" dirty="0" err="1"/>
              <a:t>ередбачає</a:t>
            </a:r>
            <a:r>
              <a:rPr lang="ru-RU" dirty="0"/>
              <a:t>:</a:t>
            </a:r>
          </a:p>
          <a:p>
            <a:r>
              <a:rPr lang="ru-RU" dirty="0" err="1"/>
              <a:t>попередній</a:t>
            </a:r>
            <a:r>
              <a:rPr lang="ru-RU" dirty="0"/>
              <a:t> </a:t>
            </a:r>
            <a:r>
              <a:rPr lang="ru-RU" dirty="0" err="1"/>
              <a:t>виніс</a:t>
            </a:r>
            <a:r>
              <a:rPr lang="ru-RU" dirty="0"/>
              <a:t> </a:t>
            </a:r>
            <a:r>
              <a:rPr lang="ru-RU" dirty="0" err="1"/>
              <a:t>холодних</a:t>
            </a:r>
            <a:r>
              <a:rPr lang="ru-RU" dirty="0"/>
              <a:t> закусок;</a:t>
            </a:r>
          </a:p>
          <a:p>
            <a:r>
              <a:rPr lang="ru-RU" dirty="0" err="1"/>
              <a:t>виніс</a:t>
            </a:r>
            <a:r>
              <a:rPr lang="ru-RU" dirty="0"/>
              <a:t> </a:t>
            </a:r>
            <a:r>
              <a:rPr lang="ru-RU" dirty="0" err="1"/>
              <a:t>гарячих</a:t>
            </a:r>
            <a:r>
              <a:rPr lang="ru-RU" dirty="0"/>
              <a:t> закусок, коли </a:t>
            </a:r>
            <a:r>
              <a:rPr lang="ru-RU" dirty="0" err="1"/>
              <a:t>гості</a:t>
            </a:r>
            <a:r>
              <a:rPr lang="ru-RU" dirty="0"/>
              <a:t> приступили до </a:t>
            </a:r>
            <a:r>
              <a:rPr lang="ru-RU" dirty="0" err="1"/>
              <a:t>трапези</a:t>
            </a:r>
            <a:r>
              <a:rPr lang="ru-RU" dirty="0"/>
              <a:t>;</a:t>
            </a:r>
          </a:p>
          <a:p>
            <a:r>
              <a:rPr lang="ru-RU" dirty="0" err="1"/>
              <a:t>поступовий</a:t>
            </a:r>
            <a:r>
              <a:rPr lang="ru-RU" dirty="0"/>
              <a:t> </a:t>
            </a:r>
            <a:r>
              <a:rPr lang="ru-RU" dirty="0" err="1"/>
              <a:t>винос</a:t>
            </a:r>
            <a:r>
              <a:rPr lang="ru-RU" dirty="0"/>
              <a:t>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страв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ставляться</a:t>
            </a:r>
            <a:r>
              <a:rPr lang="ru-RU" dirty="0"/>
              <a:t> на </a:t>
            </a:r>
            <a:r>
              <a:rPr lang="ru-RU" dirty="0" err="1"/>
              <a:t>стіл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972" y="3035032"/>
            <a:ext cx="4408932" cy="32982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4894" y="3110758"/>
            <a:ext cx="37581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/>
              <a:t>5. </a:t>
            </a:r>
            <a:r>
              <a:rPr lang="ru-RU" sz="2000" b="1" u="sng" dirty="0" err="1"/>
              <a:t>Американське</a:t>
            </a:r>
            <a:r>
              <a:rPr lang="ru-RU" sz="2000" b="1" u="sng" dirty="0"/>
              <a:t> </a:t>
            </a:r>
            <a:r>
              <a:rPr lang="ru-RU" sz="2000" b="1" u="sng" dirty="0" err="1"/>
              <a:t>обслуговування</a:t>
            </a:r>
            <a:r>
              <a:rPr lang="ru-RU" sz="2000" b="1" u="sng" dirty="0"/>
              <a:t>. </a:t>
            </a:r>
            <a:r>
              <a:rPr lang="ru-RU" sz="2000" dirty="0" err="1"/>
              <a:t>Їжа</a:t>
            </a:r>
            <a:r>
              <a:rPr lang="ru-RU" sz="2000" dirty="0"/>
              <a:t> </a:t>
            </a:r>
            <a:r>
              <a:rPr lang="ru-RU" sz="2000" dirty="0" err="1"/>
              <a:t>готується</a:t>
            </a:r>
            <a:r>
              <a:rPr lang="ru-RU" sz="2000" dirty="0"/>
              <a:t> і </a:t>
            </a:r>
            <a:r>
              <a:rPr lang="ru-RU" sz="2000" dirty="0" err="1"/>
              <a:t>розкладається</a:t>
            </a:r>
            <a:r>
              <a:rPr lang="ru-RU" sz="2000" dirty="0"/>
              <a:t> по </a:t>
            </a:r>
            <a:r>
              <a:rPr lang="ru-RU" sz="2000" dirty="0" err="1"/>
              <a:t>тарілках</a:t>
            </a:r>
            <a:r>
              <a:rPr lang="ru-RU" sz="2000" dirty="0"/>
              <a:t> </a:t>
            </a:r>
            <a:r>
              <a:rPr lang="ru-RU" sz="2000" dirty="0" err="1"/>
              <a:t>безпосередньо</a:t>
            </a:r>
            <a:r>
              <a:rPr lang="ru-RU" sz="2000" dirty="0"/>
              <a:t> на </a:t>
            </a:r>
            <a:r>
              <a:rPr lang="ru-RU" sz="2000" dirty="0" err="1"/>
              <a:t>кухні</a:t>
            </a:r>
            <a:r>
              <a:rPr lang="ru-RU" sz="2000" dirty="0"/>
              <a:t>, </a:t>
            </a:r>
            <a:r>
              <a:rPr lang="ru-RU" sz="2000" dirty="0" err="1"/>
              <a:t>після</a:t>
            </a:r>
            <a:r>
              <a:rPr lang="ru-RU" sz="2000" dirty="0"/>
              <a:t> </a:t>
            </a:r>
            <a:r>
              <a:rPr lang="ru-RU" sz="2000" dirty="0" err="1"/>
              <a:t>чого</a:t>
            </a:r>
            <a:r>
              <a:rPr lang="ru-RU" sz="2000" dirty="0"/>
              <a:t> </a:t>
            </a:r>
            <a:r>
              <a:rPr lang="ru-RU" sz="2000" dirty="0" err="1"/>
              <a:t>офіціанти</a:t>
            </a:r>
            <a:r>
              <a:rPr lang="ru-RU" sz="2000" dirty="0"/>
              <a:t> </a:t>
            </a:r>
            <a:r>
              <a:rPr lang="ru-RU" sz="2000" dirty="0" err="1"/>
              <a:t>розносять</a:t>
            </a:r>
            <a:r>
              <a:rPr lang="ru-RU" sz="2000" dirty="0"/>
              <a:t> </a:t>
            </a:r>
            <a:r>
              <a:rPr lang="ru-RU" sz="2000" dirty="0" err="1"/>
              <a:t>тарілки</a:t>
            </a:r>
            <a:r>
              <a:rPr lang="ru-RU" sz="2000" dirty="0"/>
              <a:t> гостям. </a:t>
            </a:r>
          </a:p>
        </p:txBody>
      </p:sp>
    </p:spTree>
    <p:extLst>
      <p:ext uri="{BB962C8B-B14F-4D97-AF65-F5344CB8AC3E}">
        <p14:creationId xmlns:p14="http://schemas.microsoft.com/office/powerpoint/2010/main" val="3715815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306" y="-128650"/>
            <a:ext cx="7886700" cy="1325563"/>
          </a:xfrm>
        </p:spPr>
        <p:txBody>
          <a:bodyPr/>
          <a:lstStyle/>
          <a:p>
            <a:r>
              <a:rPr lang="ru-RU" b="1" dirty="0" err="1"/>
              <a:t>Технологічний</a:t>
            </a:r>
            <a:r>
              <a:rPr lang="ru-RU" b="1" dirty="0"/>
              <a:t> </a:t>
            </a:r>
            <a:r>
              <a:rPr lang="ru-RU" b="1" dirty="0" err="1"/>
              <a:t>процес</a:t>
            </a:r>
            <a:r>
              <a:rPr lang="ru-RU" b="1" dirty="0"/>
              <a:t> </a:t>
            </a:r>
            <a:r>
              <a:rPr lang="ru-RU" b="1" dirty="0" err="1"/>
              <a:t>обслуговування</a:t>
            </a:r>
            <a:r>
              <a:rPr lang="ru-RU" b="1" dirty="0"/>
              <a:t> гостей в ресторанах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314" y="1423288"/>
            <a:ext cx="8341614" cy="4968367"/>
          </a:xfrm>
        </p:spPr>
        <p:txBody>
          <a:bodyPr>
            <a:normAutofit/>
          </a:bodyPr>
          <a:lstStyle/>
          <a:p>
            <a:r>
              <a:rPr lang="ru-RU" b="1" i="1" u="sng" dirty="0" err="1"/>
              <a:t>Обслуговування</a:t>
            </a:r>
            <a:r>
              <a:rPr lang="ru-RU" b="1" i="1" u="sng" dirty="0"/>
              <a:t> в </a:t>
            </a:r>
            <a:r>
              <a:rPr lang="ru-RU" b="1" i="1" u="sng" dirty="0" err="1"/>
              <a:t>ресторані</a:t>
            </a:r>
            <a:r>
              <a:rPr lang="ru-RU" b="1" i="1" u="sng" dirty="0"/>
              <a:t> </a:t>
            </a:r>
            <a:r>
              <a:rPr lang="ru-RU" b="1" i="1" u="sng" dirty="0" err="1"/>
              <a:t>складається</a:t>
            </a:r>
            <a:r>
              <a:rPr lang="ru-RU" b="1" i="1" u="sng" dirty="0"/>
              <a:t> з таких </a:t>
            </a:r>
          </a:p>
          <a:p>
            <a:r>
              <a:rPr lang="ru-RU" b="1" i="1" u="sng" dirty="0" err="1"/>
              <a:t>елементів</a:t>
            </a:r>
            <a:r>
              <a:rPr lang="ru-RU" b="1" i="1" u="sng" dirty="0"/>
              <a:t>: </a:t>
            </a:r>
          </a:p>
          <a:p>
            <a:r>
              <a:rPr lang="ru-RU" b="1" i="1" dirty="0"/>
              <a:t>1. </a:t>
            </a:r>
            <a:r>
              <a:rPr lang="ru-RU" sz="2400" b="1" dirty="0" err="1"/>
              <a:t>Зустріч</a:t>
            </a:r>
            <a:r>
              <a:rPr lang="ru-RU" sz="2400" b="1" dirty="0"/>
              <a:t> і </a:t>
            </a:r>
            <a:r>
              <a:rPr lang="ru-RU" sz="2400" b="1" dirty="0" err="1"/>
              <a:t>розміщення</a:t>
            </a:r>
            <a:r>
              <a:rPr lang="ru-RU" sz="2400" b="1" dirty="0"/>
              <a:t> </a:t>
            </a:r>
            <a:r>
              <a:rPr lang="ru-RU" sz="2400" b="1" dirty="0" err="1"/>
              <a:t>відвідувачів</a:t>
            </a:r>
            <a:r>
              <a:rPr lang="ru-RU" sz="2400" dirty="0"/>
              <a:t>.</a:t>
            </a:r>
          </a:p>
          <a:p>
            <a:r>
              <a:rPr lang="ru-RU" sz="2400" dirty="0"/>
              <a:t>2. </a:t>
            </a:r>
            <a:r>
              <a:rPr lang="ru-RU" sz="2400" b="1" dirty="0" err="1"/>
              <a:t>Прийом</a:t>
            </a:r>
            <a:r>
              <a:rPr lang="ru-RU" sz="2400" b="1" dirty="0"/>
              <a:t> і </a:t>
            </a:r>
            <a:r>
              <a:rPr lang="ru-RU" sz="2400" b="1" dirty="0" err="1"/>
              <a:t>оформлення</a:t>
            </a:r>
            <a:r>
              <a:rPr lang="ru-RU" sz="2400" b="1" dirty="0"/>
              <a:t> </a:t>
            </a:r>
            <a:r>
              <a:rPr lang="ru-RU" sz="2400" b="1" dirty="0" err="1"/>
              <a:t>замовлень</a:t>
            </a:r>
            <a:r>
              <a:rPr lang="ru-RU" sz="2400" dirty="0"/>
              <a:t>. </a:t>
            </a:r>
          </a:p>
          <a:p>
            <a:r>
              <a:rPr lang="ru-RU" sz="2400" dirty="0" err="1"/>
              <a:t>Після</a:t>
            </a:r>
            <a:r>
              <a:rPr lang="ru-RU" sz="2400" dirty="0"/>
              <a:t> того, як </a:t>
            </a:r>
            <a:r>
              <a:rPr lang="ru-RU" sz="2400" dirty="0" err="1"/>
              <a:t>відвідувачі</a:t>
            </a:r>
            <a:r>
              <a:rPr lang="ru-RU" sz="2400" dirty="0"/>
              <a:t> </a:t>
            </a:r>
            <a:r>
              <a:rPr lang="ru-RU" sz="2400" dirty="0" err="1"/>
              <a:t>зайняли</a:t>
            </a:r>
            <a:r>
              <a:rPr lang="ru-RU" sz="2400" dirty="0"/>
              <a:t> </a:t>
            </a:r>
            <a:r>
              <a:rPr lang="ru-RU" sz="2400" dirty="0" err="1"/>
              <a:t>свої</a:t>
            </a:r>
            <a:r>
              <a:rPr lang="ru-RU" sz="2400" dirty="0"/>
              <a:t> </a:t>
            </a:r>
            <a:r>
              <a:rPr lang="ru-RU" sz="2400" dirty="0" err="1"/>
              <a:t>місця</a:t>
            </a:r>
            <a:r>
              <a:rPr lang="ru-RU" sz="2400" dirty="0"/>
              <a:t>, метрдотель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офіціант</a:t>
            </a:r>
            <a:r>
              <a:rPr lang="ru-RU" sz="2400" dirty="0"/>
              <a:t> </a:t>
            </a:r>
            <a:r>
              <a:rPr lang="ru-RU" sz="2400" dirty="0" err="1"/>
              <a:t>подає</a:t>
            </a:r>
            <a:r>
              <a:rPr lang="ru-RU" sz="2400" dirty="0"/>
              <a:t> </a:t>
            </a:r>
            <a:r>
              <a:rPr lang="ru-RU" sz="2400" dirty="0" err="1"/>
              <a:t>їм</a:t>
            </a:r>
            <a:r>
              <a:rPr lang="ru-RU" sz="2400" dirty="0"/>
              <a:t> меню, </a:t>
            </a:r>
            <a:r>
              <a:rPr lang="ru-RU" sz="2400" dirty="0" err="1"/>
              <a:t>щоб</a:t>
            </a:r>
            <a:r>
              <a:rPr lang="ru-RU" sz="2400" dirty="0"/>
              <a:t> вони </a:t>
            </a:r>
            <a:r>
              <a:rPr lang="ru-RU" sz="2400" dirty="0" err="1"/>
              <a:t>вибрали</a:t>
            </a:r>
            <a:r>
              <a:rPr lang="ru-RU" sz="2400" dirty="0"/>
              <a:t> страви і </a:t>
            </a:r>
            <a:r>
              <a:rPr lang="ru-RU" sz="2400" dirty="0" err="1"/>
              <a:t>напої</a:t>
            </a:r>
            <a:r>
              <a:rPr lang="ru-RU" sz="2400" dirty="0"/>
              <a:t>.</a:t>
            </a:r>
          </a:p>
          <a:p>
            <a:r>
              <a:rPr lang="ru-RU" sz="2400" dirty="0"/>
              <a:t>Меню </a:t>
            </a:r>
            <a:r>
              <a:rPr lang="ru-RU" sz="2400" dirty="0" err="1"/>
              <a:t>офіціант</a:t>
            </a:r>
            <a:r>
              <a:rPr lang="ru-RU" sz="2400" dirty="0"/>
              <a:t> </a:t>
            </a:r>
            <a:r>
              <a:rPr lang="ru-RU" sz="2400" dirty="0" err="1"/>
              <a:t>пропонує</a:t>
            </a:r>
            <a:r>
              <a:rPr lang="ru-RU" sz="2400" dirty="0"/>
              <a:t> в </a:t>
            </a:r>
            <a:r>
              <a:rPr lang="ru-RU" sz="2400" dirty="0" err="1"/>
              <a:t>обкладинці</a:t>
            </a:r>
            <a:r>
              <a:rPr lang="ru-RU" sz="2400" dirty="0"/>
              <a:t> в </a:t>
            </a:r>
            <a:r>
              <a:rPr lang="ru-RU" sz="2400" dirty="0" err="1"/>
              <a:t>розгорнутому</a:t>
            </a:r>
            <a:r>
              <a:rPr lang="ru-RU" sz="2400" dirty="0"/>
              <a:t> </a:t>
            </a:r>
            <a:r>
              <a:rPr lang="ru-RU" sz="2400" dirty="0" err="1"/>
              <a:t>вигляді</a:t>
            </a:r>
            <a:r>
              <a:rPr lang="ru-RU" sz="2400" dirty="0"/>
              <a:t> </a:t>
            </a:r>
            <a:r>
              <a:rPr lang="ru-RU" sz="2400" dirty="0" err="1"/>
              <a:t>зліва</a:t>
            </a:r>
            <a:r>
              <a:rPr lang="ru-RU" sz="2400" dirty="0"/>
              <a:t> </a:t>
            </a:r>
            <a:r>
              <a:rPr lang="ru-RU" sz="2400" dirty="0" err="1"/>
              <a:t>лівою</a:t>
            </a:r>
            <a:r>
              <a:rPr lang="ru-RU" sz="2400" dirty="0"/>
              <a:t> рукою, з права-правою. </a:t>
            </a:r>
          </a:p>
          <a:p>
            <a:pPr marL="0" indent="0">
              <a:buNone/>
            </a:pPr>
            <a:r>
              <a:rPr lang="ru-RU" sz="2400" dirty="0"/>
              <a:t>Меню в </a:t>
            </a:r>
            <a:r>
              <a:rPr lang="ru-RU" sz="2400" dirty="0" err="1"/>
              <a:t>розгорнутому</a:t>
            </a:r>
            <a:r>
              <a:rPr lang="ru-RU" sz="2400" dirty="0"/>
              <a:t> </a:t>
            </a:r>
            <a:r>
              <a:rPr lang="ru-RU" sz="2400" dirty="0" err="1"/>
              <a:t>вигляді</a:t>
            </a:r>
            <a:r>
              <a:rPr lang="ru-RU" sz="2400" dirty="0"/>
              <a:t> </a:t>
            </a:r>
            <a:r>
              <a:rPr lang="ru-RU" sz="2400" dirty="0" err="1"/>
              <a:t>подають</a:t>
            </a:r>
            <a:r>
              <a:rPr lang="ru-RU" sz="2400" dirty="0"/>
              <a:t> </a:t>
            </a:r>
          </a:p>
          <a:p>
            <a:pPr marL="0" indent="0">
              <a:buNone/>
            </a:pPr>
            <a:r>
              <a:rPr lang="ru-RU" sz="2400" dirty="0"/>
              <a:t>у першу </a:t>
            </a:r>
            <a:r>
              <a:rPr lang="ru-RU" sz="2400" dirty="0" err="1"/>
              <a:t>чергу</a:t>
            </a:r>
            <a:r>
              <a:rPr lang="ru-RU" sz="2400" dirty="0"/>
              <a:t> </a:t>
            </a:r>
            <a:r>
              <a:rPr lang="ru-RU" sz="2400" dirty="0" err="1"/>
              <a:t>дамі</a:t>
            </a:r>
            <a:r>
              <a:rPr lang="ru-RU" sz="2400" dirty="0"/>
              <a:t>, </a:t>
            </a:r>
            <a:r>
              <a:rPr lang="ru-RU" sz="2400" dirty="0" err="1"/>
              <a:t>чоловіку</a:t>
            </a:r>
            <a:r>
              <a:rPr lang="ru-RU" sz="2400" dirty="0"/>
              <a:t> – карту вин. </a:t>
            </a:r>
          </a:p>
          <a:p>
            <a:pPr marL="0" indent="0">
              <a:buNone/>
            </a:pPr>
            <a:r>
              <a:rPr lang="ru-RU" sz="2400" dirty="0" err="1"/>
              <a:t>Якщо</a:t>
            </a:r>
            <a:r>
              <a:rPr lang="ru-RU" sz="2400" dirty="0"/>
              <a:t> за столом </a:t>
            </a:r>
            <a:r>
              <a:rPr lang="ru-RU" sz="2400" dirty="0" err="1"/>
              <a:t>сидять</a:t>
            </a:r>
            <a:r>
              <a:rPr lang="ru-RU" sz="2400" dirty="0"/>
              <a:t> </a:t>
            </a:r>
            <a:r>
              <a:rPr lang="ru-RU" sz="2400" dirty="0" err="1"/>
              <a:t>кілька</a:t>
            </a:r>
            <a:r>
              <a:rPr lang="ru-RU" sz="2400" dirty="0"/>
              <a:t> людей, то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err="1"/>
              <a:t>перевага</a:t>
            </a:r>
            <a:r>
              <a:rPr lang="ru-RU" sz="2400" dirty="0"/>
              <a:t> </a:t>
            </a:r>
            <a:r>
              <a:rPr lang="ru-RU" sz="2400" dirty="0" err="1"/>
              <a:t>надається</a:t>
            </a:r>
            <a:r>
              <a:rPr lang="ru-RU" sz="2400" dirty="0"/>
              <a:t> старшому. </a:t>
            </a:r>
            <a:endParaRPr lang="uk-UA" sz="2400" dirty="0"/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266" y="469131"/>
            <a:ext cx="2716734" cy="2722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848" y="4479964"/>
            <a:ext cx="3209544" cy="213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98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" y="230886"/>
            <a:ext cx="8409431" cy="630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97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лешка\ілюстрації\приймання замовлення\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496" y="680701"/>
            <a:ext cx="3816850" cy="258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6" y="3498464"/>
            <a:ext cx="5040560" cy="310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4656" y="332690"/>
            <a:ext cx="4887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Після того, як гості ознайомилися з меню (папка закрита, відкладена у бік), офіціант знов підходить до столу (краще з правого боку) і приймає замовлення, за необхідності рекомендує ту чи іншу страву з урахуванням віку гостя, побажання, пори року і тощо</a:t>
            </a:r>
            <a:r>
              <a:rPr lang="uk-UA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21438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882" y="691769"/>
            <a:ext cx="8588502" cy="4351338"/>
          </a:xfrm>
        </p:spPr>
        <p:txBody>
          <a:bodyPr/>
          <a:lstStyle/>
          <a:p>
            <a:r>
              <a:rPr lang="ru-RU" sz="2400" dirty="0"/>
              <a:t>3. </a:t>
            </a:r>
            <a:r>
              <a:rPr lang="ru-RU" sz="2400" b="1" dirty="0"/>
              <a:t>Передача </a:t>
            </a:r>
            <a:r>
              <a:rPr lang="ru-RU" sz="2400" b="1" dirty="0" err="1"/>
              <a:t>замовлень</a:t>
            </a:r>
            <a:r>
              <a:rPr lang="ru-RU" sz="2400" b="1" dirty="0"/>
              <a:t> на </a:t>
            </a:r>
            <a:r>
              <a:rPr lang="ru-RU" sz="2400" b="1" dirty="0" err="1"/>
              <a:t>виробництво</a:t>
            </a:r>
            <a:r>
              <a:rPr lang="ru-RU" sz="2400" dirty="0"/>
              <a:t>.</a:t>
            </a:r>
          </a:p>
          <a:p>
            <a:r>
              <a:rPr lang="ru-RU" sz="2400" dirty="0"/>
              <a:t>4. </a:t>
            </a:r>
            <a:r>
              <a:rPr lang="ru-RU" sz="2400" b="1" dirty="0" err="1"/>
              <a:t>Одержання</a:t>
            </a:r>
            <a:r>
              <a:rPr lang="ru-RU" sz="2400" b="1" dirty="0"/>
              <a:t> і подача </a:t>
            </a:r>
            <a:r>
              <a:rPr lang="ru-RU" sz="2400" b="1" dirty="0" err="1"/>
              <a:t>замовлення</a:t>
            </a:r>
            <a:r>
              <a:rPr lang="ru-RU" sz="2400" b="1" dirty="0"/>
              <a:t>. </a:t>
            </a:r>
            <a:r>
              <a:rPr lang="ru-RU" sz="2400" dirty="0"/>
              <a:t>Подача </a:t>
            </a:r>
            <a:r>
              <a:rPr lang="ru-RU" sz="2400" dirty="0" err="1"/>
              <a:t>замовлення</a:t>
            </a:r>
            <a:r>
              <a:rPr lang="ru-RU" sz="2400" dirty="0"/>
              <a:t> (</a:t>
            </a:r>
            <a:r>
              <a:rPr lang="ru-RU" sz="2400" dirty="0" err="1"/>
              <a:t>виконується</a:t>
            </a:r>
            <a:r>
              <a:rPr lang="ru-RU" sz="2400" dirty="0"/>
              <a:t> </a:t>
            </a:r>
            <a:r>
              <a:rPr lang="ru-RU" sz="2400" dirty="0" err="1"/>
              <a:t>раніше</a:t>
            </a:r>
            <a:r>
              <a:rPr lang="ru-RU" sz="2400" dirty="0"/>
              <a:t> </a:t>
            </a:r>
            <a:r>
              <a:rPr lang="ru-RU" sz="2400" dirty="0" err="1"/>
              <a:t>означеними</a:t>
            </a:r>
            <a:r>
              <a:rPr lang="ru-RU" sz="2400" dirty="0"/>
              <a:t> способами). </a:t>
            </a:r>
            <a:r>
              <a:rPr lang="ru-RU" sz="2400" dirty="0" err="1"/>
              <a:t>Спочатку</a:t>
            </a:r>
            <a:r>
              <a:rPr lang="ru-RU" sz="2400" dirty="0"/>
              <a:t> </a:t>
            </a:r>
            <a:r>
              <a:rPr lang="ru-RU" sz="2400" dirty="0" err="1"/>
              <a:t>подаються</a:t>
            </a:r>
            <a:r>
              <a:rPr lang="ru-RU" sz="2400" dirty="0"/>
              <a:t> </a:t>
            </a:r>
            <a:r>
              <a:rPr lang="ru-RU" sz="2400" dirty="0" err="1"/>
              <a:t>салати</a:t>
            </a:r>
            <a:r>
              <a:rPr lang="ru-RU" sz="2400" dirty="0"/>
              <a:t> та закуски, </a:t>
            </a:r>
            <a:r>
              <a:rPr lang="ru-RU" sz="2400" dirty="0" err="1"/>
              <a:t>після</a:t>
            </a:r>
            <a:r>
              <a:rPr lang="ru-RU" sz="2400" dirty="0"/>
              <a:t> </a:t>
            </a:r>
            <a:r>
              <a:rPr lang="ru-RU" sz="2400" dirty="0" err="1"/>
              <a:t>перші</a:t>
            </a:r>
            <a:r>
              <a:rPr lang="ru-RU" sz="2400" dirty="0"/>
              <a:t> страви, </a:t>
            </a:r>
            <a:r>
              <a:rPr lang="ru-RU" sz="2400" dirty="0" err="1"/>
              <a:t>гаряче</a:t>
            </a:r>
            <a:r>
              <a:rPr lang="ru-RU" sz="2400" dirty="0"/>
              <a:t>, а </a:t>
            </a:r>
            <a:r>
              <a:rPr lang="ru-RU" sz="2400" dirty="0" err="1"/>
              <a:t>потім</a:t>
            </a:r>
            <a:r>
              <a:rPr lang="ru-RU" sz="2400" dirty="0"/>
              <a:t> </a:t>
            </a:r>
            <a:r>
              <a:rPr lang="ru-RU" sz="2400" dirty="0" err="1"/>
              <a:t>десерти</a:t>
            </a:r>
            <a:r>
              <a:rPr lang="ru-RU" sz="2400" dirty="0"/>
              <a:t>, але </a:t>
            </a:r>
            <a:r>
              <a:rPr lang="ru-RU" sz="2400" dirty="0" err="1"/>
              <a:t>завжди</a:t>
            </a:r>
            <a:r>
              <a:rPr lang="ru-RU" sz="2400" dirty="0"/>
              <a:t> </a:t>
            </a:r>
            <a:r>
              <a:rPr lang="ru-RU" sz="2400" dirty="0" err="1"/>
              <a:t>потрібно</a:t>
            </a:r>
            <a:r>
              <a:rPr lang="ru-RU" sz="2400" dirty="0"/>
              <a:t> </a:t>
            </a:r>
            <a:r>
              <a:rPr lang="ru-RU" sz="2400" dirty="0" err="1"/>
              <a:t>запитати</a:t>
            </a:r>
            <a:r>
              <a:rPr lang="ru-RU" sz="2400" dirty="0"/>
              <a:t> </a:t>
            </a:r>
            <a:r>
              <a:rPr lang="ru-RU" sz="2400" dirty="0" err="1"/>
              <a:t>клієнта</a:t>
            </a:r>
            <a:r>
              <a:rPr lang="ru-RU" sz="2400" dirty="0"/>
              <a:t> в </a:t>
            </a:r>
            <a:r>
              <a:rPr lang="ru-RU" sz="2400" dirty="0" err="1"/>
              <a:t>якій</a:t>
            </a:r>
            <a:r>
              <a:rPr lang="ru-RU" sz="2400" dirty="0"/>
              <a:t> </a:t>
            </a:r>
            <a:r>
              <a:rPr lang="ru-RU" sz="2400" dirty="0" err="1"/>
              <a:t>послідовності</a:t>
            </a:r>
            <a:r>
              <a:rPr lang="ru-RU" sz="2400" dirty="0"/>
              <a:t> </a:t>
            </a:r>
            <a:r>
              <a:rPr lang="ru-RU" sz="2400" dirty="0" err="1"/>
              <a:t>подавати</a:t>
            </a:r>
            <a:r>
              <a:rPr lang="ru-RU" sz="2400" dirty="0"/>
              <a:t> страви.</a:t>
            </a:r>
          </a:p>
          <a:p>
            <a:r>
              <a:rPr lang="ru-RU" sz="2400" b="1" dirty="0"/>
              <a:t>Правила </a:t>
            </a:r>
            <a:r>
              <a:rPr lang="ru-RU" sz="2400" b="1" dirty="0" err="1"/>
              <a:t>роботи</a:t>
            </a:r>
            <a:r>
              <a:rPr lang="ru-RU" sz="2400" b="1" dirty="0"/>
              <a:t> з </a:t>
            </a:r>
            <a:r>
              <a:rPr lang="ru-RU" sz="2400" b="1" dirty="0" err="1"/>
              <a:t>підносом</a:t>
            </a:r>
            <a:r>
              <a:rPr lang="ru-RU" sz="2400" b="1" dirty="0"/>
              <a:t>:</a:t>
            </a:r>
          </a:p>
          <a:p>
            <a:r>
              <a:rPr lang="ru-RU" u="sng" dirty="0"/>
              <a:t>ПРАВИЛО № 1</a:t>
            </a:r>
          </a:p>
          <a:p>
            <a:r>
              <a:rPr lang="ru-RU" dirty="0"/>
              <a:t>Страви і </a:t>
            </a:r>
            <a:r>
              <a:rPr lang="ru-RU" dirty="0" err="1"/>
              <a:t>напої</a:t>
            </a:r>
            <a:r>
              <a:rPr lang="ru-RU" dirty="0"/>
              <a:t> </a:t>
            </a:r>
            <a:r>
              <a:rPr lang="ru-RU" dirty="0" err="1"/>
              <a:t>встановлюють</a:t>
            </a:r>
            <a:r>
              <a:rPr lang="ru-RU" dirty="0"/>
              <a:t> на </a:t>
            </a:r>
            <a:r>
              <a:rPr lang="ru-RU" dirty="0" err="1"/>
              <a:t>підносі</a:t>
            </a:r>
            <a:r>
              <a:rPr lang="ru-RU" dirty="0"/>
              <a:t> в </a:t>
            </a:r>
            <a:r>
              <a:rPr lang="ru-RU" dirty="0" err="1"/>
              <a:t>такий</a:t>
            </a:r>
            <a:r>
              <a:rPr lang="ru-RU" dirty="0"/>
              <a:t> </a:t>
            </a:r>
            <a:r>
              <a:rPr lang="ru-RU" dirty="0" err="1"/>
              <a:t>спосіб</a:t>
            </a:r>
            <a:r>
              <a:rPr lang="ru-RU" dirty="0"/>
              <a:t>: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важкі</a:t>
            </a:r>
            <a:r>
              <a:rPr lang="ru-RU" dirty="0"/>
              <a:t> </a:t>
            </a:r>
            <a:r>
              <a:rPr lang="ru-RU" dirty="0" err="1"/>
              <a:t>предмети</a:t>
            </a:r>
            <a:r>
              <a:rPr lang="ru-RU" dirty="0"/>
              <a:t>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знаходитися</a:t>
            </a:r>
            <a:r>
              <a:rPr lang="ru-RU" dirty="0"/>
              <a:t> </a:t>
            </a:r>
            <a:r>
              <a:rPr lang="ru-RU" dirty="0" err="1"/>
              <a:t>ближче</a:t>
            </a:r>
            <a:r>
              <a:rPr lang="ru-RU" dirty="0"/>
              <a:t> до </a:t>
            </a:r>
            <a:r>
              <a:rPr lang="ru-RU" dirty="0" err="1"/>
              <a:t>офіціанта</a:t>
            </a:r>
            <a:r>
              <a:rPr lang="ru-RU" dirty="0"/>
              <a:t>, а </a:t>
            </a:r>
            <a:r>
              <a:rPr lang="ru-RU" dirty="0" err="1"/>
              <a:t>високі</a:t>
            </a:r>
            <a:r>
              <a:rPr lang="ru-RU" dirty="0"/>
              <a:t> - в </a:t>
            </a:r>
            <a:r>
              <a:rPr lang="ru-RU" dirty="0" err="1"/>
              <a:t>центрі</a:t>
            </a:r>
            <a:r>
              <a:rPr lang="ru-RU" dirty="0"/>
              <a:t> </a:t>
            </a:r>
            <a:r>
              <a:rPr lang="ru-RU" dirty="0" err="1"/>
              <a:t>підноса</a:t>
            </a:r>
            <a:r>
              <a:rPr lang="ru-RU" dirty="0"/>
              <a:t>.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207" y="4331097"/>
            <a:ext cx="4755292" cy="23166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499" y="4331097"/>
            <a:ext cx="2706859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0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065" y="4334311"/>
            <a:ext cx="3071686" cy="22732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441" y="137591"/>
            <a:ext cx="4897553" cy="795801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План</a:t>
            </a:r>
          </a:p>
        </p:txBody>
      </p:sp>
      <p:grpSp>
        <p:nvGrpSpPr>
          <p:cNvPr id="83" name="Group 7"/>
          <p:cNvGrpSpPr>
            <a:grpSpLocks/>
          </p:cNvGrpSpPr>
          <p:nvPr/>
        </p:nvGrpSpPr>
        <p:grpSpPr bwMode="auto">
          <a:xfrm>
            <a:off x="839565" y="2078226"/>
            <a:ext cx="5105400" cy="555625"/>
            <a:chOff x="1248" y="2030"/>
            <a:chExt cx="3216" cy="350"/>
          </a:xfrm>
        </p:grpSpPr>
        <p:sp>
          <p:nvSpPr>
            <p:cNvPr id="84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86" name="Text Box 10"/>
            <p:cNvSpPr txBox="1">
              <a:spLocks noChangeArrowheads="1"/>
            </p:cNvSpPr>
            <p:nvPr/>
          </p:nvSpPr>
          <p:spPr bwMode="gray">
            <a:xfrm>
              <a:off x="2011" y="2052"/>
              <a:ext cx="236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endParaRPr lang="en-US" sz="2400" dirty="0"/>
            </a:p>
          </p:txBody>
        </p:sp>
        <p:sp>
          <p:nvSpPr>
            <p:cNvPr id="87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1</a:t>
              </a:r>
            </a:p>
          </p:txBody>
        </p:sp>
      </p:grpSp>
      <p:grpSp>
        <p:nvGrpSpPr>
          <p:cNvPr id="88" name="Group 12"/>
          <p:cNvGrpSpPr>
            <a:grpSpLocks/>
          </p:cNvGrpSpPr>
          <p:nvPr/>
        </p:nvGrpSpPr>
        <p:grpSpPr bwMode="auto">
          <a:xfrm>
            <a:off x="750665" y="3066375"/>
            <a:ext cx="5283200" cy="555625"/>
            <a:chOff x="1248" y="2640"/>
            <a:chExt cx="3328" cy="350"/>
          </a:xfrm>
        </p:grpSpPr>
        <p:sp>
          <p:nvSpPr>
            <p:cNvPr id="89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  <a:contourClr>
                <a:srgbClr val="0066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91" name="Text Box 15"/>
            <p:cNvSpPr txBox="1">
              <a:spLocks noChangeArrowheads="1"/>
            </p:cNvSpPr>
            <p:nvPr/>
          </p:nvSpPr>
          <p:spPr bwMode="gray">
            <a:xfrm>
              <a:off x="1736" y="2654"/>
              <a:ext cx="284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dirty="0" err="1"/>
                <a:t>Види</a:t>
              </a:r>
              <a:r>
                <a:rPr lang="ru-RU" sz="2400" dirty="0"/>
                <a:t> та </a:t>
              </a:r>
              <a:r>
                <a:rPr lang="ru-RU" sz="2400" dirty="0" err="1"/>
                <a:t>способи</a:t>
              </a:r>
              <a:r>
                <a:rPr lang="ru-RU" sz="2400" dirty="0"/>
                <a:t> </a:t>
              </a:r>
              <a:r>
                <a:rPr lang="ru-RU" sz="2400" dirty="0" err="1"/>
                <a:t>обслуговування</a:t>
              </a:r>
              <a:endParaRPr lang="en-US" sz="2400" dirty="0"/>
            </a:p>
          </p:txBody>
        </p:sp>
        <p:sp>
          <p:nvSpPr>
            <p:cNvPr id="92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2</a:t>
              </a:r>
            </a:p>
          </p:txBody>
        </p:sp>
      </p:grpSp>
      <p:grpSp>
        <p:nvGrpSpPr>
          <p:cNvPr id="93" name="Group 17"/>
          <p:cNvGrpSpPr>
            <a:grpSpLocks/>
          </p:cNvGrpSpPr>
          <p:nvPr/>
        </p:nvGrpSpPr>
        <p:grpSpPr bwMode="auto">
          <a:xfrm>
            <a:off x="662099" y="4005311"/>
            <a:ext cx="7434263" cy="1200151"/>
            <a:chOff x="1248" y="3123"/>
            <a:chExt cx="4683" cy="756"/>
          </a:xfrm>
        </p:grpSpPr>
        <p:sp>
          <p:nvSpPr>
            <p:cNvPr id="94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  <a:contourClr>
                <a:srgbClr val="FF9933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96" name="Text Box 20"/>
            <p:cNvSpPr txBox="1">
              <a:spLocks noChangeArrowheads="1"/>
            </p:cNvSpPr>
            <p:nvPr/>
          </p:nvSpPr>
          <p:spPr bwMode="gray">
            <a:xfrm>
              <a:off x="1736" y="3123"/>
              <a:ext cx="4195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dirty="0" err="1"/>
                <a:t>Технологічний</a:t>
              </a:r>
              <a:r>
                <a:rPr lang="ru-RU" sz="2400" dirty="0"/>
                <a:t> </a:t>
              </a:r>
              <a:r>
                <a:rPr lang="ru-RU" sz="2400" dirty="0" err="1"/>
                <a:t>процес</a:t>
              </a:r>
              <a:r>
                <a:rPr lang="ru-RU" sz="2400" dirty="0"/>
                <a:t> </a:t>
              </a:r>
              <a:r>
                <a:rPr lang="ru-RU" sz="2400" dirty="0" err="1"/>
                <a:t>обслуговування</a:t>
              </a:r>
              <a:r>
                <a:rPr lang="ru-RU" sz="2400" dirty="0"/>
                <a:t> гостей в ресторанах. </a:t>
              </a:r>
              <a:r>
                <a:rPr lang="ru-RU" sz="2400" dirty="0" err="1"/>
                <a:t>Методи</a:t>
              </a:r>
              <a:r>
                <a:rPr lang="ru-RU" sz="2400" dirty="0"/>
                <a:t> продаж</a:t>
              </a:r>
            </a:p>
            <a:p>
              <a:endParaRPr lang="en-US" sz="2400" dirty="0"/>
            </a:p>
          </p:txBody>
        </p:sp>
        <p:sp>
          <p:nvSpPr>
            <p:cNvPr id="97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3</a:t>
              </a: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613598" y="2100451"/>
            <a:ext cx="5888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Основні</a:t>
            </a:r>
            <a:r>
              <a:rPr lang="ru-RU" sz="2400" dirty="0"/>
              <a:t> </a:t>
            </a:r>
            <a:r>
              <a:rPr lang="ru-RU" sz="2400" dirty="0" err="1"/>
              <a:t>методи</a:t>
            </a:r>
            <a:r>
              <a:rPr lang="ru-RU" sz="2400" dirty="0"/>
              <a:t> та </a:t>
            </a:r>
            <a:r>
              <a:rPr lang="ru-RU" sz="2400" dirty="0" err="1"/>
              <a:t>форми</a:t>
            </a:r>
            <a:r>
              <a:rPr lang="ru-RU" sz="2400" dirty="0"/>
              <a:t> </a:t>
            </a:r>
            <a:r>
              <a:rPr lang="ru-RU" sz="2400" dirty="0" err="1"/>
              <a:t>обслуговування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944" y="500312"/>
            <a:ext cx="6479958" cy="4790884"/>
          </a:xfrm>
        </p:spPr>
        <p:txBody>
          <a:bodyPr>
            <a:normAutofit lnSpcReduction="10000"/>
          </a:bodyPr>
          <a:lstStyle/>
          <a:p>
            <a:r>
              <a:rPr lang="ru-RU" u="sng" dirty="0"/>
              <a:t>ПРАВИЛО № 2</a:t>
            </a:r>
          </a:p>
          <a:p>
            <a:r>
              <a:rPr lang="ru-RU" dirty="0" err="1"/>
              <a:t>Піднос</a:t>
            </a:r>
            <a:r>
              <a:rPr lang="ru-RU" dirty="0"/>
              <a:t> треба </a:t>
            </a:r>
            <a:r>
              <a:rPr lang="ru-RU" dirty="0" err="1"/>
              <a:t>тримати</a:t>
            </a:r>
            <a:r>
              <a:rPr lang="ru-RU" dirty="0"/>
              <a:t> на </a:t>
            </a:r>
            <a:r>
              <a:rPr lang="ru-RU" dirty="0" err="1"/>
              <a:t>рівні</a:t>
            </a:r>
            <a:r>
              <a:rPr lang="ru-RU" dirty="0"/>
              <a:t> </a:t>
            </a:r>
            <a:r>
              <a:rPr lang="ru-RU" dirty="0" err="1"/>
              <a:t>груді</a:t>
            </a:r>
            <a:r>
              <a:rPr lang="ru-RU" dirty="0"/>
              <a:t> та не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підіймати</a:t>
            </a:r>
            <a:r>
              <a:rPr lang="ru-RU" dirty="0"/>
              <a:t> </a:t>
            </a:r>
            <a:r>
              <a:rPr lang="ru-RU" dirty="0" err="1"/>
              <a:t>вище</a:t>
            </a:r>
            <a:r>
              <a:rPr lang="ru-RU" dirty="0"/>
              <a:t> плеча. </a:t>
            </a:r>
          </a:p>
          <a:p>
            <a:r>
              <a:rPr lang="ru-RU" u="sng" dirty="0"/>
              <a:t>ПРАВИЛО № 3</a:t>
            </a:r>
            <a:endParaRPr lang="ru-RU" dirty="0"/>
          </a:p>
          <a:p>
            <a:r>
              <a:rPr lang="ru-RU" dirty="0"/>
              <a:t>Не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ставити</a:t>
            </a:r>
            <a:r>
              <a:rPr lang="ru-RU" dirty="0"/>
              <a:t> </a:t>
            </a:r>
            <a:r>
              <a:rPr lang="ru-RU" dirty="0" err="1"/>
              <a:t>підніс</a:t>
            </a:r>
            <a:r>
              <a:rPr lang="ru-RU" dirty="0"/>
              <a:t> на </a:t>
            </a:r>
            <a:r>
              <a:rPr lang="ru-RU" dirty="0" err="1"/>
              <a:t>стіл</a:t>
            </a:r>
            <a:r>
              <a:rPr lang="ru-RU" dirty="0"/>
              <a:t>, де </a:t>
            </a:r>
            <a:r>
              <a:rPr lang="ru-RU" dirty="0" err="1"/>
              <a:t>сидять</a:t>
            </a:r>
            <a:r>
              <a:rPr lang="ru-RU" dirty="0"/>
              <a:t> </a:t>
            </a:r>
            <a:r>
              <a:rPr lang="ru-RU" dirty="0" err="1"/>
              <a:t>гості</a:t>
            </a:r>
            <a:r>
              <a:rPr lang="ru-RU" dirty="0"/>
              <a:t>.</a:t>
            </a:r>
          </a:p>
          <a:p>
            <a:r>
              <a:rPr lang="ru-RU" u="sng" dirty="0"/>
              <a:t>ПРАВИЛО № 4</a:t>
            </a:r>
            <a:endParaRPr lang="ru-RU" dirty="0"/>
          </a:p>
          <a:p>
            <a:r>
              <a:rPr lang="ru-RU" dirty="0"/>
              <a:t> Не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носити</a:t>
            </a:r>
            <a:r>
              <a:rPr lang="ru-RU" dirty="0"/>
              <a:t> </a:t>
            </a:r>
            <a:r>
              <a:rPr lang="uk-UA" dirty="0"/>
              <a:t>підніс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рукою </a:t>
            </a:r>
          </a:p>
          <a:p>
            <a:pPr marL="0" indent="0">
              <a:buNone/>
            </a:pPr>
            <a:r>
              <a:rPr lang="ru-RU" dirty="0"/>
              <a:t>та за спиною.</a:t>
            </a:r>
          </a:p>
          <a:p>
            <a:pPr marL="0" indent="0">
              <a:buNone/>
            </a:pPr>
            <a:r>
              <a:rPr lang="uk-UA" dirty="0"/>
              <a:t>5</a:t>
            </a:r>
            <a:r>
              <a:rPr lang="uk-UA" b="1" dirty="0"/>
              <a:t>. </a:t>
            </a:r>
            <a:r>
              <a:rPr lang="ru-RU" b="1" dirty="0" err="1"/>
              <a:t>Розрахунок</a:t>
            </a:r>
            <a:r>
              <a:rPr lang="ru-RU" b="1" dirty="0"/>
              <a:t> </a:t>
            </a:r>
            <a:r>
              <a:rPr lang="ru-RU" b="1" dirty="0" err="1"/>
              <a:t>замовлення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ru-RU" dirty="0" err="1"/>
              <a:t>готівковий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без </a:t>
            </a:r>
            <a:r>
              <a:rPr lang="ru-RU" dirty="0" err="1"/>
              <a:t>готівковий</a:t>
            </a:r>
            <a:r>
              <a:rPr lang="ru-RU" dirty="0"/>
              <a:t>). </a:t>
            </a:r>
            <a:r>
              <a:rPr lang="ru-RU" dirty="0" err="1"/>
              <a:t>Рахунок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 err="1"/>
              <a:t>подається</a:t>
            </a:r>
            <a:r>
              <a:rPr lang="ru-RU" dirty="0"/>
              <a:t> за потребою </a:t>
            </a:r>
            <a:r>
              <a:rPr lang="ru-RU" dirty="0" err="1"/>
              <a:t>клієнта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по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err="1"/>
              <a:t>закінченню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</a:t>
            </a:r>
            <a:r>
              <a:rPr lang="ru-RU" dirty="0" err="1"/>
              <a:t>офіціанта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702" y="0"/>
            <a:ext cx="2426298" cy="46331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190" y="4686405"/>
            <a:ext cx="2709858" cy="1975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008" y="2243586"/>
            <a:ext cx="2081694" cy="438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10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314" y="287085"/>
            <a:ext cx="7886700" cy="549274"/>
          </a:xfrm>
        </p:spPr>
        <p:txBody>
          <a:bodyPr/>
          <a:lstStyle/>
          <a:p>
            <a:r>
              <a:rPr lang="uk-UA" b="1" dirty="0"/>
              <a:t>Методи продаж у ресторані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632" y="1380744"/>
            <a:ext cx="4965192" cy="5083304"/>
          </a:xfrm>
        </p:spPr>
        <p:txBody>
          <a:bodyPr>
            <a:normAutofit/>
          </a:bodyPr>
          <a:lstStyle/>
          <a:p>
            <a:r>
              <a:rPr lang="uk-UA" dirty="0"/>
              <a:t>1. «Кивок </a:t>
            </a:r>
            <a:r>
              <a:rPr lang="uk-UA" dirty="0" err="1"/>
              <a:t>Салівана</a:t>
            </a:r>
            <a:r>
              <a:rPr lang="uk-UA" dirty="0"/>
              <a:t>».</a:t>
            </a:r>
          </a:p>
          <a:p>
            <a:r>
              <a:rPr lang="uk-UA" dirty="0"/>
              <a:t>2. «Принцип </a:t>
            </a:r>
            <a:r>
              <a:rPr lang="uk-UA" dirty="0" err="1"/>
              <a:t>Штирлиця</a:t>
            </a:r>
            <a:r>
              <a:rPr lang="uk-UA" dirty="0"/>
              <a:t>» - принцип «першого» та «останнього». </a:t>
            </a:r>
          </a:p>
          <a:p>
            <a:r>
              <a:rPr lang="uk-UA" dirty="0"/>
              <a:t>3. «Ялинка» - ц</a:t>
            </a:r>
            <a:r>
              <a:rPr lang="ru-RU" dirty="0"/>
              <a:t>е метод </a:t>
            </a:r>
            <a:r>
              <a:rPr lang="ru-RU" dirty="0" err="1"/>
              <a:t>прийняття</a:t>
            </a:r>
            <a:r>
              <a:rPr lang="ru-RU" dirty="0"/>
              <a:t> </a:t>
            </a:r>
            <a:r>
              <a:rPr lang="ru-RU" dirty="0" err="1"/>
              <a:t>замовлення</a:t>
            </a:r>
            <a:r>
              <a:rPr lang="ru-RU" dirty="0"/>
              <a:t>, коли </a:t>
            </a:r>
            <a:r>
              <a:rPr lang="ru-RU" dirty="0" err="1"/>
              <a:t>офіціант</a:t>
            </a:r>
            <a:r>
              <a:rPr lang="ru-RU" dirty="0"/>
              <a:t>, </a:t>
            </a:r>
            <a:r>
              <a:rPr lang="ru-RU" dirty="0" err="1"/>
              <a:t>задаючи</a:t>
            </a:r>
            <a:r>
              <a:rPr lang="ru-RU" dirty="0"/>
              <a:t> </a:t>
            </a:r>
            <a:r>
              <a:rPr lang="ru-RU" dirty="0" err="1"/>
              <a:t>уточнюючі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, </a:t>
            </a:r>
            <a:r>
              <a:rPr lang="ru-RU" dirty="0" err="1"/>
              <a:t>веде</a:t>
            </a:r>
            <a:r>
              <a:rPr lang="ru-RU" dirty="0"/>
              <a:t> Гостя по меню, </a:t>
            </a:r>
            <a:r>
              <a:rPr lang="ru-RU" dirty="0" err="1"/>
              <a:t>визначаючи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смак, </a:t>
            </a:r>
            <a:r>
              <a:rPr lang="ru-RU" dirty="0" err="1"/>
              <a:t>переваги</a:t>
            </a:r>
            <a:r>
              <a:rPr lang="ru-RU" dirty="0"/>
              <a:t> і </a:t>
            </a:r>
            <a:r>
              <a:rPr lang="ru-RU" dirty="0" err="1"/>
              <a:t>допомагає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зробити</a:t>
            </a:r>
            <a:r>
              <a:rPr lang="ru-RU" dirty="0"/>
              <a:t> </a:t>
            </a:r>
            <a:r>
              <a:rPr lang="ru-RU" dirty="0" err="1"/>
              <a:t>вибір</a:t>
            </a:r>
            <a:r>
              <a:rPr lang="ru-RU" dirty="0"/>
              <a:t>.</a:t>
            </a:r>
          </a:p>
          <a:p>
            <a:r>
              <a:rPr lang="uk-UA" dirty="0"/>
              <a:t>4. «Ланцюжок».</a:t>
            </a:r>
          </a:p>
          <a:p>
            <a:r>
              <a:rPr lang="uk-UA" dirty="0"/>
              <a:t>5. «Кольоровий опис».</a:t>
            </a:r>
          </a:p>
          <a:p>
            <a:r>
              <a:rPr lang="uk-UA" dirty="0"/>
              <a:t>Щодо напоїв:</a:t>
            </a:r>
          </a:p>
          <a:p>
            <a:r>
              <a:rPr lang="uk-UA" dirty="0"/>
              <a:t>1. «Вибір без вибору».</a:t>
            </a:r>
          </a:p>
          <a:p>
            <a:r>
              <a:rPr lang="uk-UA" dirty="0"/>
              <a:t>2. Подвійний алкоголь.</a:t>
            </a:r>
          </a:p>
          <a:p>
            <a:r>
              <a:rPr lang="uk-UA" dirty="0"/>
              <a:t>3. Два напої.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240" y="182880"/>
            <a:ext cx="379476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23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890" y="127383"/>
            <a:ext cx="7886700" cy="814450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Чого</a:t>
            </a:r>
            <a:r>
              <a:rPr lang="ru-RU" b="1" dirty="0"/>
              <a:t> не </a:t>
            </a:r>
            <a:r>
              <a:rPr lang="ru-RU" b="1" dirty="0" err="1"/>
              <a:t>слід</a:t>
            </a:r>
            <a:r>
              <a:rPr lang="ru-RU" b="1" dirty="0"/>
              <a:t> </a:t>
            </a:r>
            <a:r>
              <a:rPr lang="ru-RU" b="1" dirty="0" err="1"/>
              <a:t>робити</a:t>
            </a:r>
            <a:r>
              <a:rPr lang="ru-RU" b="1" dirty="0"/>
              <a:t>:</a:t>
            </a:r>
            <a:br>
              <a:rPr lang="ru-RU" b="1" dirty="0"/>
            </a:br>
            <a:r>
              <a:rPr lang="ru-RU" b="1" dirty="0"/>
              <a:t>1. «Сюсюкаться» з гостем  </a:t>
            </a:r>
          </a:p>
        </p:txBody>
      </p:sp>
      <p:pic>
        <p:nvPicPr>
          <p:cNvPr id="5" name="суффиксы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0222" y="1231264"/>
            <a:ext cx="6052016" cy="4538599"/>
          </a:xfrm>
        </p:spPr>
      </p:pic>
    </p:spTree>
    <p:extLst>
      <p:ext uri="{BB962C8B-B14F-4D97-AF65-F5344CB8AC3E}">
        <p14:creationId xmlns:p14="http://schemas.microsoft.com/office/powerpoint/2010/main" val="82422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458" y="343663"/>
            <a:ext cx="7886700" cy="869314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Чого не слід робити:</a:t>
            </a:r>
            <a:br>
              <a:rPr lang="uk-UA" b="1" dirty="0"/>
            </a:br>
            <a:r>
              <a:rPr lang="uk-UA" b="1" dirty="0"/>
              <a:t>2. Бути агресивним і використовувати</a:t>
            </a:r>
            <a:br>
              <a:rPr lang="uk-UA" b="1" dirty="0"/>
            </a:br>
            <a:r>
              <a:rPr lang="uk-UA" b="1" dirty="0"/>
              <a:t>частку «не»</a:t>
            </a:r>
            <a:br>
              <a:rPr lang="uk-UA" b="1" dirty="0"/>
            </a:br>
            <a:r>
              <a:rPr lang="uk-UA" b="1" dirty="0"/>
              <a:t> </a:t>
            </a:r>
            <a:endParaRPr lang="ru-RU" b="1" dirty="0"/>
          </a:p>
        </p:txBody>
      </p:sp>
      <p:pic>
        <p:nvPicPr>
          <p:cNvPr id="5" name="официант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698" y="1478026"/>
            <a:ext cx="7832725" cy="4351338"/>
          </a:xfrm>
        </p:spPr>
      </p:pic>
    </p:spTree>
    <p:extLst>
      <p:ext uri="{BB962C8B-B14F-4D97-AF65-F5344CB8AC3E}">
        <p14:creationId xmlns:p14="http://schemas.microsoft.com/office/powerpoint/2010/main" val="227000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058" y="0"/>
            <a:ext cx="7886700" cy="1325563"/>
          </a:xfrm>
        </p:spPr>
        <p:txBody>
          <a:bodyPr/>
          <a:lstStyle/>
          <a:p>
            <a:r>
              <a:rPr lang="uk-UA" dirty="0"/>
              <a:t>Чого не слід робити:</a:t>
            </a:r>
            <a:br>
              <a:rPr lang="uk-UA" dirty="0"/>
            </a:br>
            <a:r>
              <a:rPr lang="uk-UA" dirty="0"/>
              <a:t>3. «Розстрілювати» гостя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8026" y="1325563"/>
            <a:ext cx="7886700" cy="4351338"/>
          </a:xfrm>
        </p:spPr>
        <p:txBody>
          <a:bodyPr>
            <a:normAutofit/>
          </a:bodyPr>
          <a:lstStyle/>
          <a:p>
            <a:r>
              <a:rPr lang="uk-UA" sz="2400" dirty="0"/>
              <a:t>Варто пропонувати 2-3 страви, а не все меню одночасно.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296" y="2230828"/>
            <a:ext cx="4446270" cy="386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6378" y="2687639"/>
            <a:ext cx="3868340" cy="3684588"/>
          </a:xfrm>
        </p:spPr>
        <p:txBody>
          <a:bodyPr/>
          <a:lstStyle/>
          <a:p>
            <a:r>
              <a:rPr lang="ru-RU" dirty="0"/>
              <a:t>- </a:t>
            </a:r>
            <a:r>
              <a:rPr lang="ru-RU" dirty="0" err="1"/>
              <a:t>місця</a:t>
            </a:r>
            <a:r>
              <a:rPr lang="ru-RU" dirty="0"/>
              <a:t> </a:t>
            </a:r>
            <a:r>
              <a:rPr lang="ru-RU" dirty="0" err="1"/>
              <a:t>вживання</a:t>
            </a:r>
            <a:r>
              <a:rPr lang="ru-RU" dirty="0"/>
              <a:t> </a:t>
            </a:r>
            <a:r>
              <a:rPr lang="ru-RU" dirty="0" err="1"/>
              <a:t>їжі</a:t>
            </a:r>
            <a:r>
              <a:rPr lang="ru-RU" dirty="0"/>
              <a:t>;</a:t>
            </a:r>
          </a:p>
          <a:p>
            <a:r>
              <a:rPr lang="ru-RU" dirty="0"/>
              <a:t>- способу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отримання</a:t>
            </a:r>
            <a:r>
              <a:rPr lang="ru-RU" dirty="0"/>
              <a:t> і доставки </a:t>
            </a:r>
            <a:r>
              <a:rPr lang="ru-RU" dirty="0" err="1"/>
              <a:t>споживачам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ступеня</a:t>
            </a:r>
            <a:r>
              <a:rPr lang="ru-RU" dirty="0"/>
              <a:t> </a:t>
            </a:r>
            <a:r>
              <a:rPr lang="ru-RU" dirty="0" err="1"/>
              <a:t>участі</a:t>
            </a:r>
            <a:r>
              <a:rPr lang="ru-RU" dirty="0"/>
              <a:t> персоналу в </a:t>
            </a:r>
            <a:r>
              <a:rPr lang="ru-RU" dirty="0" err="1"/>
              <a:t>обслуговуванні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факторів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545336"/>
            <a:ext cx="4039362" cy="959739"/>
          </a:xfrm>
        </p:spPr>
        <p:txBody>
          <a:bodyPr>
            <a:normAutofit/>
          </a:bodyPr>
          <a:lstStyle/>
          <a:p>
            <a:r>
              <a:rPr lang="ru-RU" sz="2000" dirty="0" err="1"/>
              <a:t>Вибір</a:t>
            </a:r>
            <a:r>
              <a:rPr lang="ru-RU" sz="2000" dirty="0"/>
              <a:t> </a:t>
            </a:r>
            <a:r>
              <a:rPr lang="ru-RU" sz="2000" dirty="0" err="1"/>
              <a:t>найбільш</a:t>
            </a:r>
            <a:r>
              <a:rPr lang="ru-RU" sz="2000" dirty="0"/>
              <a:t> </a:t>
            </a:r>
            <a:r>
              <a:rPr lang="ru-RU" sz="2000" dirty="0" err="1"/>
              <a:t>раціональних</a:t>
            </a:r>
            <a:r>
              <a:rPr lang="ru-RU" sz="2000" dirty="0"/>
              <a:t> </a:t>
            </a:r>
            <a:r>
              <a:rPr lang="ru-RU" sz="2000" dirty="0" err="1"/>
              <a:t>видів</a:t>
            </a:r>
            <a:r>
              <a:rPr lang="ru-RU" sz="2000" dirty="0"/>
              <a:t>, </a:t>
            </a:r>
            <a:r>
              <a:rPr lang="ru-RU" sz="2000" dirty="0" err="1"/>
              <a:t>методів</a:t>
            </a:r>
            <a:r>
              <a:rPr lang="ru-RU" sz="2000" dirty="0"/>
              <a:t> і форм </a:t>
            </a:r>
            <a:r>
              <a:rPr lang="ru-RU" sz="2000" dirty="0" err="1"/>
              <a:t>обслуговування</a:t>
            </a:r>
            <a:r>
              <a:rPr lang="ru-RU" sz="2000" dirty="0"/>
              <a:t> </a:t>
            </a:r>
            <a:r>
              <a:rPr lang="ru-RU" sz="2000" dirty="0" err="1"/>
              <a:t>сприяє</a:t>
            </a:r>
            <a:r>
              <a:rPr lang="ru-RU" sz="2000" dirty="0"/>
              <a:t>: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573191" y="2687639"/>
            <a:ext cx="3887391" cy="3684588"/>
          </a:xfrm>
        </p:spPr>
        <p:txBody>
          <a:bodyPr/>
          <a:lstStyle/>
          <a:p>
            <a:r>
              <a:rPr lang="ru-RU" dirty="0"/>
              <a:t>-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повному</a:t>
            </a:r>
            <a:r>
              <a:rPr lang="ru-RU" dirty="0"/>
              <a:t> </a:t>
            </a:r>
            <a:r>
              <a:rPr lang="ru-RU" dirty="0" err="1"/>
              <a:t>задоволенню</a:t>
            </a:r>
            <a:r>
              <a:rPr lang="ru-RU" dirty="0"/>
              <a:t> </a:t>
            </a:r>
            <a:r>
              <a:rPr lang="ru-RU" dirty="0" err="1"/>
              <a:t>попиту</a:t>
            </a:r>
            <a:r>
              <a:rPr lang="ru-RU" dirty="0"/>
              <a:t> </a:t>
            </a:r>
            <a:r>
              <a:rPr lang="ru-RU" dirty="0" err="1"/>
              <a:t>споживачів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поліпшенню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 </a:t>
            </a:r>
            <a:r>
              <a:rPr lang="ru-RU" dirty="0" err="1"/>
              <a:t>обслуговування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підвищенню</a:t>
            </a:r>
            <a:r>
              <a:rPr lang="ru-RU" dirty="0"/>
              <a:t> </a:t>
            </a:r>
            <a:r>
              <a:rPr lang="ru-RU" dirty="0" err="1"/>
              <a:t>ефективності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МТБ ЗРГ;</a:t>
            </a:r>
          </a:p>
          <a:p>
            <a:r>
              <a:rPr lang="ru-RU" dirty="0"/>
              <a:t>- </a:t>
            </a:r>
            <a:r>
              <a:rPr lang="ru-RU" dirty="0" err="1"/>
              <a:t>підвищенню</a:t>
            </a:r>
            <a:r>
              <a:rPr lang="ru-RU" dirty="0"/>
              <a:t> </a:t>
            </a:r>
            <a:r>
              <a:rPr lang="ru-RU" dirty="0" err="1"/>
              <a:t>продуктивності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 персоналу ЗРГ.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body" idx="1"/>
          </p:nvPr>
        </p:nvSpPr>
        <p:spPr>
          <a:xfrm>
            <a:off x="237744" y="1681163"/>
            <a:ext cx="4223862" cy="804672"/>
          </a:xfrm>
        </p:spPr>
        <p:txBody>
          <a:bodyPr>
            <a:noAutofit/>
          </a:bodyPr>
          <a:lstStyle/>
          <a:p>
            <a:r>
              <a:rPr lang="ru-RU" sz="2000" dirty="0" err="1"/>
              <a:t>Вибір</a:t>
            </a:r>
            <a:r>
              <a:rPr lang="ru-RU" sz="2000" dirty="0"/>
              <a:t> </a:t>
            </a:r>
            <a:r>
              <a:rPr lang="ru-RU" sz="2000" dirty="0" err="1"/>
              <a:t>найбільш</a:t>
            </a:r>
            <a:r>
              <a:rPr lang="ru-RU" sz="2000" dirty="0"/>
              <a:t> </a:t>
            </a:r>
            <a:r>
              <a:rPr lang="ru-RU" sz="2000" dirty="0" err="1"/>
              <a:t>раціональних</a:t>
            </a:r>
            <a:r>
              <a:rPr lang="ru-RU" sz="2000" dirty="0"/>
              <a:t> </a:t>
            </a:r>
            <a:r>
              <a:rPr lang="ru-RU" sz="2000" dirty="0" err="1"/>
              <a:t>видів</a:t>
            </a:r>
            <a:r>
              <a:rPr lang="ru-RU" sz="2000" dirty="0"/>
              <a:t>, </a:t>
            </a:r>
            <a:r>
              <a:rPr lang="ru-RU" sz="2000" dirty="0" err="1"/>
              <a:t>методів</a:t>
            </a:r>
            <a:r>
              <a:rPr lang="ru-RU" sz="2000" dirty="0"/>
              <a:t> і форм </a:t>
            </a:r>
            <a:r>
              <a:rPr lang="ru-RU" sz="2000" dirty="0" err="1"/>
              <a:t>обслуговування</a:t>
            </a:r>
            <a:r>
              <a:rPr lang="ru-RU" sz="2000" dirty="0"/>
              <a:t> </a:t>
            </a:r>
            <a:r>
              <a:rPr lang="ru-RU" sz="2000" dirty="0" err="1"/>
              <a:t>залежать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39295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2074" y="2506662"/>
            <a:ext cx="7886700" cy="4351338"/>
          </a:xfrm>
        </p:spPr>
        <p:txBody>
          <a:bodyPr/>
          <a:lstStyle/>
          <a:p>
            <a:r>
              <a:rPr lang="ru-RU" sz="2400" dirty="0"/>
              <a:t> </a:t>
            </a:r>
            <a:r>
              <a:rPr lang="ru-RU" sz="2400" dirty="0" err="1"/>
              <a:t>зі</a:t>
            </a:r>
            <a:r>
              <a:rPr lang="ru-RU" sz="2400" dirty="0"/>
              <a:t> </a:t>
            </a:r>
            <a:r>
              <a:rPr lang="ru-RU" sz="2400" dirty="0" err="1"/>
              <a:t>споживанням</a:t>
            </a:r>
            <a:r>
              <a:rPr lang="ru-RU" sz="2400" dirty="0"/>
              <a:t> </a:t>
            </a:r>
            <a:r>
              <a:rPr lang="ru-RU" sz="2400" dirty="0" err="1"/>
              <a:t>продукції</a:t>
            </a:r>
            <a:r>
              <a:rPr lang="ru-RU" sz="2400" dirty="0"/>
              <a:t> </a:t>
            </a:r>
            <a:r>
              <a:rPr lang="ru-RU" sz="2400" dirty="0" err="1"/>
              <a:t>безпосередньо</a:t>
            </a:r>
            <a:r>
              <a:rPr lang="ru-RU" sz="2400" dirty="0"/>
              <a:t> в ЗРГ;</a:t>
            </a:r>
          </a:p>
          <a:p>
            <a:r>
              <a:rPr lang="ru-RU" sz="2400" dirty="0"/>
              <a:t> з </a:t>
            </a:r>
            <a:r>
              <a:rPr lang="ru-RU" sz="2400" dirty="0" err="1"/>
              <a:t>доставкою</a:t>
            </a:r>
            <a:r>
              <a:rPr lang="ru-RU" sz="2400" dirty="0"/>
              <a:t> та </a:t>
            </a:r>
            <a:r>
              <a:rPr lang="ru-RU" sz="2400" dirty="0" err="1"/>
              <a:t>реалізацією</a:t>
            </a:r>
            <a:r>
              <a:rPr lang="ru-RU" sz="2400" dirty="0"/>
              <a:t> </a:t>
            </a:r>
            <a:r>
              <a:rPr lang="ru-RU" sz="2400" dirty="0" err="1"/>
              <a:t>кулінарної</a:t>
            </a:r>
            <a:r>
              <a:rPr lang="ru-RU" sz="2400" dirty="0"/>
              <a:t> </a:t>
            </a:r>
            <a:r>
              <a:rPr lang="ru-RU" sz="2400" dirty="0" err="1"/>
              <a:t>продукції</a:t>
            </a:r>
            <a:r>
              <a:rPr lang="ru-RU" sz="2400" dirty="0"/>
              <a:t> для </a:t>
            </a:r>
            <a:r>
              <a:rPr lang="ru-RU" sz="2400" dirty="0" err="1"/>
              <a:t>споживання</a:t>
            </a:r>
            <a:r>
              <a:rPr lang="ru-RU" sz="2400" dirty="0"/>
              <a:t> за </a:t>
            </a:r>
            <a:r>
              <a:rPr lang="ru-RU" sz="2400" dirty="0" err="1"/>
              <a:t>місцем</a:t>
            </a:r>
            <a:r>
              <a:rPr lang="ru-RU" sz="2400" dirty="0"/>
              <a:t> </a:t>
            </a:r>
            <a:r>
              <a:rPr lang="ru-RU" sz="2400" dirty="0" err="1"/>
              <a:t>роботи</a:t>
            </a:r>
            <a:r>
              <a:rPr lang="ru-RU" sz="2400" dirty="0"/>
              <a:t>, </a:t>
            </a:r>
            <a:r>
              <a:rPr lang="ru-RU" sz="2400" dirty="0" err="1"/>
              <a:t>навчання</a:t>
            </a:r>
            <a:r>
              <a:rPr lang="ru-RU" sz="2400" dirty="0"/>
              <a:t>, </a:t>
            </a:r>
            <a:r>
              <a:rPr lang="ru-RU" sz="2400" dirty="0" err="1"/>
              <a:t>відпочинку</a:t>
            </a:r>
            <a:r>
              <a:rPr lang="ru-RU" sz="2400" dirty="0"/>
              <a:t>, </a:t>
            </a:r>
            <a:r>
              <a:rPr lang="ru-RU" sz="2400" dirty="0" err="1"/>
              <a:t>дозвілля</a:t>
            </a:r>
            <a:r>
              <a:rPr lang="ru-RU" sz="2400" dirty="0"/>
              <a:t>, на </a:t>
            </a:r>
            <a:r>
              <a:rPr lang="ru-RU" sz="2400" dirty="0" err="1"/>
              <a:t>транспорті</a:t>
            </a:r>
            <a:r>
              <a:rPr lang="ru-RU" sz="2400" dirty="0"/>
              <a:t>;</a:t>
            </a:r>
          </a:p>
          <a:p>
            <a:r>
              <a:rPr lang="ru-RU" sz="2400" dirty="0"/>
              <a:t> </a:t>
            </a:r>
            <a:r>
              <a:rPr lang="ru-RU" sz="2400" dirty="0" err="1"/>
              <a:t>зі</a:t>
            </a:r>
            <a:r>
              <a:rPr lang="ru-RU" sz="2400" dirty="0"/>
              <a:t> </a:t>
            </a:r>
            <a:r>
              <a:rPr lang="ru-RU" sz="2400" dirty="0" err="1"/>
              <a:t>споживанням</a:t>
            </a:r>
            <a:r>
              <a:rPr lang="ru-RU" sz="2400" dirty="0"/>
              <a:t> </a:t>
            </a:r>
            <a:r>
              <a:rPr lang="ru-RU" sz="2400" dirty="0" err="1"/>
              <a:t>кулінарної</a:t>
            </a:r>
            <a:r>
              <a:rPr lang="ru-RU" sz="2400" dirty="0"/>
              <a:t> </a:t>
            </a:r>
            <a:r>
              <a:rPr lang="ru-RU" sz="2400" dirty="0" err="1"/>
              <a:t>продукції</a:t>
            </a:r>
            <a:r>
              <a:rPr lang="ru-RU" sz="2400" dirty="0"/>
              <a:t> та </a:t>
            </a:r>
            <a:r>
              <a:rPr lang="ru-RU" sz="2400" dirty="0" err="1"/>
              <a:t>напівфабрикатів</a:t>
            </a:r>
            <a:r>
              <a:rPr lang="ru-RU" sz="2400" dirty="0"/>
              <a:t> </a:t>
            </a:r>
            <a:r>
              <a:rPr lang="ru-RU" sz="2400" dirty="0" err="1"/>
              <a:t>вдома</a:t>
            </a:r>
            <a:r>
              <a:rPr lang="ru-RU" sz="2400" dirty="0"/>
              <a:t>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5186" y="1105790"/>
            <a:ext cx="7886700" cy="1325563"/>
          </a:xfrm>
        </p:spPr>
        <p:txBody>
          <a:bodyPr/>
          <a:lstStyle/>
          <a:p>
            <a:r>
              <a:rPr lang="ru-RU" b="1" dirty="0" err="1"/>
              <a:t>Залежно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функцій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виконує</a:t>
            </a:r>
            <a:r>
              <a:rPr lang="ru-RU" b="1" dirty="0"/>
              <a:t> ЗРГ, </a:t>
            </a:r>
            <a:r>
              <a:rPr lang="ru-RU" b="1" dirty="0" err="1"/>
              <a:t>обслуговування</a:t>
            </a:r>
            <a:r>
              <a:rPr lang="ru-RU" b="1" dirty="0"/>
              <a:t> </a:t>
            </a:r>
            <a:r>
              <a:rPr lang="ru-RU" b="1" dirty="0" err="1"/>
              <a:t>може</a:t>
            </a:r>
            <a:r>
              <a:rPr lang="ru-RU" b="1" dirty="0"/>
              <a:t> </a:t>
            </a:r>
            <a:r>
              <a:rPr lang="ru-RU" b="1" dirty="0" err="1"/>
              <a:t>відбуватися</a:t>
            </a:r>
            <a:r>
              <a:rPr lang="ru-RU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73215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94" y="0"/>
            <a:ext cx="7886700" cy="1325563"/>
          </a:xfrm>
        </p:spPr>
        <p:txBody>
          <a:bodyPr/>
          <a:lstStyle/>
          <a:p>
            <a:r>
              <a:rPr lang="ru-RU" b="1" dirty="0"/>
              <a:t>Метод </a:t>
            </a:r>
            <a:r>
              <a:rPr lang="ru-RU" b="1" dirty="0" err="1"/>
              <a:t>обслуговування</a:t>
            </a:r>
            <a:r>
              <a:rPr lang="ru-RU" b="1" dirty="0"/>
              <a:t> </a:t>
            </a:r>
            <a:r>
              <a:rPr lang="ru-RU" b="1" dirty="0" err="1"/>
              <a:t>споживачів</a:t>
            </a:r>
            <a:r>
              <a:rPr lang="ru-RU" b="1" dirty="0"/>
              <a:t> – </a:t>
            </a:r>
            <a:br>
              <a:rPr lang="ru-RU" b="1" dirty="0"/>
            </a:b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спосіб</a:t>
            </a:r>
            <a:r>
              <a:rPr lang="ru-RU" b="1" dirty="0"/>
              <a:t> </a:t>
            </a:r>
            <a:r>
              <a:rPr lang="ru-RU" b="1" dirty="0" err="1"/>
              <a:t>реалізації</a:t>
            </a:r>
            <a:r>
              <a:rPr lang="ru-RU" b="1" dirty="0"/>
              <a:t> </a:t>
            </a:r>
            <a:r>
              <a:rPr lang="ru-RU" b="1" dirty="0" err="1"/>
              <a:t>продукції</a:t>
            </a:r>
            <a:r>
              <a:rPr lang="ru-RU" b="1" dirty="0"/>
              <a:t> ЗРГ.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1" y="1453897"/>
            <a:ext cx="8481672" cy="45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29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882" y="688033"/>
            <a:ext cx="7886700" cy="1325563"/>
          </a:xfrm>
        </p:spPr>
        <p:txBody>
          <a:bodyPr>
            <a:noAutofit/>
          </a:bodyPr>
          <a:lstStyle/>
          <a:p>
            <a:r>
              <a:rPr lang="ru-RU" sz="3200" b="1" dirty="0"/>
              <a:t>Форма </a:t>
            </a:r>
            <a:r>
              <a:rPr lang="ru-RU" sz="3200" b="1" dirty="0" err="1"/>
              <a:t>обслуговування</a:t>
            </a:r>
            <a:r>
              <a:rPr lang="ru-RU" sz="3200" b="1" dirty="0"/>
              <a:t> </a:t>
            </a:r>
            <a:r>
              <a:rPr lang="ru-RU" sz="3200" b="1" dirty="0" err="1"/>
              <a:t>споживачів</a:t>
            </a:r>
            <a:r>
              <a:rPr lang="ru-RU" sz="3200" b="1" dirty="0"/>
              <a:t> – </a:t>
            </a:r>
            <a:r>
              <a:rPr lang="ru-RU" sz="3200" b="1" dirty="0" err="1"/>
              <a:t>організаційний</a:t>
            </a:r>
            <a:r>
              <a:rPr lang="ru-RU" sz="3200" b="1" dirty="0"/>
              <a:t> </a:t>
            </a:r>
            <a:r>
              <a:rPr lang="ru-RU" sz="3200" b="1" dirty="0" err="1"/>
              <a:t>прийом</a:t>
            </a:r>
            <a:r>
              <a:rPr lang="ru-RU" sz="3200" b="1" dirty="0"/>
              <a:t>, </a:t>
            </a:r>
            <a:r>
              <a:rPr lang="ru-RU" sz="3200" b="1" dirty="0" err="1"/>
              <a:t>який</a:t>
            </a:r>
            <a:r>
              <a:rPr lang="ru-RU" sz="3200" b="1" dirty="0"/>
              <a:t> є </a:t>
            </a:r>
            <a:r>
              <a:rPr lang="ru-RU" sz="3200" b="1" dirty="0" err="1"/>
              <a:t>різновидом</a:t>
            </a:r>
            <a:r>
              <a:rPr lang="ru-RU" sz="3200" b="1" dirty="0"/>
              <a:t> </a:t>
            </a:r>
            <a:r>
              <a:rPr lang="ru-RU" sz="3200" b="1" dirty="0" err="1"/>
              <a:t>або</a:t>
            </a:r>
            <a:r>
              <a:rPr lang="ru-RU" sz="3200" b="1" dirty="0"/>
              <a:t> </a:t>
            </a:r>
            <a:r>
              <a:rPr lang="ru-RU" sz="3200" b="1" dirty="0" err="1"/>
              <a:t>поєднанням</a:t>
            </a:r>
            <a:r>
              <a:rPr lang="ru-RU" sz="3200" b="1" dirty="0"/>
              <a:t> </a:t>
            </a:r>
            <a:r>
              <a:rPr lang="ru-RU" sz="3200" b="1" dirty="0" err="1"/>
              <a:t>методів</a:t>
            </a:r>
            <a:r>
              <a:rPr lang="ru-RU" sz="3200" b="1" dirty="0"/>
              <a:t> </a:t>
            </a:r>
            <a:r>
              <a:rPr lang="ru-RU" sz="3200" b="1" dirty="0" err="1"/>
              <a:t>обслуговування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217" y="2013596"/>
            <a:ext cx="7889128" cy="42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57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ru-RU" sz="2800" b="1" dirty="0"/>
              <a:t>За способом </a:t>
            </a:r>
            <a:r>
              <a:rPr lang="ru-RU" sz="2800" b="1" dirty="0" err="1"/>
              <a:t>відпускання</a:t>
            </a:r>
            <a:r>
              <a:rPr lang="ru-RU" sz="2800" b="1" dirty="0"/>
              <a:t> </a:t>
            </a:r>
            <a:r>
              <a:rPr lang="ru-RU" sz="2800" b="1" dirty="0" err="1"/>
              <a:t>продукції</a:t>
            </a:r>
            <a:r>
              <a:rPr lang="ru-RU" sz="2800" b="1" dirty="0"/>
              <a:t> (за видом </a:t>
            </a:r>
            <a:r>
              <a:rPr lang="ru-RU" sz="2800" b="1" dirty="0" err="1"/>
              <a:t>роздавальні</a:t>
            </a:r>
            <a:r>
              <a:rPr lang="ru-RU" sz="2800" b="1" dirty="0"/>
              <a:t>):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904" y="1874520"/>
            <a:ext cx="8421624" cy="300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81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438" y="1690689"/>
            <a:ext cx="8395124" cy="399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07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874" y="-64642"/>
            <a:ext cx="7043166" cy="1325563"/>
          </a:xfrm>
        </p:spPr>
        <p:txBody>
          <a:bodyPr/>
          <a:lstStyle/>
          <a:p>
            <a:r>
              <a:rPr lang="ru-RU" b="1" dirty="0"/>
              <a:t>За способом </a:t>
            </a:r>
            <a:r>
              <a:rPr lang="ru-RU" b="1" dirty="0" err="1"/>
              <a:t>розрахунку</a:t>
            </a:r>
            <a:r>
              <a:rPr lang="ru-RU" b="1" dirty="0"/>
              <a:t> </a:t>
            </a:r>
            <a:r>
              <a:rPr lang="ru-RU" b="1" dirty="0" err="1"/>
              <a:t>поділяється</a:t>
            </a:r>
            <a:r>
              <a:rPr lang="ru-RU" b="1" dirty="0"/>
              <a:t> на: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143" y="1600199"/>
            <a:ext cx="8115521" cy="465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009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1062</Words>
  <Application>Microsoft Office PowerPoint</Application>
  <PresentationFormat>Экран (4:3)</PresentationFormat>
  <Paragraphs>94</Paragraphs>
  <Slides>24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ПРОЦЕС ОБСЛУГОВУВАННЯ В ЗАКЛАДАХ РЕСТОРАННОГО ГОСПОДАРСТВА</vt:lpstr>
      <vt:lpstr>План</vt:lpstr>
      <vt:lpstr>Презентация PowerPoint</vt:lpstr>
      <vt:lpstr>Залежно від функцій, що виконує ЗРГ, обслуговування може відбуватися:</vt:lpstr>
      <vt:lpstr>Метод обслуговування споживачів –  це спосіб реалізації продукції ЗРГ.</vt:lpstr>
      <vt:lpstr>Форма обслуговування споживачів – організаційний прийом, який є різновидом або поєднанням методів обслуговування</vt:lpstr>
      <vt:lpstr>За способом відпускання продукції (за видом роздавальні):</vt:lpstr>
      <vt:lpstr>Презентация PowerPoint</vt:lpstr>
      <vt:lpstr>За способом розрахунку поділяється на:</vt:lpstr>
      <vt:lpstr>За організацією роботи офіціантів:</vt:lpstr>
      <vt:lpstr>Види та способи обслуговування можуть бути різноманітними. Можна виділити такі види обслуговування:</vt:lpstr>
      <vt:lpstr>У ЗРГ поширені наступні способи обслуговування:</vt:lpstr>
      <vt:lpstr>Презентация PowerPoint</vt:lpstr>
      <vt:lpstr>Презентация PowerPoint</vt:lpstr>
      <vt:lpstr>Презентация PowerPoint</vt:lpstr>
      <vt:lpstr>Технологічний процес обслуговування гостей в ресторанах 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 продаж у ресторані</vt:lpstr>
      <vt:lpstr>Чого не слід робити: 1. «Сюсюкаться» з гостем  </vt:lpstr>
      <vt:lpstr>Чого не слід робити: 2. Бути агресивним і використовувати частку «не»  </vt:lpstr>
      <vt:lpstr>Чого не слід робити: 3. «Розстрілювати» гостя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Анна Сидорук</cp:lastModifiedBy>
  <cp:revision>115</cp:revision>
  <dcterms:created xsi:type="dcterms:W3CDTF">2014-11-21T11:00:06Z</dcterms:created>
  <dcterms:modified xsi:type="dcterms:W3CDTF">2023-11-16T10:39:21Z</dcterms:modified>
</cp:coreProperties>
</file>