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2" r:id="rId30"/>
    <p:sldId id="293" r:id="rId31"/>
  </p:sldIdLst>
  <p:sldSz cx="18288000" cy="10287000"/>
  <p:notesSz cx="18288000" cy="10287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EFC58A0-45D8-4A75-BE3C-B0B40720DF29}">
  <a:tblStyle styleId="{1EFC58A0-45D8-4A75-BE3C-B0B40720DF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64" y="-1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043b8dd7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043b8dd7a_3_1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043b8dd7a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043b8dd7a_3_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3c4483349_0_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e3c44833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3c4483349_0_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e3c448334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3c4483349_0_1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e3c448334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e3c4483349_0_2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e3c448334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e3c4483349_0_2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e3c448334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3c4483349_0_3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e3c448334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3c4483349_0_4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e3c448334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e3c4483349_0_4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1e3c448334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e3c4483349_0_6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e3c448334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895151" y="-278140"/>
            <a:ext cx="10238105" cy="200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>
                <a:solidFill>
                  <a:srgbClr val="259E4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544958" y="1891239"/>
            <a:ext cx="11812905" cy="6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50" b="0" i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95151" y="-278140"/>
            <a:ext cx="10238105" cy="200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>
                <a:solidFill>
                  <a:srgbClr val="259E4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11"/>
            <a:ext cx="18288000" cy="9721215"/>
          </a:xfrm>
          <a:custGeom>
            <a:avLst/>
            <a:gdLst/>
            <a:ahLst/>
            <a:cxnLst/>
            <a:rect l="l" t="t" r="r" b="b"/>
            <a:pathLst>
              <a:path w="18288000" h="9721215" extrusionOk="0">
                <a:moveTo>
                  <a:pt x="0" y="9720631"/>
                </a:moveTo>
                <a:lnTo>
                  <a:pt x="18287998" y="9720631"/>
                </a:lnTo>
                <a:lnTo>
                  <a:pt x="18287998" y="0"/>
                </a:lnTo>
                <a:lnTo>
                  <a:pt x="0" y="0"/>
                </a:lnTo>
                <a:lnTo>
                  <a:pt x="0" y="972063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10282618"/>
            <a:ext cx="18288000" cy="4445"/>
          </a:xfrm>
          <a:custGeom>
            <a:avLst/>
            <a:gdLst/>
            <a:ahLst/>
            <a:cxnLst/>
            <a:rect l="l" t="t" r="r" b="b"/>
            <a:pathLst>
              <a:path w="18288000" h="4445" extrusionOk="0">
                <a:moveTo>
                  <a:pt x="0" y="4393"/>
                </a:moveTo>
                <a:lnTo>
                  <a:pt x="18287998" y="4393"/>
                </a:lnTo>
                <a:lnTo>
                  <a:pt x="18287998" y="0"/>
                </a:lnTo>
                <a:lnTo>
                  <a:pt x="0" y="0"/>
                </a:lnTo>
                <a:lnTo>
                  <a:pt x="0" y="439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"/>
            <a:ext cx="18053193" cy="1028354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0" y="9720643"/>
            <a:ext cx="18288000" cy="561975"/>
          </a:xfrm>
          <a:custGeom>
            <a:avLst/>
            <a:gdLst/>
            <a:ahLst/>
            <a:cxnLst/>
            <a:rect l="l" t="t" r="r" b="b"/>
            <a:pathLst>
              <a:path w="18288000" h="561975" extrusionOk="0">
                <a:moveTo>
                  <a:pt x="0" y="0"/>
                </a:moveTo>
                <a:lnTo>
                  <a:pt x="18287999" y="0"/>
                </a:lnTo>
                <a:lnTo>
                  <a:pt x="18287999" y="561974"/>
                </a:lnTo>
                <a:lnTo>
                  <a:pt x="0" y="561974"/>
                </a:lnTo>
                <a:lnTo>
                  <a:pt x="0" y="0"/>
                </a:lnTo>
                <a:close/>
              </a:path>
            </a:pathLst>
          </a:custGeom>
          <a:solidFill>
            <a:srgbClr val="2ED4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2886" y="11"/>
            <a:ext cx="4762499" cy="1028698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95151" y="-278140"/>
            <a:ext cx="10238105" cy="200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>
                <a:solidFill>
                  <a:srgbClr val="259E4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"/>
            <a:ext cx="18287946" cy="102869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11619606" y="5"/>
            <a:ext cx="5362575" cy="2683510"/>
          </a:xfrm>
          <a:custGeom>
            <a:avLst/>
            <a:gdLst/>
            <a:ahLst/>
            <a:cxnLst/>
            <a:rect l="l" t="t" r="r" b="b"/>
            <a:pathLst>
              <a:path w="5362575" h="2683510" extrusionOk="0">
                <a:moveTo>
                  <a:pt x="2681272" y="2682955"/>
                </a:moveTo>
                <a:lnTo>
                  <a:pt x="2633085" y="2682530"/>
                </a:lnTo>
                <a:lnTo>
                  <a:pt x="2585103" y="2681262"/>
                </a:lnTo>
                <a:lnTo>
                  <a:pt x="2537334" y="2679157"/>
                </a:lnTo>
                <a:lnTo>
                  <a:pt x="2489786" y="2676222"/>
                </a:lnTo>
                <a:lnTo>
                  <a:pt x="2442464" y="2672465"/>
                </a:lnTo>
                <a:lnTo>
                  <a:pt x="2395377" y="2667892"/>
                </a:lnTo>
                <a:lnTo>
                  <a:pt x="2348531" y="2662511"/>
                </a:lnTo>
                <a:lnTo>
                  <a:pt x="2301933" y="2656328"/>
                </a:lnTo>
                <a:lnTo>
                  <a:pt x="2255591" y="2649351"/>
                </a:lnTo>
                <a:lnTo>
                  <a:pt x="2209511" y="2641587"/>
                </a:lnTo>
                <a:lnTo>
                  <a:pt x="2163701" y="2633043"/>
                </a:lnTo>
                <a:lnTo>
                  <a:pt x="2118168" y="2623726"/>
                </a:lnTo>
                <a:lnTo>
                  <a:pt x="2072918" y="2613642"/>
                </a:lnTo>
                <a:lnTo>
                  <a:pt x="2027960" y="2602801"/>
                </a:lnTo>
                <a:lnTo>
                  <a:pt x="1983299" y="2591207"/>
                </a:lnTo>
                <a:lnTo>
                  <a:pt x="1938944" y="2578868"/>
                </a:lnTo>
                <a:lnTo>
                  <a:pt x="1894901" y="2565793"/>
                </a:lnTo>
                <a:lnTo>
                  <a:pt x="1851177" y="2551986"/>
                </a:lnTo>
                <a:lnTo>
                  <a:pt x="1807779" y="2537457"/>
                </a:lnTo>
                <a:lnTo>
                  <a:pt x="1764715" y="2522211"/>
                </a:lnTo>
                <a:lnTo>
                  <a:pt x="1721991" y="2506255"/>
                </a:lnTo>
                <a:lnTo>
                  <a:pt x="1679615" y="2489598"/>
                </a:lnTo>
                <a:lnTo>
                  <a:pt x="1637594" y="2472246"/>
                </a:lnTo>
                <a:lnTo>
                  <a:pt x="1595935" y="2454206"/>
                </a:lnTo>
                <a:lnTo>
                  <a:pt x="1554644" y="2435484"/>
                </a:lnTo>
                <a:lnTo>
                  <a:pt x="1513730" y="2416090"/>
                </a:lnTo>
                <a:lnTo>
                  <a:pt x="1473198" y="2396028"/>
                </a:lnTo>
                <a:lnTo>
                  <a:pt x="1433057" y="2375307"/>
                </a:lnTo>
                <a:lnTo>
                  <a:pt x="1393313" y="2353934"/>
                </a:lnTo>
                <a:lnTo>
                  <a:pt x="1353973" y="2331915"/>
                </a:lnTo>
                <a:lnTo>
                  <a:pt x="1315045" y="2309257"/>
                </a:lnTo>
                <a:lnTo>
                  <a:pt x="1276536" y="2285969"/>
                </a:lnTo>
                <a:lnTo>
                  <a:pt x="1238452" y="2262056"/>
                </a:lnTo>
                <a:lnTo>
                  <a:pt x="1200800" y="2237527"/>
                </a:lnTo>
                <a:lnTo>
                  <a:pt x="1163589" y="2212387"/>
                </a:lnTo>
                <a:lnTo>
                  <a:pt x="1126824" y="2186645"/>
                </a:lnTo>
                <a:lnTo>
                  <a:pt x="1090513" y="2160307"/>
                </a:lnTo>
                <a:lnTo>
                  <a:pt x="1054664" y="2133380"/>
                </a:lnTo>
                <a:lnTo>
                  <a:pt x="1019282" y="2105872"/>
                </a:lnTo>
                <a:lnTo>
                  <a:pt x="984376" y="2077789"/>
                </a:lnTo>
                <a:lnTo>
                  <a:pt x="949952" y="2049138"/>
                </a:lnTo>
                <a:lnTo>
                  <a:pt x="916018" y="2019928"/>
                </a:lnTo>
                <a:lnTo>
                  <a:pt x="882580" y="1990164"/>
                </a:lnTo>
                <a:lnTo>
                  <a:pt x="849645" y="1959854"/>
                </a:lnTo>
                <a:lnTo>
                  <a:pt x="817222" y="1929005"/>
                </a:lnTo>
                <a:lnTo>
                  <a:pt x="785316" y="1897624"/>
                </a:lnTo>
                <a:lnTo>
                  <a:pt x="753935" y="1865718"/>
                </a:lnTo>
                <a:lnTo>
                  <a:pt x="723086" y="1833294"/>
                </a:lnTo>
                <a:lnTo>
                  <a:pt x="692776" y="1800360"/>
                </a:lnTo>
                <a:lnTo>
                  <a:pt x="663012" y="1766922"/>
                </a:lnTo>
                <a:lnTo>
                  <a:pt x="633801" y="1732987"/>
                </a:lnTo>
                <a:lnTo>
                  <a:pt x="605151" y="1698564"/>
                </a:lnTo>
                <a:lnTo>
                  <a:pt x="577068" y="1663657"/>
                </a:lnTo>
                <a:lnTo>
                  <a:pt x="549560" y="1628276"/>
                </a:lnTo>
                <a:lnTo>
                  <a:pt x="522633" y="1592426"/>
                </a:lnTo>
                <a:lnTo>
                  <a:pt x="496295" y="1556116"/>
                </a:lnTo>
                <a:lnTo>
                  <a:pt x="470552" y="1519351"/>
                </a:lnTo>
                <a:lnTo>
                  <a:pt x="445413" y="1482139"/>
                </a:lnTo>
                <a:lnTo>
                  <a:pt x="420883" y="1444488"/>
                </a:lnTo>
                <a:lnTo>
                  <a:pt x="396970" y="1406404"/>
                </a:lnTo>
                <a:lnTo>
                  <a:pt x="373682" y="1367894"/>
                </a:lnTo>
                <a:lnTo>
                  <a:pt x="351025" y="1328966"/>
                </a:lnTo>
                <a:lnTo>
                  <a:pt x="329006" y="1289626"/>
                </a:lnTo>
                <a:lnTo>
                  <a:pt x="307632" y="1249882"/>
                </a:lnTo>
                <a:lnTo>
                  <a:pt x="286911" y="1209741"/>
                </a:lnTo>
                <a:lnTo>
                  <a:pt x="266850" y="1169210"/>
                </a:lnTo>
                <a:lnTo>
                  <a:pt x="247455" y="1128295"/>
                </a:lnTo>
                <a:lnTo>
                  <a:pt x="228734" y="1087005"/>
                </a:lnTo>
                <a:lnTo>
                  <a:pt x="210694" y="1045345"/>
                </a:lnTo>
                <a:lnTo>
                  <a:pt x="193341" y="1003324"/>
                </a:lnTo>
                <a:lnTo>
                  <a:pt x="176684" y="960948"/>
                </a:lnTo>
                <a:lnTo>
                  <a:pt x="160729" y="918224"/>
                </a:lnTo>
                <a:lnTo>
                  <a:pt x="145483" y="875160"/>
                </a:lnTo>
                <a:lnTo>
                  <a:pt x="130953" y="831763"/>
                </a:lnTo>
                <a:lnTo>
                  <a:pt x="117147" y="788039"/>
                </a:lnTo>
                <a:lnTo>
                  <a:pt x="104071" y="743996"/>
                </a:lnTo>
                <a:lnTo>
                  <a:pt x="91733" y="699640"/>
                </a:lnTo>
                <a:lnTo>
                  <a:pt x="80139" y="654980"/>
                </a:lnTo>
                <a:lnTo>
                  <a:pt x="69297" y="610021"/>
                </a:lnTo>
                <a:lnTo>
                  <a:pt x="59214" y="564772"/>
                </a:lnTo>
                <a:lnTo>
                  <a:pt x="49897" y="519238"/>
                </a:lnTo>
                <a:lnTo>
                  <a:pt x="41352" y="473428"/>
                </a:lnTo>
                <a:lnTo>
                  <a:pt x="33588" y="427349"/>
                </a:lnTo>
                <a:lnTo>
                  <a:pt x="26611" y="381006"/>
                </a:lnTo>
                <a:lnTo>
                  <a:pt x="20429" y="334409"/>
                </a:lnTo>
                <a:lnTo>
                  <a:pt x="15047" y="287563"/>
                </a:lnTo>
                <a:lnTo>
                  <a:pt x="10474" y="240475"/>
                </a:lnTo>
                <a:lnTo>
                  <a:pt x="6717" y="193154"/>
                </a:lnTo>
                <a:lnTo>
                  <a:pt x="3782" y="145605"/>
                </a:lnTo>
                <a:lnTo>
                  <a:pt x="1677" y="97836"/>
                </a:lnTo>
                <a:lnTo>
                  <a:pt x="409" y="49855"/>
                </a:lnTo>
                <a:lnTo>
                  <a:pt x="0" y="0"/>
                </a:lnTo>
                <a:lnTo>
                  <a:pt x="5362545" y="0"/>
                </a:lnTo>
                <a:lnTo>
                  <a:pt x="5362136" y="49855"/>
                </a:lnTo>
                <a:lnTo>
                  <a:pt x="5360867" y="97836"/>
                </a:lnTo>
                <a:lnTo>
                  <a:pt x="5358762" y="145605"/>
                </a:lnTo>
                <a:lnTo>
                  <a:pt x="5355828" y="193154"/>
                </a:lnTo>
                <a:lnTo>
                  <a:pt x="5352070" y="240475"/>
                </a:lnTo>
                <a:lnTo>
                  <a:pt x="5347497" y="287563"/>
                </a:lnTo>
                <a:lnTo>
                  <a:pt x="5342116" y="334409"/>
                </a:lnTo>
                <a:lnTo>
                  <a:pt x="5335933" y="381006"/>
                </a:lnTo>
                <a:lnTo>
                  <a:pt x="5328956" y="427349"/>
                </a:lnTo>
                <a:lnTo>
                  <a:pt x="5321192" y="473428"/>
                </a:lnTo>
                <a:lnTo>
                  <a:pt x="5312648" y="519238"/>
                </a:lnTo>
                <a:lnTo>
                  <a:pt x="5303331" y="564772"/>
                </a:lnTo>
                <a:lnTo>
                  <a:pt x="5293248" y="610021"/>
                </a:lnTo>
                <a:lnTo>
                  <a:pt x="5282406" y="654980"/>
                </a:lnTo>
                <a:lnTo>
                  <a:pt x="5270812" y="699640"/>
                </a:lnTo>
                <a:lnTo>
                  <a:pt x="5258474" y="743996"/>
                </a:lnTo>
                <a:lnTo>
                  <a:pt x="5245398" y="788039"/>
                </a:lnTo>
                <a:lnTo>
                  <a:pt x="5231592" y="831763"/>
                </a:lnTo>
                <a:lnTo>
                  <a:pt x="5217062" y="875160"/>
                </a:lnTo>
                <a:lnTo>
                  <a:pt x="5201816" y="918224"/>
                </a:lnTo>
                <a:lnTo>
                  <a:pt x="5185861" y="960948"/>
                </a:lnTo>
                <a:lnTo>
                  <a:pt x="5169203" y="1003324"/>
                </a:lnTo>
                <a:lnTo>
                  <a:pt x="5151851" y="1045345"/>
                </a:lnTo>
                <a:lnTo>
                  <a:pt x="5133811" y="1087005"/>
                </a:lnTo>
                <a:lnTo>
                  <a:pt x="5115090" y="1128295"/>
                </a:lnTo>
                <a:lnTo>
                  <a:pt x="5095695" y="1169210"/>
                </a:lnTo>
                <a:lnTo>
                  <a:pt x="5075633" y="1209741"/>
                </a:lnTo>
                <a:lnTo>
                  <a:pt x="5054912" y="1249882"/>
                </a:lnTo>
                <a:lnTo>
                  <a:pt x="5033539" y="1289626"/>
                </a:lnTo>
                <a:lnTo>
                  <a:pt x="5011520" y="1328966"/>
                </a:lnTo>
                <a:lnTo>
                  <a:pt x="4988863" y="1367894"/>
                </a:lnTo>
                <a:lnTo>
                  <a:pt x="4965574" y="1406404"/>
                </a:lnTo>
                <a:lnTo>
                  <a:pt x="4941662" y="1444488"/>
                </a:lnTo>
                <a:lnTo>
                  <a:pt x="4917132" y="1482139"/>
                </a:lnTo>
                <a:lnTo>
                  <a:pt x="4891993" y="1519351"/>
                </a:lnTo>
                <a:lnTo>
                  <a:pt x="4866250" y="1556116"/>
                </a:lnTo>
                <a:lnTo>
                  <a:pt x="4839912" y="1592426"/>
                </a:lnTo>
                <a:lnTo>
                  <a:pt x="4812985" y="1628276"/>
                </a:lnTo>
                <a:lnTo>
                  <a:pt x="4785477" y="1663657"/>
                </a:lnTo>
                <a:lnTo>
                  <a:pt x="4757394" y="1698564"/>
                </a:lnTo>
                <a:lnTo>
                  <a:pt x="4728744" y="1732987"/>
                </a:lnTo>
                <a:lnTo>
                  <a:pt x="4699533" y="1766922"/>
                </a:lnTo>
                <a:lnTo>
                  <a:pt x="4669769" y="1800360"/>
                </a:lnTo>
                <a:lnTo>
                  <a:pt x="4639459" y="1833294"/>
                </a:lnTo>
                <a:lnTo>
                  <a:pt x="4608610" y="1865718"/>
                </a:lnTo>
                <a:lnTo>
                  <a:pt x="4577229" y="1897624"/>
                </a:lnTo>
                <a:lnTo>
                  <a:pt x="4545323" y="1929005"/>
                </a:lnTo>
                <a:lnTo>
                  <a:pt x="4512899" y="1959854"/>
                </a:lnTo>
                <a:lnTo>
                  <a:pt x="4479965" y="1990164"/>
                </a:lnTo>
                <a:lnTo>
                  <a:pt x="4446527" y="2019928"/>
                </a:lnTo>
                <a:lnTo>
                  <a:pt x="4412593" y="2049138"/>
                </a:lnTo>
                <a:lnTo>
                  <a:pt x="4378169" y="2077789"/>
                </a:lnTo>
                <a:lnTo>
                  <a:pt x="4343263" y="2105872"/>
                </a:lnTo>
                <a:lnTo>
                  <a:pt x="4307881" y="2133380"/>
                </a:lnTo>
                <a:lnTo>
                  <a:pt x="4272031" y="2160307"/>
                </a:lnTo>
                <a:lnTo>
                  <a:pt x="4235721" y="2186645"/>
                </a:lnTo>
                <a:lnTo>
                  <a:pt x="4198956" y="2212387"/>
                </a:lnTo>
                <a:lnTo>
                  <a:pt x="4161745" y="2237527"/>
                </a:lnTo>
                <a:lnTo>
                  <a:pt x="4124093" y="2262056"/>
                </a:lnTo>
                <a:lnTo>
                  <a:pt x="4086009" y="2285969"/>
                </a:lnTo>
                <a:lnTo>
                  <a:pt x="4047499" y="2309257"/>
                </a:lnTo>
                <a:lnTo>
                  <a:pt x="4008571" y="2331915"/>
                </a:lnTo>
                <a:lnTo>
                  <a:pt x="3969232" y="2353934"/>
                </a:lnTo>
                <a:lnTo>
                  <a:pt x="3929488" y="2375307"/>
                </a:lnTo>
                <a:lnTo>
                  <a:pt x="3889346" y="2396028"/>
                </a:lnTo>
                <a:lnTo>
                  <a:pt x="3848815" y="2416090"/>
                </a:lnTo>
                <a:lnTo>
                  <a:pt x="3807900" y="2435484"/>
                </a:lnTo>
                <a:lnTo>
                  <a:pt x="3766610" y="2454206"/>
                </a:lnTo>
                <a:lnTo>
                  <a:pt x="3724950" y="2472246"/>
                </a:lnTo>
                <a:lnTo>
                  <a:pt x="3682929" y="2489598"/>
                </a:lnTo>
                <a:lnTo>
                  <a:pt x="3640553" y="2506255"/>
                </a:lnTo>
                <a:lnTo>
                  <a:pt x="3597830" y="2522211"/>
                </a:lnTo>
                <a:lnTo>
                  <a:pt x="3554766" y="2537457"/>
                </a:lnTo>
                <a:lnTo>
                  <a:pt x="3511368" y="2551986"/>
                </a:lnTo>
                <a:lnTo>
                  <a:pt x="3467644" y="2565793"/>
                </a:lnTo>
                <a:lnTo>
                  <a:pt x="3423601" y="2578868"/>
                </a:lnTo>
                <a:lnTo>
                  <a:pt x="3379245" y="2591207"/>
                </a:lnTo>
                <a:lnTo>
                  <a:pt x="3334585" y="2602801"/>
                </a:lnTo>
                <a:lnTo>
                  <a:pt x="3289626" y="2613642"/>
                </a:lnTo>
                <a:lnTo>
                  <a:pt x="3244377" y="2623726"/>
                </a:lnTo>
                <a:lnTo>
                  <a:pt x="3198844" y="2633043"/>
                </a:lnTo>
                <a:lnTo>
                  <a:pt x="3153034" y="2641587"/>
                </a:lnTo>
                <a:lnTo>
                  <a:pt x="3106954" y="2649351"/>
                </a:lnTo>
                <a:lnTo>
                  <a:pt x="3060612" y="2656328"/>
                </a:lnTo>
                <a:lnTo>
                  <a:pt x="3014014" y="2662511"/>
                </a:lnTo>
                <a:lnTo>
                  <a:pt x="2967168" y="2667892"/>
                </a:lnTo>
                <a:lnTo>
                  <a:pt x="2920081" y="2672465"/>
                </a:lnTo>
                <a:lnTo>
                  <a:pt x="2872759" y="2676222"/>
                </a:lnTo>
                <a:lnTo>
                  <a:pt x="2825210" y="2679157"/>
                </a:lnTo>
                <a:lnTo>
                  <a:pt x="2777442" y="2681262"/>
                </a:lnTo>
                <a:lnTo>
                  <a:pt x="2729460" y="2682530"/>
                </a:lnTo>
                <a:lnTo>
                  <a:pt x="2681272" y="2682955"/>
                </a:lnTo>
                <a:close/>
              </a:path>
            </a:pathLst>
          </a:custGeom>
          <a:solidFill>
            <a:srgbClr val="2ED4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95151" y="-278140"/>
            <a:ext cx="10238105" cy="200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rgbClr val="259E4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44958" y="1891239"/>
            <a:ext cx="11812905" cy="6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7"/>
          <p:cNvGrpSpPr/>
          <p:nvPr/>
        </p:nvGrpSpPr>
        <p:grpSpPr>
          <a:xfrm>
            <a:off x="266699" y="2124076"/>
            <a:ext cx="152400" cy="3067049"/>
            <a:chOff x="266699" y="2124076"/>
            <a:chExt cx="152400" cy="3067049"/>
          </a:xfrm>
        </p:grpSpPr>
        <p:pic>
          <p:nvPicPr>
            <p:cNvPr id="52" name="Google Shape;52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5274" y="2124076"/>
              <a:ext cx="123825" cy="123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6699" y="5076826"/>
              <a:ext cx="114300" cy="1142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54;p7"/>
          <p:cNvSpPr txBox="1"/>
          <p:nvPr/>
        </p:nvSpPr>
        <p:spPr>
          <a:xfrm>
            <a:off x="0" y="0"/>
            <a:ext cx="11636100" cy="86487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Проєктна робота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«Cтратегічна модель управління землями сільськогосподарського призначення на прикладі Житомирської області»</a:t>
            </a:r>
            <a:endParaRPr/>
          </a:p>
          <a:p>
            <a:pPr marL="0" marR="0" lvl="0" indent="0" algn="just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Виконали:</a:t>
            </a:r>
            <a:endParaRPr/>
          </a:p>
          <a:p>
            <a:pPr marL="457200" marR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None/>
            </a:pPr>
            <a:r>
              <a:rPr lang="ru-RU" sz="2903" b="1">
                <a:latin typeface="Times New Roman"/>
                <a:ea typeface="Times New Roman"/>
                <a:cs typeface="Times New Roman"/>
                <a:sym typeface="Times New Roman"/>
              </a:rPr>
              <a:t>1.Дорошенко А.А,</a:t>
            </a:r>
            <a:endParaRPr sz="2903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None/>
            </a:pPr>
            <a:r>
              <a:rPr lang="ru-RU" sz="2903" b="1">
                <a:latin typeface="Times New Roman"/>
                <a:ea typeface="Times New Roman"/>
                <a:cs typeface="Times New Roman"/>
                <a:sym typeface="Times New Roman"/>
              </a:rPr>
              <a:t>2. Авраменко Я.А.</a:t>
            </a:r>
            <a:endParaRPr sz="2903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None/>
            </a:pPr>
            <a:r>
              <a:rPr lang="ru-RU" sz="2903" b="1">
                <a:latin typeface="Times New Roman"/>
                <a:ea typeface="Times New Roman"/>
                <a:cs typeface="Times New Roman"/>
                <a:sym typeface="Times New Roman"/>
              </a:rPr>
              <a:t>3. Щербаков М.Д.</a:t>
            </a:r>
            <a:endParaRPr sz="2903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None/>
            </a:pPr>
            <a:endParaRPr sz="1903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304800" y="800100"/>
            <a:ext cx="11125200" cy="720197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	Порівняльний аналіз агросекторів Житомирської області з обраною країною ЄС.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	Чинники, що впливають на управління та якість прийнятих рішень.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	Висновки та рекомендації.</a:t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856375" y="501125"/>
            <a:ext cx="11568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smart-інструменти можна використати для підвищення економічної ефективності використання земельних ресурсів області.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206850" y="3146200"/>
            <a:ext cx="13100100" cy="5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just" rtl="0"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Char char="●"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Системи моніторингу земельних ресурсів: Застосування дистанційного зондування, супутникових зображень та геоінформаційних систем дозволяє відстежувати зміни використання земель, виявляти незаконне забруднення або несанкціоновану забудову, а також аналізувати ефективність використання землі для різних сільськогосподарських культур.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2750" algn="just" rtl="0"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Char char="●"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Автоматизовані системи управління сільськогосподарськими процесами: Використання сенсорів, датчиків і систем збору даних дозволяє моніторити кліматичні умови, рівень вологості, рівень pH ґрунту та інші параметри, що впливають на врожайність. Це дозволяє точніше контролювати процеси зрошення, внесення добрив і регулювання врожайності.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1041358" y="1422439"/>
            <a:ext cx="11812800" cy="77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Електронні торговельні платформи: Використання онлайн-торговельних платформ дозволяє землевласникам, фермерам та іншим зацікавленим сторонам ефективно укладати угоди щодо оренди або купівлі-продажу земельних ділянок. Це сприяє зростанню конкуренції і може підвищити ефективність використання землі.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Аналітичні інструменти для прогнозування: Використання штучного інтелекту та аналітичних моделей може допомогти прогнозувати врожайність, попит на сільськогосподарські продукти та ціни на них. Це дозволяє планувати виробництво і збільшити ефективність сільськогосподарських операцій.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Системи автоматичного поливу: Встановлення систем автоматичного поливу на землі дозволяє ефективно використовувати водні ресурси, уникати перенасичення або недостатнього зрошення грунту, і тим самим підвищувати врожайність та зменшувати витрати.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1123950" y="390825"/>
            <a:ext cx="1107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SWOT-аналіз земельних ресурсів області.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304800" y="1556725"/>
            <a:ext cx="12714600" cy="8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Сильні сторони: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Плодюча ґрунтова основа: Житомирська область відома своєю родючою ґрунтовою основою, що сприяє вирощуванню різноманітних сільськогосподарських культур.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Розташування і транспортна доступність: Область має вигідне географічне розташування, що сприяє зручному доступу до ринків збуту і транспортним мережам, зокрема дорогам і залізницям.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Різноманітність природних ресурсів: Житомирська область має різноманітні природні ресурси, включаючи ліси, водні ресурси і мінеральні запаси, що можуть бути використані для розвитку різних галузей економіки.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Потенціал для розвитку агротуризму: Область має потенціал для розвитку агротуризму, оскільки землі можуть використовуватись для створення фермерських господарств, винних погребів та інших туристичних об'єктів.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0" y="112400"/>
            <a:ext cx="14024100" cy="107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latin typeface="Times New Roman"/>
                <a:ea typeface="Times New Roman"/>
                <a:cs typeface="Times New Roman"/>
                <a:sym typeface="Times New Roman"/>
              </a:rPr>
              <a:t>Слабкі сторони:</a:t>
            </a:r>
            <a:endParaRPr sz="2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●"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Недостатня інфраструктура: В деяких районах області відсутня або недостатня розвинута інфраструктура, що може ускладнювати ефективне використання земельних ресурсів.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●"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Низький рівень технологічності: У сільському господарстві та інших галузях економіки Житомирської області може бути недостатній рівень використання сучасних технологій, що обмежує ефективність виробництва.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 b="1">
                <a:latin typeface="Times New Roman"/>
                <a:ea typeface="Times New Roman"/>
                <a:cs typeface="Times New Roman"/>
                <a:sym typeface="Times New Roman"/>
              </a:rPr>
              <a:t>Можливості:</a:t>
            </a:r>
            <a:endParaRPr sz="2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●"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Розвиток органічного сільського господарства: Зростаючий попит на органічні продукти створює можливості для розвитку органічного сільського господарства в області.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●"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Використання сучасних технологій: Впровадження сучасних технологій, таких як точне землеробство, автоматизація процесів та використання супутникових даних, може підвищити ефективність використання земельних ресурсів.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50" b="1">
                <a:latin typeface="Times New Roman"/>
                <a:ea typeface="Times New Roman"/>
                <a:cs typeface="Times New Roman"/>
                <a:sym typeface="Times New Roman"/>
              </a:rPr>
              <a:t>Загрози:</a:t>
            </a:r>
            <a:endParaRPr sz="265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5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6875" algn="just" rtl="0">
              <a:spcBef>
                <a:spcPts val="0"/>
              </a:spcBef>
              <a:spcAft>
                <a:spcPts val="0"/>
              </a:spcAft>
              <a:buSzPts val="2650"/>
              <a:buFont typeface="Times New Roman"/>
              <a:buChar char="●"/>
            </a:pPr>
            <a:r>
              <a:rPr lang="ru-RU" sz="2650">
                <a:latin typeface="Times New Roman"/>
                <a:ea typeface="Times New Roman"/>
                <a:cs typeface="Times New Roman"/>
                <a:sym typeface="Times New Roman"/>
              </a:rPr>
              <a:t>Зміна клімату: Зміни клімату можуть мати негативний вплив на вирощування певних сільськогосподарських культур і вимагати адаптації до нових умов.</a:t>
            </a:r>
            <a:endParaRPr sz="2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6875" algn="just" rtl="0">
              <a:spcBef>
                <a:spcPts val="0"/>
              </a:spcBef>
              <a:spcAft>
                <a:spcPts val="0"/>
              </a:spcAft>
              <a:buSzPts val="2650"/>
              <a:buFont typeface="Times New Roman"/>
              <a:buChar char="●"/>
            </a:pPr>
            <a:r>
              <a:rPr lang="ru-RU" sz="2650">
                <a:latin typeface="Times New Roman"/>
                <a:ea typeface="Times New Roman"/>
                <a:cs typeface="Times New Roman"/>
                <a:sym typeface="Times New Roman"/>
              </a:rPr>
              <a:t>Конкуренція на ринках: Землевласники і сільськогосподарські підприємства стикаються з конкуренцією на ринках збуту, що може впливати на їх економічну ефективність.</a:t>
            </a:r>
            <a:endParaRPr sz="2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6875" algn="just" rtl="0">
              <a:spcBef>
                <a:spcPts val="0"/>
              </a:spcBef>
              <a:spcAft>
                <a:spcPts val="0"/>
              </a:spcAft>
              <a:buSzPts val="2650"/>
              <a:buFont typeface="Times New Roman"/>
              <a:buChar char="●"/>
            </a:pPr>
            <a:r>
              <a:rPr lang="ru-RU" sz="2650">
                <a:latin typeface="Times New Roman"/>
                <a:ea typeface="Times New Roman"/>
                <a:cs typeface="Times New Roman"/>
                <a:sym typeface="Times New Roman"/>
              </a:rPr>
              <a:t>Екологічні проблеми: Забруднення ґрунту і водних ресурсів можуть мати негативний вплив на якість земельних ресурсів і обмежувати їх використання.</a:t>
            </a:r>
            <a:endParaRPr sz="2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533400" y="598425"/>
            <a:ext cx="1127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Природно-кліматичні умови  області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533400" y="1706625"/>
            <a:ext cx="12730200" cy="7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Житомирська область розташована в межах двох грунтово-кліматичних зон - зон Полісся (північна частина області) і Лісостепу (південна частина).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Область має вигляд хвилястої рівнини із загальним зниженням на північ і північний схід (від 280 – 220 м до 150 м і менше).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За характером рельєфу область поділяється на: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●"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південно-західну, підвищену частину (Придніпровської та Волино-Подільської височин)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●"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північно-східну – низинну, слабо розділену(Поліської низовини)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Поверхня області в межах Поліської низовини плеската, мало розчленована, в межах Придніпровської височини, – густо порізана ярами, річковими долинами, які місцями досягають глибини 50-70 метрів.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Найвища точка Словечансько Овручського кряжу, сягає 316 метрів над рівнем моря.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Клімат області помірно-континентальний.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57200" y="598425"/>
            <a:ext cx="10923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розвитку рослинництва в умовах області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457200" y="1919250"/>
            <a:ext cx="12109800" cy="7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Сільське господарство є однією з провідних галузей економіки області.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За обсягом сільськогосподарського виробництва Житомирщина належить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до групи областей із середнім розвитком.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У виробництві основних сільськогосподарських культур в Україні частка області у 2018 році склала: зернові культури – 3,5% (у 2017 році – 3,2%), цукрові буряки – 5,1% (4,9%), картопля – 8% (4,9%), овочі – 3,6% (3,6%).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Земельний фонд області складає 2982,7 тис. га, з яких 1510,0 тис. га (50,6 %) зайнято сільськогосподарськими угіддями, з них 1113,8 тис. га (73,8%) – рілля, 126,9 тис. га (8,4 %) – сіножаті, 184,0 тис. га (12,2 %) – пасовища, 61,9 тис. га (4,1%) – перелоги, 23,4 тис. га (1,5%) – багаторічні насадження.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У користуванні громадян перебуває 49% сільгоспугідь області або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738,2 тис. га, у користуванні сільгосппідприємств – 36% або 548,8 тис. га.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У структурі посівних площ 46 відсотків займають зернові культури, 27% технічні культури, 9 відсотків – картопля і овочі та 18% – кормові культури.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343125" y="305025"/>
            <a:ext cx="110763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Земельні ресурси і ґрунти  області</a:t>
            </a:r>
            <a:b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chemeClr val="dk1"/>
              </a:solidFill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824300" y="3910650"/>
            <a:ext cx="1104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343125" y="1782825"/>
            <a:ext cx="10716000" cy="82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Землі з ґрунтами високої природної родючості представлені наступним складом: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Char char="●"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чорноземи не еродовані не солонцюваті суглинкові на лесових породах – 112,5 тис. га;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Char char="●"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лучно-чорноземні та чорноземно-лучні незасолені не солонцюваті суглинкові – 79,7 тис. га;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Char char="●"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темно-сірі опідзолені та чорноземи опідзолені на лесах глеюваті – 38,6 тис. га;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Char char="●"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підзолисто-дернові суглинкові – 0,1 тис. га;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Char char="●"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торфовища глибокі і середньо глибокі осушені – 0,8 тис. га.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Всього площа угідь з ґрунтами високої природної родючості становить близько 232 тис. га, 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площа сільськогосподарських угідь – 1510,1 тис. га або 50,6% території.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Times New Roman"/>
                <a:ea typeface="Times New Roman"/>
                <a:cs typeface="Times New Roman"/>
                <a:sym typeface="Times New Roman"/>
              </a:rPr>
              <a:t>За еколого-агрохімічним станом ґрунтового покриву сільськогосподарські угіддя області оцінені у 37 балів, а орні землі – у 39 балів.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4">
            <a:alphaModFix/>
          </a:blip>
          <a:srcRect l="22058" t="26752" r="50284" b="24454"/>
          <a:stretch/>
        </p:blipFill>
        <p:spPr>
          <a:xfrm>
            <a:off x="11060925" y="-1"/>
            <a:ext cx="7317469" cy="1032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85801" y="571500"/>
            <a:ext cx="10447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Обсяги та причини деградації ґрунтів  області </a:t>
            </a:r>
            <a:endParaRPr sz="3600" b="1">
              <a:solidFill>
                <a:schemeClr val="dk1"/>
              </a:solidFill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685800" y="2293950"/>
            <a:ext cx="12333600" cy="5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З обстежених сільскогосподарських угідь частка кислих ґрунтів становить 47 %, заболочених та перезволожених – 27,7 %, підданих ерозії – 5,3 % та дефляційно небезпечних – 1,3%.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Основні процеси деградації грунтів: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Дегуміфікація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Дефляційні процеси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Водна ерозія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Закислення грунту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Радіоактивне забруднення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4299" y="3456050"/>
            <a:ext cx="5858500" cy="32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4825" y="5451825"/>
            <a:ext cx="5858500" cy="37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9025" y="7011125"/>
            <a:ext cx="4926575" cy="29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1048525" y="701998"/>
            <a:ext cx="105684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Пропозиції щодо запобігання деградації ґрунтів області</a:t>
            </a:r>
            <a:endParaRPr sz="3600" b="1" i="1">
              <a:solidFill>
                <a:schemeClr val="dk1"/>
              </a:solidFill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592525" y="2065325"/>
            <a:ext cx="11480400" cy="6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❖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Агрохімічна меліорація: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Вапнування, внесення мінеральних і органічних добрив, за допомогою яких підвищується урожайність і знижується перехід Сs137 в урожай. Дози вапна розраховують за гідролітичною кислотністю ґрунту. В зоні із щільністю забруднення ґрунту до 555 кБк/м2 вапно вноситься в дозі за гідролітичною кислотністю.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❖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Сівозміна: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Це дає змогу регулювати рівні забруднення врожаю.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❖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Заліснення: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Для запобігання змиву схили які мають крутість більше ніж 5º, слід перевести під постійне залуження та заліснення. Це також буде запобігати розвитку дефляційних процесів.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Дійовими заходами залишаються: розширення площ рекреаційних угідь, заповідників, природних парків.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5904" y="2305053"/>
            <a:ext cx="3618571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00526" y="4323156"/>
            <a:ext cx="3618575" cy="291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05889" y="7092476"/>
            <a:ext cx="346386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/>
          <p:nvPr/>
        </p:nvSpPr>
        <p:spPr>
          <a:xfrm>
            <a:off x="1828800" y="1333500"/>
            <a:ext cx="8915400" cy="129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215" y="154631"/>
                </a:lnTo>
              </a:path>
            </a:pathLst>
          </a:cu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ЕТИКА РОБОТИ В КОМАНДІ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0" y="2933700"/>
            <a:ext cx="12725400" cy="7353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Девіз команди – зробити більше і краще.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Сформулювати цілі проєкту.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Постійна мотивація.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Швидко вчитись та виправляти ситуації.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Встановлення міжособистісних стосунків.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Відсутність боротьби за особисту перевагу.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Взаємна поступливість та взаємодопомога.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Застосування своїх унікальних вмінь.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Пропозиції підтримуються всією командою.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Відкрите висловлювання ідей та обмін інформацією.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Конфлікт сприймається як джерело ідей.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Кожен намагається зрозуміти думку опонентів.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133475" y="114300"/>
            <a:ext cx="14473500" cy="21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Приклади успішного вирішення проблеми деградації ґрунтів і екологічних</a:t>
            </a:r>
            <a:endParaRPr sz="322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-RU" sz="322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 щодо земель сільськогосподарського</a:t>
            </a:r>
            <a:endParaRPr sz="322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-RU" sz="322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призначення</a:t>
            </a:r>
            <a:endParaRPr sz="322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країнах ЄС</a:t>
            </a:r>
            <a:r>
              <a:rPr lang="ru-RU" sz="32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20">
              <a:solidFill>
                <a:schemeClr val="dk1"/>
              </a:solidFill>
            </a:endParaRPr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152400" y="2431000"/>
            <a:ext cx="8324400" cy="7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●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Зусилля з подолання та пом'якшення наслідків водної ерозії ґрунтів допомогли зменшити оціночну площу земель ЄС, що перебувають під загрозою сильної водної ерозії (втрата ґрунту понад 10 т/га на рік) на 0,9 % (з 198 607 км2 у 2010 році до 196 853 км2 у 2016 році).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Times New Roman"/>
              <a:buChar char="●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Це означає значне уповільнення порівняно з періодом 2000-2010 р., коли оціночна площа під загрозою скоротилася на 12,6 %.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2150" y="2305050"/>
            <a:ext cx="9553449" cy="215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2150" y="4625076"/>
            <a:ext cx="9553449" cy="550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body" idx="1"/>
          </p:nvPr>
        </p:nvSpPr>
        <p:spPr>
          <a:xfrm>
            <a:off x="152400" y="247950"/>
            <a:ext cx="8001000" cy="9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47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50"/>
              <a:buFont typeface="Times New Roman"/>
              <a:buChar char="●"/>
            </a:pPr>
            <a:r>
              <a:rPr lang="ru-RU" sz="3450">
                <a:latin typeface="Times New Roman"/>
                <a:ea typeface="Times New Roman"/>
                <a:cs typeface="Times New Roman"/>
                <a:sym typeface="Times New Roman"/>
              </a:rPr>
              <a:t>У період з 2010 по 2016 рік орні землі зазнали найбільшого скорочення площі під загрозою ерозії ґрунтів порівняно з іншими типами земель. </a:t>
            </a:r>
            <a:endParaRPr sz="3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450"/>
              <a:buFont typeface="Times New Roman"/>
              <a:buChar char="●"/>
            </a:pPr>
            <a:r>
              <a:rPr lang="ru-RU" sz="3450">
                <a:latin typeface="Times New Roman"/>
                <a:ea typeface="Times New Roman"/>
                <a:cs typeface="Times New Roman"/>
                <a:sym typeface="Times New Roman"/>
              </a:rPr>
              <a:t>Тут покращення завдяки впровадженню агроекологічних стандартів в рамках Спільної аграрної політики (Common Agricultural Policy, CAP), можливо, допомогли зменшити середні темпи втрат ґрунту від водної ерозії. </a:t>
            </a:r>
            <a:endParaRPr sz="3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450"/>
              <a:buFont typeface="Times New Roman"/>
              <a:buChar char="●"/>
            </a:pPr>
            <a:r>
              <a:rPr lang="ru-RU" sz="3450">
                <a:latin typeface="Times New Roman"/>
                <a:ea typeface="Times New Roman"/>
                <a:cs typeface="Times New Roman"/>
                <a:sym typeface="Times New Roman"/>
              </a:rPr>
              <a:t>Це включає застосування ґрунтозахисних практик, таких як зменшення обробки ґрунту, збереження мінімального ґрунтового покриву, зменшення площі голих ґрунтів тощо.</a:t>
            </a:r>
            <a:endParaRPr sz="34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3400" y="95550"/>
            <a:ext cx="10037276" cy="35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3400" y="3597800"/>
            <a:ext cx="10037273" cy="66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152400" y="247950"/>
            <a:ext cx="8475600" cy="9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222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50"/>
              <a:buFont typeface="Times New Roman"/>
              <a:buChar char="●"/>
            </a:pPr>
            <a:r>
              <a:rPr lang="ru-RU" sz="3050">
                <a:latin typeface="Times New Roman"/>
                <a:ea typeface="Times New Roman"/>
                <a:cs typeface="Times New Roman"/>
                <a:sym typeface="Times New Roman"/>
              </a:rPr>
              <a:t>Органічний вуглець міститься у ґрунтовій флорі та фауні, рослинних і тваринних рештках на різних стадіях розкладання, а також у гумусі (стабільній формі розкладеної речовини).</a:t>
            </a:r>
            <a:endParaRPr sz="3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2275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3050"/>
              <a:buFont typeface="Times New Roman"/>
              <a:buChar char="●"/>
            </a:pPr>
            <a:r>
              <a:rPr lang="ru-RU" sz="3050">
                <a:latin typeface="Times New Roman"/>
                <a:ea typeface="Times New Roman"/>
                <a:cs typeface="Times New Roman"/>
                <a:sym typeface="Times New Roman"/>
              </a:rPr>
              <a:t>Концентрація органічного вуглецю в більшості ґрунтів зазвичай становить близько 2-5 %, але може бути нижчою (наприклад, у пустелях) або вищою (як правило, на природних пасовищах). </a:t>
            </a:r>
            <a:endParaRPr sz="3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2275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3050"/>
              <a:buFont typeface="Times New Roman"/>
              <a:buChar char="●"/>
            </a:pPr>
            <a:r>
              <a:rPr lang="ru-RU" sz="3050">
                <a:latin typeface="Times New Roman"/>
                <a:ea typeface="Times New Roman"/>
                <a:cs typeface="Times New Roman"/>
                <a:sym typeface="Times New Roman"/>
              </a:rPr>
              <a:t>Найвищі загальні рівні запасів органічного вуглецю в ґрунті були розташовані в північних і західних регіонах ЄС, наприклад, у відносно вологих і прохолодних регіонах Ірландії, Фінляндії та Швеції, які характеризуються багатими на вуглець торфовищами.</a:t>
            </a:r>
            <a:endParaRPr sz="3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2275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3050"/>
              <a:buFont typeface="Times New Roman"/>
              <a:buChar char="●"/>
            </a:pPr>
            <a:r>
              <a:rPr lang="ru-RU" sz="3050">
                <a:latin typeface="Times New Roman"/>
                <a:ea typeface="Times New Roman"/>
                <a:cs typeface="Times New Roman"/>
                <a:sym typeface="Times New Roman"/>
              </a:rPr>
              <a:t>Зміни запасів органічного вуглецю в ґрунті, як правило, відбуваються повільними темпами. </a:t>
            </a:r>
            <a:endParaRPr sz="3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2275" algn="l" rtl="0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SzPts val="3050"/>
              <a:buFont typeface="Times New Roman"/>
              <a:buChar char="●"/>
            </a:pPr>
            <a:r>
              <a:rPr lang="ru-RU" sz="3050">
                <a:latin typeface="Times New Roman"/>
                <a:ea typeface="Times New Roman"/>
                <a:cs typeface="Times New Roman"/>
                <a:sym typeface="Times New Roman"/>
              </a:rPr>
              <a:t>У період з 2009 по 2018 рік було 107 регіонів, де запаси органічного вуглецю в ґрунті зросли (як показано трьома відтінками синього кольору). </a:t>
            </a:r>
            <a:endParaRPr sz="30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5125" y="247950"/>
            <a:ext cx="9349675" cy="988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152400" y="247950"/>
            <a:ext cx="8475600" cy="9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Times New Roman"/>
              <a:buChar char="●"/>
            </a:pPr>
            <a: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  <a:t>Органічне землеробство є одним із прикладів сталої системи управління сільським господарством, яка підвищує родючість ґрунту. 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100"/>
              <a:buFont typeface="Times New Roman"/>
              <a:buChar char="●"/>
            </a:pPr>
            <a: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  <a:t>В ЄС частка органічного сільського господарства в загальній площі сільськогосподарських угідь зросла на 2,5 відсоткових пункти в період з 2015 по 2020 рік, до 9,1 %.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100"/>
              <a:buFont typeface="Times New Roman"/>
              <a:buChar char="●"/>
            </a:pPr>
            <a: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  <a:t>В ЄС лідером є Австрія, де понад 25 % сільськогосподарських угідь обробляються органічно, за нею йдуть Естонія та Швеція з показниками трохи вище 20 %, а також Італія та Чехія з показниками трохи вище 15 %. 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100"/>
              <a:buFont typeface="Times New Roman"/>
              <a:buChar char="●"/>
            </a:pPr>
            <a:r>
              <a:rPr lang="ru-RU" sz="3100">
                <a:latin typeface="Times New Roman"/>
                <a:ea typeface="Times New Roman"/>
                <a:cs typeface="Times New Roman"/>
                <a:sym typeface="Times New Roman"/>
              </a:rPr>
              <a:t>У всіх інших країнах-членах ЄС органічне сільське господарство практикувалося на менш ніж 15% сільськогосподарських угідь у 2020 році.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0400" y="247949"/>
            <a:ext cx="9355200" cy="334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0400" y="3743149"/>
            <a:ext cx="9355200" cy="58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152400" y="354100"/>
            <a:ext cx="8475600" cy="9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Ліси Європи надають численні переваги, такі як підвищення родючості ґрунту та збереження ґрунтової вологи, накопичення вуглецю та забезпечення середовищ існування для тварин і рослин.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У 2018 році ліси та інші лісисті землі покривали 43,5% загальної площі ЄС.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700"/>
              <a:buFont typeface="Times New Roman"/>
              <a:buChar char="●"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У відсотковому відношенні до загальної земельної площі частка лісів та інших лісистих земель ЄС дещо зросла - на 0,9 відсоткових пункти - у період з 2015 по 2018 рік.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0400" y="354100"/>
            <a:ext cx="9355200" cy="42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0400" y="4759474"/>
            <a:ext cx="9355200" cy="502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152400" y="510400"/>
            <a:ext cx="8730000" cy="9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У 2021 році ЄС та його держави-члени охороняли 26 % території (1 074 254 км2 наземних оселищ).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Це майже на 35 % більше, ніж у 2013 році, коли було захищено лише 18,9 % площі ЄС (798 550 км2).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700"/>
              <a:buFont typeface="Times New Roman"/>
              <a:buChar char="●"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До держав-членів з найбільшою площею природоохоронних територій відносно розміру країни у 2021 році входили Люксембург (55,8 %), Болгарія (41,0 %) та Словенія (40,5 %).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6925" y="2457450"/>
            <a:ext cx="9088677" cy="434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1106051" y="96950"/>
            <a:ext cx="1023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Існуючі екологічні проблеми області</a:t>
            </a:r>
            <a:endParaRPr sz="3400" b="1">
              <a:solidFill>
                <a:schemeClr val="dk1"/>
              </a:solidFill>
            </a:endParaRPr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168725" y="720875"/>
            <a:ext cx="11333700" cy="9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Основною проблемою охорони та раціонального використання водних ресурсів залишається питання забруднення поверхневих водних об'єктів в основному через скиди недостатньо очищених стічних вод унаслідок неефективної роботи каналізаційно-очисних споруд; недотримання режиму використання прибережних захисних смуг, засмічення водойм побутовими відходами.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Відсутність ефективної системи управління відходами на рівні області зумовлює накопичення їх значної кількості в місцях видалення, що призводить до антропогенного навантаження на довкілля, забруднення його основних компонентів.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700"/>
              <a:buFont typeface="Times New Roman"/>
              <a:buChar char="●"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У селищах та містах області нараховується 822 сміттєзвалища та 6 полігонів для збирання і зберігання твердих побутових відходів.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9725" y="5200650"/>
            <a:ext cx="6505525" cy="46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99725" y="709113"/>
            <a:ext cx="6505523" cy="433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152400" y="247950"/>
            <a:ext cx="11060700" cy="9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9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50"/>
              <a:buFont typeface="Times New Roman"/>
              <a:buChar char="●"/>
            </a:pPr>
            <a:r>
              <a:rPr lang="ru-RU" sz="2850">
                <a:latin typeface="Times New Roman"/>
                <a:ea typeface="Times New Roman"/>
                <a:cs typeface="Times New Roman"/>
                <a:sym typeface="Times New Roman"/>
              </a:rPr>
              <a:t>Надзвичайно важливою проблемою є безпечне зберігання та утилізація непридатних до використання хімічних засобів захисту рослин. </a:t>
            </a:r>
            <a:endParaRPr sz="28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95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50"/>
              <a:buFont typeface="Times New Roman"/>
              <a:buChar char="●"/>
            </a:pPr>
            <a:r>
              <a:rPr lang="ru-RU" sz="2850">
                <a:latin typeface="Times New Roman"/>
                <a:ea typeface="Times New Roman"/>
                <a:cs typeface="Times New Roman"/>
                <a:sym typeface="Times New Roman"/>
              </a:rPr>
              <a:t>На 01.01.2022 в області налічується 458,084 тонн хімічних засобів захисту рослин, які підлягають знешкодженню.</a:t>
            </a:r>
            <a:endParaRPr sz="28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95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50"/>
              <a:buFont typeface="Times New Roman"/>
              <a:buChar char="●"/>
            </a:pPr>
            <a:r>
              <a:rPr lang="ru-RU" sz="2850">
                <a:latin typeface="Times New Roman"/>
                <a:ea typeface="Times New Roman"/>
                <a:cs typeface="Times New Roman"/>
                <a:sym typeface="Times New Roman"/>
              </a:rPr>
              <a:t>Забруднення атмосферного повітря</a:t>
            </a:r>
            <a:endParaRPr sz="28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95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50"/>
              <a:buFont typeface="Times New Roman"/>
              <a:buChar char="●"/>
            </a:pPr>
            <a:r>
              <a:rPr lang="ru-RU" sz="2850">
                <a:latin typeface="Times New Roman"/>
                <a:ea typeface="Times New Roman"/>
                <a:cs typeface="Times New Roman"/>
                <a:sym typeface="Times New Roman"/>
              </a:rPr>
              <a:t>Основними забруднювачами атмосферного повітря за викидами економічної діяльності залишається переробна промисловість – 28,65%; сільське, лісове та рибне господарство – 28,58%; добувна промисловість і розроблення кар’єрів – 18,65%, транспорт, складське господарство, поштова та кур’єрська діяльність – 9,47%.</a:t>
            </a:r>
            <a:endParaRPr sz="28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95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50"/>
              <a:buFont typeface="Times New Roman"/>
              <a:buChar char="●"/>
            </a:pPr>
            <a:r>
              <a:rPr lang="ru-RU" sz="2850">
                <a:latin typeface="Times New Roman"/>
                <a:ea typeface="Times New Roman"/>
                <a:cs typeface="Times New Roman"/>
                <a:sym typeface="Times New Roman"/>
              </a:rPr>
              <a:t>Виснажливе використання біоресурсів та зменшення біорізноманіття. </a:t>
            </a:r>
            <a:endParaRPr sz="28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95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50"/>
              <a:buFont typeface="Times New Roman"/>
              <a:buChar char="●"/>
            </a:pPr>
            <a:r>
              <a:rPr lang="ru-RU" sz="2850">
                <a:latin typeface="Times New Roman"/>
                <a:ea typeface="Times New Roman"/>
                <a:cs typeface="Times New Roman"/>
                <a:sym typeface="Times New Roman"/>
              </a:rPr>
              <a:t>Мережею природно-заповідних територій охоплена лише певна частина наявного біологічного і ландшафтного різноманіття області. </a:t>
            </a:r>
            <a:endParaRPr sz="28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957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50"/>
              <a:buFont typeface="Times New Roman"/>
              <a:buChar char="●"/>
            </a:pPr>
            <a:r>
              <a:rPr lang="ru-RU" sz="2850">
                <a:latin typeface="Times New Roman"/>
                <a:ea typeface="Times New Roman"/>
                <a:cs typeface="Times New Roman"/>
                <a:sym typeface="Times New Roman"/>
              </a:rPr>
              <a:t>Вона не вміщує всі типи ландшафтів, не формує цілісної системи, яка забезпечує стійкість.</a:t>
            </a:r>
            <a:endParaRPr sz="28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0950" y="131200"/>
            <a:ext cx="67678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70950" y="2436250"/>
            <a:ext cx="6767801" cy="24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70950" y="4893900"/>
            <a:ext cx="6767800" cy="519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152400" y="247950"/>
            <a:ext cx="9403200" cy="9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Є тенденція зниження гумусу.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У результаті вміст гумусу на даний час, порівняно з вихідним, знизився відповідно в зоні Полісся в 1,27 рази, в зоні Лісостепу - в 1,17 рази і в ґрунтовому покриві області - в 1,2 рази.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Внаслідок Чорнобильської катастрофи значні площі угідь Полісся забруднені радіоізотопами (найбільш поширені: цезій-137, стронцій-90).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Станом на 01.01.2001 року в Житомирській області площа забруднених радіонуклідами земель становила 1417,6 тис. га, з них площа сільськогосподарських угідь складала 29,5% (493,9 тис. га).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400"/>
              <a:buFont typeface="Times New Roman"/>
              <a:buChar char="●"/>
            </a:pPr>
            <a:r>
              <a:rPr lang="ru-RU" sz="3400">
                <a:latin typeface="Times New Roman"/>
                <a:ea typeface="Times New Roman"/>
                <a:cs typeface="Times New Roman"/>
                <a:sym typeface="Times New Roman"/>
              </a:rPr>
              <a:t>В результаті інтенсивного землеробства, сільськогосподарське освоєння території області становить 50,6%, а розораність сільськогосподарських угідь - 64,33%.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0" name="Google Shape;2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8000" y="105250"/>
            <a:ext cx="8450802" cy="556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8000" y="5114550"/>
            <a:ext cx="8450800" cy="50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0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/>
          <p:nvPr/>
        </p:nvSpPr>
        <p:spPr>
          <a:xfrm>
            <a:off x="317850" y="1570850"/>
            <a:ext cx="12636300" cy="8196600"/>
          </a:xfrm>
          <a:prstGeom prst="roundRect">
            <a:avLst>
              <a:gd name="adj" fmla="val 8501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Систематизувавши основні принципи правильного використання та охорони земель сільськогосподарського призначення на основі позитивного досвіду країн ЄС можна зробити такі висновки: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слід створити умови для розвитку соціальної системи та соціальної структури громади у землекористуванні;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підтримувати баланс між якістю ґрунтів та їх родючістю. Добрива підвищують продуктивність, а не родючість ґрунту.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Житомирській області існує ряд екологічні проблеми які можливо вирішити запровадивши цілий комплекс організаційних, агротехнічних, агрохімічних, гідротехнічних й інших заходів, та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науково обґрунтованих підходах і достатньому фінансуванні.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Завдяки успішній реалізації в області реформи децентралізації відкривається перспектива зниження міграційної активності населення з сільських територій у міста, що сприятиме прискоренню місцевого розвитку та підвищенню якості життя в ОТГ, зростанню їх фінансових можливостей та можливості процесу деурбанізації.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1354950" y="507325"/>
            <a:ext cx="1056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Висновки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/>
          <p:nvPr/>
        </p:nvSpPr>
        <p:spPr>
          <a:xfrm>
            <a:off x="533400" y="1790700"/>
            <a:ext cx="11125200" cy="5078313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Загальний блок проєкту.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Актуальність:</a:t>
            </a: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роль земельних ресурсів у житті суспільства як основи здорового та розумного розвитку.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проєкту: </a:t>
            </a: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й використання моделей, методик та практичних ідей управління землями сільськогосподарського призначення.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3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2117339" y="2892127"/>
            <a:ext cx="9728200" cy="312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425" rIns="0" bIns="0" anchor="t" anchorCtr="0">
            <a:spAutoFit/>
          </a:bodyPr>
          <a:lstStyle/>
          <a:p>
            <a:pPr marL="2468880" marR="5080" lvl="0" indent="-2456815" algn="l" rtl="0">
              <a:lnSpc>
                <a:spcPct val="114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ДЯКУЄМО	ЗА  УВАГУ!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>
            <a:off x="381000" y="723900"/>
            <a:ext cx="11125200" cy="830272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проєкту: 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систематизувати основні принципи правильного використання та охорони земель сільськогосподарського призначення на основі позитивного досвіду країн ЄС;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моделей та організаційних стратегій використання земель сільськогосподарського призначення;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надати пропозиції покращення взаємодії між землеустроєм, ринком, бізнесом та менеджментом.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/>
          <p:nvPr/>
        </p:nvSpPr>
        <p:spPr>
          <a:xfrm>
            <a:off x="381000" y="723900"/>
            <a:ext cx="11125200" cy="830272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Об’єкт дослідження: порівняльний процес управління землями сільськогосподарського призначення в Україні та ЄС.</a:t>
            </a:r>
            <a:endParaRPr/>
          </a:p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 дослідження: теоретико-методичні моделі управління землями сільськогосподарського призначення технологічними методами.</a:t>
            </a:r>
            <a:endParaRPr/>
          </a:p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Інформаційна база проєкту: законодавчі акти, нормативні документи, технології в галузі земельних відносин та управління землями сільськогосподарського призначення.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/>
          <p:nvPr/>
        </p:nvSpPr>
        <p:spPr>
          <a:xfrm>
            <a:off x="457200" y="1104900"/>
            <a:ext cx="11125200" cy="580973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Спрямування проєкту</a:t>
            </a:r>
            <a:endParaRPr/>
          </a:p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 маркетингом землеустрою технологічними методами: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вдосконалення законодавчої бази;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інституційні обмеження землекористування;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відродження вартості земель на основі управління маркетингом землеустрою.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228600" y="266700"/>
            <a:ext cx="11963400" cy="923329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Додаткова цінність проєкту (зазначити у висновках).</a:t>
            </a:r>
            <a:endParaRPr/>
          </a:p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Створення умов для розвитку соціальної системи та соціальної структури громади у землекористуванні.</a:t>
            </a:r>
            <a:endParaRPr/>
          </a:p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Земля має залишатись у власності держави як це у Бенілюкс.</a:t>
            </a:r>
            <a:endParaRPr/>
          </a:p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Визначення ціни на землю через рівень виробництва та тривалість збереження землекористування.</a:t>
            </a:r>
            <a:endParaRPr/>
          </a:p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	Підтримання балансу між якістю ґрунтів та їх родючістю. Добрива збільшують врожайність та утримують гумус на певному рівні до моменту його втрати. Добрива підвищують продуктивність, а не родючість ґрунту.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304800" y="2247900"/>
            <a:ext cx="11963400" cy="6003823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Новизна моделі: комплектність у поєднанні землекористування та обмеження ресурсів із використанням досвіду ЄС.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9341" y="1"/>
            <a:ext cx="2333624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228600" y="266700"/>
            <a:ext cx="11125200" cy="9140964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Інституційні аспекти управління землями сільськогосподарського призначення.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	Слабка ефективність організації людської та земельної діяльності (студент наводить приклади).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	Розвиток як програма з інституційними рамками(правила, закони, звичаї, нові знання (студент називає які саме).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	Вирішення проблеми через моделі, концепції, ідеї засновані на економічних відносинах у системі промислового середовища для якої принципи, закони, культура відносин є гарантованими і важливими.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	Мета інституційних аспектів – створення умов для існуючих систем розвитку економічних відносин, землекористування, соціальних екосистем, пов’язаних з менеджментом, фінансами.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	Мобілізація ресурсів для задоволення потреб та комерційних інтересів глобальних економічних організацій.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	Об’єкти правового впливу: межі землекористування, оціночний облік, комунікаційні межі, створення врожаю, управління землею, типи сільськогосподарських культур, посіви, управління посівами, визначення економічної ефективності, оцінка впливу на ґрунт, заходи збереження.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	Порівняння з законодавством ЄС.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2336</Words>
  <Application>Microsoft Office PowerPoint</Application>
  <PresentationFormat>Произвольный</PresentationFormat>
  <Paragraphs>188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Які smart-інструменти можна використати для підвищення економічної ефективності використання земельних ресурсів області.</vt:lpstr>
      <vt:lpstr>Слайд 12</vt:lpstr>
      <vt:lpstr>SWOT-аналіз земельних ресурсів області.</vt:lpstr>
      <vt:lpstr>Слайд 14</vt:lpstr>
      <vt:lpstr>Природно-кліматичні умови  області</vt:lpstr>
      <vt:lpstr>Особливості розвитку рослинництва в умовах області</vt:lpstr>
      <vt:lpstr>  Земельні ресурси і ґрунти  області   </vt:lpstr>
      <vt:lpstr>Обсяги та причини деградації ґрунтів  області </vt:lpstr>
      <vt:lpstr>Пропозиції щодо запобігання деградації ґрунтів області</vt:lpstr>
      <vt:lpstr>Приклади успішного вирішення проблеми деградації ґрунтів і екологічних проблем щодо земель сільськогосподарського призначення у країнах ЄС </vt:lpstr>
      <vt:lpstr>Слайд 21</vt:lpstr>
      <vt:lpstr>Слайд 22</vt:lpstr>
      <vt:lpstr>Слайд 23</vt:lpstr>
      <vt:lpstr>Слайд 24</vt:lpstr>
      <vt:lpstr>Слайд 25</vt:lpstr>
      <vt:lpstr>Існуючі екологічні проблеми області</vt:lpstr>
      <vt:lpstr>Слайд 27</vt:lpstr>
      <vt:lpstr>Слайд 28</vt:lpstr>
      <vt:lpstr>Слайд 29</vt:lpstr>
      <vt:lpstr>ДЯКУЄМО ЗА 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</cp:revision>
  <dcterms:modified xsi:type="dcterms:W3CDTF">2023-06-07T21:34:46Z</dcterms:modified>
</cp:coreProperties>
</file>