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7" r:id="rId18"/>
    <p:sldId id="278" r:id="rId19"/>
    <p:sldId id="279" r:id="rId20"/>
    <p:sldId id="280"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163DF-8C31-47E1-BB1D-4E3C32B70FA8}" type="datetimeFigureOut">
              <a:rPr lang="uk-UA" smtClean="0"/>
              <a:t>21.05.2024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10F46-5190-4C2B-854F-3936E54D370A}" type="slidenum">
              <a:rPr lang="uk-UA" smtClean="0"/>
              <a:t>‹#›</a:t>
            </a:fld>
            <a:endParaRPr lang="uk-UA"/>
          </a:p>
        </p:txBody>
      </p:sp>
    </p:spTree>
    <p:extLst>
      <p:ext uri="{BB962C8B-B14F-4D97-AF65-F5344CB8AC3E}">
        <p14:creationId xmlns:p14="http://schemas.microsoft.com/office/powerpoint/2010/main" val="235633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2610F46-5190-4C2B-854F-3936E54D370A}" type="slidenum">
              <a:rPr lang="uk-UA" smtClean="0"/>
              <a:t>15</a:t>
            </a:fld>
            <a:endParaRPr lang="uk-UA"/>
          </a:p>
        </p:txBody>
      </p:sp>
    </p:spTree>
    <p:extLst>
      <p:ext uri="{BB962C8B-B14F-4D97-AF65-F5344CB8AC3E}">
        <p14:creationId xmlns:p14="http://schemas.microsoft.com/office/powerpoint/2010/main" val="392700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4E28ED-17C0-4341-A174-75BEBE47FEFD}" type="datetimeFigureOut">
              <a:rPr lang="uk-UA" smtClean="0"/>
              <a:t>21.05.2024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4E28ED-17C0-4341-A174-75BEBE47FEFD}" type="datetimeFigureOut">
              <a:rPr lang="uk-UA" smtClean="0"/>
              <a:t>21.05.2024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4E28ED-17C0-4341-A174-75BEBE47FEFD}" type="datetimeFigureOut">
              <a:rPr lang="uk-UA" smtClean="0"/>
              <a:t>21.05.2024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4E28ED-17C0-4341-A174-75BEBE47FEFD}" type="datetimeFigureOut">
              <a:rPr lang="uk-UA" smtClean="0"/>
              <a:t>21.05.2024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E28ED-17C0-4341-A174-75BEBE47FEFD}" type="datetimeFigureOut">
              <a:rPr lang="uk-UA" smtClean="0"/>
              <a:t>21.05.2024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4E28ED-17C0-4341-A174-75BEBE47FEFD}" type="datetimeFigureOut">
              <a:rPr lang="uk-UA" smtClean="0"/>
              <a:t>21.05.2024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4E28ED-17C0-4341-A174-75BEBE47FEFD}" type="datetimeFigureOut">
              <a:rPr lang="uk-UA" smtClean="0"/>
              <a:t>21.05.2024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AABB2BB-FB4D-42E2-AD28-E6C95C13F16E}"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4E28ED-17C0-4341-A174-75BEBE47FEFD}" type="datetimeFigureOut">
              <a:rPr lang="uk-UA" smtClean="0"/>
              <a:t>21.05.2024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ABB2BB-FB4D-42E2-AD28-E6C95C13F16E}"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10" y="2381231"/>
            <a:ext cx="7384472" cy="1761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2262" y="432895"/>
            <a:ext cx="11136573" cy="5940088"/>
          </a:xfrm>
          <a:prstGeom prst="rect">
            <a:avLst/>
          </a:prstGeom>
          <a:solidFill>
            <a:schemeClr val="accent1">
              <a:lumMod val="20000"/>
              <a:lumOff val="80000"/>
            </a:schemeClr>
          </a:solidFill>
        </p:spPr>
        <p:txBody>
          <a:bodyPr wrap="square">
            <a:spAutoFit/>
          </a:bodyPr>
          <a:lstStyle/>
          <a:p>
            <a:pPr algn="ctr"/>
            <a:r>
              <a:rPr lang="uk-UA" sz="2000" dirty="0" smtClean="0">
                <a:latin typeface="Times New Roman" panose="02020603050405020304" pitchFamily="18" charset="0"/>
                <a:cs typeface="Times New Roman" panose="02020603050405020304" pitchFamily="18" charset="0"/>
              </a:rPr>
              <a:t>ПРЕЗИДЕНТ ЯК ГЛАВА ДЕРЖАВИ</a:t>
            </a:r>
          </a:p>
          <a:p>
            <a:r>
              <a:rPr lang="uk-UA" sz="2000" dirty="0">
                <a:latin typeface="Times New Roman" panose="02020603050405020304" pitchFamily="18" charset="0"/>
                <a:cs typeface="Times New Roman" panose="02020603050405020304" pitchFamily="18" charset="0"/>
              </a:rPr>
              <a:t> Термін президент походить від латинського слова </a:t>
            </a:r>
            <a:r>
              <a:rPr lang="en-US" sz="2000" dirty="0" err="1">
                <a:latin typeface="Times New Roman" panose="02020603050405020304" pitchFamily="18" charset="0"/>
                <a:cs typeface="Times New Roman" panose="02020603050405020304" pitchFamily="18" charset="0"/>
              </a:rPr>
              <a:t>praesidens</a:t>
            </a:r>
            <a:r>
              <a:rPr lang="en-US"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і дослівно означає: той, що сидить попереду. Вперше посаду президента, як глави держави, </a:t>
            </a:r>
            <a:r>
              <a:rPr lang="uk-UA" sz="2000" i="1" dirty="0">
                <a:latin typeface="Times New Roman" panose="02020603050405020304" pitchFamily="18" charset="0"/>
                <a:cs typeface="Times New Roman" panose="02020603050405020304" pitchFamily="18" charset="0"/>
              </a:rPr>
              <a:t>запровадили наприкінці </a:t>
            </a:r>
            <a:r>
              <a:rPr lang="en-US" sz="2000" i="1" dirty="0">
                <a:latin typeface="Times New Roman" panose="02020603050405020304" pitchFamily="18" charset="0"/>
                <a:cs typeface="Times New Roman" panose="02020603050405020304" pitchFamily="18" charset="0"/>
              </a:rPr>
              <a:t>XVIII </a:t>
            </a:r>
            <a:r>
              <a:rPr lang="uk-UA" sz="2000" i="1" dirty="0">
                <a:latin typeface="Times New Roman" panose="02020603050405020304" pitchFamily="18" charset="0"/>
                <a:cs typeface="Times New Roman" panose="02020603050405020304" pitchFamily="18" charset="0"/>
              </a:rPr>
              <a:t>ст. у США</a:t>
            </a:r>
            <a:r>
              <a:rPr lang="uk-UA" sz="2000" dirty="0">
                <a:latin typeface="Times New Roman" panose="02020603050405020304" pitchFamily="18" charset="0"/>
                <a:cs typeface="Times New Roman" panose="02020603050405020304" pitchFamily="18" charset="0"/>
              </a:rPr>
              <a:t>. В Європі Франція і Швейцарія були піонерами, ввівши її у 1848 р. Сьогодні така посада існує у таких державах: Австрія, Греція, Італія, Німеччина, Португалія, Фінляндія, Франція та </a:t>
            </a:r>
            <a:r>
              <a:rPr lang="uk-UA" sz="2000" dirty="0" smtClean="0">
                <a:latin typeface="Times New Roman" panose="02020603050405020304" pitchFamily="18" charset="0"/>
                <a:cs typeface="Times New Roman" panose="02020603050405020304" pitchFamily="18" charset="0"/>
              </a:rPr>
              <a:t>Швейцарія.</a:t>
            </a:r>
          </a:p>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Дослідник </a:t>
            </a:r>
            <a:r>
              <a:rPr lang="uk-UA" sz="2000" dirty="0">
                <a:latin typeface="Times New Roman" panose="02020603050405020304" pitchFamily="18" charset="0"/>
                <a:cs typeface="Times New Roman" panose="02020603050405020304" pitchFamily="18" charset="0"/>
              </a:rPr>
              <a:t>інституту президентства </a:t>
            </a:r>
            <a:r>
              <a:rPr lang="uk-UA" sz="2000" dirty="0" err="1">
                <a:latin typeface="Times New Roman" panose="02020603050405020304" pitchFamily="18" charset="0"/>
                <a:cs typeface="Times New Roman" panose="02020603050405020304" pitchFamily="18" charset="0"/>
              </a:rPr>
              <a:t>М.Нельсон</a:t>
            </a:r>
            <a:r>
              <a:rPr lang="uk-UA" sz="2000" dirty="0">
                <a:latin typeface="Times New Roman" panose="02020603050405020304" pitchFamily="18" charset="0"/>
                <a:cs typeface="Times New Roman" panose="02020603050405020304" pitchFamily="18" charset="0"/>
              </a:rPr>
              <a:t> зазначив, що </a:t>
            </a:r>
            <a:r>
              <a:rPr lang="uk-UA" sz="2000" b="1" i="1" dirty="0">
                <a:latin typeface="Times New Roman" panose="02020603050405020304" pitchFamily="18" charset="0"/>
                <a:cs typeface="Times New Roman" panose="02020603050405020304" pitchFamily="18" charset="0"/>
              </a:rPr>
              <a:t>головними напрямами досліджень у цій царині є: </a:t>
            </a:r>
            <a:endParaRPr lang="uk-UA" sz="2000" b="1" i="1" dirty="0" smtClean="0">
              <a:latin typeface="Times New Roman" panose="02020603050405020304" pitchFamily="18" charset="0"/>
              <a:cs typeface="Times New Roman" panose="02020603050405020304" pitchFamily="18" charset="0"/>
            </a:endParaRPr>
          </a:p>
          <a:p>
            <a:pPr marL="457200" indent="-457200">
              <a:buAutoNum type="arabicParenR"/>
            </a:pPr>
            <a:r>
              <a:rPr lang="uk-UA" sz="2000" b="1" i="1" dirty="0" smtClean="0">
                <a:latin typeface="Times New Roman" panose="02020603050405020304" pitchFamily="18" charset="0"/>
                <a:cs typeface="Times New Roman" panose="02020603050405020304" pitchFamily="18" charset="0"/>
              </a:rPr>
              <a:t>історичний </a:t>
            </a:r>
            <a:r>
              <a:rPr lang="uk-UA" sz="2000" b="1" i="1" dirty="0">
                <a:latin typeface="Times New Roman" panose="02020603050405020304" pitchFamily="18" charset="0"/>
                <a:cs typeface="Times New Roman" panose="02020603050405020304" pitchFamily="18" charset="0"/>
              </a:rPr>
              <a:t>– еволюція посади; </a:t>
            </a:r>
            <a:endParaRPr lang="uk-UA" sz="2000" b="1" i="1" dirty="0" smtClean="0">
              <a:latin typeface="Times New Roman" panose="02020603050405020304" pitchFamily="18" charset="0"/>
              <a:cs typeface="Times New Roman" panose="02020603050405020304" pitchFamily="18" charset="0"/>
            </a:endParaRPr>
          </a:p>
          <a:p>
            <a:pPr marL="457200" indent="-457200">
              <a:buAutoNum type="arabicParenR"/>
            </a:pPr>
            <a:r>
              <a:rPr lang="uk-UA" sz="2000" b="1" i="1" dirty="0" smtClean="0">
                <a:latin typeface="Times New Roman" panose="02020603050405020304" pitchFamily="18" charset="0"/>
                <a:cs typeface="Times New Roman" panose="02020603050405020304" pitchFamily="18" charset="0"/>
              </a:rPr>
              <a:t>конституційний </a:t>
            </a:r>
            <a:r>
              <a:rPr lang="uk-UA" sz="2000" b="1" i="1" dirty="0">
                <a:latin typeface="Times New Roman" panose="02020603050405020304" pitchFamily="18" charset="0"/>
                <a:cs typeface="Times New Roman" panose="02020603050405020304" pitchFamily="18" charset="0"/>
              </a:rPr>
              <a:t>– розширення конституційних повноважень і створення прецедентів; </a:t>
            </a:r>
            <a:endParaRPr lang="uk-UA" sz="2000" b="1" i="1" dirty="0" smtClean="0">
              <a:latin typeface="Times New Roman" panose="02020603050405020304" pitchFamily="18" charset="0"/>
              <a:cs typeface="Times New Roman" panose="02020603050405020304" pitchFamily="18" charset="0"/>
            </a:endParaRPr>
          </a:p>
          <a:p>
            <a:pPr marL="457200" indent="-457200">
              <a:buAutoNum type="arabicParenR"/>
            </a:pPr>
            <a:r>
              <a:rPr lang="uk-UA" sz="2000" b="1" i="1" dirty="0" smtClean="0">
                <a:latin typeface="Times New Roman" panose="02020603050405020304" pitchFamily="18" charset="0"/>
                <a:cs typeface="Times New Roman" panose="02020603050405020304" pitchFamily="18" charset="0"/>
              </a:rPr>
              <a:t>психологічний </a:t>
            </a:r>
            <a:r>
              <a:rPr lang="uk-UA" sz="2000" b="1" i="1" dirty="0">
                <a:latin typeface="Times New Roman" panose="02020603050405020304" pitchFamily="18" charset="0"/>
                <a:cs typeface="Times New Roman" panose="02020603050405020304" pitchFamily="18" charset="0"/>
              </a:rPr>
              <a:t>– індивідуальні характеристики президента та керівний стиль прийняття ним рішень; </a:t>
            </a:r>
            <a:endParaRPr lang="uk-UA" sz="2000" b="1" i="1" dirty="0" smtClean="0">
              <a:latin typeface="Times New Roman" panose="02020603050405020304" pitchFamily="18" charset="0"/>
              <a:cs typeface="Times New Roman" panose="02020603050405020304" pitchFamily="18" charset="0"/>
            </a:endParaRPr>
          </a:p>
          <a:p>
            <a:pPr marL="457200" indent="-457200">
              <a:buAutoNum type="arabicParenR"/>
            </a:pPr>
            <a:r>
              <a:rPr lang="uk-UA" sz="2000" b="1" i="1" dirty="0" smtClean="0">
                <a:latin typeface="Times New Roman" panose="02020603050405020304" pitchFamily="18" charset="0"/>
                <a:cs typeface="Times New Roman" panose="02020603050405020304" pitchFamily="18" charset="0"/>
              </a:rPr>
              <a:t>політичний </a:t>
            </a:r>
            <a:r>
              <a:rPr lang="uk-UA" sz="2000" b="1" i="1" dirty="0">
                <a:latin typeface="Times New Roman" panose="02020603050405020304" pitchFamily="18" charset="0"/>
                <a:cs typeface="Times New Roman" panose="02020603050405020304" pitchFamily="18" charset="0"/>
              </a:rPr>
              <a:t>–  індивідуальний вплив президента на інших через політичне надавання та отримування; </a:t>
            </a:r>
            <a:endParaRPr lang="uk-UA" sz="2000" b="1" i="1" dirty="0" smtClean="0">
              <a:latin typeface="Times New Roman" panose="02020603050405020304" pitchFamily="18" charset="0"/>
              <a:cs typeface="Times New Roman" panose="02020603050405020304" pitchFamily="18" charset="0"/>
            </a:endParaRPr>
          </a:p>
          <a:p>
            <a:pPr marL="457200" indent="-457200">
              <a:buAutoNum type="arabicParenR"/>
            </a:pPr>
            <a:r>
              <a:rPr lang="uk-UA" sz="2000" b="1" i="1" dirty="0" smtClean="0">
                <a:latin typeface="Times New Roman" panose="02020603050405020304" pitchFamily="18" charset="0"/>
                <a:cs typeface="Times New Roman" panose="02020603050405020304" pitchFamily="18" charset="0"/>
              </a:rPr>
              <a:t>інституційний </a:t>
            </a:r>
            <a:r>
              <a:rPr lang="uk-UA" sz="2000" b="1" i="1" dirty="0">
                <a:latin typeface="Times New Roman" panose="02020603050405020304" pitchFamily="18" charset="0"/>
                <a:cs typeface="Times New Roman" panose="02020603050405020304" pitchFamily="18" charset="0"/>
              </a:rPr>
              <a:t>– вивчення залежності президентської поведінки від </a:t>
            </a:r>
            <a:r>
              <a:rPr lang="uk-UA" sz="2000" b="1" i="1" dirty="0" smtClean="0">
                <a:latin typeface="Times New Roman" panose="02020603050405020304" pitchFamily="18" charset="0"/>
                <a:cs typeface="Times New Roman" panose="02020603050405020304" pitchFamily="18" charset="0"/>
              </a:rPr>
              <a:t>організацій/інститутів. </a:t>
            </a:r>
          </a:p>
          <a:p>
            <a:pPr marL="457200" indent="-457200">
              <a:buAutoNum type="arabicParenR"/>
            </a:pP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Посада </a:t>
            </a:r>
            <a:r>
              <a:rPr lang="ru-RU" sz="2000" dirty="0">
                <a:latin typeface="Times New Roman" panose="02020603050405020304" pitchFamily="18" charset="0"/>
                <a:cs typeface="Times New Roman" panose="02020603050405020304" pitchFamily="18" charset="0"/>
              </a:rPr>
              <a:t>президента як </a:t>
            </a:r>
            <a:r>
              <a:rPr lang="ru-RU" sz="2000" dirty="0" err="1">
                <a:latin typeface="Times New Roman" panose="02020603050405020304" pitchFamily="18" charset="0"/>
                <a:cs typeface="Times New Roman" panose="02020603050405020304" pitchFamily="18" charset="0"/>
              </a:rPr>
              <a:t>глави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існує</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президентській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напівпрезидентській</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парламентській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республіках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Сьогодні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серед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європейських</a:t>
            </a:r>
            <a:r>
              <a:rPr lang="ru-RU" sz="2000" dirty="0">
                <a:latin typeface="Times New Roman" panose="02020603050405020304" pitchFamily="18" charset="0"/>
                <a:cs typeface="Times New Roman" panose="02020603050405020304" pitchFamily="18" charset="0"/>
              </a:rPr>
              <a:t> держав </a:t>
            </a:r>
            <a:r>
              <a:rPr lang="ru-RU" sz="2000" dirty="0" err="1">
                <a:latin typeface="Times New Roman" panose="02020603050405020304" pitchFamily="18" charset="0"/>
                <a:cs typeface="Times New Roman" panose="02020603050405020304" pitchFamily="18" charset="0"/>
              </a:rPr>
              <a:t>немає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жодної</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би </a:t>
            </a:r>
            <a:r>
              <a:rPr lang="ru-RU" sz="2000" dirty="0" err="1">
                <a:latin typeface="Times New Roman" panose="02020603050405020304" pitchFamily="18" charset="0"/>
                <a:cs typeface="Times New Roman" panose="02020603050405020304" pitchFamily="18" charset="0"/>
              </a:rPr>
              <a:t>існувала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президентська</a:t>
            </a:r>
            <a:r>
              <a:rPr lang="ru-RU" sz="2000" dirty="0">
                <a:latin typeface="Times New Roman" panose="02020603050405020304" pitchFamily="18" charset="0"/>
                <a:cs typeface="Times New Roman" panose="02020603050405020304" pitchFamily="18" charset="0"/>
              </a:rPr>
              <a:t> форма </a:t>
            </a:r>
            <a:r>
              <a:rPr lang="ru-RU" sz="2000" dirty="0" err="1">
                <a:latin typeface="Times New Roman" panose="02020603050405020304" pitchFamily="18" charset="0"/>
                <a:cs typeface="Times New Roman" panose="02020603050405020304" pitchFamily="18" charset="0"/>
              </a:rPr>
              <a:t>правління</a:t>
            </a:r>
            <a:r>
              <a:rPr lang="ru-RU"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40221" y="200883"/>
            <a:ext cx="5415585" cy="400110"/>
          </a:xfrm>
          <a:prstGeom prst="rect">
            <a:avLst/>
          </a:prstGeom>
        </p:spPr>
        <p:txBody>
          <a:bodyPr wrap="none">
            <a:spAutoFit/>
          </a:bodyPr>
          <a:lstStyle/>
          <a:p>
            <a:r>
              <a:rPr lang="ru-RU" sz="2000" b="1">
                <a:latin typeface="Times New Roman" panose="02020603050405020304" pitchFamily="18" charset="0"/>
                <a:cs typeface="Times New Roman" panose="02020603050405020304" pitchFamily="18" charset="0"/>
              </a:rPr>
              <a:t> Вимоги до кандидатів на посаду президента </a:t>
            </a:r>
            <a:endParaRPr lang="uk-UA" sz="2000" b="1" dirty="0">
              <a:latin typeface="Times New Roman" panose="02020603050405020304" pitchFamily="18" charset="0"/>
              <a:cs typeface="Times New Roman" panose="020206030504050203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42" y="962748"/>
            <a:ext cx="10208525" cy="2585669"/>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41" y="3548417"/>
            <a:ext cx="10208525" cy="30707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54" y="115965"/>
            <a:ext cx="11150221" cy="2862322"/>
          </a:xfrm>
          <a:prstGeom prst="rect">
            <a:avLst/>
          </a:prstGeom>
          <a:solidFill>
            <a:schemeClr val="accent1">
              <a:lumMod val="20000"/>
              <a:lumOff val="80000"/>
            </a:schemeClr>
          </a:solidFill>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Особлива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процедура </a:t>
            </a:r>
            <a:r>
              <a:rPr lang="ru-RU" sz="2000" dirty="0" err="1">
                <a:latin typeface="Times New Roman" panose="02020603050405020304" pitchFamily="18" charset="0"/>
                <a:cs typeface="Times New Roman" panose="02020603050405020304" pitchFamily="18" charset="0"/>
              </a:rPr>
              <a:t>обрання</a:t>
            </a:r>
            <a:r>
              <a:rPr lang="ru-RU" sz="2000" dirty="0">
                <a:latin typeface="Times New Roman" panose="02020603050405020304" pitchFamily="18" charset="0"/>
                <a:cs typeface="Times New Roman" panose="02020603050405020304" pitchFamily="18" charset="0"/>
              </a:rPr>
              <a:t> президента </a:t>
            </a:r>
            <a:r>
              <a:rPr lang="ru-RU" sz="2000" dirty="0" err="1">
                <a:latin typeface="Times New Roman" panose="02020603050405020304" pitchFamily="18" charset="0"/>
                <a:cs typeface="Times New Roman" panose="02020603050405020304" pitchFamily="18" charset="0"/>
              </a:rPr>
              <a:t>існує</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Федеративній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республіці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Німеччині</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скликається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спеціальне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засідання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Федеральних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зборів</a:t>
            </a:r>
            <a:r>
              <a:rPr lang="ru-RU" sz="2000" dirty="0">
                <a:latin typeface="Times New Roman" panose="02020603050405020304" pitchFamily="18" charset="0"/>
                <a:cs typeface="Times New Roman" panose="02020603050405020304" pitchFamily="18" charset="0"/>
              </a:rPr>
              <a:t>. Вони </a:t>
            </a:r>
            <a:r>
              <a:rPr lang="ru-RU" sz="2000" dirty="0" err="1">
                <a:latin typeface="Times New Roman" panose="02020603050405020304" pitchFamily="18" charset="0"/>
                <a:cs typeface="Times New Roman" panose="02020603050405020304" pitchFamily="18" charset="0"/>
              </a:rPr>
              <a:t>складаються</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депутатів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нижньої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палати</a:t>
            </a:r>
            <a:r>
              <a:rPr lang="ru-RU" sz="2000" dirty="0">
                <a:latin typeface="Times New Roman" panose="02020603050405020304" pitchFamily="18" charset="0"/>
                <a:cs typeface="Times New Roman" panose="02020603050405020304" pitchFamily="18" charset="0"/>
              </a:rPr>
              <a:t> – Бундестагу та </a:t>
            </a:r>
            <a:r>
              <a:rPr lang="ru-RU" sz="2000" dirty="0" err="1">
                <a:latin typeface="Times New Roman" panose="02020603050405020304" pitchFamily="18" charset="0"/>
                <a:cs typeface="Times New Roman" panose="02020603050405020304" pitchFamily="18" charset="0"/>
              </a:rPr>
              <a:t>однакової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кількості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обраних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народними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представництвами</a:t>
            </a:r>
            <a:r>
              <a:rPr lang="ru-RU" sz="2000" dirty="0">
                <a:latin typeface="Times New Roman" panose="02020603050405020304" pitchFamily="18" charset="0"/>
                <a:cs typeface="Times New Roman" panose="02020603050405020304" pitchFamily="18" charset="0"/>
              </a:rPr>
              <a:t> земель на засадах </a:t>
            </a:r>
            <a:r>
              <a:rPr lang="ru-RU" sz="2000" dirty="0" err="1">
                <a:latin typeface="Times New Roman" panose="02020603050405020304" pitchFamily="18" charset="0"/>
                <a:cs typeface="Times New Roman" panose="02020603050405020304" pitchFamily="18" charset="0"/>
              </a:rPr>
              <a:t>пропорційності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Вибори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серед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кандидатів</a:t>
            </a:r>
            <a:r>
              <a:rPr lang="ru-RU" sz="2000" dirty="0">
                <a:latin typeface="Times New Roman" panose="02020603050405020304" pitchFamily="18" charset="0"/>
                <a:cs typeface="Times New Roman" panose="02020603050405020304" pitchFamily="18" charset="0"/>
              </a:rPr>
              <a:t> на посаду президента </a:t>
            </a:r>
            <a:r>
              <a:rPr lang="ru-RU" sz="2000" dirty="0" err="1">
                <a:latin typeface="Times New Roman" panose="02020603050405020304" pitchFamily="18" charset="0"/>
                <a:cs typeface="Times New Roman" panose="02020603050405020304" pitchFamily="18" charset="0"/>
              </a:rPr>
              <a:t>відбуваються</a:t>
            </a:r>
            <a:r>
              <a:rPr lang="ru-RU" sz="2000" dirty="0">
                <a:latin typeface="Times New Roman" panose="02020603050405020304" pitchFamily="18" charset="0"/>
                <a:cs typeface="Times New Roman" panose="02020603050405020304" pitchFamily="18" charset="0"/>
              </a:rPr>
              <a:t> без </a:t>
            </a:r>
            <a:r>
              <a:rPr lang="ru-RU" sz="2000" dirty="0" err="1">
                <a:latin typeface="Times New Roman" panose="02020603050405020304" pitchFamily="18" charset="0"/>
                <a:cs typeface="Times New Roman" panose="02020603050405020304" pitchFamily="18" charset="0"/>
              </a:rPr>
              <a:t>обговорення</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Обраним</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вважається</a:t>
            </a:r>
            <a:r>
              <a:rPr lang="ru-RU" sz="2000" dirty="0">
                <a:latin typeface="Times New Roman" panose="02020603050405020304" pitchFamily="18" charset="0"/>
                <a:cs typeface="Times New Roman" panose="02020603050405020304" pitchFamily="18" charset="0"/>
              </a:rPr>
              <a:t> кандидат,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отримав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абсолютну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голосів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Федеральних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зборів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протягом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турів</a:t>
            </a:r>
            <a:r>
              <a:rPr lang="ru-RU" sz="2000" dirty="0">
                <a:latin typeface="Times New Roman" panose="02020603050405020304" pitchFamily="18" charset="0"/>
                <a:cs typeface="Times New Roman" panose="02020603050405020304" pitchFamily="18" charset="0"/>
              </a:rPr>
              <a:t> не буде </a:t>
            </a:r>
            <a:r>
              <a:rPr lang="ru-RU" sz="2000" dirty="0" err="1">
                <a:latin typeface="Times New Roman" panose="02020603050405020304" pitchFamily="18" charset="0"/>
                <a:cs typeface="Times New Roman" panose="02020603050405020304" pitchFamily="18" charset="0"/>
              </a:rPr>
              <a:t>обрано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жодного</a:t>
            </a:r>
            <a:r>
              <a:rPr lang="ru-RU" sz="2000" dirty="0">
                <a:latin typeface="Times New Roman" panose="02020603050405020304" pitchFamily="18" charset="0"/>
                <a:cs typeface="Times New Roman" panose="02020603050405020304" pitchFamily="18" charset="0"/>
              </a:rPr>
              <a:t> кандидата, то проводиться </a:t>
            </a:r>
            <a:r>
              <a:rPr lang="ru-RU" sz="2000" dirty="0" err="1">
                <a:latin typeface="Times New Roman" panose="02020603050405020304" pitchFamily="18" charset="0"/>
                <a:cs typeface="Times New Roman" panose="02020603050405020304" pitchFamily="18" charset="0"/>
              </a:rPr>
              <a:t>третій</a:t>
            </a:r>
            <a:r>
              <a:rPr lang="ru-RU" sz="2000" dirty="0">
                <a:latin typeface="Times New Roman" panose="02020603050405020304" pitchFamily="18" charset="0"/>
                <a:cs typeface="Times New Roman" panose="02020603050405020304" pitchFamily="18" charset="0"/>
              </a:rPr>
              <a:t> тур, у </a:t>
            </a:r>
            <a:r>
              <a:rPr lang="ru-RU" sz="2000" dirty="0" err="1">
                <a:latin typeface="Times New Roman" panose="02020603050405020304" pitchFamily="18" charset="0"/>
                <a:cs typeface="Times New Roman" panose="02020603050405020304" pitchFamily="18" charset="0"/>
              </a:rPr>
              <a:t>якому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достатньо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набрати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відносну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більшість</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голосів</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Федеральний</a:t>
            </a:r>
            <a:r>
              <a:rPr lang="ru-RU" sz="2000" dirty="0">
                <a:latin typeface="Times New Roman" panose="02020603050405020304" pitchFamily="18" charset="0"/>
                <a:cs typeface="Times New Roman" panose="02020603050405020304" pitchFamily="18" charset="0"/>
              </a:rPr>
              <a:t> президент з моменту </a:t>
            </a:r>
            <a:r>
              <a:rPr lang="ru-RU" sz="2000" dirty="0" err="1">
                <a:latin typeface="Times New Roman" panose="02020603050405020304" pitchFamily="18" charset="0"/>
                <a:cs typeface="Times New Roman" panose="02020603050405020304" pitchFamily="18" charset="0"/>
              </a:rPr>
              <a:t>обрання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припиняє</a:t>
            </a:r>
            <a:r>
              <a:rPr lang="ru-RU" sz="2000" dirty="0">
                <a:latin typeface="Times New Roman" panose="02020603050405020304" pitchFamily="18" charset="0"/>
                <a:cs typeface="Times New Roman" panose="02020603050405020304" pitchFamily="18" charset="0"/>
              </a:rPr>
              <a:t> свою участь у </a:t>
            </a:r>
            <a:r>
              <a:rPr lang="ru-RU" sz="2000" dirty="0" err="1">
                <a:latin typeface="Times New Roman" panose="02020603050405020304" pitchFamily="18" charset="0"/>
                <a:cs typeface="Times New Roman" panose="02020603050405020304" pitchFamily="18" charset="0"/>
              </a:rPr>
              <a:t>політичній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її</a:t>
            </a:r>
            <a:r>
              <a:rPr lang="ru-RU" sz="2000" dirty="0">
                <a:latin typeface="Times New Roman" panose="02020603050405020304" pitchFamily="18" charset="0"/>
                <a:cs typeface="Times New Roman" panose="02020603050405020304" pitchFamily="18" charset="0"/>
              </a:rPr>
              <a:t> членом до </a:t>
            </a:r>
            <a:r>
              <a:rPr lang="ru-RU" sz="2000" dirty="0" err="1">
                <a:latin typeface="Times New Roman" panose="02020603050405020304" pitchFamily="18" charset="0"/>
                <a:cs typeface="Times New Roman" panose="02020603050405020304" pitchFamily="18" charset="0"/>
              </a:rPr>
              <a:t>виборів</a:t>
            </a:r>
            <a:r>
              <a:rPr lang="ru-RU"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078209" y="3044798"/>
            <a:ext cx="6517875"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Права та </a:t>
            </a:r>
            <a:r>
              <a:rPr lang="ru-RU" sz="2000" b="1" dirty="0" err="1">
                <a:latin typeface="Times New Roman" panose="02020603050405020304" pitchFamily="18" charset="0"/>
                <a:cs typeface="Times New Roman" panose="02020603050405020304" pitchFamily="18" charset="0"/>
              </a:rPr>
              <a:t>обов’язки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президентів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європейських</a:t>
            </a:r>
            <a:r>
              <a:rPr lang="ru-RU" sz="2000" b="1" dirty="0">
                <a:latin typeface="Times New Roman" panose="02020603050405020304" pitchFamily="18" charset="0"/>
                <a:cs typeface="Times New Roman" panose="02020603050405020304" pitchFamily="18" charset="0"/>
              </a:rPr>
              <a:t> держав </a:t>
            </a:r>
            <a:endParaRPr lang="uk-UA"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5534" y="3441680"/>
            <a:ext cx="12030501" cy="3416320"/>
          </a:xfrm>
          <a:prstGeom prst="rect">
            <a:avLst/>
          </a:prstGeom>
          <a:solidFill>
            <a:schemeClr val="accent1">
              <a:lumMod val="20000"/>
              <a:lumOff val="80000"/>
            </a:schemeClr>
          </a:solidFill>
        </p:spPr>
        <p:txBody>
          <a:bodyPr wrap="square">
            <a:spAutoFit/>
          </a:bodyPr>
          <a:lstStyle/>
          <a:p>
            <a:pPr algn="just"/>
            <a:r>
              <a:rPr lang="ru-RU" dirty="0" err="1">
                <a:latin typeface="Times New Roman" panose="02020603050405020304" pitchFamily="18" charset="0"/>
                <a:cs typeface="Times New Roman" panose="02020603050405020304" pitchFamily="18" charset="0"/>
              </a:rPr>
              <a:t>Концепцію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напівпрезидентської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розробив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впровадив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простір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політичної</a:t>
            </a:r>
            <a:r>
              <a:rPr lang="ru-RU" dirty="0">
                <a:latin typeface="Times New Roman" panose="02020603050405020304" pitchFamily="18" charset="0"/>
                <a:cs typeface="Times New Roman" panose="02020603050405020304" pitchFamily="18" charset="0"/>
              </a:rPr>
              <a:t> науки </a:t>
            </a:r>
            <a:r>
              <a:rPr lang="ru-RU" dirty="0" err="1">
                <a:latin typeface="Times New Roman" panose="02020603050405020304" pitchFamily="18" charset="0"/>
                <a:cs typeface="Times New Roman" panose="02020603050405020304" pitchFamily="18" charset="0"/>
              </a:rPr>
              <a:t>М.Дюверже</a:t>
            </a:r>
            <a:r>
              <a:rPr lang="ru-RU" dirty="0">
                <a:latin typeface="Times New Roman" panose="02020603050405020304" pitchFamily="18" charset="0"/>
                <a:cs typeface="Times New Roman" panose="02020603050405020304" pitchFamily="18" charset="0"/>
              </a:rPr>
              <a:t> для характеристики </a:t>
            </a:r>
            <a:r>
              <a:rPr lang="ru-RU" dirty="0" err="1">
                <a:latin typeface="Times New Roman" panose="02020603050405020304" pitchFamily="18" charset="0"/>
                <a:cs typeface="Times New Roman" panose="02020603050405020304" pitchFamily="18" charset="0"/>
              </a:rPr>
              <a:t>політичного</a:t>
            </a:r>
            <a:r>
              <a:rPr lang="ru-RU" dirty="0">
                <a:latin typeface="Times New Roman" panose="02020603050405020304" pitchFamily="18" charset="0"/>
                <a:cs typeface="Times New Roman" panose="02020603050405020304" pitchFamily="18" charset="0"/>
              </a:rPr>
              <a:t> режиму V </a:t>
            </a:r>
            <a:r>
              <a:rPr lang="ru-RU" dirty="0" err="1">
                <a:latin typeface="Times New Roman" panose="02020603050405020304" pitchFamily="18" charset="0"/>
                <a:cs typeface="Times New Roman" panose="02020603050405020304" pitchFamily="18" charset="0"/>
              </a:rPr>
              <a:t>республіки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Франції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Головними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ознаками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М.Дюверже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вважав</a:t>
            </a:r>
            <a:r>
              <a:rPr lang="ru-RU" dirty="0">
                <a:latin typeface="Times New Roman" panose="02020603050405020304" pitchFamily="18" charset="0"/>
                <a:cs typeface="Times New Roman" panose="02020603050405020304" pitchFamily="18" charset="0"/>
              </a:rPr>
              <a:t>: 1) президент </a:t>
            </a:r>
            <a:r>
              <a:rPr lang="ru-RU" dirty="0" err="1">
                <a:latin typeface="Times New Roman" panose="02020603050405020304" pitchFamily="18" charset="0"/>
                <a:cs typeface="Times New Roman" panose="02020603050405020304" pitchFamily="18" charset="0"/>
              </a:rPr>
              <a:t>обирається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голосуванням</a:t>
            </a:r>
            <a:r>
              <a:rPr lang="ru-RU" dirty="0">
                <a:latin typeface="Times New Roman" panose="02020603050405020304" pitchFamily="18" charset="0"/>
                <a:cs typeface="Times New Roman" panose="02020603050405020304" pitchFamily="18" charset="0"/>
              </a:rPr>
              <a:t>; 2) </a:t>
            </a:r>
            <a:r>
              <a:rPr lang="ru-RU" dirty="0" err="1">
                <a:latin typeface="Times New Roman" panose="02020603050405020304" pitchFamily="18" charset="0"/>
                <a:cs typeface="Times New Roman" panose="02020603050405020304" pitchFamily="18" charset="0"/>
              </a:rPr>
              <a:t>прем’єр-міністр</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міністри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володіють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виконавчою</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урядовою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владою</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залишаються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своїх</a:t>
            </a:r>
            <a:r>
              <a:rPr lang="ru-RU" dirty="0">
                <a:latin typeface="Times New Roman" panose="02020603050405020304" pitchFamily="18" charset="0"/>
                <a:cs typeface="Times New Roman" panose="02020603050405020304" pitchFamily="18" charset="0"/>
              </a:rPr>
              <a:t> посадах </a:t>
            </a:r>
            <a:r>
              <a:rPr lang="ru-RU" dirty="0" err="1">
                <a:latin typeface="Times New Roman" panose="02020603050405020304" pitchFamily="18" charset="0"/>
                <a:cs typeface="Times New Roman" panose="02020603050405020304" pitchFamily="18" charset="0"/>
              </a:rPr>
              <a:t>доти</a:t>
            </a:r>
            <a:r>
              <a:rPr lang="ru-RU" dirty="0">
                <a:latin typeface="Times New Roman" panose="02020603050405020304" pitchFamily="18" charset="0"/>
                <a:cs typeface="Times New Roman" panose="02020603050405020304" pitchFamily="18" charset="0"/>
              </a:rPr>
              <a:t>, доки парламент не є до них в </a:t>
            </a:r>
            <a:r>
              <a:rPr lang="ru-RU" dirty="0" err="1" smtClean="0">
                <a:latin typeface="Times New Roman" panose="02020603050405020304" pitchFamily="18" charset="0"/>
                <a:cs typeface="Times New Roman" panose="02020603050405020304" pitchFamily="18" charset="0"/>
              </a:rPr>
              <a:t>опозиції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Дж.Сарторі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написав “</a:t>
            </a:r>
            <a:r>
              <a:rPr lang="ru-RU" dirty="0" err="1">
                <a:latin typeface="Times New Roman" panose="02020603050405020304" pitchFamily="18" charset="0"/>
                <a:cs typeface="Times New Roman" panose="02020603050405020304" pitchFamily="18" charset="0"/>
              </a:rPr>
              <a:t>Порівняльну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конституційну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інженерію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пізніше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М.Дюверже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виділив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критерії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напівпрезидентського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змішаного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по-перше</a:t>
            </a:r>
            <a:r>
              <a:rPr lang="ru-RU" dirty="0">
                <a:latin typeface="Times New Roman" panose="02020603050405020304" pitchFamily="18" charset="0"/>
                <a:cs typeface="Times New Roman" panose="02020603050405020304" pitchFamily="18" charset="0"/>
              </a:rPr>
              <a:t>, президента </a:t>
            </a:r>
            <a:r>
              <a:rPr lang="ru-RU" dirty="0" err="1">
                <a:latin typeface="Times New Roman" panose="02020603050405020304" pitchFamily="18" charset="0"/>
                <a:cs typeface="Times New Roman" panose="02020603050405020304" pitchFamily="18" charset="0"/>
              </a:rPr>
              <a:t>обирають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загальних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прямих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прямих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виборах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головним</a:t>
            </a:r>
            <a:r>
              <a:rPr lang="ru-RU" dirty="0">
                <a:latin typeface="Times New Roman" panose="02020603050405020304" pitchFamily="18" charset="0"/>
                <a:cs typeface="Times New Roman" panose="02020603050405020304" pitchFamily="18" charset="0"/>
              </a:rPr>
              <a:t> є те,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президент не </a:t>
            </a:r>
            <a:r>
              <a:rPr lang="ru-RU" dirty="0" err="1">
                <a:latin typeface="Times New Roman" panose="02020603050405020304" pitchFamily="18" charset="0"/>
                <a:cs typeface="Times New Roman" panose="02020603050405020304" pitchFamily="18" charset="0"/>
              </a:rPr>
              <a:t>обирається</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парламенті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виконавча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подвійну</a:t>
            </a:r>
            <a:r>
              <a:rPr lang="ru-RU" dirty="0">
                <a:latin typeface="Times New Roman" panose="02020603050405020304" pitchFamily="18" charset="0"/>
                <a:cs typeface="Times New Roman" panose="02020603050405020304" pitchFamily="18" charset="0"/>
              </a:rPr>
              <a:t> структуру, </a:t>
            </a:r>
            <a:r>
              <a:rPr lang="ru-RU" dirty="0" err="1">
                <a:latin typeface="Times New Roman" panose="02020603050405020304" pitchFamily="18" charset="0"/>
                <a:cs typeface="Times New Roman" panose="02020603050405020304" pitchFamily="18" charset="0"/>
              </a:rPr>
              <a:t>тобто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влада</a:t>
            </a:r>
            <a:r>
              <a:rPr lang="ru-RU" dirty="0">
                <a:latin typeface="Times New Roman" panose="02020603050405020304" pitchFamily="18" charset="0"/>
                <a:cs typeface="Times New Roman" panose="02020603050405020304" pitchFamily="18" charset="0"/>
              </a:rPr>
              <a:t> представлена </a:t>
            </a:r>
            <a:r>
              <a:rPr lang="ru-RU" dirty="0" err="1">
                <a:latin typeface="Times New Roman" panose="02020603050405020304" pitchFamily="18" charset="0"/>
                <a:cs typeface="Times New Roman" panose="02020603050405020304" pitchFamily="18" charset="0"/>
              </a:rPr>
              <a:t>двома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лідерами</a:t>
            </a:r>
            <a:r>
              <a:rPr lang="ru-RU" dirty="0">
                <a:latin typeface="Times New Roman" panose="02020603050405020304" pitchFamily="18" charset="0"/>
                <a:cs typeface="Times New Roman" panose="02020603050405020304" pitchFamily="18" charset="0"/>
              </a:rPr>
              <a:t> – президентом,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є главою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прем’єр-міністром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очолює</a:t>
            </a:r>
            <a:r>
              <a:rPr lang="ru-RU" dirty="0">
                <a:latin typeface="Times New Roman" panose="02020603050405020304" pitchFamily="18" charset="0"/>
                <a:cs typeface="Times New Roman" panose="02020603050405020304" pitchFamily="18" charset="0"/>
              </a:rPr>
              <a:t> уряд. </a:t>
            </a:r>
            <a:r>
              <a:rPr lang="ru-RU" dirty="0" err="1">
                <a:latin typeface="Times New Roman" panose="02020603050405020304" pitchFamily="18" charset="0"/>
                <a:cs typeface="Times New Roman" panose="02020603050405020304" pitchFamily="18" charset="0"/>
              </a:rPr>
              <a:t>Далі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цей</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зазначив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президент є </a:t>
            </a:r>
            <a:r>
              <a:rPr lang="ru-RU" dirty="0" err="1">
                <a:latin typeface="Times New Roman" panose="02020603050405020304" pitchFamily="18" charset="0"/>
                <a:cs typeface="Times New Roman" panose="02020603050405020304" pitchFamily="18" charset="0"/>
              </a:rPr>
              <a:t>незалежним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парламенту, за </a:t>
            </a:r>
            <a:r>
              <a:rPr lang="ru-RU" dirty="0" err="1">
                <a:latin typeface="Times New Roman" panose="02020603050405020304" pitchFamily="18" charset="0"/>
                <a:cs typeface="Times New Roman" panose="02020603050405020304" pitchFamily="18" charset="0"/>
              </a:rPr>
              <a:t>рахунок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однак</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управляти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самостійно</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змушений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здійснювати</a:t>
            </a:r>
            <a:r>
              <a:rPr lang="ru-RU" dirty="0">
                <a:latin typeface="Times New Roman" panose="02020603050405020304" pitchFamily="18" charset="0"/>
                <a:cs typeface="Times New Roman" panose="02020603050405020304" pitchFamily="18" charset="0"/>
              </a:rPr>
              <a:t> через уряд.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прем’єр-міністр</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кабінет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незалежні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президента </a:t>
            </a:r>
            <a:r>
              <a:rPr lang="ru-RU" dirty="0" err="1">
                <a:latin typeface="Times New Roman" panose="02020603050405020304" pitchFamily="18" charset="0"/>
                <a:cs typeface="Times New Roman" panose="02020603050405020304" pitchFamily="18" charset="0"/>
              </a:rPr>
              <a:t>тим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залежні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парламенту, </a:t>
            </a:r>
            <a:r>
              <a:rPr lang="ru-RU" dirty="0" err="1">
                <a:latin typeface="Times New Roman" panose="02020603050405020304" pitchFamily="18" charset="0"/>
                <a:cs typeface="Times New Roman" panose="02020603050405020304" pitchFamily="18" charset="0"/>
              </a:rPr>
              <a:t>оскільки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потребують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парламентської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довіри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їм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підтримка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парламентської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більшості</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194" y="418744"/>
            <a:ext cx="11614245" cy="5940088"/>
          </a:xfrm>
          <a:prstGeom prst="rect">
            <a:avLst/>
          </a:prstGeom>
          <a:solidFill>
            <a:schemeClr val="accent1">
              <a:lumMod val="20000"/>
              <a:lumOff val="80000"/>
            </a:schemeClr>
          </a:solid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У Франції президент є главою уряду, він головує на засіданнях Ради міністрів (стаття 9); призначає прем’єр-міністра, припиняє виконання ним функцій на підставі його заяви про відставку уряду, за поданням </a:t>
            </a:r>
            <a:r>
              <a:rPr lang="uk-UA" sz="2000" dirty="0" smtClean="0">
                <a:latin typeface="Times New Roman" panose="02020603050405020304" pitchFamily="18" charset="0"/>
                <a:cs typeface="Times New Roman" panose="02020603050405020304" pitchFamily="18" charset="0"/>
              </a:rPr>
              <a:t>прем’єр-міністра </a:t>
            </a:r>
            <a:r>
              <a:rPr lang="uk-UA" sz="2000" dirty="0">
                <a:latin typeface="Times New Roman" panose="02020603050405020304" pitchFamily="18" charset="0"/>
                <a:cs typeface="Times New Roman" panose="02020603050405020304" pitchFamily="18" charset="0"/>
              </a:rPr>
              <a:t>призначає інших членів уряду, припиняє їхні повноваження (стаття 8). Президент може впливати на рішення уряду, оскільки він підписує </a:t>
            </a:r>
            <a:r>
              <a:rPr lang="uk-UA" sz="2000" dirty="0" err="1">
                <a:latin typeface="Times New Roman" panose="02020603050405020304" pitchFamily="18" charset="0"/>
                <a:cs typeface="Times New Roman" panose="02020603050405020304" pitchFamily="18" charset="0"/>
              </a:rPr>
              <a:t>ордонанси</a:t>
            </a:r>
            <a:r>
              <a:rPr lang="uk-UA" sz="2000" dirty="0">
                <a:latin typeface="Times New Roman" panose="02020603050405020304" pitchFamily="18" charset="0"/>
                <a:cs typeface="Times New Roman" panose="02020603050405020304" pitchFamily="18" charset="0"/>
              </a:rPr>
              <a:t> та декрети, які приймає уряд. Він має право звертатися з посланнями до обох палат Національних зборів, призначати трьох членів Конституційної ради з дев’яти, та Голову Конституційної ради, його голос є вирішальним тоді, коли голоси поділені порівну. </a:t>
            </a:r>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Вагомість </a:t>
            </a:r>
            <a:r>
              <a:rPr lang="uk-UA" sz="2000" dirty="0">
                <a:latin typeface="Times New Roman" panose="02020603050405020304" pitchFamily="18" charset="0"/>
                <a:cs typeface="Times New Roman" panose="02020603050405020304" pitchFamily="18" charset="0"/>
              </a:rPr>
              <a:t>посади президента виявляється у праві накладати вето на рішення парламенту; наявності права скеровувати на референдум будь-який законопроект щодо організації державної влади, щодо реформ, які пов’язані з економічною та соціальною політикою, публічними службами; права розпускати Національні збори, після консультацій з прем’єр-міністром і головами палат. </a:t>
            </a:r>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На </a:t>
            </a:r>
            <a:r>
              <a:rPr lang="uk-UA" sz="2000" dirty="0">
                <a:latin typeface="Times New Roman" panose="02020603050405020304" pitchFamily="18" charset="0"/>
                <a:cs typeface="Times New Roman" panose="02020603050405020304" pitchFamily="18" charset="0"/>
              </a:rPr>
              <a:t>підставі статті 16 Конституції президент має право проголошувати у країні надзвичайний стан. Підставою для такого рішення повинна бути значна та безпосередня загроза для інститутів Республіки, незалежності нації, цілісності її території та коли нормальне функціонування конституційних публічних органів припинено. Для запровадження цього стану президент повинен провести консультації з прем’єр-міністром, головами палат і Конституційною </a:t>
            </a:r>
            <a:r>
              <a:rPr lang="uk-UA" sz="2000" dirty="0" smtClean="0">
                <a:latin typeface="Times New Roman" panose="02020603050405020304" pitchFamily="18" charset="0"/>
                <a:cs typeface="Times New Roman" panose="02020603050405020304" pitchFamily="18" charset="0"/>
              </a:rPr>
              <a:t>радою. </a:t>
            </a:r>
            <a:r>
              <a:rPr lang="uk-UA" sz="2000" dirty="0">
                <a:latin typeface="Times New Roman" panose="02020603050405020304" pitchFamily="18" charset="0"/>
                <a:cs typeface="Times New Roman" panose="02020603050405020304" pitchFamily="18" charset="0"/>
              </a:rPr>
              <a:t>Президент не має права заміщати прем’єр-міністра, хоча прем’єр-міністр має право заміщати президента на засіданнях рад і комітетів, які той очолює, включно з засіданнями Ради міністрів. Низка актів президента підлягає обов’язковій контрасигнації з боку прем’єр-міністра або відповідних міністрів.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365" y="112427"/>
            <a:ext cx="11778018" cy="6555641"/>
          </a:xfrm>
          <a:prstGeom prst="rect">
            <a:avLst/>
          </a:prstGeom>
          <a:solidFill>
            <a:schemeClr val="accent1">
              <a:lumMod val="20000"/>
              <a:lumOff val="80000"/>
            </a:schemeClr>
          </a:solid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У </a:t>
            </a:r>
            <a:r>
              <a:rPr lang="ru-RU" sz="2000" b="1" i="1" dirty="0" err="1">
                <a:latin typeface="Times New Roman" panose="02020603050405020304" pitchFamily="18" charset="0"/>
                <a:cs typeface="Times New Roman" panose="02020603050405020304" pitchFamily="18" charset="0"/>
              </a:rPr>
              <a:t>Фінляндії</a:t>
            </a:r>
            <a:r>
              <a:rPr lang="ru-RU" sz="2000" b="1" i="1" dirty="0">
                <a:latin typeface="Times New Roman" panose="02020603050405020304" pitchFamily="18" charset="0"/>
                <a:cs typeface="Times New Roman" panose="02020603050405020304" pitchFamily="18" charset="0"/>
              </a:rPr>
              <a:t> президент</a:t>
            </a:r>
            <a:r>
              <a:rPr lang="ru-RU" sz="2000" dirty="0">
                <a:latin typeface="Times New Roman" panose="02020603050405020304" pitchFamily="18" charset="0"/>
                <a:cs typeface="Times New Roman" panose="02020603050405020304" pitchFamily="18" charset="0"/>
              </a:rPr>
              <a:t> повинен: </a:t>
            </a:r>
            <a:r>
              <a:rPr lang="ru-RU" sz="2000" dirty="0" err="1">
                <a:latin typeface="Times New Roman" panose="02020603050405020304" pitchFamily="18" charset="0"/>
                <a:cs typeface="Times New Roman" panose="02020603050405020304" pitchFamily="18" charset="0"/>
              </a:rPr>
              <a:t>чесно</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ретельно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дотримуватись</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охороняти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Конституцію</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закони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докладати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зусиль</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сприяння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успіхів</a:t>
            </a:r>
            <a:r>
              <a:rPr lang="ru-RU" sz="2000" dirty="0">
                <a:latin typeface="Times New Roman" panose="02020603050405020304" pitchFamily="18" charset="0"/>
                <a:cs typeface="Times New Roman" panose="02020603050405020304" pitchFamily="18" charset="0"/>
              </a:rPr>
              <a:t> народу </a:t>
            </a:r>
            <a:r>
              <a:rPr lang="ru-RU" sz="2000" dirty="0" err="1">
                <a:latin typeface="Times New Roman" panose="02020603050405020304" pitchFamily="18" charset="0"/>
                <a:cs typeface="Times New Roman" panose="02020603050405020304" pitchFamily="18" charset="0"/>
              </a:rPr>
              <a:t>Фінляндії</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Президент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номінує</a:t>
            </a:r>
            <a:r>
              <a:rPr lang="ru-RU" sz="2000" dirty="0">
                <a:latin typeface="Times New Roman" panose="02020603050405020304" pitchFamily="18" charset="0"/>
                <a:cs typeface="Times New Roman" panose="02020603050405020304" pitchFamily="18" charset="0"/>
              </a:rPr>
              <a:t> кандидата на посаду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попередніх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розмов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головою парламенту, </a:t>
            </a:r>
            <a:r>
              <a:rPr lang="ru-RU" sz="2000" dirty="0" err="1">
                <a:latin typeface="Times New Roman" panose="02020603050405020304" pitchFamily="18" charset="0"/>
                <a:cs typeface="Times New Roman" panose="02020603050405020304" pitchFamily="18" charset="0"/>
              </a:rPr>
              <a:t>керівниками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парламентських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груп</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парламенті</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враховуючи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результати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міжпартійних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переговорів</a:t>
            </a:r>
            <a:r>
              <a:rPr lang="ru-RU" sz="2000" dirty="0">
                <a:latin typeface="Times New Roman" panose="02020603050405020304" pitchFamily="18" charset="0"/>
                <a:cs typeface="Times New Roman" panose="02020603050405020304" pitchFamily="18" charset="0"/>
              </a:rPr>
              <a:t> з приводу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уряду.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Членів</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уряду президент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пропозицій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парламентських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фракцій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Звільняє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уряду президент 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їхньої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особистої</a:t>
            </a:r>
            <a:r>
              <a:rPr lang="ru-RU" sz="2000" dirty="0">
                <a:latin typeface="Times New Roman" panose="02020603050405020304" pitchFamily="18" charset="0"/>
                <a:cs typeface="Times New Roman" panose="02020603050405020304" pitchFamily="18" charset="0"/>
              </a:rPr>
              <a:t> заяви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без заяви,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вони не </a:t>
            </a:r>
            <a:r>
              <a:rPr lang="ru-RU" sz="2000" dirty="0" err="1">
                <a:latin typeface="Times New Roman" panose="02020603050405020304" pitchFamily="18" charset="0"/>
                <a:cs typeface="Times New Roman" panose="02020603050405020304" pitchFamily="18" charset="0"/>
              </a:rPr>
              <a:t>користуються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довірою</a:t>
            </a:r>
            <a:r>
              <a:rPr lang="ru-RU" sz="2000" dirty="0">
                <a:latin typeface="Times New Roman" panose="02020603050405020304" pitchFamily="18" charset="0"/>
                <a:cs typeface="Times New Roman" panose="02020603050405020304" pitchFamily="18" charset="0"/>
              </a:rPr>
              <a:t> парламенту,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звільнити</a:t>
            </a:r>
            <a:r>
              <a:rPr lang="ru-RU" sz="2000" dirty="0">
                <a:latin typeface="Times New Roman" panose="02020603050405020304" pitchFamily="18" charset="0"/>
                <a:cs typeface="Times New Roman" panose="02020603050405020304" pitchFamily="18" charset="0"/>
              </a:rPr>
              <a:t> члена уряду за </a:t>
            </a:r>
            <a:r>
              <a:rPr lang="ru-RU" sz="2000" dirty="0" err="1">
                <a:latin typeface="Times New Roman" panose="02020603050405020304" pitchFamily="18" charset="0"/>
                <a:cs typeface="Times New Roman" panose="02020603050405020304" pitchFamily="18" charset="0"/>
              </a:rPr>
              <a:t>ініціативою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На </a:t>
            </a:r>
            <a:r>
              <a:rPr lang="ru-RU" sz="2000" dirty="0" err="1">
                <a:latin typeface="Times New Roman" panose="02020603050405020304" pitchFamily="18" charset="0"/>
                <a:cs typeface="Times New Roman" panose="02020603050405020304" pitchFamily="18" charset="0"/>
              </a:rPr>
              <a:t>відміну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президента </a:t>
            </a:r>
            <a:r>
              <a:rPr lang="ru-RU" sz="2000" dirty="0" err="1">
                <a:latin typeface="Times New Roman" panose="02020603050405020304" pitchFamily="18" charset="0"/>
                <a:cs typeface="Times New Roman" panose="02020603050405020304" pitchFamily="18" charset="0"/>
              </a:rPr>
              <a:t>Франції</a:t>
            </a:r>
            <a:r>
              <a:rPr lang="ru-RU" sz="2000" dirty="0">
                <a:latin typeface="Times New Roman" panose="02020603050405020304" pitchFamily="18" charset="0"/>
                <a:cs typeface="Times New Roman" panose="02020603050405020304" pitchFamily="18" charset="0"/>
              </a:rPr>
              <a:t>, президент </a:t>
            </a:r>
            <a:r>
              <a:rPr lang="ru-RU" sz="2000" dirty="0" err="1">
                <a:latin typeface="Times New Roman" panose="02020603050405020304" pitchFamily="18" charset="0"/>
                <a:cs typeface="Times New Roman" panose="02020603050405020304" pitchFamily="18" charset="0"/>
              </a:rPr>
              <a:t>Фінляндії</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головує</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засіданнях</a:t>
            </a:r>
            <a:r>
              <a:rPr lang="ru-RU" sz="2000" dirty="0">
                <a:latin typeface="Times New Roman" panose="02020603050405020304" pitchFamily="18" charset="0"/>
                <a:cs typeface="Times New Roman" panose="02020603050405020304" pitchFamily="18" charset="0"/>
              </a:rPr>
              <a:t> уряду </a:t>
            </a:r>
            <a:r>
              <a:rPr lang="ru-RU" sz="2000" dirty="0" err="1">
                <a:latin typeface="Times New Roman" panose="02020603050405020304" pitchFamily="18" charset="0"/>
                <a:cs typeface="Times New Roman" panose="02020603050405020304" pitchFamily="18" charset="0"/>
              </a:rPr>
              <a:t>постійно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належить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Згідно</a:t>
            </a:r>
            <a:r>
              <a:rPr lang="ru-RU" sz="2000" dirty="0">
                <a:latin typeface="Times New Roman" panose="02020603050405020304" pitchFamily="18" charset="0"/>
                <a:cs typeface="Times New Roman" panose="02020603050405020304" pitchFamily="18" charset="0"/>
              </a:rPr>
              <a:t> з параграфом 39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головувати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засіданні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Державної</a:t>
            </a:r>
            <a:r>
              <a:rPr lang="ru-RU" sz="2000" dirty="0">
                <a:latin typeface="Times New Roman" panose="02020603050405020304" pitchFamily="18" charset="0"/>
                <a:cs typeface="Times New Roman" panose="02020603050405020304" pitchFamily="18" charset="0"/>
              </a:rPr>
              <a:t> ради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тоді</a:t>
            </a:r>
            <a:r>
              <a:rPr lang="ru-RU" sz="2000" dirty="0">
                <a:latin typeface="Times New Roman" panose="02020603050405020304" pitchFamily="18" charset="0"/>
                <a:cs typeface="Times New Roman" panose="02020603050405020304" pitchFamily="18" charset="0"/>
              </a:rPr>
              <a:t>, коли </a:t>
            </a:r>
            <a:r>
              <a:rPr lang="ru-RU" sz="2000" dirty="0" err="1">
                <a:latin typeface="Times New Roman" panose="02020603050405020304" pitchFamily="18" charset="0"/>
                <a:cs typeface="Times New Roman" panose="02020603050405020304" pitchFamily="18" charset="0"/>
              </a:rPr>
              <a:t>розглядають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питання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належать до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компетенції</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Президент </a:t>
            </a:r>
            <a:r>
              <a:rPr lang="ru-RU" sz="2000" dirty="0" err="1">
                <a:latin typeface="Times New Roman" panose="02020603050405020304" pitchFamily="18" charset="0"/>
                <a:cs typeface="Times New Roman" panose="02020603050405020304" pitchFamily="18" charset="0"/>
              </a:rPr>
              <a:t>приймає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засіданні</a:t>
            </a:r>
            <a:r>
              <a:rPr lang="ru-RU" sz="2000" dirty="0">
                <a:latin typeface="Times New Roman" panose="02020603050405020304" pitchFamily="18" charset="0"/>
                <a:cs typeface="Times New Roman" panose="02020603050405020304" pitchFamily="18" charset="0"/>
              </a:rPr>
              <a:t> уряду 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доповіді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міністра</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компетенції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якого</a:t>
            </a:r>
            <a:r>
              <a:rPr lang="ru-RU" sz="2000" dirty="0">
                <a:latin typeface="Times New Roman" panose="02020603050405020304" pitchFamily="18" charset="0"/>
                <a:cs typeface="Times New Roman" panose="02020603050405020304" pitchFamily="18" charset="0"/>
              </a:rPr>
              <a:t> входить </a:t>
            </a:r>
            <a:r>
              <a:rPr lang="ru-RU" sz="2000" dirty="0" err="1">
                <a:latin typeface="Times New Roman" panose="02020603050405020304" pitchFamily="18" charset="0"/>
                <a:cs typeface="Times New Roman" panose="02020603050405020304" pitchFamily="18" charset="0"/>
              </a:rPr>
              <a:t>питання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розглядається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президента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контрасигновані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Державна</a:t>
            </a:r>
            <a:r>
              <a:rPr lang="ru-RU" sz="2000" dirty="0">
                <a:latin typeface="Times New Roman" panose="02020603050405020304" pitchFamily="18" charset="0"/>
                <a:cs typeface="Times New Roman" panose="02020603050405020304" pitchFamily="18" charset="0"/>
              </a:rPr>
              <a:t> рада (уряд)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реалізовувати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життя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президента. </a:t>
            </a:r>
            <a:r>
              <a:rPr lang="ru-RU" sz="2000" dirty="0" err="1">
                <a:latin typeface="Times New Roman" panose="02020603050405020304" pitchFamily="18" charset="0"/>
                <a:cs typeface="Times New Roman" panose="02020603050405020304" pitchFamily="18" charset="0"/>
              </a:rPr>
              <a:t>Виконуючи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загальний</a:t>
            </a:r>
            <a:r>
              <a:rPr lang="ru-RU" sz="2000" dirty="0">
                <a:latin typeface="Times New Roman" panose="02020603050405020304" pitchFamily="18" charset="0"/>
                <a:cs typeface="Times New Roman" panose="02020603050405020304" pitchFamily="18" charset="0"/>
              </a:rPr>
              <a:t> контроль за </a:t>
            </a:r>
            <a:r>
              <a:rPr lang="ru-RU" sz="2000" dirty="0" err="1">
                <a:latin typeface="Times New Roman" panose="02020603050405020304" pitchFamily="18" charset="0"/>
                <a:cs typeface="Times New Roman" panose="02020603050405020304" pitchFamily="18" charset="0"/>
              </a:rPr>
              <a:t>управлінням</a:t>
            </a:r>
            <a:r>
              <a:rPr lang="ru-RU" sz="2000" dirty="0">
                <a:latin typeface="Times New Roman" panose="02020603050405020304" pitchFamily="18" charset="0"/>
                <a:cs typeface="Times New Roman" panose="02020603050405020304" pitchFamily="18" charset="0"/>
              </a:rPr>
              <a:t> державою, президент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вимагати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йому</a:t>
            </a:r>
            <a:r>
              <a:rPr lang="ru-RU" sz="2000" dirty="0">
                <a:latin typeface="Times New Roman" panose="02020603050405020304" pitchFamily="18" charset="0"/>
                <a:cs typeface="Times New Roman" panose="02020603050405020304" pitchFamily="18" charset="0"/>
              </a:rPr>
              <a:t> надавали </a:t>
            </a:r>
            <a:r>
              <a:rPr lang="ru-RU" sz="2000" dirty="0" err="1">
                <a:latin typeface="Times New Roman" panose="02020603050405020304" pitchFamily="18" charset="0"/>
                <a:cs typeface="Times New Roman" panose="02020603050405020304" pitchFamily="18" charset="0"/>
              </a:rPr>
              <a:t>інформацію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глав </a:t>
            </a:r>
            <a:r>
              <a:rPr lang="ru-RU" sz="2000" dirty="0" err="1">
                <a:latin typeface="Times New Roman" panose="02020603050405020304" pitchFamily="18" charset="0"/>
                <a:cs typeface="Times New Roman" panose="02020603050405020304" pitchFamily="18" charset="0"/>
              </a:rPr>
              <a:t>відомств</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їхніх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ревізію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їхньої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діяльності</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До </a:t>
            </a:r>
            <a:r>
              <a:rPr lang="ru-RU" sz="2000" dirty="0" err="1">
                <a:latin typeface="Times New Roman" panose="02020603050405020304" pitchFamily="18" charset="0"/>
                <a:cs typeface="Times New Roman" panose="02020603050405020304" pitchFamily="18" charset="0"/>
              </a:rPr>
              <a:t>компетенції</a:t>
            </a:r>
            <a:r>
              <a:rPr lang="ru-RU" sz="2000" dirty="0">
                <a:latin typeface="Times New Roman" panose="02020603050405020304" pitchFamily="18" charset="0"/>
                <a:cs typeface="Times New Roman" panose="02020603050405020304" pitchFamily="18" charset="0"/>
              </a:rPr>
              <a:t> президента </a:t>
            </a:r>
            <a:r>
              <a:rPr lang="ru-RU" sz="2000" dirty="0" err="1">
                <a:latin typeface="Times New Roman" panose="02020603050405020304" pitchFamily="18" charset="0"/>
                <a:cs typeface="Times New Roman" panose="02020603050405020304" pitchFamily="18" charset="0"/>
              </a:rPr>
              <a:t>належить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скликання</a:t>
            </a:r>
            <a:r>
              <a:rPr lang="ru-RU" sz="2000" dirty="0">
                <a:latin typeface="Times New Roman" panose="02020603050405020304" pitchFamily="18" charset="0"/>
                <a:cs typeface="Times New Roman" panose="02020603050405020304" pitchFamily="18" charset="0"/>
              </a:rPr>
              <a:t> парламенту на </a:t>
            </a:r>
            <a:r>
              <a:rPr lang="ru-RU" sz="2000" dirty="0" err="1">
                <a:latin typeface="Times New Roman" panose="02020603050405020304" pitchFamily="18" charset="0"/>
                <a:cs typeface="Times New Roman" panose="02020603050405020304" pitchFamily="18" charset="0"/>
              </a:rPr>
              <a:t>позачергові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сесії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відкриття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парламентських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сесій</a:t>
            </a:r>
            <a:r>
              <a:rPr lang="ru-RU" sz="2000" dirty="0">
                <a:latin typeface="Times New Roman" panose="02020603050405020304" pitchFamily="18" charset="0"/>
                <a:cs typeface="Times New Roman" panose="02020603050405020304" pitchFamily="18" charset="0"/>
              </a:rPr>
              <a:t>. Президент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за </a:t>
            </a:r>
            <a:r>
              <a:rPr lang="ru-RU" sz="2000" dirty="0" err="1">
                <a:latin typeface="Times New Roman" panose="02020603050405020304" pitchFamily="18" charset="0"/>
                <a:cs typeface="Times New Roman" panose="02020603050405020304" pitchFamily="18" charset="0"/>
              </a:rPr>
              <a:t>пропозицією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заслухавши</a:t>
            </a:r>
            <a:r>
              <a:rPr lang="ru-RU" sz="2000" dirty="0">
                <a:latin typeface="Times New Roman" panose="02020603050405020304" pitchFamily="18" charset="0"/>
                <a:cs typeface="Times New Roman" panose="02020603050405020304" pitchFamily="18" charset="0"/>
              </a:rPr>
              <a:t> думку </a:t>
            </a:r>
            <a:r>
              <a:rPr lang="ru-RU" sz="2000" dirty="0" err="1">
                <a:latin typeface="Times New Roman" panose="02020603050405020304" pitchFamily="18" charset="0"/>
                <a:cs typeface="Times New Roman" panose="02020603050405020304" pitchFamily="18" charset="0"/>
              </a:rPr>
              <a:t>голови</a:t>
            </a:r>
            <a:r>
              <a:rPr lang="ru-RU" sz="2000" dirty="0">
                <a:latin typeface="Times New Roman" panose="02020603050405020304" pitchFamily="18" charset="0"/>
                <a:cs typeface="Times New Roman" panose="02020603050405020304" pitchFamily="18" charset="0"/>
              </a:rPr>
              <a:t> парламенту і </a:t>
            </a:r>
            <a:r>
              <a:rPr lang="ru-RU" sz="2000" dirty="0" err="1">
                <a:latin typeface="Times New Roman" panose="02020603050405020304" pitchFamily="18" charset="0"/>
                <a:cs typeface="Times New Roman" panose="02020603050405020304" pitchFamily="18" charset="0"/>
              </a:rPr>
              <a:t>парламентських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фракцій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достроково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розпустити</a:t>
            </a:r>
            <a:r>
              <a:rPr lang="ru-RU" sz="2000" dirty="0">
                <a:latin typeface="Times New Roman" panose="02020603050405020304" pitchFamily="18" charset="0"/>
                <a:cs typeface="Times New Roman" panose="02020603050405020304" pitchFamily="18" charset="0"/>
              </a:rPr>
              <a:t> парламент та </a:t>
            </a:r>
            <a:r>
              <a:rPr lang="ru-RU" sz="2000" dirty="0" err="1">
                <a:latin typeface="Times New Roman" panose="02020603050405020304" pitchFamily="18" charset="0"/>
                <a:cs typeface="Times New Roman" panose="02020603050405020304" pitchFamily="18" charset="0"/>
              </a:rPr>
              <a:t>призначити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вибори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певних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випадках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стосовно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визначених</a:t>
            </a:r>
            <a:r>
              <a:rPr lang="ru-RU" sz="2000" dirty="0">
                <a:latin typeface="Times New Roman" panose="02020603050405020304" pitchFamily="18" charset="0"/>
                <a:cs typeface="Times New Roman" panose="02020603050405020304" pitchFamily="18" charset="0"/>
              </a:rPr>
              <a:t> сфер, президент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видавати</a:t>
            </a:r>
            <a:r>
              <a:rPr lang="ru-RU" sz="2000" dirty="0">
                <a:latin typeface="Times New Roman" panose="02020603050405020304" pitchFamily="18" charset="0"/>
                <a:cs typeface="Times New Roman" panose="02020603050405020304" pitchFamily="18" charset="0"/>
              </a:rPr>
              <a:t> постанови, </a:t>
            </a:r>
            <a:r>
              <a:rPr lang="ru-RU" sz="2000" dirty="0" err="1">
                <a:latin typeface="Times New Roman" panose="02020603050405020304" pitchFamily="18" charset="0"/>
                <a:cs typeface="Times New Roman" panose="02020603050405020304" pitchFamily="18" charset="0"/>
              </a:rPr>
              <a:t>зміст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яких</a:t>
            </a:r>
            <a:r>
              <a:rPr lang="ru-RU" sz="2000" dirty="0">
                <a:latin typeface="Times New Roman" panose="02020603050405020304" pitchFamily="18" charset="0"/>
                <a:cs typeface="Times New Roman" panose="02020603050405020304" pitchFamily="18" charset="0"/>
              </a:rPr>
              <a:t> не повинен </a:t>
            </a:r>
            <a:r>
              <a:rPr lang="ru-RU" sz="2000" dirty="0" err="1">
                <a:latin typeface="Times New Roman" panose="02020603050405020304" pitchFamily="18" charset="0"/>
                <a:cs typeface="Times New Roman" panose="02020603050405020304" pitchFamily="18" charset="0"/>
              </a:rPr>
              <a:t>суперечити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прийнятим</a:t>
            </a:r>
            <a:r>
              <a:rPr lang="ru-RU" sz="2000" dirty="0">
                <a:latin typeface="Times New Roman" panose="02020603050405020304" pitchFamily="18" charset="0"/>
                <a:cs typeface="Times New Roman" panose="02020603050405020304" pitchFamily="18" charset="0"/>
              </a:rPr>
              <a:t> законам.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7" y="196334"/>
            <a:ext cx="11791666" cy="6555641"/>
          </a:xfrm>
          <a:prstGeom prst="rect">
            <a:avLst/>
          </a:prstGeom>
          <a:solidFill>
            <a:schemeClr val="accent1">
              <a:lumMod val="20000"/>
              <a:lumOff val="80000"/>
            </a:schemeClr>
          </a:solid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Президент є </a:t>
            </a:r>
            <a:r>
              <a:rPr lang="ru-RU" sz="2000" dirty="0" err="1">
                <a:latin typeface="Times New Roman" panose="02020603050405020304" pitchFamily="18" charset="0"/>
                <a:cs typeface="Times New Roman" panose="02020603050405020304" pitchFamily="18" charset="0"/>
              </a:rPr>
              <a:t>Верховним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головнокомандувачем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збройними</a:t>
            </a:r>
            <a:r>
              <a:rPr lang="ru-RU" sz="2000" dirty="0">
                <a:latin typeface="Times New Roman" panose="02020603050405020304" pitchFamily="18" charset="0"/>
                <a:cs typeface="Times New Roman" panose="02020603050405020304" pitchFamily="18" charset="0"/>
              </a:rPr>
              <a:t> силами, </a:t>
            </a:r>
            <a:r>
              <a:rPr lang="ru-RU" sz="2000" dirty="0" err="1">
                <a:latin typeface="Times New Roman" panose="02020603050405020304" pitchFamily="18" charset="0"/>
                <a:cs typeface="Times New Roman" panose="02020603050405020304" pitchFamily="18" charset="0"/>
              </a:rPr>
              <a:t>хоча</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часі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війни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передавати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іншій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особі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президента з </a:t>
            </a:r>
            <a:r>
              <a:rPr lang="ru-RU" sz="2000" dirty="0" err="1">
                <a:latin typeface="Times New Roman" panose="02020603050405020304" pitchFamily="18" charset="0"/>
                <a:cs typeface="Times New Roman" panose="02020603050405020304" pitchFamily="18" charset="0"/>
              </a:rPr>
              <a:t>питань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національної</a:t>
            </a:r>
            <a:r>
              <a:rPr lang="ru-RU" sz="2000" dirty="0">
                <a:latin typeface="Times New Roman" panose="02020603050405020304" pitchFamily="18" charset="0"/>
                <a:cs typeface="Times New Roman" panose="02020603050405020304" pitchFamily="18" charset="0"/>
              </a:rPr>
              <a:t> оборони та </a:t>
            </a:r>
            <a:r>
              <a:rPr lang="ru-RU" sz="2000" dirty="0" err="1">
                <a:latin typeface="Times New Roman" panose="02020603050405020304" pitchFamily="18" charset="0"/>
                <a:cs typeface="Times New Roman" panose="02020603050405020304" pitchFamily="18" charset="0"/>
              </a:rPr>
              <a:t>стосовно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призначень</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військові</a:t>
            </a:r>
            <a:r>
              <a:rPr lang="ru-RU" sz="2000" dirty="0">
                <a:latin typeface="Times New Roman" panose="02020603050405020304" pitchFamily="18" charset="0"/>
                <a:cs typeface="Times New Roman" panose="02020603050405020304" pitchFamily="18" charset="0"/>
              </a:rPr>
              <a:t> посади не </a:t>
            </a:r>
            <a:r>
              <a:rPr lang="ru-RU" sz="2000" dirty="0" err="1">
                <a:latin typeface="Times New Roman" panose="02020603050405020304" pitchFamily="18" charset="0"/>
                <a:cs typeface="Times New Roman" panose="02020603050405020304" pitchFamily="18" charset="0"/>
              </a:rPr>
              <a:t>підлягають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загальним</a:t>
            </a:r>
            <a:r>
              <a:rPr lang="ru-RU" sz="2000" dirty="0">
                <a:latin typeface="Times New Roman" panose="02020603050405020304" pitchFamily="18" charset="0"/>
                <a:cs typeface="Times New Roman" panose="02020603050405020304" pitchFamily="18" charset="0"/>
              </a:rPr>
              <a:t> нормам </a:t>
            </a:r>
            <a:r>
              <a:rPr lang="ru-RU" sz="2000" dirty="0" err="1">
                <a:latin typeface="Times New Roman" panose="02020603050405020304" pitchFamily="18" charset="0"/>
                <a:cs typeface="Times New Roman" panose="02020603050405020304" pitchFamily="18" charset="0"/>
              </a:rPr>
              <a:t>контрасигнації</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регулюються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особливими</a:t>
            </a:r>
            <a:r>
              <a:rPr lang="ru-RU" sz="2000" dirty="0">
                <a:latin typeface="Times New Roman" panose="02020603050405020304" pitchFamily="18" charset="0"/>
                <a:cs typeface="Times New Roman" panose="02020603050405020304" pitchFamily="18" charset="0"/>
              </a:rPr>
              <a:t> постановами.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Президент </a:t>
            </a:r>
            <a:r>
              <a:rPr lang="ru-RU" sz="2000" dirty="0" err="1">
                <a:latin typeface="Times New Roman" panose="02020603050405020304" pitchFamily="18" charset="0"/>
                <a:cs typeface="Times New Roman" panose="02020603050405020304" pitchFamily="18" charset="0"/>
              </a:rPr>
              <a:t>визначає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відносини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Фінляндії</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іншими</a:t>
            </a:r>
            <a:r>
              <a:rPr lang="ru-RU" sz="2000" dirty="0">
                <a:latin typeface="Times New Roman" panose="02020603050405020304" pitchFamily="18" charset="0"/>
                <a:cs typeface="Times New Roman" panose="02020603050405020304" pitchFamily="18" charset="0"/>
              </a:rPr>
              <a:t> державами, </a:t>
            </a:r>
            <a:r>
              <a:rPr lang="ru-RU" sz="2000" dirty="0" err="1">
                <a:latin typeface="Times New Roman" panose="02020603050405020304" pitchFamily="18" charset="0"/>
                <a:cs typeface="Times New Roman" panose="02020603050405020304" pitchFamily="18" charset="0"/>
              </a:rPr>
              <a:t>підписані</a:t>
            </a:r>
            <a:r>
              <a:rPr lang="ru-RU" sz="2000" dirty="0">
                <a:latin typeface="Times New Roman" panose="02020603050405020304" pitchFamily="18" charset="0"/>
                <a:cs typeface="Times New Roman" panose="02020603050405020304" pitchFamily="18" charset="0"/>
              </a:rPr>
              <a:t> ним угоди </a:t>
            </a:r>
            <a:r>
              <a:rPr lang="ru-RU" sz="2000" dirty="0" err="1">
                <a:latin typeface="Times New Roman" panose="02020603050405020304" pitchFamily="18" charset="0"/>
                <a:cs typeface="Times New Roman" panose="02020603050405020304" pitchFamily="18" charset="0"/>
              </a:rPr>
              <a:t>підлягають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ратифікації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послів</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акредитує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повноважних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іноземних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представників</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Президент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Канцлера </a:t>
            </a:r>
            <a:r>
              <a:rPr lang="ru-RU" sz="2000" dirty="0" err="1">
                <a:latin typeface="Times New Roman" panose="02020603050405020304" pitchFamily="18" charset="0"/>
                <a:cs typeface="Times New Roman" panose="02020603050405020304" pitchFamily="18" charset="0"/>
              </a:rPr>
              <a:t>юстиції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Вищого</a:t>
            </a:r>
            <a:r>
              <a:rPr lang="ru-RU" sz="2000" dirty="0">
                <a:latin typeface="Times New Roman" panose="02020603050405020304" pitchFamily="18" charset="0"/>
                <a:cs typeface="Times New Roman" panose="02020603050405020304" pitchFamily="18" charset="0"/>
              </a:rPr>
              <a:t> суду, </a:t>
            </a:r>
            <a:r>
              <a:rPr lang="ru-RU" sz="2000" dirty="0" err="1">
                <a:latin typeface="Times New Roman" panose="02020603050405020304" pitchFamily="18" charset="0"/>
                <a:cs typeface="Times New Roman" panose="02020603050405020304" pitchFamily="18" charset="0"/>
              </a:rPr>
              <a:t>вищих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чиновників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надавати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громадянство</a:t>
            </a:r>
            <a:r>
              <a:rPr lang="ru-RU" sz="2000" dirty="0">
                <a:latin typeface="Times New Roman" panose="02020603050405020304" pitchFamily="18" charset="0"/>
                <a:cs typeface="Times New Roman" panose="02020603050405020304" pitchFamily="18" charset="0"/>
              </a:rPr>
              <a:t> особам,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громадянами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іншої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одночасно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позбавляти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громадянства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помилувати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пом’якшувати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Канцлер </a:t>
            </a:r>
            <a:r>
              <a:rPr lang="ru-RU" sz="2000" dirty="0" err="1">
                <a:latin typeface="Times New Roman" panose="02020603050405020304" pitchFamily="18" charset="0"/>
                <a:cs typeface="Times New Roman" panose="02020603050405020304" pitchFamily="18" charset="0"/>
              </a:rPr>
              <a:t>юстиції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уряд </a:t>
            </a:r>
            <a:r>
              <a:rPr lang="ru-RU" sz="2000" dirty="0" err="1">
                <a:latin typeface="Times New Roman" panose="02020603050405020304" pitchFamily="18" charset="0"/>
                <a:cs typeface="Times New Roman" panose="02020603050405020304" pitchFamily="18" charset="0"/>
              </a:rPr>
              <a:t>вважають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президент </a:t>
            </a:r>
            <a:r>
              <a:rPr lang="ru-RU" sz="2000" dirty="0" err="1">
                <a:latin typeface="Times New Roman" panose="02020603050405020304" pitchFamily="18" charset="0"/>
                <a:cs typeface="Times New Roman" panose="02020603050405020304" pitchFamily="18" charset="0"/>
              </a:rPr>
              <a:t>винний</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державній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зраді</a:t>
            </a:r>
            <a:r>
              <a:rPr lang="ru-RU" sz="2000" dirty="0">
                <a:latin typeface="Times New Roman" panose="02020603050405020304" pitchFamily="18" charset="0"/>
                <a:cs typeface="Times New Roman" panose="02020603050405020304" pitchFamily="18" charset="0"/>
              </a:rPr>
              <a:t>, то вони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повідомити</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парламент.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про початок </a:t>
            </a:r>
            <a:r>
              <a:rPr lang="ru-RU" sz="2000" dirty="0" err="1">
                <a:latin typeface="Times New Roman" panose="02020603050405020304" pitchFamily="18" charset="0"/>
                <a:cs typeface="Times New Roman" panose="02020603050405020304" pitchFamily="18" charset="0"/>
              </a:rPr>
              <a:t>карної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справи</a:t>
            </a:r>
            <a:r>
              <a:rPr lang="ru-RU" sz="2000" dirty="0">
                <a:latin typeface="Times New Roman" panose="02020603050405020304" pitchFamily="18" charset="0"/>
                <a:cs typeface="Times New Roman" panose="02020603050405020304" pitchFamily="18" charset="0"/>
              </a:rPr>
              <a:t> парламент </a:t>
            </a:r>
            <a:r>
              <a:rPr lang="ru-RU" sz="2000" dirty="0" err="1">
                <a:latin typeface="Times New Roman" panose="02020603050405020304" pitchFamily="18" charset="0"/>
                <a:cs typeface="Times New Roman" panose="02020603050405020304" pitchFamily="18" charset="0"/>
              </a:rPr>
              <a:t>приймає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трьома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четвертими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голосів</a:t>
            </a:r>
            <a:r>
              <a:rPr lang="ru-RU" sz="2000" dirty="0">
                <a:latin typeface="Times New Roman" panose="02020603050405020304" pitchFamily="18" charset="0"/>
                <a:cs typeface="Times New Roman" panose="02020603050405020304" pitchFamily="18" charset="0"/>
              </a:rPr>
              <a:t>. Справу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розглядати</a:t>
            </a:r>
            <a:r>
              <a:rPr lang="ru-RU" sz="2000" dirty="0">
                <a:latin typeface="Times New Roman" panose="02020603050405020304" pitchFamily="18" charset="0"/>
                <a:cs typeface="Times New Roman" panose="02020603050405020304" pitchFamily="18" charset="0"/>
              </a:rPr>
              <a:t> у Верховному </a:t>
            </a:r>
            <a:r>
              <a:rPr lang="ru-RU" sz="2000" dirty="0" err="1">
                <a:latin typeface="Times New Roman" panose="02020603050405020304" pitchFamily="18" charset="0"/>
                <a:cs typeface="Times New Roman" panose="02020603050405020304" pitchFamily="18" charset="0"/>
              </a:rPr>
              <a:t>суді</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Президент </a:t>
            </a:r>
            <a:r>
              <a:rPr lang="ru-RU" sz="2000" b="1" dirty="0" err="1">
                <a:latin typeface="Times New Roman" panose="02020603050405020304" pitchFamily="18" charset="0"/>
                <a:cs typeface="Times New Roman" panose="02020603050405020304" pitchFamily="18" charset="0"/>
              </a:rPr>
              <a:t>Португалії</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представляє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Республіку</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зобов’язаний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забезпечувати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незалежність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єдність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нормальне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функціонування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демократичних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інститутів</a:t>
            </a:r>
            <a:r>
              <a:rPr lang="ru-RU" sz="2000" dirty="0">
                <a:latin typeface="Times New Roman" panose="02020603050405020304" pitchFamily="18" charset="0"/>
                <a:cs typeface="Times New Roman" panose="02020603050405020304" pitchFamily="18" charset="0"/>
              </a:rPr>
              <a:t>. Президент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консультацій</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політичними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партіями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представленими</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Асамблеї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Республіки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враховуючи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результати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виборів</a:t>
            </a:r>
            <a:r>
              <a:rPr lang="ru-RU" sz="2000" dirty="0">
                <a:latin typeface="Times New Roman" panose="02020603050405020304" pitchFamily="18" charset="0"/>
                <a:cs typeface="Times New Roman" panose="02020603050405020304" pitchFamily="18" charset="0"/>
              </a:rPr>
              <a:t>. Президент 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уряду. Уряд </a:t>
            </a:r>
            <a:r>
              <a:rPr lang="ru-RU" sz="2000" dirty="0" err="1">
                <a:latin typeface="Times New Roman" panose="02020603050405020304" pitchFamily="18" charset="0"/>
                <a:cs typeface="Times New Roman" panose="02020603050405020304" pitchFamily="18" charset="0"/>
              </a:rPr>
              <a:t>несе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однакову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відповідальність</a:t>
            </a:r>
            <a:r>
              <a:rPr lang="ru-RU" sz="2000" dirty="0">
                <a:latin typeface="Times New Roman" panose="02020603050405020304" pitchFamily="18" charset="0"/>
                <a:cs typeface="Times New Roman" panose="02020603050405020304" pitchFamily="18" charset="0"/>
              </a:rPr>
              <a:t> перед президентом і перед парламентом.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Президент </a:t>
            </a:r>
            <a:r>
              <a:rPr lang="ru-RU" sz="2000" dirty="0">
                <a:latin typeface="Times New Roman" panose="02020603050405020304" pitchFamily="18" charset="0"/>
                <a:cs typeface="Times New Roman" panose="02020603050405020304" pitchFamily="18" charset="0"/>
              </a:rPr>
              <a:t>на </a:t>
            </a:r>
            <a:r>
              <a:rPr lang="ru-RU" sz="2000" dirty="0" err="1">
                <a:latin typeface="Times New Roman" panose="02020603050405020304" pitchFamily="18" charset="0"/>
                <a:cs typeface="Times New Roman" panose="02020603050405020304" pitchFamily="18" charset="0"/>
              </a:rPr>
              <a:t>підставі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статті</a:t>
            </a:r>
            <a:r>
              <a:rPr lang="ru-RU" sz="2000" dirty="0">
                <a:latin typeface="Times New Roman" panose="02020603050405020304" pitchFamily="18" charset="0"/>
                <a:cs typeface="Times New Roman" panose="02020603050405020304" pitchFamily="18" charset="0"/>
              </a:rPr>
              <a:t> 198 пункту другого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відправити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відставку</a:t>
            </a:r>
            <a:r>
              <a:rPr lang="ru-RU" sz="2000" dirty="0">
                <a:latin typeface="Times New Roman" panose="02020603050405020304" pitchFamily="18" charset="0"/>
                <a:cs typeface="Times New Roman" panose="02020603050405020304" pitchFamily="18" charset="0"/>
              </a:rPr>
              <a:t> уряд </a:t>
            </a:r>
            <a:r>
              <a:rPr lang="ru-RU" sz="2000" dirty="0" err="1">
                <a:latin typeface="Times New Roman" panose="02020603050405020304" pitchFamily="18" charset="0"/>
                <a:cs typeface="Times New Roman" panose="02020603050405020304" pitchFamily="18" charset="0"/>
              </a:rPr>
              <a:t>тоді</a:t>
            </a:r>
            <a:r>
              <a:rPr lang="ru-RU" sz="2000" dirty="0">
                <a:latin typeface="Times New Roman" panose="02020603050405020304" pitchFamily="18" charset="0"/>
                <a:cs typeface="Times New Roman" panose="02020603050405020304" pitchFamily="18" charset="0"/>
              </a:rPr>
              <a:t>, коли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потрібно</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забезпечення</a:t>
            </a:r>
            <a:r>
              <a:rPr lang="ru-RU" sz="2000" dirty="0">
                <a:latin typeface="Times New Roman" panose="02020603050405020304" pitchFamily="18" charset="0"/>
                <a:cs typeface="Times New Roman" panose="02020603050405020304" pitchFamily="18" charset="0"/>
              </a:rPr>
              <a:t> нормального </a:t>
            </a:r>
            <a:r>
              <a:rPr lang="ru-RU" sz="2000" dirty="0" err="1">
                <a:latin typeface="Times New Roman" panose="02020603050405020304" pitchFamily="18" charset="0"/>
                <a:cs typeface="Times New Roman" panose="02020603050405020304" pitchFamily="18" charset="0"/>
              </a:rPr>
              <a:t>функціонування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демократичних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інститутів</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попередньо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заслухати</a:t>
            </a:r>
            <a:r>
              <a:rPr lang="ru-RU" sz="2000" dirty="0">
                <a:latin typeface="Times New Roman" panose="02020603050405020304" pitchFamily="18" charset="0"/>
                <a:cs typeface="Times New Roman" panose="02020603050405020304" pitchFamily="18" charset="0"/>
              </a:rPr>
              <a:t> думку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Державної</a:t>
            </a:r>
            <a:r>
              <a:rPr lang="ru-RU" sz="2000" dirty="0">
                <a:latin typeface="Times New Roman" panose="02020603050405020304" pitchFamily="18" charset="0"/>
                <a:cs typeface="Times New Roman" panose="02020603050405020304" pitchFamily="18" charset="0"/>
              </a:rPr>
              <a:t> ради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194" y="0"/>
            <a:ext cx="8802806" cy="3480179"/>
          </a:xfrm>
          <a:prstGeom prst="rect">
            <a:avLst/>
          </a:prstGeom>
        </p:spPr>
      </p:pic>
      <p:sp>
        <p:nvSpPr>
          <p:cNvPr id="3" name="Прямоугольник 2"/>
          <p:cNvSpPr/>
          <p:nvPr/>
        </p:nvSpPr>
        <p:spPr>
          <a:xfrm rot="10800000" flipV="1">
            <a:off x="-1" y="5000165"/>
            <a:ext cx="8135815" cy="369332"/>
          </a:xfrm>
          <a:prstGeom prst="rect">
            <a:avLst/>
          </a:prstGeom>
          <a:solidFill>
            <a:schemeClr val="accent1">
              <a:lumMod val="20000"/>
              <a:lumOff val="80000"/>
            </a:schemeClr>
          </a:solidFill>
        </p:spPr>
        <p:txBody>
          <a:bodyPr wrap="square">
            <a:spAutoFit/>
          </a:bodyPr>
          <a:lstStyle/>
          <a:p>
            <a:endParaRPr lang="uk-UA"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 y="3480179"/>
            <a:ext cx="7935298" cy="3416320"/>
          </a:xfrm>
          <a:prstGeom prst="rect">
            <a:avLst/>
          </a:prstGeom>
          <a:solidFill>
            <a:schemeClr val="accent1">
              <a:lumMod val="20000"/>
              <a:lumOff val="80000"/>
            </a:schemeClr>
          </a:solidFill>
        </p:spPr>
        <p:txBody>
          <a:bodyPr wrap="square">
            <a:spAutoFit/>
          </a:bodyPr>
          <a:lstStyle/>
          <a:p>
            <a:pPr lvl="0"/>
            <a:r>
              <a:rPr lang="ru-RU" dirty="0" smtClean="0">
                <a:solidFill>
                  <a:prstClr val="black"/>
                </a:solidFill>
                <a:latin typeface="Times New Roman" panose="02020603050405020304" pitchFamily="18" charset="0"/>
                <a:cs typeface="Times New Roman" panose="02020603050405020304" pitchFamily="18" charset="0"/>
              </a:rPr>
              <a:t>3)право </a:t>
            </a:r>
            <a:r>
              <a:rPr lang="ru-RU" dirty="0">
                <a:solidFill>
                  <a:prstClr val="black"/>
                </a:solidFill>
                <a:latin typeface="Times New Roman" panose="02020603050405020304" pitchFamily="18" charset="0"/>
                <a:cs typeface="Times New Roman" panose="02020603050405020304" pitchFamily="18" charset="0"/>
              </a:rPr>
              <a:t>президента </a:t>
            </a:r>
            <a:r>
              <a:rPr lang="ru-RU" dirty="0" err="1">
                <a:solidFill>
                  <a:prstClr val="black"/>
                </a:solidFill>
                <a:latin typeface="Times New Roman" panose="02020603050405020304" pitchFamily="18" charset="0"/>
                <a:cs typeface="Times New Roman" panose="02020603050405020304" pitchFamily="18" charset="0"/>
              </a:rPr>
              <a:t>головувати</a:t>
            </a:r>
            <a:r>
              <a:rPr lang="ru-RU" dirty="0">
                <a:solidFill>
                  <a:prstClr val="black"/>
                </a:solidFill>
                <a:latin typeface="Times New Roman" panose="02020603050405020304" pitchFamily="18" charset="0"/>
                <a:cs typeface="Times New Roman" panose="02020603050405020304" pitchFamily="18" charset="0"/>
              </a:rPr>
              <a:t> на </a:t>
            </a:r>
            <a:r>
              <a:rPr lang="ru-RU" dirty="0" err="1">
                <a:solidFill>
                  <a:prstClr val="black"/>
                </a:solidFill>
                <a:latin typeface="Times New Roman" panose="02020603050405020304" pitchFamily="18" charset="0"/>
                <a:cs typeface="Times New Roman" panose="02020603050405020304" pitchFamily="18" charset="0"/>
              </a:rPr>
              <a:t>засіданнях</a:t>
            </a:r>
            <a:r>
              <a:rPr lang="ru-RU" dirty="0">
                <a:solidFill>
                  <a:prstClr val="black"/>
                </a:solidFill>
                <a:latin typeface="Times New Roman" panose="02020603050405020304" pitchFamily="18" charset="0"/>
                <a:cs typeface="Times New Roman" panose="02020603050405020304" pitchFamily="18" charset="0"/>
              </a:rPr>
              <a:t> уряду, </a:t>
            </a:r>
            <a:r>
              <a:rPr lang="ru-RU" dirty="0" err="1">
                <a:solidFill>
                  <a:prstClr val="black"/>
                </a:solidFill>
                <a:latin typeface="Times New Roman" panose="02020603050405020304" pitchFamily="18" charset="0"/>
                <a:cs typeface="Times New Roman" panose="02020603050405020304" pitchFamily="18" charset="0"/>
              </a:rPr>
              <a:t>відповідно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впливати</a:t>
            </a:r>
            <a:r>
              <a:rPr lang="ru-RU" dirty="0">
                <a:solidFill>
                  <a:prstClr val="black"/>
                </a:solidFill>
                <a:latin typeface="Times New Roman" panose="02020603050405020304" pitchFamily="18" charset="0"/>
                <a:cs typeface="Times New Roman" panose="02020603050405020304" pitchFamily="18" charset="0"/>
              </a:rPr>
              <a:t> на </a:t>
            </a:r>
            <a:r>
              <a:rPr lang="ru-RU" dirty="0" err="1">
                <a:solidFill>
                  <a:prstClr val="black"/>
                </a:solidFill>
                <a:latin typeface="Times New Roman" panose="02020603050405020304" pitchFamily="18" charset="0"/>
                <a:cs typeface="Times New Roman" panose="02020603050405020304" pitchFamily="18" charset="0"/>
              </a:rPr>
              <a:t>формулювання</a:t>
            </a:r>
            <a:r>
              <a:rPr lang="ru-RU" dirty="0">
                <a:solidFill>
                  <a:prstClr val="black"/>
                </a:solidFill>
                <a:latin typeface="Times New Roman" panose="02020603050405020304" pitchFamily="18" charset="0"/>
                <a:cs typeface="Times New Roman" panose="02020603050405020304" pitchFamily="18" charset="0"/>
              </a:rPr>
              <a:t> порядку денного </a:t>
            </a:r>
            <a:r>
              <a:rPr lang="ru-RU" dirty="0" err="1">
                <a:solidFill>
                  <a:prstClr val="black"/>
                </a:solidFill>
                <a:latin typeface="Times New Roman" panose="02020603050405020304" pitchFamily="18" charset="0"/>
                <a:cs typeface="Times New Roman" panose="02020603050405020304" pitchFamily="18" charset="0"/>
              </a:rPr>
              <a:t>засідань</a:t>
            </a:r>
            <a:r>
              <a:rPr lang="ru-RU" dirty="0">
                <a:solidFill>
                  <a:prstClr val="black"/>
                </a:solidFill>
                <a:latin typeface="Times New Roman" panose="02020603050405020304" pitchFamily="18" charset="0"/>
                <a:cs typeface="Times New Roman" panose="02020603050405020304" pitchFamily="18" charset="0"/>
              </a:rPr>
              <a:t> уряду (ГУ=1, </a:t>
            </a:r>
            <a:r>
              <a:rPr lang="ru-RU" dirty="0" err="1">
                <a:solidFill>
                  <a:prstClr val="black"/>
                </a:solidFill>
                <a:latin typeface="Times New Roman" panose="02020603050405020304" pitchFamily="18" charset="0"/>
                <a:cs typeface="Times New Roman" panose="02020603050405020304" pitchFamily="18" charset="0"/>
              </a:rPr>
              <a:t>або</a:t>
            </a:r>
            <a:r>
              <a:rPr lang="ru-RU" dirty="0">
                <a:solidFill>
                  <a:prstClr val="black"/>
                </a:solidFill>
                <a:latin typeface="Times New Roman" panose="02020603050405020304" pitchFamily="18" charset="0"/>
                <a:cs typeface="Times New Roman" panose="02020603050405020304" pitchFamily="18" charset="0"/>
              </a:rPr>
              <a:t> 0</a:t>
            </a:r>
            <a:r>
              <a:rPr lang="ru-RU" dirty="0" smtClean="0">
                <a:solidFill>
                  <a:prstClr val="black"/>
                </a:solidFill>
                <a:latin typeface="Times New Roman" panose="02020603050405020304" pitchFamily="18" charset="0"/>
                <a:cs typeface="Times New Roman" panose="02020603050405020304" pitchFamily="18" charset="0"/>
              </a:rPr>
              <a:t>).</a:t>
            </a:r>
          </a:p>
          <a:p>
            <a:pPr lvl="0"/>
            <a:endParaRPr lang="ru-RU" dirty="0">
              <a:solidFill>
                <a:prstClr val="black"/>
              </a:solidFill>
              <a:latin typeface="Times New Roman" panose="02020603050405020304" pitchFamily="18" charset="0"/>
              <a:cs typeface="Times New Roman" panose="02020603050405020304" pitchFamily="18" charset="0"/>
            </a:endParaRPr>
          </a:p>
          <a:p>
            <a:pPr lvl="0"/>
            <a:r>
              <a:rPr lang="ru-RU" dirty="0">
                <a:solidFill>
                  <a:prstClr val="black"/>
                </a:solidFill>
                <a:latin typeface="Times New Roman" panose="02020603050405020304" pitchFamily="18" charset="0"/>
                <a:cs typeface="Times New Roman" panose="02020603050405020304" pitchFamily="18" charset="0"/>
              </a:rPr>
              <a:t>4) </a:t>
            </a:r>
            <a:r>
              <a:rPr lang="ru-RU" dirty="0" err="1">
                <a:solidFill>
                  <a:prstClr val="black"/>
                </a:solidFill>
                <a:latin typeface="Times New Roman" panose="02020603050405020304" pitchFamily="18" charset="0"/>
                <a:cs typeface="Times New Roman" panose="02020603050405020304" pitchFamily="18" charset="0"/>
              </a:rPr>
              <a:t>володіння</a:t>
            </a:r>
            <a:r>
              <a:rPr lang="ru-RU" dirty="0">
                <a:solidFill>
                  <a:prstClr val="black"/>
                </a:solidFill>
                <a:latin typeface="Times New Roman" panose="02020603050405020304" pitchFamily="18" charset="0"/>
                <a:cs typeface="Times New Roman" panose="02020603050405020304" pitchFamily="18" charset="0"/>
              </a:rPr>
              <a:t> президентом правом </a:t>
            </a:r>
            <a:r>
              <a:rPr lang="ru-RU" dirty="0" err="1">
                <a:solidFill>
                  <a:prstClr val="black"/>
                </a:solidFill>
                <a:latin typeface="Times New Roman" panose="02020603050405020304" pitchFamily="18" charset="0"/>
                <a:cs typeface="Times New Roman" panose="02020603050405020304" pitchFamily="18" charset="0"/>
              </a:rPr>
              <a:t>накладення</a:t>
            </a:r>
            <a:r>
              <a:rPr lang="ru-RU" dirty="0">
                <a:solidFill>
                  <a:prstClr val="black"/>
                </a:solidFill>
                <a:latin typeface="Times New Roman" panose="02020603050405020304" pitchFamily="18" charset="0"/>
                <a:cs typeface="Times New Roman" panose="02020603050405020304" pitchFamily="18" charset="0"/>
              </a:rPr>
              <a:t> вето на </a:t>
            </a:r>
            <a:r>
              <a:rPr lang="ru-RU" dirty="0" err="1">
                <a:solidFill>
                  <a:prstClr val="black"/>
                </a:solidFill>
                <a:latin typeface="Times New Roman" panose="02020603050405020304" pitchFamily="18" charset="0"/>
                <a:cs typeface="Times New Roman" panose="02020603050405020304" pitchFamily="18" charset="0"/>
              </a:rPr>
              <a:t>рішення</a:t>
            </a:r>
            <a:r>
              <a:rPr lang="ru-RU" dirty="0">
                <a:solidFill>
                  <a:prstClr val="black"/>
                </a:solidFill>
                <a:latin typeface="Times New Roman" panose="02020603050405020304" pitchFamily="18" charset="0"/>
                <a:cs typeface="Times New Roman" panose="02020603050405020304" pitchFamily="18" charset="0"/>
              </a:rPr>
              <a:t> парламенту, </a:t>
            </a:r>
            <a:r>
              <a:rPr lang="ru-RU" dirty="0" err="1">
                <a:solidFill>
                  <a:prstClr val="black"/>
                </a:solidFill>
                <a:latin typeface="Times New Roman" panose="02020603050405020304" pitchFamily="18" charset="0"/>
                <a:cs typeface="Times New Roman" panose="02020603050405020304" pitchFamily="18" charset="0"/>
              </a:rPr>
              <a:t>тобто</a:t>
            </a:r>
            <a:r>
              <a:rPr lang="ru-RU" dirty="0">
                <a:solidFill>
                  <a:prstClr val="black"/>
                </a:solidFill>
                <a:latin typeface="Times New Roman" panose="02020603050405020304" pitchFamily="18" charset="0"/>
                <a:cs typeface="Times New Roman" panose="02020603050405020304" pitchFamily="18" charset="0"/>
              </a:rPr>
              <a:t> правом </a:t>
            </a:r>
            <a:r>
              <a:rPr lang="ru-RU" dirty="0" err="1">
                <a:solidFill>
                  <a:prstClr val="black"/>
                </a:solidFill>
                <a:latin typeface="Times New Roman" panose="02020603050405020304" pitchFamily="18" charset="0"/>
                <a:cs typeface="Times New Roman" panose="02020603050405020304" pitchFamily="18" charset="0"/>
              </a:rPr>
              <a:t>повернення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законопроектів</a:t>
            </a:r>
            <a:r>
              <a:rPr lang="ru-RU" dirty="0">
                <a:solidFill>
                  <a:prstClr val="black"/>
                </a:solidFill>
                <a:latin typeface="Times New Roman" panose="02020603050405020304" pitchFamily="18" charset="0"/>
                <a:cs typeface="Times New Roman" panose="02020603050405020304" pitchFamily="18" charset="0"/>
              </a:rPr>
              <a:t> на </a:t>
            </a:r>
            <a:r>
              <a:rPr lang="ru-RU" dirty="0" err="1">
                <a:solidFill>
                  <a:prstClr val="black"/>
                </a:solidFill>
                <a:latin typeface="Times New Roman" panose="02020603050405020304" pitchFamily="18" charset="0"/>
                <a:cs typeface="Times New Roman" panose="02020603050405020304" pitchFamily="18" charset="0"/>
              </a:rPr>
              <a:t>доопрацювання</a:t>
            </a:r>
            <a:r>
              <a:rPr lang="ru-RU" dirty="0">
                <a:solidFill>
                  <a:prstClr val="black"/>
                </a:solidFill>
                <a:latin typeface="Times New Roman" panose="02020603050405020304" pitchFamily="18" charset="0"/>
                <a:cs typeface="Times New Roman" panose="02020603050405020304" pitchFamily="18" charset="0"/>
              </a:rPr>
              <a:t> (ПВ=1, </a:t>
            </a:r>
            <a:r>
              <a:rPr lang="ru-RU" dirty="0" err="1">
                <a:solidFill>
                  <a:prstClr val="black"/>
                </a:solidFill>
                <a:latin typeface="Times New Roman" panose="02020603050405020304" pitchFamily="18" charset="0"/>
                <a:cs typeface="Times New Roman" panose="02020603050405020304" pitchFamily="18" charset="0"/>
              </a:rPr>
              <a:t>або</a:t>
            </a:r>
            <a:r>
              <a:rPr lang="ru-RU" dirty="0">
                <a:solidFill>
                  <a:prstClr val="black"/>
                </a:solidFill>
                <a:latin typeface="Times New Roman" panose="02020603050405020304" pitchFamily="18" charset="0"/>
                <a:cs typeface="Times New Roman" panose="02020603050405020304" pitchFamily="18" charset="0"/>
              </a:rPr>
              <a:t> 0). </a:t>
            </a:r>
            <a:endParaRPr lang="ru-RU" dirty="0" smtClean="0">
              <a:solidFill>
                <a:prstClr val="black"/>
              </a:solidFill>
              <a:latin typeface="Times New Roman" panose="02020603050405020304" pitchFamily="18" charset="0"/>
              <a:cs typeface="Times New Roman" panose="02020603050405020304" pitchFamily="18" charset="0"/>
            </a:endParaRPr>
          </a:p>
          <a:p>
            <a:pPr lvl="0"/>
            <a:endParaRPr lang="ru-RU" dirty="0">
              <a:solidFill>
                <a:prstClr val="black"/>
              </a:solidFill>
              <a:latin typeface="Times New Roman" panose="02020603050405020304" pitchFamily="18" charset="0"/>
              <a:cs typeface="Times New Roman" panose="02020603050405020304" pitchFamily="18" charset="0"/>
            </a:endParaRPr>
          </a:p>
          <a:p>
            <a:pPr lvl="0"/>
            <a:r>
              <a:rPr lang="ru-RU" dirty="0">
                <a:solidFill>
                  <a:prstClr val="black"/>
                </a:solidFill>
                <a:latin typeface="Times New Roman" panose="02020603050405020304" pitchFamily="18" charset="0"/>
                <a:cs typeface="Times New Roman" panose="02020603050405020304" pitchFamily="18" charset="0"/>
              </a:rPr>
              <a:t>5) </a:t>
            </a:r>
            <a:r>
              <a:rPr lang="ru-RU" dirty="0" err="1">
                <a:solidFill>
                  <a:prstClr val="black"/>
                </a:solidFill>
                <a:latin typeface="Times New Roman" panose="02020603050405020304" pitchFamily="18" charset="0"/>
                <a:cs typeface="Times New Roman" panose="02020603050405020304" pitchFamily="18" charset="0"/>
              </a:rPr>
              <a:t>чи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має</a:t>
            </a:r>
            <a:r>
              <a:rPr lang="ru-RU" dirty="0">
                <a:solidFill>
                  <a:prstClr val="black"/>
                </a:solidFill>
                <a:latin typeface="Times New Roman" panose="02020603050405020304" pitchFamily="18" charset="0"/>
                <a:cs typeface="Times New Roman" panose="02020603050405020304" pitchFamily="18" charset="0"/>
              </a:rPr>
              <a:t> президент </a:t>
            </a:r>
            <a:r>
              <a:rPr lang="ru-RU" dirty="0" err="1">
                <a:solidFill>
                  <a:prstClr val="black"/>
                </a:solidFill>
                <a:latin typeface="Times New Roman" panose="02020603050405020304" pitchFamily="18" charset="0"/>
                <a:cs typeface="Times New Roman" panose="02020603050405020304" pitchFamily="18" charset="0"/>
              </a:rPr>
              <a:t>широкі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повноваження</a:t>
            </a:r>
            <a:r>
              <a:rPr lang="ru-RU" dirty="0">
                <a:solidFill>
                  <a:prstClr val="black"/>
                </a:solidFill>
                <a:latin typeface="Times New Roman" panose="02020603050405020304" pitchFamily="18" charset="0"/>
                <a:cs typeface="Times New Roman" panose="02020603050405020304" pitchFamily="18" charset="0"/>
              </a:rPr>
              <a:t> у </a:t>
            </a:r>
            <a:r>
              <a:rPr lang="ru-RU" dirty="0" err="1">
                <a:solidFill>
                  <a:prstClr val="black"/>
                </a:solidFill>
                <a:latin typeface="Times New Roman" panose="02020603050405020304" pitchFamily="18" charset="0"/>
                <a:cs typeface="Times New Roman" panose="02020603050405020304" pitchFamily="18" charset="0"/>
              </a:rPr>
              <a:t>надзвичайних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ситуаціях</a:t>
            </a:r>
            <a:r>
              <a:rPr lang="ru-RU" dirty="0">
                <a:solidFill>
                  <a:prstClr val="black"/>
                </a:solidFill>
                <a:latin typeface="Times New Roman" panose="02020603050405020304" pitchFamily="18" charset="0"/>
                <a:cs typeface="Times New Roman" panose="02020603050405020304" pitchFamily="18" charset="0"/>
              </a:rPr>
              <a:t>, в </a:t>
            </a:r>
            <a:r>
              <a:rPr lang="ru-RU" dirty="0" err="1">
                <a:solidFill>
                  <a:prstClr val="black"/>
                </a:solidFill>
                <a:latin typeface="Times New Roman" panose="02020603050405020304" pitchFamily="18" charset="0"/>
                <a:cs typeface="Times New Roman" panose="02020603050405020304" pitchFamily="18" charset="0"/>
              </a:rPr>
              <a:t>умовах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стихійних</a:t>
            </a:r>
            <a:r>
              <a:rPr lang="ru-RU" dirty="0">
                <a:solidFill>
                  <a:prstClr val="black"/>
                </a:solidFill>
                <a:latin typeface="Times New Roman" panose="02020603050405020304" pitchFamily="18" charset="0"/>
                <a:cs typeface="Times New Roman" panose="02020603050405020304" pitchFamily="18" charset="0"/>
              </a:rPr>
              <a:t> лих, </a:t>
            </a:r>
            <a:r>
              <a:rPr lang="ru-RU" dirty="0" err="1">
                <a:solidFill>
                  <a:prstClr val="black"/>
                </a:solidFill>
                <a:latin typeface="Times New Roman" panose="02020603050405020304" pitchFamily="18" charset="0"/>
                <a:cs typeface="Times New Roman" panose="02020603050405020304" pitchFamily="18" charset="0"/>
              </a:rPr>
              <a:t>критичної</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загрози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національній</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безпеці</a:t>
            </a:r>
            <a:r>
              <a:rPr lang="ru-RU" dirty="0">
                <a:solidFill>
                  <a:prstClr val="black"/>
                </a:solidFill>
                <a:latin typeface="Times New Roman" panose="02020603050405020304" pitchFamily="18" charset="0"/>
                <a:cs typeface="Times New Roman" panose="02020603050405020304" pitchFamily="18" charset="0"/>
              </a:rPr>
              <a:t> (ПНС=1, </a:t>
            </a:r>
            <a:r>
              <a:rPr lang="ru-RU" dirty="0" err="1">
                <a:solidFill>
                  <a:prstClr val="black"/>
                </a:solidFill>
                <a:latin typeface="Times New Roman" panose="02020603050405020304" pitchFamily="18" charset="0"/>
                <a:cs typeface="Times New Roman" panose="02020603050405020304" pitchFamily="18" charset="0"/>
              </a:rPr>
              <a:t>або</a:t>
            </a:r>
            <a:r>
              <a:rPr lang="ru-RU" dirty="0">
                <a:solidFill>
                  <a:prstClr val="black"/>
                </a:solidFill>
                <a:latin typeface="Times New Roman" panose="02020603050405020304" pitchFamily="18" charset="0"/>
                <a:cs typeface="Times New Roman" panose="02020603050405020304" pitchFamily="18" charset="0"/>
              </a:rPr>
              <a:t> 0). </a:t>
            </a:r>
          </a:p>
          <a:p>
            <a:pPr lvl="0"/>
            <a:r>
              <a:rPr lang="uk-UA" dirty="0">
                <a:solidFill>
                  <a:prstClr val="black"/>
                </a:solidFill>
                <a:latin typeface="Times New Roman" panose="02020603050405020304" pitchFamily="18" charset="0"/>
                <a:cs typeface="Times New Roman" panose="02020603050405020304" pitchFamily="18" charset="0"/>
              </a:rPr>
              <a:t>6)чи відіграє президент головну роль у здійсненні зовнішньої політики, враховуючи контроль над радою національної безпеки, а також вирішальне значення у виборі міністрів закордонних справ, оборони, представленні держави на міжнародній арені (ЗП=1, або 0). </a:t>
            </a:r>
          </a:p>
        </p:txBody>
      </p:sp>
      <p:sp>
        <p:nvSpPr>
          <p:cNvPr id="7" name="Прямоугольник 6"/>
          <p:cNvSpPr/>
          <p:nvPr/>
        </p:nvSpPr>
        <p:spPr>
          <a:xfrm>
            <a:off x="7935296" y="3480179"/>
            <a:ext cx="4256704" cy="3416320"/>
          </a:xfrm>
          <a:prstGeom prst="rect">
            <a:avLst/>
          </a:prstGeom>
          <a:solidFill>
            <a:schemeClr val="accent1">
              <a:lumMod val="20000"/>
              <a:lumOff val="80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7</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здатність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президента </a:t>
            </a:r>
            <a:r>
              <a:rPr lang="ru-RU" dirty="0" err="1">
                <a:latin typeface="Times New Roman" panose="02020603050405020304" pitchFamily="18" charset="0"/>
                <a:cs typeface="Times New Roman" panose="02020603050405020304" pitchFamily="18" charset="0"/>
              </a:rPr>
              <a:t>достроково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припиняти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повноваження</a:t>
            </a:r>
            <a:r>
              <a:rPr lang="ru-RU" dirty="0">
                <a:latin typeface="Times New Roman" panose="02020603050405020304" pitchFamily="18" charset="0"/>
                <a:cs typeface="Times New Roman" panose="02020603050405020304" pitchFamily="18" charset="0"/>
              </a:rPr>
              <a:t> парламенту й </a:t>
            </a:r>
            <a:r>
              <a:rPr lang="ru-RU" dirty="0" err="1">
                <a:latin typeface="Times New Roman" panose="02020603050405020304" pitchFamily="18" charset="0"/>
                <a:cs typeface="Times New Roman" panose="02020603050405020304" pitchFamily="18" charset="0"/>
              </a:rPr>
              <a:t>оголошувати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парламентські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вибори</a:t>
            </a:r>
            <a:r>
              <a:rPr lang="ru-RU" dirty="0">
                <a:latin typeface="Times New Roman" panose="02020603050405020304" pitchFamily="18" charset="0"/>
                <a:cs typeface="Times New Roman" panose="02020603050405020304" pitchFamily="18" charset="0"/>
              </a:rPr>
              <a:t>  (ДРП=1,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0). </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збігається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термін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повноважень</a:t>
            </a:r>
            <a:r>
              <a:rPr lang="ru-RU" dirty="0">
                <a:latin typeface="Times New Roman" panose="02020603050405020304" pitchFamily="18" charset="0"/>
                <a:cs typeface="Times New Roman" panose="02020603050405020304" pitchFamily="18" charset="0"/>
              </a:rPr>
              <a:t> в</a:t>
            </a:r>
            <a:r>
              <a:rPr lang="ru-RU" dirty="0" smtClean="0">
                <a:latin typeface="Times New Roman" panose="02020603050405020304" pitchFamily="18" charset="0"/>
                <a:cs typeface="Times New Roman" panose="02020603050405020304" pitchFamily="18" charset="0"/>
              </a:rPr>
              <a:t>) президента </a:t>
            </a:r>
            <a:r>
              <a:rPr lang="ru-RU" dirty="0">
                <a:latin typeface="Times New Roman" panose="02020603050405020304" pitchFamily="18" charset="0"/>
                <a:cs typeface="Times New Roman" panose="02020603050405020304" pitchFamily="18" charset="0"/>
              </a:rPr>
              <a:t>і парламенту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(ТП=1,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0</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522017"/>
            <a:ext cx="3389194" cy="2862322"/>
          </a:xfrm>
          <a:prstGeom prst="rect">
            <a:avLst/>
          </a:prstGeom>
        </p:spPr>
        <p:txBody>
          <a:bodyPr wrap="square">
            <a:spAutoFit/>
          </a:bodyPr>
          <a:lstStyle/>
          <a:p>
            <a:pPr lvl="0" algn="just"/>
            <a:r>
              <a:rPr lang="ru-RU" dirty="0">
                <a:solidFill>
                  <a:prstClr val="black"/>
                </a:solidFill>
                <a:latin typeface="Times New Roman" panose="02020603050405020304" pitchFamily="18" charset="0"/>
                <a:cs typeface="Times New Roman" panose="02020603050405020304" pitchFamily="18" charset="0"/>
              </a:rPr>
              <a:t>1)</a:t>
            </a:r>
            <a:r>
              <a:rPr lang="ru-RU" dirty="0" err="1">
                <a:solidFill>
                  <a:prstClr val="black"/>
                </a:solidFill>
                <a:latin typeface="Times New Roman" panose="02020603050405020304" pitchFamily="18" charset="0"/>
                <a:cs typeface="Times New Roman" panose="02020603050405020304" pitchFamily="18" charset="0"/>
              </a:rPr>
              <a:t>чи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обирається</a:t>
            </a:r>
            <a:r>
              <a:rPr lang="ru-RU" dirty="0">
                <a:solidFill>
                  <a:prstClr val="black"/>
                </a:solidFill>
                <a:latin typeface="Times New Roman" panose="02020603050405020304" pitchFamily="18" charset="0"/>
                <a:cs typeface="Times New Roman" panose="02020603050405020304" pitchFamily="18" charset="0"/>
              </a:rPr>
              <a:t> президент на </a:t>
            </a:r>
            <a:r>
              <a:rPr lang="ru-RU" dirty="0" err="1">
                <a:solidFill>
                  <a:prstClr val="black"/>
                </a:solidFill>
                <a:latin typeface="Times New Roman" panose="02020603050405020304" pitchFamily="18" charset="0"/>
                <a:cs typeface="Times New Roman" panose="02020603050405020304" pitchFamily="18" charset="0"/>
              </a:rPr>
              <a:t>загальнонародних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виборах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позначення</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цього</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індикатора</a:t>
            </a:r>
            <a:r>
              <a:rPr lang="ru-RU" dirty="0">
                <a:solidFill>
                  <a:prstClr val="black"/>
                </a:solidFill>
                <a:latin typeface="Times New Roman" panose="02020603050405020304" pitchFamily="18" charset="0"/>
                <a:cs typeface="Times New Roman" panose="02020603050405020304" pitchFamily="18" charset="0"/>
              </a:rPr>
              <a:t> – ЗВ</a:t>
            </a:r>
            <a:r>
              <a:rPr lang="uk-UA"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Якщо</a:t>
            </a:r>
            <a:r>
              <a:rPr lang="ru-RU" dirty="0">
                <a:solidFill>
                  <a:prstClr val="black"/>
                </a:solidFill>
                <a:latin typeface="Times New Roman" panose="02020603050405020304" pitchFamily="18" charset="0"/>
                <a:cs typeface="Times New Roman" panose="02020603050405020304" pitchFamily="18" charset="0"/>
              </a:rPr>
              <a:t> – так, то </a:t>
            </a:r>
            <a:r>
              <a:rPr lang="ru-RU" dirty="0" err="1">
                <a:solidFill>
                  <a:prstClr val="black"/>
                </a:solidFill>
                <a:latin typeface="Times New Roman" panose="02020603050405020304" pitchFamily="18" charset="0"/>
                <a:cs typeface="Times New Roman" panose="02020603050405020304" pitchFamily="18" charset="0"/>
              </a:rPr>
              <a:t>країні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виставляється</a:t>
            </a:r>
            <a:r>
              <a:rPr lang="ru-RU" dirty="0">
                <a:solidFill>
                  <a:prstClr val="black"/>
                </a:solidFill>
                <a:latin typeface="Times New Roman" panose="02020603050405020304" pitchFamily="18" charset="0"/>
                <a:cs typeface="Times New Roman" panose="02020603050405020304" pitchFamily="18" charset="0"/>
              </a:rPr>
              <a:t> – 1, </a:t>
            </a:r>
            <a:r>
              <a:rPr lang="ru-RU" dirty="0" err="1">
                <a:solidFill>
                  <a:prstClr val="black"/>
                </a:solidFill>
                <a:latin typeface="Times New Roman" panose="02020603050405020304" pitchFamily="18" charset="0"/>
                <a:cs typeface="Times New Roman" panose="02020603050405020304" pitchFamily="18" charset="0"/>
              </a:rPr>
              <a:t>якщо</a:t>
            </a:r>
            <a:r>
              <a:rPr lang="ru-RU" dirty="0">
                <a:solidFill>
                  <a:prstClr val="black"/>
                </a:solidFill>
                <a:latin typeface="Times New Roman" panose="02020603050405020304" pitchFamily="18" charset="0"/>
                <a:cs typeface="Times New Roman" panose="02020603050405020304" pitchFamily="18" charset="0"/>
              </a:rPr>
              <a:t> – </a:t>
            </a:r>
            <a:r>
              <a:rPr lang="ru-RU" dirty="0" err="1">
                <a:solidFill>
                  <a:prstClr val="black"/>
                </a:solidFill>
                <a:latin typeface="Times New Roman" panose="02020603050405020304" pitchFamily="18" charset="0"/>
                <a:cs typeface="Times New Roman" panose="02020603050405020304" pitchFamily="18" charset="0"/>
              </a:rPr>
              <a:t>ні</a:t>
            </a:r>
            <a:r>
              <a:rPr lang="ru-RU" dirty="0">
                <a:solidFill>
                  <a:prstClr val="black"/>
                </a:solidFill>
                <a:latin typeface="Times New Roman" panose="02020603050405020304" pitchFamily="18" charset="0"/>
                <a:cs typeface="Times New Roman" panose="02020603050405020304" pitchFamily="18" charset="0"/>
              </a:rPr>
              <a:t>, то – 0. </a:t>
            </a:r>
          </a:p>
          <a:p>
            <a:pPr lvl="0" algn="just"/>
            <a:r>
              <a:rPr lang="ru-RU" dirty="0">
                <a:solidFill>
                  <a:prstClr val="black"/>
                </a:solidFill>
                <a:latin typeface="Times New Roman" panose="02020603050405020304" pitchFamily="18" charset="0"/>
                <a:cs typeface="Times New Roman" panose="02020603050405020304" pitchFamily="18" charset="0"/>
              </a:rPr>
              <a:t>2)</a:t>
            </a:r>
            <a:r>
              <a:rPr lang="ru-RU" dirty="0" err="1">
                <a:solidFill>
                  <a:prstClr val="black"/>
                </a:solidFill>
                <a:latin typeface="Times New Roman" panose="02020603050405020304" pitchFamily="18" charset="0"/>
                <a:cs typeface="Times New Roman" panose="02020603050405020304" pitchFamily="18" charset="0"/>
              </a:rPr>
              <a:t>чи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відіграє</a:t>
            </a:r>
            <a:r>
              <a:rPr lang="ru-RU" dirty="0">
                <a:solidFill>
                  <a:prstClr val="black"/>
                </a:solidFill>
                <a:latin typeface="Times New Roman" panose="02020603050405020304" pitchFamily="18" charset="0"/>
                <a:cs typeface="Times New Roman" panose="02020603050405020304" pitchFamily="18" charset="0"/>
              </a:rPr>
              <a:t> президент </a:t>
            </a:r>
            <a:r>
              <a:rPr lang="ru-RU" dirty="0" err="1">
                <a:solidFill>
                  <a:prstClr val="black"/>
                </a:solidFill>
                <a:latin typeface="Times New Roman" panose="02020603050405020304" pitchFamily="18" charset="0"/>
                <a:cs typeface="Times New Roman" panose="02020603050405020304" pitchFamily="18" charset="0"/>
              </a:rPr>
              <a:t>центральну</a:t>
            </a:r>
            <a:r>
              <a:rPr lang="ru-RU" dirty="0">
                <a:solidFill>
                  <a:prstClr val="black"/>
                </a:solidFill>
                <a:latin typeface="Times New Roman" panose="02020603050405020304" pitchFamily="18" charset="0"/>
                <a:cs typeface="Times New Roman" panose="02020603050405020304" pitchFamily="18" charset="0"/>
              </a:rPr>
              <a:t> роль у </a:t>
            </a:r>
            <a:r>
              <a:rPr lang="ru-RU" dirty="0" err="1">
                <a:solidFill>
                  <a:prstClr val="black"/>
                </a:solidFill>
                <a:latin typeface="Times New Roman" panose="02020603050405020304" pitchFamily="18" charset="0"/>
                <a:cs typeface="Times New Roman" panose="02020603050405020304" pitchFamily="18" charset="0"/>
              </a:rPr>
              <a:t>призначенні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прем’єр-міністра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інших</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міністрів</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кабінету</a:t>
            </a:r>
            <a:r>
              <a:rPr lang="ru-RU" dirty="0">
                <a:solidFill>
                  <a:prstClr val="black"/>
                </a:solidFill>
                <a:latin typeface="Times New Roman" panose="02020603050405020304" pitchFamily="18" charset="0"/>
                <a:cs typeface="Times New Roman" panose="02020603050405020304" pitchFamily="18" charset="0"/>
              </a:rPr>
              <a:t> (ЦР=1, </a:t>
            </a:r>
            <a:r>
              <a:rPr lang="ru-RU" dirty="0" err="1">
                <a:solidFill>
                  <a:prstClr val="black"/>
                </a:solidFill>
                <a:latin typeface="Times New Roman" panose="02020603050405020304" pitchFamily="18" charset="0"/>
                <a:cs typeface="Times New Roman" panose="02020603050405020304" pitchFamily="18" charset="0"/>
              </a:rPr>
              <a:t>або</a:t>
            </a:r>
            <a:r>
              <a:rPr lang="ru-RU" dirty="0">
                <a:solidFill>
                  <a:prstClr val="black"/>
                </a:solidFill>
                <a:latin typeface="Times New Roman" panose="02020603050405020304" pitchFamily="18" charset="0"/>
                <a:cs typeface="Times New Roman" panose="02020603050405020304" pitchFamily="18" charset="0"/>
              </a:rPr>
              <a:t> 0)</a:t>
            </a:r>
          </a:p>
        </p:txBody>
      </p:sp>
      <p:sp>
        <p:nvSpPr>
          <p:cNvPr id="9" name="Прямоугольник 8"/>
          <p:cNvSpPr/>
          <p:nvPr/>
        </p:nvSpPr>
        <p:spPr>
          <a:xfrm>
            <a:off x="-5113" y="-62157"/>
            <a:ext cx="3291842" cy="646331"/>
          </a:xfrm>
          <a:prstGeom prst="rect">
            <a:avLst/>
          </a:prstGeom>
        </p:spPr>
        <p:txBody>
          <a:bodyPr wrap="square">
            <a:spAutoFit/>
          </a:bodyPr>
          <a:lstStyle/>
          <a:p>
            <a:pPr algn="ctr"/>
            <a:r>
              <a:rPr lang="uk-UA" b="1" dirty="0">
                <a:latin typeface="Times New Roman" panose="02020603050405020304" pitchFamily="18" charset="0"/>
                <a:cs typeface="Times New Roman" panose="02020603050405020304" pitchFamily="18" charset="0"/>
              </a:rPr>
              <a:t>Порівняння рівня компетенції президентів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4900" y="668740"/>
            <a:ext cx="7465327" cy="4401205"/>
          </a:xfrm>
          <a:prstGeom prst="rect">
            <a:avLst/>
          </a:prstGeom>
          <a:solidFill>
            <a:schemeClr val="accent1">
              <a:lumMod val="20000"/>
              <a:lumOff val="80000"/>
            </a:schemeClr>
          </a:solid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За внутрішньою структурою діючі у країнах Західної Європи парламенти можна поділити на одно– (</a:t>
            </a:r>
            <a:r>
              <a:rPr lang="uk-UA" sz="2000" dirty="0" err="1">
                <a:latin typeface="Times New Roman" panose="02020603050405020304" pitchFamily="18" charset="0"/>
                <a:cs typeface="Times New Roman" panose="02020603050405020304" pitchFamily="18" charset="0"/>
              </a:rPr>
              <a:t>унікамеральні</a:t>
            </a:r>
            <a:r>
              <a:rPr lang="uk-UA" sz="2000" dirty="0">
                <a:latin typeface="Times New Roman" panose="02020603050405020304" pitchFamily="18" charset="0"/>
                <a:cs typeface="Times New Roman" panose="02020603050405020304" pitchFamily="18" charset="0"/>
              </a:rPr>
              <a:t>) та двопалатні (</a:t>
            </a:r>
            <a:r>
              <a:rPr lang="uk-UA" sz="2000" dirty="0" err="1">
                <a:latin typeface="Times New Roman" panose="02020603050405020304" pitchFamily="18" charset="0"/>
                <a:cs typeface="Times New Roman" panose="02020603050405020304" pitchFamily="18" charset="0"/>
              </a:rPr>
              <a:t>бікамеральні</a:t>
            </a:r>
            <a:r>
              <a:rPr lang="uk-UA" sz="2000" dirty="0">
                <a:latin typeface="Times New Roman" panose="02020603050405020304" pitchFamily="18" charset="0"/>
                <a:cs typeface="Times New Roman" panose="02020603050405020304" pitchFamily="18" charset="0"/>
              </a:rPr>
              <a:t>). </a:t>
            </a:r>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Однопалатні </a:t>
            </a:r>
            <a:r>
              <a:rPr lang="uk-UA" sz="2000" dirty="0">
                <a:latin typeface="Times New Roman" panose="02020603050405020304" pitchFamily="18" charset="0"/>
                <a:cs typeface="Times New Roman" panose="02020603050405020304" pitchFamily="18" charset="0"/>
              </a:rPr>
              <a:t>парламенти діють у Данії, Греції, Норвегії, Португалії, Фінляндії та Швеції. Двопалатні – в Австрії, Бельгії, Ірландії, Іспанії, Італії, Нідерландах, Німеччині, Сполученому Королівстві, Франції та Швейцарії.  </a:t>
            </a:r>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Парламент </a:t>
            </a:r>
            <a:r>
              <a:rPr lang="uk-UA" sz="2000" dirty="0">
                <a:latin typeface="Times New Roman" panose="02020603050405020304" pitchFamily="18" charset="0"/>
                <a:cs typeface="Times New Roman" panose="02020603050405020304" pitchFamily="18" charset="0"/>
              </a:rPr>
              <a:t>Норвегії – </a:t>
            </a:r>
            <a:r>
              <a:rPr lang="uk-UA" sz="2000" dirty="0" err="1">
                <a:latin typeface="Times New Roman" panose="02020603050405020304" pitchFamily="18" charset="0"/>
                <a:cs typeface="Times New Roman" panose="02020603050405020304" pitchFamily="18" charset="0"/>
              </a:rPr>
              <a:t>Стортінг</a:t>
            </a:r>
            <a:r>
              <a:rPr lang="uk-UA" sz="2000" dirty="0">
                <a:latin typeface="Times New Roman" panose="02020603050405020304" pitchFamily="18" charset="0"/>
                <a:cs typeface="Times New Roman" panose="02020603050405020304" pitchFamily="18" charset="0"/>
              </a:rPr>
              <a:t> – формально має дві палати. Депутатів до обох палат обирають одночасно і після виборів вони самостійно визначають, до якої з двох палат вони будуть належати. Нижня палата – </a:t>
            </a:r>
            <a:r>
              <a:rPr lang="uk-UA" sz="2000" dirty="0" err="1">
                <a:latin typeface="Times New Roman" panose="02020603050405020304" pitchFamily="18" charset="0"/>
                <a:cs typeface="Times New Roman" panose="02020603050405020304" pitchFamily="18" charset="0"/>
              </a:rPr>
              <a:t>Одельстінг</a:t>
            </a:r>
            <a:r>
              <a:rPr lang="uk-UA" sz="2000" dirty="0">
                <a:latin typeface="Times New Roman" panose="02020603050405020304" pitchFamily="18" charset="0"/>
                <a:cs typeface="Times New Roman" panose="02020603050405020304" pitchFamily="18" charset="0"/>
              </a:rPr>
              <a:t> – складається з трьох четвертих депутатів, верхня – </a:t>
            </a:r>
            <a:r>
              <a:rPr lang="uk-UA" sz="2000" dirty="0" err="1">
                <a:latin typeface="Times New Roman" panose="02020603050405020304" pitchFamily="18" charset="0"/>
                <a:cs typeface="Times New Roman" panose="02020603050405020304" pitchFamily="18" charset="0"/>
              </a:rPr>
              <a:t>Лагтінг</a:t>
            </a:r>
            <a:r>
              <a:rPr lang="uk-UA" sz="2000" dirty="0">
                <a:latin typeface="Times New Roman" panose="02020603050405020304" pitchFamily="18" charset="0"/>
                <a:cs typeface="Times New Roman" panose="02020603050405020304" pitchFamily="18" charset="0"/>
              </a:rPr>
              <a:t> – відповідно з однієї четвертої депутатів. Кожна палата засідає окремо, обирає власного голову та </a:t>
            </a:r>
            <a:r>
              <a:rPr lang="uk-UA" sz="2000" dirty="0" smtClean="0">
                <a:latin typeface="Times New Roman" panose="02020603050405020304" pitchFamily="18" charset="0"/>
                <a:cs typeface="Times New Roman" panose="02020603050405020304" pitchFamily="18" charset="0"/>
              </a:rPr>
              <a:t>секретаря.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34" y="0"/>
            <a:ext cx="10304060" cy="1562318"/>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4" y="1562318"/>
            <a:ext cx="10304060" cy="4702004"/>
          </a:xfrm>
          <a:prstGeom prst="rect">
            <a:avLst/>
          </a:prstGeom>
        </p:spPr>
      </p:pic>
      <p:sp>
        <p:nvSpPr>
          <p:cNvPr id="4" name="Прямоугольник 3"/>
          <p:cNvSpPr/>
          <p:nvPr/>
        </p:nvSpPr>
        <p:spPr>
          <a:xfrm rot="10800000" flipV="1">
            <a:off x="2415654" y="6264322"/>
            <a:ext cx="6387152" cy="646331"/>
          </a:xfrm>
          <a:prstGeom prst="rect">
            <a:avLst/>
          </a:prstGeom>
        </p:spPr>
        <p:txBody>
          <a:bodyPr wrap="square">
            <a:spAutoFit/>
          </a:bodyPr>
          <a:lstStyle/>
          <a:p>
            <a:r>
              <a:rPr lang="ru-RU" dirty="0" err="1"/>
              <a:t>Умовні</a:t>
            </a:r>
            <a:r>
              <a:rPr lang="ru-RU" dirty="0"/>
              <a:t> </a:t>
            </a:r>
            <a:r>
              <a:rPr lang="ru-RU" dirty="0" err="1"/>
              <a:t>позначки</a:t>
            </a:r>
            <a:r>
              <a:rPr lang="ru-RU" dirty="0"/>
              <a:t>: 1 – </a:t>
            </a:r>
            <a:r>
              <a:rPr lang="ru-RU" dirty="0" err="1"/>
              <a:t>кількіснийий</a:t>
            </a:r>
            <a:r>
              <a:rPr lang="ru-RU" dirty="0"/>
              <a:t> склад </a:t>
            </a:r>
            <a:r>
              <a:rPr lang="ru-RU" dirty="0" err="1"/>
              <a:t>палати</a:t>
            </a:r>
            <a:r>
              <a:rPr lang="ru-RU" dirty="0"/>
              <a:t> парламенту, 2 – </a:t>
            </a:r>
            <a:r>
              <a:rPr lang="ru-RU" dirty="0" err="1"/>
              <a:t>термін</a:t>
            </a:r>
            <a:r>
              <a:rPr lang="ru-RU" dirty="0"/>
              <a:t> </a:t>
            </a:r>
            <a:r>
              <a:rPr lang="ru-RU" dirty="0" err="1"/>
              <a:t>повноважень</a:t>
            </a:r>
            <a:r>
              <a:rPr lang="ru-RU" dirty="0"/>
              <a:t> у роках. </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 y="805218"/>
            <a:ext cx="10044752" cy="38145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6255"/>
            <a:ext cx="10335491" cy="6555641"/>
          </a:xfrm>
          <a:prstGeom prst="rect">
            <a:avLst/>
          </a:prstGeom>
          <a:solidFill>
            <a:schemeClr val="accent3">
              <a:lumMod val="20000"/>
              <a:lumOff val="80000"/>
            </a:schemeClr>
          </a:solidFill>
        </p:spPr>
        <p:txBody>
          <a:bodyPr wrap="square">
            <a:spAutoFit/>
          </a:bodyPr>
          <a:lstStyle/>
          <a:p>
            <a:pPr algn="just"/>
            <a:r>
              <a:rPr lang="uk-UA" sz="2800" b="1" i="0" dirty="0" smtClean="0">
                <a:effectLst/>
                <a:latin typeface="Cambria" panose="02040503050406030204" pitchFamily="18" charset="0"/>
              </a:rPr>
              <a:t>Форма правління </a:t>
            </a:r>
            <a:r>
              <a:rPr lang="uk-UA" sz="2800" b="0" i="0" dirty="0" smtClean="0">
                <a:effectLst/>
                <a:latin typeface="Cambria" panose="02040503050406030204" pitchFamily="18" charset="0"/>
              </a:rPr>
              <a:t>— це спосіб організації верховної влади у державі, порядок її утворення та діяльності. Основні </a:t>
            </a:r>
            <a:r>
              <a:rPr lang="uk-UA" sz="2800" b="0" i="1" dirty="0" smtClean="0">
                <a:effectLst/>
                <a:latin typeface="Cambria" panose="02040503050406030204" pitchFamily="18" charset="0"/>
              </a:rPr>
              <a:t>ознаки форми державного правління</a:t>
            </a:r>
            <a:r>
              <a:rPr lang="uk-UA" sz="2800" b="0" i="0" dirty="0" smtClean="0">
                <a:effectLst/>
                <a:latin typeface="Cambria" panose="02040503050406030204" pitchFamily="18" charset="0"/>
              </a:rPr>
              <a:t>: </a:t>
            </a:r>
          </a:p>
          <a:p>
            <a:pPr algn="just"/>
            <a:endParaRPr lang="uk-UA" sz="2800" b="0" i="0" dirty="0" smtClean="0">
              <a:effectLst/>
              <a:latin typeface="Cambria" panose="02040503050406030204" pitchFamily="18" charset="0"/>
            </a:endParaRPr>
          </a:p>
          <a:p>
            <a:pPr marL="457200" indent="-457200" algn="just">
              <a:buFont typeface="Arial" panose="020B0604020202020204" pitchFamily="34" charset="0"/>
              <a:buChar char="•"/>
            </a:pPr>
            <a:r>
              <a:rPr lang="uk-UA" sz="2800" b="0" i="0" dirty="0" smtClean="0">
                <a:effectLst/>
                <a:latin typeface="Cambria" panose="02040503050406030204" pitchFamily="18" charset="0"/>
              </a:rPr>
              <a:t>виражає порядок формування вищих органів державної влади, їх структуру і межі здійснення; </a:t>
            </a:r>
          </a:p>
          <a:p>
            <a:pPr marL="457200" indent="-457200" algn="just">
              <a:buFont typeface="Arial" panose="020B0604020202020204" pitchFamily="34" charset="0"/>
              <a:buChar char="•"/>
            </a:pPr>
            <a:endParaRPr lang="uk-UA" sz="2800" dirty="0">
              <a:latin typeface="Cambria" panose="02040503050406030204" pitchFamily="18" charset="0"/>
            </a:endParaRPr>
          </a:p>
          <a:p>
            <a:pPr marL="457200" indent="-457200" algn="just">
              <a:buFont typeface="Arial" panose="020B0604020202020204" pitchFamily="34" charset="0"/>
              <a:buChar char="•"/>
            </a:pPr>
            <a:r>
              <a:rPr lang="uk-UA" sz="2800" b="0" i="0" dirty="0" smtClean="0">
                <a:effectLst/>
                <a:latin typeface="Cambria" panose="02040503050406030204" pitchFamily="18" charset="0"/>
              </a:rPr>
              <a:t>характеризує зміст принципу поділу влади між вищими органами; </a:t>
            </a:r>
          </a:p>
          <a:p>
            <a:pPr marL="457200" indent="-457200" algn="just">
              <a:buFont typeface="Arial" panose="020B0604020202020204" pitchFamily="34" charset="0"/>
              <a:buChar char="•"/>
            </a:pPr>
            <a:endParaRPr lang="uk-UA" sz="2800" b="0" i="0" dirty="0" smtClean="0">
              <a:effectLst/>
              <a:latin typeface="Cambria" panose="02040503050406030204" pitchFamily="18" charset="0"/>
            </a:endParaRPr>
          </a:p>
          <a:p>
            <a:pPr marL="457200" indent="-457200" algn="just">
              <a:buFont typeface="Arial" panose="020B0604020202020204" pitchFamily="34" charset="0"/>
              <a:buChar char="•"/>
            </a:pPr>
            <a:r>
              <a:rPr lang="uk-UA" sz="2800" b="0" i="0" dirty="0" smtClean="0">
                <a:effectLst/>
                <a:latin typeface="Cambria" panose="02040503050406030204" pitchFamily="18" charset="0"/>
              </a:rPr>
              <a:t>встановлює компетенцію вищих органів державної влади та характеризує взаємодії з іншими органами влади центрального і місцевого значення та інститутами громадянського суспільства.</a:t>
            </a:r>
          </a:p>
          <a:p>
            <a:pPr marL="457200" indent="-457200" algn="just">
              <a:buFont typeface="Arial" panose="020B0604020202020204" pitchFamily="34" charset="0"/>
              <a:buChar char="•"/>
            </a:pPr>
            <a:endParaRPr lang="uk-UA" sz="2800" dirty="0">
              <a:solidFill>
                <a:srgbClr val="676767"/>
              </a:solidFill>
              <a:latin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2" y="341194"/>
            <a:ext cx="10522424" cy="62779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0668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113529"/>
            <a:ext cx="10072255" cy="6555641"/>
          </a:xfrm>
          <a:prstGeom prst="rect">
            <a:avLst/>
          </a:prstGeom>
          <a:solidFill>
            <a:schemeClr val="accent3">
              <a:lumMod val="20000"/>
              <a:lumOff val="80000"/>
            </a:schemeClr>
          </a:solidFill>
        </p:spPr>
        <p:txBody>
          <a:bodyPr wrap="square">
            <a:spAutoFit/>
          </a:bodyPr>
          <a:lstStyle/>
          <a:p>
            <a:r>
              <a:rPr lang="uk-UA" sz="2800" dirty="0" smtClean="0">
                <a:latin typeface="Cambria" panose="02040503050406030204" pitchFamily="18" charset="0"/>
              </a:rPr>
              <a:t>Монархія (гр. </a:t>
            </a:r>
            <a:r>
              <a:rPr lang="en-US" sz="2800" dirty="0" err="1" smtClean="0">
                <a:latin typeface="Cambria" panose="02040503050406030204" pitchFamily="18" charset="0"/>
              </a:rPr>
              <a:t>monarchia</a:t>
            </a:r>
            <a:r>
              <a:rPr lang="en-US" sz="2800" dirty="0" smtClean="0">
                <a:latin typeface="Cambria" panose="02040503050406030204" pitchFamily="18" charset="0"/>
              </a:rPr>
              <a:t> — </a:t>
            </a:r>
            <a:r>
              <a:rPr lang="uk-UA" sz="2800" dirty="0" smtClean="0">
                <a:latin typeface="Cambria" panose="02040503050406030204" pitchFamily="18" charset="0"/>
              </a:rPr>
              <a:t>єдиновладдя) — форма правління, при якій верховна влада здійснюється одноосібно та є, як правило, спадковою.   </a:t>
            </a:r>
          </a:p>
          <a:p>
            <a:r>
              <a:rPr lang="uk-UA" sz="2800" dirty="0" smtClean="0">
                <a:latin typeface="Cambria" panose="02040503050406030204" pitchFamily="18" charset="0"/>
              </a:rPr>
              <a:t>Класичними ознаками монархії є: </a:t>
            </a:r>
          </a:p>
          <a:p>
            <a:endParaRPr lang="uk-UA" sz="2800" dirty="0" smtClean="0">
              <a:latin typeface="Cambria" panose="02040503050406030204" pitchFamily="18" charset="0"/>
            </a:endParaRPr>
          </a:p>
          <a:p>
            <a:pPr marL="457200" indent="-457200">
              <a:buFont typeface="Arial" panose="020B0604020202020204" pitchFamily="34" charset="0"/>
              <a:buChar char="•"/>
            </a:pPr>
            <a:r>
              <a:rPr lang="uk-UA" sz="2800" dirty="0" smtClean="0">
                <a:latin typeface="Cambria" panose="02040503050406030204" pitchFamily="18" charset="0"/>
              </a:rPr>
              <a:t>довічне користування владою; </a:t>
            </a:r>
          </a:p>
          <a:p>
            <a:pPr marL="457200" indent="-457200">
              <a:buFont typeface="Arial" panose="020B0604020202020204" pitchFamily="34" charset="0"/>
              <a:buChar char="•"/>
            </a:pPr>
            <a:endParaRPr lang="uk-UA" sz="2800" dirty="0" smtClean="0">
              <a:latin typeface="Cambria" panose="02040503050406030204" pitchFamily="18" charset="0"/>
            </a:endParaRPr>
          </a:p>
          <a:p>
            <a:pPr marL="457200" indent="-457200">
              <a:buFont typeface="Arial" panose="020B0604020202020204" pitchFamily="34" charset="0"/>
              <a:buChar char="•"/>
            </a:pPr>
            <a:r>
              <a:rPr lang="uk-UA" sz="2800" dirty="0" smtClean="0">
                <a:latin typeface="Cambria" panose="02040503050406030204" pitchFamily="18" charset="0"/>
              </a:rPr>
              <a:t>влада передається, як правило, у спадщину; </a:t>
            </a:r>
          </a:p>
          <a:p>
            <a:pPr marL="457200" indent="-457200">
              <a:buFont typeface="Arial" panose="020B0604020202020204" pitchFamily="34" charset="0"/>
              <a:buChar char="•"/>
            </a:pPr>
            <a:endParaRPr lang="uk-UA" sz="2800" dirty="0" smtClean="0">
              <a:latin typeface="Cambria" panose="02040503050406030204" pitchFamily="18" charset="0"/>
            </a:endParaRPr>
          </a:p>
          <a:p>
            <a:pPr marL="457200" indent="-457200">
              <a:buFont typeface="Arial" panose="020B0604020202020204" pitchFamily="34" charset="0"/>
              <a:buChar char="•"/>
            </a:pPr>
            <a:r>
              <a:rPr lang="uk-UA" sz="2800" dirty="0" smtClean="0">
                <a:latin typeface="Cambria" panose="02040503050406030204" pitchFamily="18" charset="0"/>
              </a:rPr>
              <a:t>представництво у зовнішніх відносинах монарх здійснює за власним правом;</a:t>
            </a:r>
          </a:p>
          <a:p>
            <a:pPr marL="457200" indent="-457200">
              <a:buFont typeface="Arial" panose="020B0604020202020204" pitchFamily="34" charset="0"/>
              <a:buChar char="•"/>
            </a:pPr>
            <a:endParaRPr lang="uk-UA" sz="2800" dirty="0" smtClean="0">
              <a:latin typeface="Cambria" panose="02040503050406030204" pitchFamily="18" charset="0"/>
            </a:endParaRPr>
          </a:p>
          <a:p>
            <a:pPr marL="457200" indent="-457200">
              <a:buFont typeface="Arial" panose="020B0604020202020204" pitchFamily="34" charset="0"/>
              <a:buChar char="•"/>
            </a:pPr>
            <a:r>
              <a:rPr lang="uk-UA" sz="2800" dirty="0" smtClean="0">
                <a:latin typeface="Cambria" panose="02040503050406030204" pitchFamily="18" charset="0"/>
              </a:rPr>
              <a:t>монарх не несе відповідальності ні перед ким за свою діяльність.</a:t>
            </a:r>
          </a:p>
          <a:p>
            <a:pPr marL="457200" indent="-457200">
              <a:buFont typeface="Arial" panose="020B0604020202020204" pitchFamily="34" charset="0"/>
              <a:buChar char="•"/>
            </a:pPr>
            <a:endParaRPr lang="uk-UA" sz="2800" dirty="0">
              <a:latin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527" y="124691"/>
            <a:ext cx="10224655" cy="6617196"/>
          </a:xfrm>
          <a:prstGeom prst="rect">
            <a:avLst/>
          </a:prstGeom>
          <a:solidFill>
            <a:schemeClr val="accent3">
              <a:lumMod val="20000"/>
              <a:lumOff val="80000"/>
            </a:schemeClr>
          </a:solidFill>
        </p:spPr>
        <p:txBody>
          <a:bodyPr wrap="square">
            <a:spAutoFit/>
          </a:bodyPr>
          <a:lstStyle/>
          <a:p>
            <a:pPr algn="just"/>
            <a:r>
              <a:rPr lang="ru-RU" sz="2400" dirty="0" err="1" smtClean="0">
                <a:latin typeface="Cambria" panose="02040503050406030204" pitchFamily="18" charset="0"/>
              </a:rPr>
              <a:t>Республіка</a:t>
            </a:r>
            <a:r>
              <a:rPr lang="ru-RU" sz="2400" dirty="0" smtClean="0">
                <a:latin typeface="Cambria" panose="02040503050406030204" pitchFamily="18" charset="0"/>
              </a:rPr>
              <a:t> (лат. </a:t>
            </a:r>
            <a:r>
              <a:rPr lang="ru-RU" sz="2400" dirty="0" err="1" smtClean="0">
                <a:latin typeface="Cambria" panose="02040503050406030204" pitchFamily="18" charset="0"/>
              </a:rPr>
              <a:t>respublica</a:t>
            </a:r>
            <a:r>
              <a:rPr lang="ru-RU" sz="2400" dirty="0" smtClean="0">
                <a:latin typeface="Cambria" panose="02040503050406030204" pitchFamily="18" charset="0"/>
              </a:rPr>
              <a:t> — </a:t>
            </a:r>
            <a:r>
              <a:rPr lang="ru-RU" sz="2400" dirty="0" err="1" smtClean="0">
                <a:latin typeface="Cambria" panose="02040503050406030204" pitchFamily="18" charset="0"/>
              </a:rPr>
              <a:t>суспільна</a:t>
            </a:r>
            <a:r>
              <a:rPr lang="ru-RU" sz="2400" dirty="0" smtClean="0">
                <a:latin typeface="Cambria" panose="02040503050406030204" pitchFamily="18" charset="0"/>
              </a:rPr>
              <a:t> справа) — форма </a:t>
            </a:r>
            <a:r>
              <a:rPr lang="ru-RU" sz="2400" dirty="0" err="1" smtClean="0">
                <a:latin typeface="Cambria" panose="02040503050406030204" pitchFamily="18" charset="0"/>
              </a:rPr>
              <a:t>правління</a:t>
            </a:r>
            <a:r>
              <a:rPr lang="ru-RU" sz="2400" dirty="0" smtClean="0">
                <a:latin typeface="Cambria" panose="02040503050406030204" pitchFamily="18" charset="0"/>
              </a:rPr>
              <a:t>, при </a:t>
            </a:r>
            <a:r>
              <a:rPr lang="ru-RU" sz="2400" dirty="0" err="1" smtClean="0">
                <a:latin typeface="Cambria" panose="02040503050406030204" pitchFamily="18" charset="0"/>
              </a:rPr>
              <a:t>якій</a:t>
            </a:r>
            <a:r>
              <a:rPr lang="ru-RU" sz="2400" dirty="0" smtClean="0">
                <a:latin typeface="Cambria" panose="02040503050406030204" pitchFamily="18" charset="0"/>
              </a:rPr>
              <a:t> </a:t>
            </a:r>
            <a:r>
              <a:rPr lang="ru-RU" sz="2400" dirty="0" err="1" smtClean="0">
                <a:latin typeface="Cambria" panose="02040503050406030204" pitchFamily="18" charset="0"/>
              </a:rPr>
              <a:t>вища</a:t>
            </a:r>
            <a:r>
              <a:rPr lang="ru-RU" sz="2400" dirty="0" smtClean="0">
                <a:latin typeface="Cambria" panose="02040503050406030204" pitchFamily="18" charset="0"/>
              </a:rPr>
              <a:t> </a:t>
            </a:r>
            <a:r>
              <a:rPr lang="ru-RU" sz="2400" dirty="0" err="1" smtClean="0">
                <a:latin typeface="Cambria" panose="02040503050406030204" pitchFamily="18" charset="0"/>
              </a:rPr>
              <a:t>державна</a:t>
            </a:r>
            <a:r>
              <a:rPr lang="ru-RU" sz="2400" dirty="0" smtClean="0">
                <a:latin typeface="Cambria" panose="02040503050406030204" pitchFamily="18" charset="0"/>
              </a:rPr>
              <a:t> </a:t>
            </a:r>
            <a:r>
              <a:rPr lang="ru-RU" sz="2400" dirty="0" err="1" smtClean="0">
                <a:latin typeface="Cambria" panose="02040503050406030204" pitchFamily="18" charset="0"/>
              </a:rPr>
              <a:t>влада</a:t>
            </a:r>
            <a:r>
              <a:rPr lang="ru-RU" sz="2400" dirty="0" smtClean="0">
                <a:latin typeface="Cambria" panose="02040503050406030204" pitchFamily="18" charset="0"/>
              </a:rPr>
              <a:t> </a:t>
            </a:r>
            <a:r>
              <a:rPr lang="ru-RU" sz="2400" dirty="0" err="1" smtClean="0">
                <a:latin typeface="Cambria" panose="02040503050406030204" pitchFamily="18" charset="0"/>
              </a:rPr>
              <a:t>належить</a:t>
            </a:r>
            <a:r>
              <a:rPr lang="ru-RU" sz="2400" dirty="0" smtClean="0">
                <a:latin typeface="Cambria" panose="02040503050406030204" pitchFamily="18" charset="0"/>
              </a:rPr>
              <a:t> </a:t>
            </a:r>
            <a:r>
              <a:rPr lang="ru-RU" sz="2400" dirty="0" err="1" smtClean="0">
                <a:latin typeface="Cambria" panose="02040503050406030204" pitchFamily="18" charset="0"/>
              </a:rPr>
              <a:t>обраним</a:t>
            </a:r>
            <a:r>
              <a:rPr lang="ru-RU" sz="2400" dirty="0" smtClean="0">
                <a:latin typeface="Cambria" panose="02040503050406030204" pitchFamily="18" charset="0"/>
              </a:rPr>
              <a:t> на </a:t>
            </a:r>
            <a:r>
              <a:rPr lang="ru-RU" sz="2400" dirty="0" err="1" smtClean="0">
                <a:latin typeface="Cambria" panose="02040503050406030204" pitchFamily="18" charset="0"/>
              </a:rPr>
              <a:t>певний</a:t>
            </a:r>
            <a:r>
              <a:rPr lang="ru-RU" sz="2400" dirty="0" smtClean="0">
                <a:latin typeface="Cambria" panose="02040503050406030204" pitchFamily="18" charset="0"/>
              </a:rPr>
              <a:t> строк органам </a:t>
            </a:r>
            <a:r>
              <a:rPr lang="ru-RU" sz="2400" dirty="0" err="1" smtClean="0">
                <a:latin typeface="Cambria" panose="02040503050406030204" pitchFamily="18" charset="0"/>
              </a:rPr>
              <a:t>влади</a:t>
            </a:r>
            <a:r>
              <a:rPr lang="ru-RU" sz="2400" dirty="0" smtClean="0">
                <a:latin typeface="Cambria" panose="02040503050406030204" pitchFamily="18" charset="0"/>
              </a:rPr>
              <a:t>.</a:t>
            </a:r>
          </a:p>
          <a:p>
            <a:pPr algn="just"/>
            <a:r>
              <a:rPr lang="ru-RU" sz="2400" dirty="0" smtClean="0">
                <a:latin typeface="Cambria" panose="02040503050406030204" pitchFamily="18" charset="0"/>
              </a:rPr>
              <a:t> </a:t>
            </a:r>
          </a:p>
          <a:p>
            <a:pPr algn="just"/>
            <a:r>
              <a:rPr lang="ru-RU" sz="2400" dirty="0" err="1" smtClean="0">
                <a:latin typeface="Cambria" panose="02040503050406030204" pitchFamily="18" charset="0"/>
              </a:rPr>
              <a:t>Ознаками</a:t>
            </a:r>
            <a:r>
              <a:rPr lang="ru-RU" sz="2400" dirty="0" smtClean="0">
                <a:latin typeface="Cambria" panose="02040503050406030204" pitchFamily="18" charset="0"/>
              </a:rPr>
              <a:t> </a:t>
            </a:r>
            <a:r>
              <a:rPr lang="ru-RU" sz="2400" dirty="0" err="1" smtClean="0">
                <a:latin typeface="Cambria" panose="02040503050406030204" pitchFamily="18" charset="0"/>
              </a:rPr>
              <a:t>республіки</a:t>
            </a:r>
            <a:r>
              <a:rPr lang="ru-RU" sz="2400" dirty="0" smtClean="0">
                <a:latin typeface="Cambria" panose="02040503050406030204" pitchFamily="18" charset="0"/>
              </a:rPr>
              <a:t> є: </a:t>
            </a:r>
          </a:p>
          <a:p>
            <a:pPr algn="just"/>
            <a:endParaRPr lang="ru-RU" sz="2400" dirty="0"/>
          </a:p>
          <a:p>
            <a:pPr marL="342900" indent="-342900" algn="just">
              <a:buFont typeface="Arial" panose="020B0604020202020204" pitchFamily="34" charset="0"/>
              <a:buChar char="•"/>
            </a:pPr>
            <a:r>
              <a:rPr lang="ru-RU" sz="2000" dirty="0" err="1" smtClean="0">
                <a:latin typeface="Cambria" panose="02040503050406030204" pitchFamily="18" charset="0"/>
              </a:rPr>
              <a:t>формування</a:t>
            </a:r>
            <a:r>
              <a:rPr lang="ru-RU" sz="2000" dirty="0" smtClean="0">
                <a:latin typeface="Cambria" panose="02040503050406030204" pitchFamily="18" charset="0"/>
              </a:rPr>
              <a:t> </a:t>
            </a:r>
            <a:r>
              <a:rPr lang="ru-RU" sz="2000" dirty="0" err="1" smtClean="0">
                <a:latin typeface="Cambria" panose="02040503050406030204" pitchFamily="18" charset="0"/>
              </a:rPr>
              <a:t>органів</a:t>
            </a:r>
            <a:r>
              <a:rPr lang="ru-RU" sz="2000" dirty="0" smtClean="0">
                <a:latin typeface="Cambria" panose="02040503050406030204" pitchFamily="18" charset="0"/>
              </a:rPr>
              <a:t> </a:t>
            </a:r>
            <a:r>
              <a:rPr lang="ru-RU" sz="2000" dirty="0" err="1" smtClean="0">
                <a:latin typeface="Cambria" panose="02040503050406030204" pitchFamily="18" charset="0"/>
              </a:rPr>
              <a:t>влади</a:t>
            </a:r>
            <a:r>
              <a:rPr lang="ru-RU" sz="2000" dirty="0" smtClean="0">
                <a:latin typeface="Cambria" panose="02040503050406030204" pitchFamily="18" charset="0"/>
              </a:rPr>
              <a:t> шляхом </a:t>
            </a:r>
            <a:r>
              <a:rPr lang="ru-RU" sz="2000" dirty="0" err="1" smtClean="0">
                <a:latin typeface="Cambria" panose="02040503050406030204" pitchFamily="18" charset="0"/>
              </a:rPr>
              <a:t>обрання</a:t>
            </a:r>
            <a:r>
              <a:rPr lang="ru-RU" sz="2000" dirty="0" smtClean="0">
                <a:latin typeface="Cambria" panose="02040503050406030204" pitchFamily="18" charset="0"/>
              </a:rPr>
              <a:t> (парламент, глава </a:t>
            </a:r>
            <a:r>
              <a:rPr lang="ru-RU" sz="2000" dirty="0" err="1" smtClean="0">
                <a:latin typeface="Cambria" panose="02040503050406030204" pitchFamily="18" charset="0"/>
              </a:rPr>
              <a:t>держави</a:t>
            </a:r>
            <a:r>
              <a:rPr lang="ru-RU" sz="2000" dirty="0" smtClean="0">
                <a:latin typeface="Cambria" panose="02040503050406030204" pitchFamily="18" charset="0"/>
              </a:rPr>
              <a:t>); </a:t>
            </a:r>
          </a:p>
          <a:p>
            <a:pPr marL="342900" indent="-342900" algn="just">
              <a:buFont typeface="Arial" panose="020B0604020202020204" pitchFamily="34" charset="0"/>
              <a:buChar char="•"/>
            </a:pPr>
            <a:endParaRPr lang="ru-RU" sz="2000" dirty="0">
              <a:latin typeface="Cambria" panose="02040503050406030204" pitchFamily="18" charset="0"/>
            </a:endParaRPr>
          </a:p>
          <a:p>
            <a:pPr marL="342900" indent="-342900" algn="just">
              <a:buFont typeface="Arial" panose="020B0604020202020204" pitchFamily="34" charset="0"/>
              <a:buChar char="•"/>
            </a:pPr>
            <a:r>
              <a:rPr lang="ru-RU" sz="2000" dirty="0" err="1" smtClean="0">
                <a:latin typeface="Cambria" panose="02040503050406030204" pitchFamily="18" charset="0"/>
              </a:rPr>
              <a:t>органи</a:t>
            </a:r>
            <a:r>
              <a:rPr lang="ru-RU" sz="2000" dirty="0" smtClean="0">
                <a:latin typeface="Cambria" panose="02040503050406030204" pitchFamily="18" charset="0"/>
              </a:rPr>
              <a:t> </a:t>
            </a:r>
            <a:r>
              <a:rPr lang="ru-RU" sz="2000" dirty="0" err="1" smtClean="0">
                <a:latin typeface="Cambria" panose="02040503050406030204" pitchFamily="18" charset="0"/>
              </a:rPr>
              <a:t>влади</a:t>
            </a:r>
            <a:r>
              <a:rPr lang="ru-RU" sz="2000" dirty="0" smtClean="0">
                <a:latin typeface="Cambria" panose="02040503050406030204" pitchFamily="18" charset="0"/>
              </a:rPr>
              <a:t> (</a:t>
            </a:r>
            <a:r>
              <a:rPr lang="ru-RU" sz="2000" dirty="0" err="1" smtClean="0">
                <a:latin typeface="Cambria" panose="02040503050406030204" pitchFamily="18" charset="0"/>
              </a:rPr>
              <a:t>законодавчі</a:t>
            </a:r>
            <a:r>
              <a:rPr lang="ru-RU" sz="2000" dirty="0" smtClean="0">
                <a:latin typeface="Cambria" panose="02040503050406030204" pitchFamily="18" charset="0"/>
              </a:rPr>
              <a:t>, </a:t>
            </a:r>
            <a:r>
              <a:rPr lang="ru-RU" sz="2000" dirty="0" err="1" smtClean="0">
                <a:latin typeface="Cambria" panose="02040503050406030204" pitchFamily="18" charset="0"/>
              </a:rPr>
              <a:t>виконавчі</a:t>
            </a:r>
            <a:r>
              <a:rPr lang="ru-RU" sz="2000" dirty="0" smtClean="0">
                <a:latin typeface="Cambria" panose="02040503050406030204" pitchFamily="18" charset="0"/>
              </a:rPr>
              <a:t>) </a:t>
            </a:r>
            <a:r>
              <a:rPr lang="ru-RU" sz="2000" dirty="0" err="1" smtClean="0">
                <a:latin typeface="Cambria" panose="02040503050406030204" pitchFamily="18" charset="0"/>
              </a:rPr>
              <a:t>діють</a:t>
            </a:r>
            <a:r>
              <a:rPr lang="ru-RU" sz="2000" dirty="0" smtClean="0">
                <a:latin typeface="Cambria" panose="02040503050406030204" pitchFamily="18" charset="0"/>
              </a:rPr>
              <a:t> </a:t>
            </a:r>
            <a:r>
              <a:rPr lang="ru-RU" sz="2000" dirty="0" err="1" smtClean="0">
                <a:latin typeface="Cambria" panose="02040503050406030204" pitchFamily="18" charset="0"/>
              </a:rPr>
              <a:t>протягом</a:t>
            </a:r>
            <a:r>
              <a:rPr lang="ru-RU" sz="2000" dirty="0" smtClean="0">
                <a:latin typeface="Cambria" panose="02040503050406030204" pitchFamily="18" charset="0"/>
              </a:rPr>
              <a:t> </a:t>
            </a:r>
            <a:r>
              <a:rPr lang="ru-RU" sz="2000" dirty="0" err="1" smtClean="0">
                <a:latin typeface="Cambria" panose="02040503050406030204" pitchFamily="18" charset="0"/>
              </a:rPr>
              <a:t>певного</a:t>
            </a:r>
            <a:r>
              <a:rPr lang="ru-RU" sz="2000" dirty="0" smtClean="0">
                <a:latin typeface="Cambria" panose="02040503050406030204" pitchFamily="18" charset="0"/>
              </a:rPr>
              <a:t> </a:t>
            </a:r>
            <a:r>
              <a:rPr lang="ru-RU" sz="2000" dirty="0" err="1" smtClean="0">
                <a:latin typeface="Cambria" panose="02040503050406030204" pitchFamily="18" charset="0"/>
              </a:rPr>
              <a:t>зазначеного</a:t>
            </a:r>
            <a:r>
              <a:rPr lang="ru-RU" sz="2000" dirty="0" smtClean="0">
                <a:latin typeface="Cambria" panose="02040503050406030204" pitchFamily="18" charset="0"/>
              </a:rPr>
              <a:t> в </a:t>
            </a:r>
            <a:r>
              <a:rPr lang="ru-RU" sz="2000" dirty="0" err="1" smtClean="0">
                <a:latin typeface="Cambria" panose="02040503050406030204" pitchFamily="18" charset="0"/>
              </a:rPr>
              <a:t>законодавстві</a:t>
            </a:r>
            <a:r>
              <a:rPr lang="ru-RU" sz="2000" dirty="0" smtClean="0">
                <a:latin typeface="Cambria" panose="02040503050406030204" pitchFamily="18" charset="0"/>
              </a:rPr>
              <a:t> </a:t>
            </a:r>
            <a:r>
              <a:rPr lang="ru-RU" sz="2000" dirty="0" err="1" smtClean="0">
                <a:latin typeface="Cambria" panose="02040503050406030204" pitchFamily="18" charset="0"/>
              </a:rPr>
              <a:t>терміну</a:t>
            </a:r>
            <a:r>
              <a:rPr lang="ru-RU" sz="2000" dirty="0" smtClean="0">
                <a:latin typeface="Cambria" panose="02040503050406030204" pitchFamily="18" charset="0"/>
              </a:rPr>
              <a:t>; </a:t>
            </a:r>
          </a:p>
          <a:p>
            <a:pPr marL="342900" indent="-342900" algn="just">
              <a:buFont typeface="Arial" panose="020B0604020202020204" pitchFamily="34" charset="0"/>
              <a:buChar char="•"/>
            </a:pPr>
            <a:endParaRPr lang="ru-RU" sz="2000" dirty="0" smtClean="0">
              <a:latin typeface="Cambria" panose="02040503050406030204" pitchFamily="18" charset="0"/>
            </a:endParaRPr>
          </a:p>
          <a:p>
            <a:pPr marL="342900" indent="-342900" algn="just">
              <a:buFont typeface="Arial" panose="020B0604020202020204" pitchFamily="34" charset="0"/>
              <a:buChar char="•"/>
            </a:pPr>
            <a:r>
              <a:rPr lang="ru-RU" sz="2000" dirty="0" err="1" smtClean="0">
                <a:latin typeface="Cambria" panose="02040503050406030204" pitchFamily="18" charset="0"/>
              </a:rPr>
              <a:t>відповідальність</a:t>
            </a:r>
            <a:r>
              <a:rPr lang="ru-RU" sz="2000" dirty="0" smtClean="0">
                <a:latin typeface="Cambria" panose="02040503050406030204" pitchFamily="18" charset="0"/>
              </a:rPr>
              <a:t> </a:t>
            </a:r>
            <a:r>
              <a:rPr lang="ru-RU" sz="2000" dirty="0" err="1" smtClean="0">
                <a:latin typeface="Cambria" panose="02040503050406030204" pitchFamily="18" charset="0"/>
              </a:rPr>
              <a:t>глави</a:t>
            </a:r>
            <a:r>
              <a:rPr lang="ru-RU" sz="2000" dirty="0" smtClean="0">
                <a:latin typeface="Cambria" panose="02040503050406030204" pitchFamily="18" charset="0"/>
              </a:rPr>
              <a:t> </a:t>
            </a:r>
            <a:r>
              <a:rPr lang="ru-RU" sz="2000" dirty="0" err="1" smtClean="0">
                <a:latin typeface="Cambria" panose="02040503050406030204" pitchFamily="18" charset="0"/>
              </a:rPr>
              <a:t>держави</a:t>
            </a:r>
            <a:r>
              <a:rPr lang="ru-RU" sz="2000" dirty="0" smtClean="0">
                <a:latin typeface="Cambria" panose="02040503050406030204" pitchFamily="18" charset="0"/>
              </a:rPr>
              <a:t> у </a:t>
            </a:r>
            <a:r>
              <a:rPr lang="ru-RU" sz="2000" dirty="0" err="1" smtClean="0">
                <a:latin typeface="Cambria" panose="02040503050406030204" pitchFamily="18" charset="0"/>
              </a:rPr>
              <a:t>випадках</a:t>
            </a:r>
            <a:r>
              <a:rPr lang="ru-RU" sz="2000" dirty="0" smtClean="0">
                <a:latin typeface="Cambria" panose="02040503050406030204" pitchFamily="18" charset="0"/>
              </a:rPr>
              <a:t>, </a:t>
            </a:r>
            <a:r>
              <a:rPr lang="ru-RU" sz="2000" dirty="0" err="1" smtClean="0">
                <a:latin typeface="Cambria" panose="02040503050406030204" pitchFamily="18" charset="0"/>
              </a:rPr>
              <a:t>передбачених</a:t>
            </a:r>
            <a:r>
              <a:rPr lang="ru-RU" sz="2000" dirty="0" smtClean="0">
                <a:latin typeface="Cambria" panose="02040503050406030204" pitchFamily="18" charset="0"/>
              </a:rPr>
              <a:t> </a:t>
            </a:r>
            <a:r>
              <a:rPr lang="ru-RU" sz="2000" dirty="0" err="1" smtClean="0">
                <a:latin typeface="Cambria" panose="02040503050406030204" pitchFamily="18" charset="0"/>
              </a:rPr>
              <a:t>законодавством</a:t>
            </a:r>
            <a:r>
              <a:rPr lang="ru-RU" sz="2000" dirty="0" smtClean="0">
                <a:latin typeface="Cambria" panose="02040503050406030204" pitchFamily="18" charset="0"/>
              </a:rPr>
              <a:t>; </a:t>
            </a:r>
          </a:p>
          <a:p>
            <a:pPr marL="342900" indent="-342900" algn="just">
              <a:buFont typeface="Arial" panose="020B0604020202020204" pitchFamily="34" charset="0"/>
              <a:buChar char="•"/>
            </a:pPr>
            <a:endParaRPr lang="ru-RU" sz="2000" dirty="0">
              <a:latin typeface="Cambria" panose="02040503050406030204" pitchFamily="18" charset="0"/>
            </a:endParaRPr>
          </a:p>
          <a:p>
            <a:pPr marL="342900" indent="-342900" algn="just">
              <a:buFont typeface="Arial" panose="020B0604020202020204" pitchFamily="34" charset="0"/>
              <a:buChar char="•"/>
            </a:pPr>
            <a:r>
              <a:rPr lang="ru-RU" sz="2000" dirty="0" err="1" smtClean="0">
                <a:latin typeface="Cambria" panose="02040503050406030204" pitchFamily="18" charset="0"/>
              </a:rPr>
              <a:t>здійснення</a:t>
            </a:r>
            <a:r>
              <a:rPr lang="ru-RU" sz="2000" dirty="0" smtClean="0">
                <a:latin typeface="Cambria" panose="02040503050406030204" pitchFamily="18" charset="0"/>
              </a:rPr>
              <a:t> </a:t>
            </a:r>
            <a:r>
              <a:rPr lang="ru-RU" sz="2000" dirty="0" err="1" smtClean="0">
                <a:latin typeface="Cambria" panose="02040503050406030204" pitchFamily="18" charset="0"/>
              </a:rPr>
              <a:t>представництва</a:t>
            </a:r>
            <a:r>
              <a:rPr lang="ru-RU" sz="2000" dirty="0" smtClean="0">
                <a:latin typeface="Cambria" panose="02040503050406030204" pitchFamily="18" charset="0"/>
              </a:rPr>
              <a:t> </a:t>
            </a:r>
            <a:r>
              <a:rPr lang="ru-RU" sz="2000" dirty="0" err="1" smtClean="0">
                <a:latin typeface="Cambria" panose="02040503050406030204" pitchFamily="18" charset="0"/>
              </a:rPr>
              <a:t>інтересів</a:t>
            </a:r>
            <a:r>
              <a:rPr lang="ru-RU" sz="2000" dirty="0" smtClean="0">
                <a:latin typeface="Cambria" panose="02040503050406030204" pitchFamily="18" charset="0"/>
              </a:rPr>
              <a:t> </a:t>
            </a:r>
            <a:r>
              <a:rPr lang="ru-RU" sz="2000" dirty="0" err="1" smtClean="0">
                <a:latin typeface="Cambria" panose="02040503050406030204" pitchFamily="18" charset="0"/>
              </a:rPr>
              <a:t>держави</a:t>
            </a:r>
            <a:r>
              <a:rPr lang="ru-RU" sz="2000" dirty="0" smtClean="0">
                <a:latin typeface="Cambria" panose="02040503050406030204" pitchFamily="18" charset="0"/>
              </a:rPr>
              <a:t> главою </a:t>
            </a:r>
            <a:r>
              <a:rPr lang="ru-RU" sz="2000" dirty="0" err="1" smtClean="0">
                <a:latin typeface="Cambria" panose="02040503050406030204" pitchFamily="18" charset="0"/>
              </a:rPr>
              <a:t>держави</a:t>
            </a:r>
            <a:r>
              <a:rPr lang="ru-RU" sz="2000" dirty="0" smtClean="0">
                <a:latin typeface="Cambria" panose="02040503050406030204" pitchFamily="18" charset="0"/>
              </a:rPr>
              <a:t>; </a:t>
            </a:r>
          </a:p>
          <a:p>
            <a:pPr marL="342900" indent="-342900" algn="just">
              <a:buFont typeface="Arial" panose="020B0604020202020204" pitchFamily="34" charset="0"/>
              <a:buChar char="•"/>
            </a:pPr>
            <a:endParaRPr lang="ru-RU" sz="2000" dirty="0">
              <a:latin typeface="Cambria" panose="02040503050406030204" pitchFamily="18" charset="0"/>
            </a:endParaRPr>
          </a:p>
          <a:p>
            <a:pPr marL="342900" indent="-342900" algn="just">
              <a:buFont typeface="Arial" panose="020B0604020202020204" pitchFamily="34" charset="0"/>
              <a:buChar char="•"/>
            </a:pPr>
            <a:r>
              <a:rPr lang="ru-RU" sz="2000" dirty="0" err="1" smtClean="0">
                <a:latin typeface="Cambria" panose="02040503050406030204" pitchFamily="18" charset="0"/>
              </a:rPr>
              <a:t>обов’язковість</a:t>
            </a:r>
            <a:r>
              <a:rPr lang="ru-RU" sz="2000" dirty="0" smtClean="0">
                <a:latin typeface="Cambria" panose="02040503050406030204" pitchFamily="18" charset="0"/>
              </a:rPr>
              <a:t> </a:t>
            </a:r>
            <a:r>
              <a:rPr lang="ru-RU" sz="2000" dirty="0" err="1" smtClean="0">
                <a:latin typeface="Cambria" panose="02040503050406030204" pitchFamily="18" charset="0"/>
              </a:rPr>
              <a:t>рішень</a:t>
            </a:r>
            <a:r>
              <a:rPr lang="ru-RU" sz="2000" dirty="0" smtClean="0">
                <a:latin typeface="Cambria" panose="02040503050406030204" pitchFamily="18" charset="0"/>
              </a:rPr>
              <a:t> </a:t>
            </a:r>
            <a:r>
              <a:rPr lang="ru-RU" sz="2000" dirty="0" err="1" smtClean="0">
                <a:latin typeface="Cambria" panose="02040503050406030204" pitchFamily="18" charset="0"/>
              </a:rPr>
              <a:t>центральних</a:t>
            </a:r>
            <a:r>
              <a:rPr lang="ru-RU" sz="2000" dirty="0" smtClean="0">
                <a:latin typeface="Cambria" panose="02040503050406030204" pitchFamily="18" charset="0"/>
              </a:rPr>
              <a:t> </a:t>
            </a:r>
            <a:r>
              <a:rPr lang="ru-RU" sz="2000" dirty="0" err="1" smtClean="0">
                <a:latin typeface="Cambria" panose="02040503050406030204" pitchFamily="18" charset="0"/>
              </a:rPr>
              <a:t>органів</a:t>
            </a:r>
            <a:r>
              <a:rPr lang="ru-RU" sz="2000" dirty="0" smtClean="0">
                <a:latin typeface="Cambria" panose="02040503050406030204" pitchFamily="18" charset="0"/>
              </a:rPr>
              <a:t> </a:t>
            </a:r>
            <a:r>
              <a:rPr lang="ru-RU" sz="2000" dirty="0" err="1" smtClean="0">
                <a:latin typeface="Cambria" panose="02040503050406030204" pitchFamily="18" charset="0"/>
              </a:rPr>
              <a:t>влади</a:t>
            </a:r>
            <a:r>
              <a:rPr lang="ru-RU" sz="2000" dirty="0" smtClean="0">
                <a:latin typeface="Cambria" panose="02040503050406030204" pitchFamily="18" charset="0"/>
              </a:rPr>
              <a:t> для </a:t>
            </a:r>
            <a:r>
              <a:rPr lang="ru-RU" sz="2000" dirty="0" err="1" smtClean="0">
                <a:latin typeface="Cambria" panose="02040503050406030204" pitchFamily="18" charset="0"/>
              </a:rPr>
              <a:t>всіх</a:t>
            </a:r>
            <a:r>
              <a:rPr lang="ru-RU" sz="2000" dirty="0" smtClean="0">
                <a:latin typeface="Cambria" panose="02040503050406030204" pitchFamily="18" charset="0"/>
              </a:rPr>
              <a:t> </a:t>
            </a:r>
            <a:r>
              <a:rPr lang="ru-RU" sz="2000" dirty="0" err="1" smtClean="0">
                <a:latin typeface="Cambria" panose="02040503050406030204" pitchFamily="18" charset="0"/>
              </a:rPr>
              <a:t>інших</a:t>
            </a:r>
            <a:r>
              <a:rPr lang="ru-RU" sz="2000" dirty="0" smtClean="0">
                <a:latin typeface="Cambria" panose="02040503050406030204" pitchFamily="18" charset="0"/>
              </a:rPr>
              <a:t> </a:t>
            </a:r>
            <a:r>
              <a:rPr lang="ru-RU" sz="2000" dirty="0" err="1" smtClean="0">
                <a:latin typeface="Cambria" panose="02040503050406030204" pitchFamily="18" charset="0"/>
              </a:rPr>
              <a:t>державних</a:t>
            </a:r>
            <a:r>
              <a:rPr lang="ru-RU" sz="2000" dirty="0" smtClean="0">
                <a:latin typeface="Cambria" panose="02040503050406030204" pitchFamily="18" charset="0"/>
              </a:rPr>
              <a:t> </a:t>
            </a:r>
            <a:r>
              <a:rPr lang="ru-RU" sz="2000" dirty="0" err="1" smtClean="0">
                <a:latin typeface="Cambria" panose="02040503050406030204" pitchFamily="18" charset="0"/>
              </a:rPr>
              <a:t>органів</a:t>
            </a:r>
            <a:r>
              <a:rPr lang="ru-RU" sz="2000" dirty="0" smtClean="0">
                <a:latin typeface="Cambria" panose="02040503050406030204" pitchFamily="18" charset="0"/>
              </a:rPr>
              <a:t>; </a:t>
            </a:r>
            <a:r>
              <a:rPr lang="ru-RU" sz="2000" dirty="0" err="1" smtClean="0">
                <a:latin typeface="Cambria" panose="02040503050406030204" pitchFamily="18" charset="0"/>
              </a:rPr>
              <a:t>звітність</a:t>
            </a:r>
            <a:r>
              <a:rPr lang="ru-RU" sz="2000" dirty="0" smtClean="0">
                <a:latin typeface="Cambria" panose="02040503050406030204" pitchFamily="18" charset="0"/>
              </a:rPr>
              <a:t> </a:t>
            </a:r>
            <a:r>
              <a:rPr lang="ru-RU" sz="2000" dirty="0" err="1" smtClean="0">
                <a:latin typeface="Cambria" panose="02040503050406030204" pitchFamily="18" charset="0"/>
              </a:rPr>
              <a:t>виборних</a:t>
            </a:r>
            <a:r>
              <a:rPr lang="ru-RU" sz="2000" dirty="0" smtClean="0">
                <a:latin typeface="Cambria" panose="02040503050406030204" pitchFamily="18" charset="0"/>
              </a:rPr>
              <a:t> </a:t>
            </a:r>
            <a:r>
              <a:rPr lang="ru-RU" sz="2000" dirty="0" err="1" smtClean="0">
                <a:latin typeface="Cambria" panose="02040503050406030204" pitchFamily="18" charset="0"/>
              </a:rPr>
              <a:t>органів</a:t>
            </a:r>
            <a:r>
              <a:rPr lang="ru-RU" sz="2000" dirty="0" smtClean="0">
                <a:latin typeface="Cambria" panose="02040503050406030204" pitchFamily="18" charset="0"/>
              </a:rPr>
              <a:t> перед </a:t>
            </a:r>
            <a:r>
              <a:rPr lang="ru-RU" sz="2000" dirty="0" err="1" smtClean="0">
                <a:latin typeface="Cambria" panose="02040503050406030204" pitchFamily="18" charset="0"/>
              </a:rPr>
              <a:t>населенням</a:t>
            </a:r>
            <a:r>
              <a:rPr lang="ru-RU" sz="2000" dirty="0" smtClean="0">
                <a:latin typeface="Cambria" panose="02040503050406030204" pitchFamily="18" charset="0"/>
              </a:rPr>
              <a:t>; </a:t>
            </a:r>
          </a:p>
          <a:p>
            <a:pPr marL="342900" indent="-342900" algn="just">
              <a:buFont typeface="Arial" panose="020B0604020202020204" pitchFamily="34" charset="0"/>
              <a:buChar char="•"/>
            </a:pPr>
            <a:endParaRPr lang="ru-RU" sz="2000" dirty="0">
              <a:latin typeface="Cambria" panose="02040503050406030204" pitchFamily="18" charset="0"/>
            </a:endParaRPr>
          </a:p>
          <a:p>
            <a:pPr marL="342900" indent="-342900" algn="just">
              <a:buFont typeface="Arial" panose="020B0604020202020204" pitchFamily="34" charset="0"/>
              <a:buChar char="•"/>
            </a:pPr>
            <a:r>
              <a:rPr lang="ru-RU" sz="2000" dirty="0" err="1" smtClean="0">
                <a:latin typeface="Cambria" panose="02040503050406030204" pitchFamily="18" charset="0"/>
              </a:rPr>
              <a:t>взаємовідповідальність</a:t>
            </a:r>
            <a:r>
              <a:rPr lang="ru-RU" sz="2000" dirty="0" smtClean="0">
                <a:latin typeface="Cambria" panose="02040503050406030204" pitchFamily="18" charset="0"/>
              </a:rPr>
              <a:t> </a:t>
            </a:r>
            <a:r>
              <a:rPr lang="ru-RU" sz="2000" dirty="0" err="1" smtClean="0">
                <a:latin typeface="Cambria" panose="02040503050406030204" pitchFamily="18" charset="0"/>
              </a:rPr>
              <a:t>держави</a:t>
            </a:r>
            <a:r>
              <a:rPr lang="ru-RU" sz="2000" dirty="0" smtClean="0">
                <a:latin typeface="Cambria" panose="02040503050406030204" pitchFamily="18" charset="0"/>
              </a:rPr>
              <a:t> і особи.</a:t>
            </a:r>
          </a:p>
          <a:p>
            <a:pPr marL="342900" indent="-342900" algn="just">
              <a:buFont typeface="Arial" panose="020B0604020202020204" pitchFamily="34" charset="0"/>
              <a:buChar char="•"/>
            </a:pP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0668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183" y="0"/>
            <a:ext cx="11477766" cy="6863417"/>
          </a:xfrm>
          <a:prstGeom prst="rect">
            <a:avLst/>
          </a:prstGeom>
          <a:solidFill>
            <a:schemeClr val="accent1">
              <a:lumMod val="20000"/>
              <a:lumOff val="80000"/>
            </a:schemeClr>
          </a:solidFill>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РОЛЬ І ЗНАЧЕННЯ ГЛАВИ ДЕРЖАВИ У КРАЇНАХ ЗАХІДНОЇ ЄВРОПИ </a:t>
            </a:r>
          </a:p>
          <a:p>
            <a:pPr algn="ct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Посада </a:t>
            </a:r>
            <a:r>
              <a:rPr lang="ru-RU" sz="2000" dirty="0" err="1">
                <a:latin typeface="Times New Roman" panose="02020603050405020304" pitchFamily="18" charset="0"/>
                <a:cs typeface="Times New Roman" panose="02020603050405020304" pitchFamily="18" charset="0"/>
              </a:rPr>
              <a:t>глави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належить</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вищих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інститутів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Сьогодні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одноособова</a:t>
            </a:r>
            <a:r>
              <a:rPr lang="ru-RU" sz="2000" dirty="0">
                <a:latin typeface="Times New Roman" panose="02020603050405020304" pitchFamily="18" charset="0"/>
                <a:cs typeface="Times New Roman" panose="02020603050405020304" pitchFamily="18" charset="0"/>
              </a:rPr>
              <a:t> посада, яка </a:t>
            </a:r>
            <a:r>
              <a:rPr lang="ru-RU" sz="2000" dirty="0" err="1">
                <a:latin typeface="Times New Roman" panose="02020603050405020304" pitchFamily="18" charset="0"/>
                <a:cs typeface="Times New Roman" panose="02020603050405020304" pitchFamily="18" charset="0"/>
              </a:rPr>
              <a:t>передбачає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виконання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сукупності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керівних</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церемоніальних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функцій</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європейських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країнах</a:t>
            </a:r>
            <a:r>
              <a:rPr lang="ru-RU" sz="2000" dirty="0">
                <a:latin typeface="Times New Roman" panose="02020603050405020304" pitchFamily="18" charset="0"/>
                <a:cs typeface="Times New Roman" panose="02020603050405020304" pitchFamily="18" charset="0"/>
              </a:rPr>
              <a:t> посада </a:t>
            </a:r>
            <a:r>
              <a:rPr lang="ru-RU" sz="2000" dirty="0" err="1">
                <a:latin typeface="Times New Roman" panose="02020603050405020304" pitchFamily="18" charset="0"/>
                <a:cs typeface="Times New Roman" panose="02020603050405020304" pitchFamily="18" charset="0"/>
              </a:rPr>
              <a:t>глави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представлена монархами у </a:t>
            </a:r>
            <a:r>
              <a:rPr lang="ru-RU" sz="2000" dirty="0" err="1">
                <a:latin typeface="Times New Roman" panose="02020603050405020304" pitchFamily="18" charset="0"/>
                <a:cs typeface="Times New Roman" panose="02020603050405020304" pitchFamily="18" charset="0"/>
              </a:rPr>
              <a:t>конституційних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монархіях</a:t>
            </a:r>
            <a:r>
              <a:rPr lang="ru-RU" sz="2000" dirty="0">
                <a:latin typeface="Times New Roman" panose="02020603050405020304" pitchFamily="18" charset="0"/>
                <a:cs typeface="Times New Roman" panose="02020603050405020304" pitchFamily="18" charset="0"/>
              </a:rPr>
              <a:t> і президентами у </a:t>
            </a:r>
            <a:r>
              <a:rPr lang="ru-RU" sz="2000" dirty="0" err="1">
                <a:latin typeface="Times New Roman" panose="02020603050405020304" pitchFamily="18" charset="0"/>
                <a:cs typeface="Times New Roman" panose="02020603050405020304" pitchFamily="18" charset="0"/>
              </a:rPr>
              <a:t>республіках</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ctr"/>
            <a:r>
              <a:rPr lang="uk-UA" sz="2000" b="1" dirty="0">
                <a:latin typeface="Times New Roman" panose="02020603050405020304" pitchFamily="18" charset="0"/>
                <a:cs typeface="Times New Roman" panose="02020603050405020304" pitchFamily="18" charset="0"/>
              </a:rPr>
              <a:t>Позиція глави держави у конституційних </a:t>
            </a:r>
            <a:r>
              <a:rPr lang="uk-UA" sz="2000" b="1" dirty="0" smtClean="0">
                <a:latin typeface="Times New Roman" panose="02020603050405020304" pitchFamily="18" charset="0"/>
                <a:cs typeface="Times New Roman" panose="02020603050405020304" pitchFamily="18" charset="0"/>
              </a:rPr>
              <a:t>монархіях</a:t>
            </a:r>
          </a:p>
          <a:p>
            <a:pPr algn="just"/>
            <a:r>
              <a:rPr lang="uk-UA" sz="2000" dirty="0" smtClean="0">
                <a:latin typeface="Times New Roman" panose="02020603050405020304" pitchFamily="18" charset="0"/>
                <a:cs typeface="Times New Roman" panose="02020603050405020304" pitchFamily="18" charset="0"/>
              </a:rPr>
              <a:t> Усі європейські </a:t>
            </a:r>
            <a:r>
              <a:rPr lang="uk-UA" sz="2000" dirty="0">
                <a:latin typeface="Times New Roman" panose="02020603050405020304" pitchFamily="18" charset="0"/>
                <a:cs typeface="Times New Roman" panose="02020603050405020304" pitchFamily="18" charset="0"/>
              </a:rPr>
              <a:t>країни протягом досить значного періоду були монархічними державами. З огляду на різні причини та події, держави перейшли до республіканської форми правління. </a:t>
            </a:r>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На </a:t>
            </a:r>
            <a:r>
              <a:rPr lang="uk-UA" sz="2000" dirty="0">
                <a:latin typeface="Times New Roman" panose="02020603050405020304" pitchFamily="18" charset="0"/>
                <a:cs typeface="Times New Roman" panose="02020603050405020304" pitchFamily="18" charset="0"/>
              </a:rPr>
              <a:t>сьогодні 12 держав Європи є монархіями. З них </a:t>
            </a:r>
            <a:r>
              <a:rPr lang="uk-UA" sz="2000" i="1" dirty="0">
                <a:latin typeface="Times New Roman" panose="02020603050405020304" pitchFamily="18" charset="0"/>
                <a:cs typeface="Times New Roman" panose="02020603050405020304" pitchFamily="18" charset="0"/>
              </a:rPr>
              <a:t>7 королівств (Бельгія, Великобританія і Північна Ірландія, Данія, Іспанія, Нідерланди, Норвегія, Швеція</a:t>
            </a:r>
            <a:r>
              <a:rPr lang="uk-UA" sz="2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3 князівства </a:t>
            </a:r>
            <a:r>
              <a:rPr lang="uk-UA" sz="2000" dirty="0">
                <a:latin typeface="Times New Roman" panose="02020603050405020304" pitchFamily="18" charset="0"/>
                <a:cs typeface="Times New Roman" panose="02020603050405020304" pitchFamily="18" charset="0"/>
              </a:rPr>
              <a:t>(Ліхтенштейн, Монако, </a:t>
            </a:r>
            <a:r>
              <a:rPr lang="uk-UA" sz="2000" dirty="0" err="1">
                <a:latin typeface="Times New Roman" panose="02020603050405020304" pitchFamily="18" charset="0"/>
                <a:cs typeface="Times New Roman" panose="02020603050405020304" pitchFamily="18" charset="0"/>
              </a:rPr>
              <a:t>Андора</a:t>
            </a:r>
            <a:r>
              <a:rPr lang="uk-UA" sz="2000" dirty="0">
                <a:latin typeface="Times New Roman" panose="02020603050405020304" pitchFamily="18" charset="0"/>
                <a:cs typeface="Times New Roman" panose="02020603050405020304" pitchFamily="18" charset="0"/>
              </a:rPr>
              <a:t> – </a:t>
            </a:r>
            <a:r>
              <a:rPr lang="uk-UA" sz="2000" i="1" dirty="0">
                <a:latin typeface="Times New Roman" panose="02020603050405020304" pitchFamily="18" charset="0"/>
                <a:cs typeface="Times New Roman" panose="02020603050405020304" pitchFamily="18" charset="0"/>
              </a:rPr>
              <a:t>остання з князями співправителями за посадою: президентом Франції і одним з іспанських єпископів</a:t>
            </a:r>
            <a:r>
              <a:rPr lang="uk-UA" sz="2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1 велике герцогство </a:t>
            </a:r>
            <a:r>
              <a:rPr lang="uk-UA" sz="2000" dirty="0">
                <a:latin typeface="Times New Roman" panose="02020603050405020304" pitchFamily="18" charset="0"/>
                <a:cs typeface="Times New Roman" panose="02020603050405020304" pitchFamily="18" charset="0"/>
              </a:rPr>
              <a:t>(Люксембург) та </a:t>
            </a:r>
            <a:r>
              <a:rPr lang="uk-UA" sz="2000" i="1" dirty="0">
                <a:latin typeface="Times New Roman" panose="02020603050405020304" pitchFamily="18" charset="0"/>
                <a:cs typeface="Times New Roman" panose="02020603050405020304" pitchFamily="18" charset="0"/>
              </a:rPr>
              <a:t>місто-держава</a:t>
            </a:r>
            <a:r>
              <a:rPr lang="uk-UA" sz="2000" dirty="0">
                <a:latin typeface="Times New Roman" panose="02020603050405020304" pitchFamily="18" charset="0"/>
                <a:cs typeface="Times New Roman" panose="02020603050405020304" pitchFamily="18" charset="0"/>
              </a:rPr>
              <a:t> Ватикан (глава – виборний Римський Папа). Отже </a:t>
            </a:r>
            <a:r>
              <a:rPr lang="uk-UA" sz="2000" i="1" dirty="0">
                <a:latin typeface="Times New Roman" panose="02020603050405020304" pitchFamily="18" charset="0"/>
                <a:cs typeface="Times New Roman" panose="02020603050405020304" pitchFamily="18" charset="0"/>
              </a:rPr>
              <a:t>з 12 європейських монархій 10 є </a:t>
            </a:r>
            <a:r>
              <a:rPr lang="uk-UA" sz="2000" i="1" dirty="0" smtClean="0">
                <a:latin typeface="Times New Roman" panose="02020603050405020304" pitchFamily="18" charset="0"/>
                <a:cs typeface="Times New Roman" panose="02020603050405020304" pitchFamily="18" charset="0"/>
              </a:rPr>
              <a:t>спадковими. </a:t>
            </a:r>
          </a:p>
          <a:p>
            <a:pPr algn="just"/>
            <a:endParaRPr lang="uk-UA" sz="2000" i="1" dirty="0">
              <a:latin typeface="Times New Roman" panose="02020603050405020304" pitchFamily="18" charset="0"/>
              <a:cs typeface="Times New Roman" panose="02020603050405020304" pitchFamily="18" charset="0"/>
            </a:endParaRPr>
          </a:p>
          <a:p>
            <a:pPr algn="just"/>
            <a:r>
              <a:rPr lang="uk-UA" sz="2000" i="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До </a:t>
            </a:r>
            <a:r>
              <a:rPr lang="ru-RU" sz="2000" dirty="0" err="1">
                <a:latin typeface="Times New Roman" panose="02020603050405020304" pitchFamily="18" charset="0"/>
                <a:cs typeface="Times New Roman" panose="02020603050405020304" pitchFamily="18" charset="0"/>
              </a:rPr>
              <a:t>головних</a:t>
            </a:r>
            <a:r>
              <a:rPr lang="ru-RU" sz="2000"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повноважень</a:t>
            </a:r>
            <a:r>
              <a:rPr lang="ru-RU" sz="2000" b="1" i="1" dirty="0">
                <a:latin typeface="Times New Roman" panose="02020603050405020304" pitchFamily="18" charset="0"/>
                <a:cs typeface="Times New Roman" panose="02020603050405020304" pitchFamily="18" charset="0"/>
              </a:rPr>
              <a:t> монарха у </a:t>
            </a:r>
            <a:r>
              <a:rPr lang="ru-RU" sz="2000" b="1" i="1" dirty="0" err="1">
                <a:latin typeface="Times New Roman" panose="02020603050405020304" pitchFamily="18" charset="0"/>
                <a:cs typeface="Times New Roman" panose="02020603050405020304" pitchFamily="18" charset="0"/>
              </a:rPr>
              <a:t>Сполученому</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Королівстві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належить</a:t>
            </a:r>
            <a:r>
              <a:rPr lang="ru-RU" sz="2000" dirty="0">
                <a:latin typeface="Times New Roman" panose="02020603050405020304" pitchFamily="18" charset="0"/>
                <a:cs typeface="Times New Roman" panose="02020603050405020304" pitchFamily="18" charset="0"/>
              </a:rPr>
              <a:t>: право </a:t>
            </a:r>
            <a:r>
              <a:rPr lang="ru-RU" sz="2000" dirty="0" err="1" smtClean="0">
                <a:latin typeface="Times New Roman" panose="02020603050405020304" pitchFamily="18" charset="0"/>
                <a:cs typeface="Times New Roman" panose="02020603050405020304" pitchFamily="18" charset="0"/>
              </a:rPr>
              <a:t>іменування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членів</a:t>
            </a:r>
            <a:r>
              <a:rPr lang="ru-RU" sz="2000" dirty="0">
                <a:latin typeface="Times New Roman" panose="02020603050405020304" pitchFamily="18" charset="0"/>
                <a:cs typeface="Times New Roman" panose="02020603050405020304" pitchFamily="18" charset="0"/>
              </a:rPr>
              <a:t> уряду та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вищих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чиновників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пожиттєвих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лордів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скликати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розпускати</a:t>
            </a:r>
            <a:r>
              <a:rPr lang="ru-RU" sz="2000" dirty="0">
                <a:latin typeface="Times New Roman" panose="02020603050405020304" pitchFamily="18" charset="0"/>
                <a:cs typeface="Times New Roman" panose="02020603050405020304" pitchFamily="18" charset="0"/>
              </a:rPr>
              <a:t> парламент за </a:t>
            </a:r>
            <a:r>
              <a:rPr lang="ru-RU" sz="2000" dirty="0" err="1">
                <a:latin typeface="Times New Roman" panose="02020603050405020304" pitchFamily="18" charset="0"/>
                <a:cs typeface="Times New Roman" panose="02020603050405020304" pitchFamily="18" charset="0"/>
              </a:rPr>
              <a:t>пропозицією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звертатися</a:t>
            </a:r>
            <a:r>
              <a:rPr lang="ru-RU" sz="2000" dirty="0">
                <a:latin typeface="Times New Roman" panose="02020603050405020304" pitchFamily="18" charset="0"/>
                <a:cs typeface="Times New Roman" panose="02020603050405020304" pitchFamily="18" charset="0"/>
              </a:rPr>
              <a:t> до парламенту; </a:t>
            </a:r>
            <a:r>
              <a:rPr lang="ru-RU" sz="2000" dirty="0" err="1">
                <a:latin typeface="Times New Roman" panose="02020603050405020304" pitchFamily="18" charset="0"/>
                <a:cs typeface="Times New Roman" panose="02020603050405020304" pitchFamily="18" charset="0"/>
              </a:rPr>
              <a:t>підписувати</a:t>
            </a:r>
            <a:r>
              <a:rPr lang="ru-RU" sz="2000" dirty="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промульгувати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дія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надає</a:t>
            </a:r>
            <a:r>
              <a:rPr lang="ru-RU" sz="2000" dirty="0" smtClean="0">
                <a:latin typeface="Times New Roman" panose="02020603050405020304" pitchFamily="18" charset="0"/>
                <a:cs typeface="Times New Roman" panose="02020603050405020304" pitchFamily="18" charset="0"/>
              </a:rPr>
              <a:t> закону </a:t>
            </a:r>
            <a:r>
              <a:rPr lang="ru-RU" sz="2000" dirty="0" err="1" smtClean="0">
                <a:latin typeface="Times New Roman" panose="02020603050405020304" pitchFamily="18" charset="0"/>
                <a:cs typeface="Times New Roman" panose="02020603050405020304" pitchFamily="18" charset="0"/>
              </a:rPr>
              <a:t>загальнообов</a:t>
            </a:r>
            <a:r>
              <a:rPr lang="en-US"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язкової</a:t>
            </a:r>
            <a:r>
              <a:rPr lang="uk-UA" sz="2000" dirty="0" smtClean="0">
                <a:latin typeface="Times New Roman" panose="02020603050405020304" pitchFamily="18" charset="0"/>
                <a:cs typeface="Times New Roman" panose="02020603050405020304" pitchFamily="18" charset="0"/>
              </a:rPr>
              <a:t> сили)</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уряду та </a:t>
            </a:r>
            <a:r>
              <a:rPr lang="ru-RU" sz="2000" dirty="0" err="1">
                <a:latin typeface="Times New Roman" panose="02020603050405020304" pitchFamily="18" charset="0"/>
                <a:cs typeface="Times New Roman" panose="02020603050405020304" pitchFamily="18" charset="0"/>
              </a:rPr>
              <a:t>закони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прийняті</a:t>
            </a:r>
            <a:r>
              <a:rPr lang="ru-RU" sz="2000" dirty="0">
                <a:latin typeface="Times New Roman" panose="02020603050405020304" pitchFamily="18" charset="0"/>
                <a:cs typeface="Times New Roman" panose="02020603050405020304" pitchFamily="18" charset="0"/>
              </a:rPr>
              <a:t> парламентом; </a:t>
            </a:r>
            <a:r>
              <a:rPr lang="ru-RU" sz="2000" dirty="0" err="1">
                <a:latin typeface="Times New Roman" panose="02020603050405020304" pitchFamily="18" charset="0"/>
                <a:cs typeface="Times New Roman" panose="02020603050405020304" pitchFamily="18" charset="0"/>
              </a:rPr>
              <a:t>оголошувати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війну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налагоджувати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розривати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дипломатичні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відносини</a:t>
            </a:r>
            <a:r>
              <a:rPr lang="ru-RU" sz="2000" dirty="0">
                <a:latin typeface="Times New Roman" panose="02020603050405020304" pitchFamily="18" charset="0"/>
                <a:cs typeface="Times New Roman" panose="02020603050405020304" pitchFamily="18" charset="0"/>
              </a:rPr>
              <a:t>. Монарх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право </a:t>
            </a:r>
            <a:r>
              <a:rPr lang="ru-RU" sz="2000" dirty="0" err="1">
                <a:latin typeface="Times New Roman" panose="02020603050405020304" pitchFamily="18" charset="0"/>
                <a:cs typeface="Times New Roman" panose="02020603050405020304" pitchFamily="18" charset="0"/>
              </a:rPr>
              <a:t>накладати</a:t>
            </a:r>
            <a:r>
              <a:rPr lang="ru-RU" sz="2000" dirty="0">
                <a:latin typeface="Times New Roman" panose="02020603050405020304" pitchFamily="18" charset="0"/>
                <a:cs typeface="Times New Roman" panose="02020603050405020304" pitchFamily="18" charset="0"/>
              </a:rPr>
              <a:t> вето на </a:t>
            </a:r>
            <a:r>
              <a:rPr lang="ru-RU" sz="2000" dirty="0" err="1">
                <a:latin typeface="Times New Roman" panose="02020603050405020304" pitchFamily="18" charset="0"/>
                <a:cs typeface="Times New Roman" panose="02020603050405020304" pitchFamily="18" charset="0"/>
              </a:rPr>
              <a:t>прийняті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закони</a:t>
            </a:r>
            <a:r>
              <a:rPr lang="ru-RU" sz="2000" dirty="0">
                <a:latin typeface="Times New Roman" panose="02020603050405020304" pitchFamily="18" charset="0"/>
                <a:cs typeface="Times New Roman" panose="02020603050405020304" pitchFamily="18" charset="0"/>
              </a:rPr>
              <a:t>, але практично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право не </a:t>
            </a:r>
            <a:r>
              <a:rPr lang="ru-RU" sz="2000" dirty="0" err="1">
                <a:latin typeface="Times New Roman" panose="02020603050405020304" pitchFamily="18" charset="0"/>
                <a:cs typeface="Times New Roman" panose="02020603050405020304" pitchFamily="18" charset="0"/>
              </a:rPr>
              <a:t>використовує</a:t>
            </a:r>
            <a:r>
              <a:rPr lang="ru-RU" sz="2000" dirty="0">
                <a:latin typeface="Times New Roman" panose="02020603050405020304" pitchFamily="18" charset="0"/>
                <a:cs typeface="Times New Roman" panose="02020603050405020304" pitchFamily="18" charset="0"/>
              </a:rPr>
              <a:t> з 1707 р.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1570" y="403578"/>
            <a:ext cx="10754436" cy="6554470"/>
          </a:xfrm>
          <a:prstGeom prst="rect">
            <a:avLst/>
          </a:prstGeom>
          <a:solidFill>
            <a:schemeClr val="accent1">
              <a:lumMod val="20000"/>
              <a:lumOff val="80000"/>
            </a:schemeClr>
          </a:solidFill>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Монарх </a:t>
            </a:r>
            <a:r>
              <a:rPr lang="ru-RU" sz="2000" dirty="0">
                <a:latin typeface="Times New Roman" panose="02020603050405020304" pitchFamily="18" charset="0"/>
                <a:cs typeface="Times New Roman" panose="02020603050405020304" pitchFamily="18" charset="0"/>
              </a:rPr>
              <a:t>не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самостійно</a:t>
            </a:r>
            <a:r>
              <a:rPr lang="uk-UA" altLang="ru-RU" sz="2000" dirty="0" err="1">
                <a:latin typeface="Times New Roman" panose="02020603050405020304" pitchFamily="18" charset="0"/>
                <a:cs typeface="Times New Roman" panose="02020603050405020304" pitchFamily="18" charset="0"/>
              </a:rPr>
              <a:t> рішення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імені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бути </a:t>
            </a:r>
            <a:r>
              <a:rPr lang="ru-RU" sz="2000" dirty="0" err="1" smtClean="0">
                <a:latin typeface="Times New Roman" panose="02020603050405020304" pitchFamily="18" charset="0"/>
                <a:cs typeface="Times New Roman" panose="02020603050405020304" pitchFamily="18" charset="0"/>
              </a:rPr>
              <a:t>контрасигновані</a:t>
            </a:r>
            <a:r>
              <a:rPr lang="ru-RU" sz="2000" dirty="0" smtClean="0">
                <a:latin typeface="Times New Roman" panose="02020603050405020304" pitchFamily="18" charset="0"/>
                <a:cs typeface="Times New Roman" panose="02020603050405020304" pitchFamily="18" charset="0"/>
              </a:rPr>
              <a:t> (члени уряду </a:t>
            </a:r>
            <a:r>
              <a:rPr lang="ru-RU" sz="2000" dirty="0" err="1" smtClean="0">
                <a:latin typeface="Times New Roman" panose="02020603050405020304" pitchFamily="18" charset="0"/>
                <a:cs typeface="Times New Roman" panose="02020603050405020304" pitchFamily="18" charset="0"/>
              </a:rPr>
              <a:t>відповідальні</a:t>
            </a:r>
            <a:r>
              <a:rPr lang="ru-RU" sz="2000" dirty="0" smtClean="0">
                <a:latin typeface="Times New Roman" panose="02020603050405020304" pitchFamily="18" charset="0"/>
                <a:cs typeface="Times New Roman" panose="02020603050405020304" pitchFamily="18" charset="0"/>
              </a:rPr>
              <a:t> за </a:t>
            </a:r>
            <a:r>
              <a:rPr lang="ru-RU" sz="2000" dirty="0" err="1" smtClean="0">
                <a:latin typeface="Times New Roman" panose="02020603050405020304" pitchFamily="18" charset="0"/>
                <a:cs typeface="Times New Roman" panose="02020603050405020304" pitchFamily="18" charset="0"/>
              </a:rPr>
              <a:t>акти</a:t>
            </a:r>
            <a:r>
              <a:rPr lang="ru-RU" sz="2000" dirty="0">
                <a:latin typeface="Times New Roman" panose="02020603050405020304" pitchFamily="18" charset="0"/>
                <a:cs typeface="Times New Roman" panose="02020603050405020304" pitchFamily="18" charset="0"/>
              </a:rPr>
              <a:t> монарха). Монарх – </a:t>
            </a:r>
            <a:r>
              <a:rPr lang="ru-RU" sz="2000" dirty="0" err="1">
                <a:latin typeface="Times New Roman" panose="02020603050405020304" pitchFamily="18" charset="0"/>
                <a:cs typeface="Times New Roman" panose="02020603050405020304" pitchFamily="18" charset="0"/>
              </a:rPr>
              <a:t>верховний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збройних</a:t>
            </a:r>
            <a:r>
              <a:rPr lang="ru-RU" sz="2000" dirty="0">
                <a:latin typeface="Times New Roman" panose="02020603050405020304" pitchFamily="18" charset="0"/>
                <a:cs typeface="Times New Roman" panose="02020603050405020304" pitchFamily="18" charset="0"/>
              </a:rPr>
              <a:t> сил.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регулярно </a:t>
            </a:r>
            <a:r>
              <a:rPr lang="ru-RU" sz="2000" dirty="0" err="1">
                <a:latin typeface="Times New Roman" panose="02020603050405020304" pitchFamily="18" charset="0"/>
                <a:cs typeface="Times New Roman" panose="02020603050405020304" pitchFamily="18" charset="0"/>
              </a:rPr>
              <a:t>інформує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прем’єр-міністр</a:t>
            </a:r>
            <a:r>
              <a:rPr lang="ru-RU" sz="2000" dirty="0">
                <a:latin typeface="Times New Roman" panose="02020603050405020304" pitchFamily="18" charset="0"/>
                <a:cs typeface="Times New Roman" panose="02020603050405020304" pitchFamily="18" charset="0"/>
              </a:rPr>
              <a:t> про стан справ у </a:t>
            </a:r>
            <a:r>
              <a:rPr lang="ru-RU" sz="2000" dirty="0" err="1">
                <a:latin typeface="Times New Roman" panose="02020603050405020304" pitchFamily="18" charset="0"/>
                <a:cs typeface="Times New Roman" panose="02020603050405020304" pitchFamily="18" charset="0"/>
              </a:rPr>
              <a:t>країні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щотижнева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аудієнція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монарх </a:t>
            </a:r>
            <a:r>
              <a:rPr lang="ru-RU" sz="2000" dirty="0" err="1">
                <a:latin typeface="Times New Roman" panose="02020603050405020304" pitchFamily="18" charset="0"/>
                <a:cs typeface="Times New Roman" panose="02020603050405020304" pitchFamily="18" charset="0"/>
              </a:rPr>
              <a:t>постійно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стенограми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засідання</a:t>
            </a:r>
            <a:r>
              <a:rPr lang="ru-RU" sz="2000" dirty="0">
                <a:latin typeface="Times New Roman" panose="02020603050405020304" pitchFamily="18" charset="0"/>
                <a:cs typeface="Times New Roman" panose="02020603050405020304" pitchFamily="18" charset="0"/>
              </a:rPr>
              <a:t> парламенту. Монарх </a:t>
            </a:r>
            <a:r>
              <a:rPr lang="ru-RU" sz="2000" dirty="0" err="1">
                <a:latin typeface="Times New Roman" panose="02020603050405020304" pitchFamily="18" charset="0"/>
                <a:cs typeface="Times New Roman" panose="02020603050405020304" pitchFamily="18" charset="0"/>
              </a:rPr>
              <a:t>своїм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власним</a:t>
            </a:r>
            <a:r>
              <a:rPr lang="ru-RU" sz="2000" dirty="0">
                <a:latin typeface="Times New Roman" panose="02020603050405020304" pitchFamily="18" charset="0"/>
                <a:cs typeface="Times New Roman" panose="02020603050405020304" pitchFamily="18" charset="0"/>
              </a:rPr>
              <a:t> авторитетом і авторитетом </a:t>
            </a:r>
            <a:r>
              <a:rPr lang="ru-RU" sz="2000" dirty="0" err="1">
                <a:latin typeface="Times New Roman" panose="02020603050405020304" pitchFamily="18" charset="0"/>
                <a:cs typeface="Times New Roman" panose="02020603050405020304" pitchFamily="18" charset="0"/>
              </a:rPr>
              <a:t>королівської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родини</a:t>
            </a:r>
            <a:r>
              <a:rPr lang="ru-RU" sz="2000" dirty="0">
                <a:latin typeface="Times New Roman" panose="02020603050405020304" pitchFamily="18" charset="0"/>
                <a:cs typeface="Times New Roman" panose="02020603050405020304" pitchFamily="18" charset="0"/>
              </a:rPr>
              <a:t> реально </a:t>
            </a:r>
            <a:r>
              <a:rPr lang="ru-RU" sz="2000" dirty="0" err="1">
                <a:latin typeface="Times New Roman" panose="02020603050405020304" pitchFamily="18" charset="0"/>
                <a:cs typeface="Times New Roman" panose="02020603050405020304" pitchFamily="18" charset="0"/>
              </a:rPr>
              <a:t>впливає</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вирішення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державних</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суспільних</a:t>
            </a:r>
            <a:r>
              <a:rPr lang="ru-RU" sz="2000" dirty="0">
                <a:latin typeface="Times New Roman" panose="02020603050405020304" pitchFamily="18" charset="0"/>
                <a:cs typeface="Times New Roman" panose="02020603050405020304" pitchFamily="18" charset="0"/>
              </a:rPr>
              <a:t> проблем.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Монарх є главою </a:t>
            </a:r>
            <a:r>
              <a:rPr lang="ru-RU" sz="2000" dirty="0" err="1">
                <a:latin typeface="Times New Roman" panose="02020603050405020304" pitchFamily="18" charset="0"/>
                <a:cs typeface="Times New Roman" panose="02020603050405020304" pitchFamily="18" charset="0"/>
              </a:rPr>
              <a:t>Англіканської</a:t>
            </a:r>
            <a:r>
              <a:rPr lang="ru-RU" sz="2000" dirty="0">
                <a:latin typeface="Times New Roman" panose="02020603050405020304" pitchFamily="18" charset="0"/>
                <a:cs typeface="Times New Roman" panose="02020603050405020304" pitchFamily="18" charset="0"/>
              </a:rPr>
              <a:t> Церкви, “</a:t>
            </a:r>
            <a:r>
              <a:rPr lang="ru-RU" sz="2000" dirty="0" err="1">
                <a:latin typeface="Times New Roman" panose="02020603050405020304" pitchFamily="18" charset="0"/>
                <a:cs typeface="Times New Roman" panose="02020603050405020304" pitchFamily="18" charset="0"/>
              </a:rPr>
              <a:t>захисником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Віри</a:t>
            </a:r>
            <a:r>
              <a:rPr lang="ru-RU" sz="2000" dirty="0">
                <a:latin typeface="Times New Roman" panose="02020603050405020304" pitchFamily="18" charset="0"/>
                <a:cs typeface="Times New Roman" panose="02020603050405020304" pitchFamily="18" charset="0"/>
              </a:rPr>
              <a:t>”, проводить </a:t>
            </a:r>
            <a:r>
              <a:rPr lang="ru-RU" sz="2000" dirty="0" err="1">
                <a:latin typeface="Times New Roman" panose="02020603050405020304" pitchFamily="18" charset="0"/>
                <a:cs typeface="Times New Roman" panose="02020603050405020304" pitchFamily="18" charset="0"/>
              </a:rPr>
              <a:t>традиційні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пов’язані</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нагородженням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присвоєнням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дворянських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титулів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карбуванням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монети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надавати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помилування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засудженим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Інститут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монархії</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Сполученому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Королівстві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продовжує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відігравати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важливу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політичну</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роль.</a:t>
            </a:r>
          </a:p>
          <a:p>
            <a:pPr algn="just"/>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Менші</a:t>
            </a:r>
            <a:r>
              <a:rPr lang="ru-RU" sz="2000" b="1" i="1" dirty="0" smtClean="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функції</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виконує</a:t>
            </a:r>
            <a:r>
              <a:rPr lang="ru-RU" sz="2000" b="1" i="1" dirty="0">
                <a:latin typeface="Times New Roman" panose="02020603050405020304" pitchFamily="18" charset="0"/>
                <a:cs typeface="Times New Roman" panose="02020603050405020304" pitchFamily="18" charset="0"/>
              </a:rPr>
              <a:t> Король </a:t>
            </a:r>
            <a:r>
              <a:rPr lang="ru-RU" sz="2000" b="1" i="1" dirty="0" err="1">
                <a:latin typeface="Times New Roman" panose="02020603050405020304" pitchFamily="18" charset="0"/>
                <a:cs typeface="Times New Roman" panose="02020603050405020304" pitchFamily="18" charset="0"/>
              </a:rPr>
              <a:t>Бельгії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зобов’язаний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дотримуватись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Конституції</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законів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забезпечувати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незалежність</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територіальну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цілісність</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країни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Формально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є головою </a:t>
            </a:r>
            <a:r>
              <a:rPr lang="ru-RU" sz="2000" dirty="0" err="1">
                <a:latin typeface="Times New Roman" panose="02020603050405020304" pitchFamily="18" charset="0"/>
                <a:cs typeface="Times New Roman" panose="02020603050405020304" pitchFamily="18" charset="0"/>
              </a:rPr>
              <a:t>виконавчої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влади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призначає</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звільняє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міністрів</a:t>
            </a:r>
            <a:r>
              <a:rPr lang="ru-RU" sz="2000" dirty="0">
                <a:latin typeface="Times New Roman" panose="02020603050405020304" pitchFamily="18" charset="0"/>
                <a:cs typeface="Times New Roman" panose="02020603050405020304" pitchFamily="18" charset="0"/>
              </a:rPr>
              <a:t> уряду,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вищих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службовців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визначає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обсяги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їхніх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повноважень</a:t>
            </a:r>
            <a:r>
              <a:rPr lang="ru-RU" sz="2000" dirty="0">
                <a:latin typeface="Times New Roman" panose="02020603050405020304" pitchFamily="18" charset="0"/>
                <a:cs typeface="Times New Roman" panose="02020603050405020304" pitchFamily="18" charset="0"/>
              </a:rPr>
              <a:t>. Реально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роль </a:t>
            </a:r>
            <a:r>
              <a:rPr lang="ru-RU" sz="2000" dirty="0" err="1">
                <a:latin typeface="Times New Roman" panose="02020603050405020304" pitchFamily="18" charset="0"/>
                <a:cs typeface="Times New Roman" panose="02020603050405020304" pitchFamily="18" charset="0"/>
              </a:rPr>
              <a:t>зводиться</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затвердження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рішень</a:t>
            </a:r>
            <a:r>
              <a:rPr lang="ru-RU" sz="2000" dirty="0">
                <a:latin typeface="Times New Roman" panose="02020603050405020304" pitchFamily="18" charset="0"/>
                <a:cs typeface="Times New Roman" panose="02020603050405020304" pitchFamily="18" charset="0"/>
              </a:rPr>
              <a:t> уряду,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набувають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юридичного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значення</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умови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контрасигнації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міністрами</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Монарх </a:t>
            </a:r>
            <a:r>
              <a:rPr lang="ru-RU" sz="2000" dirty="0" err="1">
                <a:latin typeface="Times New Roman" panose="02020603050405020304" pitchFamily="18" charset="0"/>
                <a:cs typeface="Times New Roman" panose="02020603050405020304" pitchFamily="18" charset="0"/>
              </a:rPr>
              <a:t>Бельгії</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верховним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збройних</a:t>
            </a:r>
            <a:r>
              <a:rPr lang="ru-RU" sz="2000" dirty="0">
                <a:latin typeface="Times New Roman" panose="02020603050405020304" pitchFamily="18" charset="0"/>
                <a:cs typeface="Times New Roman" panose="02020603050405020304" pitchFamily="18" charset="0"/>
              </a:rPr>
              <a:t> сил, вводить </a:t>
            </a:r>
            <a:r>
              <a:rPr lang="ru-RU" sz="2000" dirty="0" err="1">
                <a:latin typeface="Times New Roman" panose="02020603050405020304" pitchFamily="18" charset="0"/>
                <a:cs typeface="Times New Roman" panose="02020603050405020304" pitchFamily="18" charset="0"/>
              </a:rPr>
              <a:t>військовий</a:t>
            </a:r>
            <a:r>
              <a:rPr lang="ru-RU" sz="2000" dirty="0">
                <a:latin typeface="Times New Roman" panose="02020603050405020304" pitchFamily="18" charset="0"/>
                <a:cs typeface="Times New Roman" panose="02020603050405020304" pitchFamily="18" charset="0"/>
              </a:rPr>
              <a:t> стан і </a:t>
            </a:r>
            <a:r>
              <a:rPr lang="ru-RU" sz="2000" dirty="0" err="1">
                <a:latin typeface="Times New Roman" panose="02020603050405020304" pitchFamily="18" charset="0"/>
                <a:cs typeface="Times New Roman" panose="02020603050405020304" pitchFamily="18" charset="0"/>
              </a:rPr>
              <a:t>припиняє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військові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веденням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відносин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незалежно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компетенції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спільнот</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регіонів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регулювання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співпраці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враховуючи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укладення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договорів</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питань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належать до </a:t>
            </a:r>
            <a:r>
              <a:rPr lang="ru-RU" sz="2000" dirty="0" err="1">
                <a:latin typeface="Times New Roman" panose="02020603050405020304" pitchFamily="18" charset="0"/>
                <a:cs typeface="Times New Roman" panose="02020603050405020304" pitchFamily="18" charset="0"/>
              </a:rPr>
              <a:t>їхньої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компетенції</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Конституцією</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898" y="176621"/>
            <a:ext cx="11518711" cy="2246769"/>
          </a:xfrm>
          <a:prstGeom prst="rect">
            <a:avLst/>
          </a:prstGeom>
          <a:solidFill>
            <a:schemeClr val="accent1">
              <a:lumMod val="20000"/>
              <a:lumOff val="80000"/>
            </a:schemeClr>
          </a:solidFill>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Король/королева </a:t>
            </a:r>
            <a:r>
              <a:rPr lang="uk-UA" sz="2000" b="1" i="1" dirty="0">
                <a:latin typeface="Times New Roman" panose="02020603050405020304" pitchFamily="18" charset="0"/>
                <a:cs typeface="Times New Roman" panose="02020603050405020304" pitchFamily="18" charset="0"/>
              </a:rPr>
              <a:t>Данії </a:t>
            </a:r>
            <a:r>
              <a:rPr lang="uk-UA" sz="2000" dirty="0">
                <a:latin typeface="Times New Roman" panose="02020603050405020304" pitchFamily="18" charset="0"/>
                <a:cs typeface="Times New Roman" panose="02020603050405020304" pitchFamily="18" charset="0"/>
              </a:rPr>
              <a:t>має верховну владу з усіх питань Королівства і виконує цю владу через </a:t>
            </a:r>
            <a:r>
              <a:rPr lang="uk-UA" sz="2000" dirty="0" smtClean="0">
                <a:latin typeface="Times New Roman" panose="02020603050405020304" pitchFamily="18" charset="0"/>
                <a:cs typeface="Times New Roman" panose="02020603050405020304" pitchFamily="18" charset="0"/>
              </a:rPr>
              <a:t>міністрів. Головує </a:t>
            </a:r>
            <a:r>
              <a:rPr lang="uk-UA" sz="2000" dirty="0">
                <a:latin typeface="Times New Roman" panose="02020603050405020304" pitchFamily="18" charset="0"/>
                <a:cs typeface="Times New Roman" panose="02020603050405020304" pitchFamily="18" charset="0"/>
              </a:rPr>
              <a:t>на засіданнях Державної ради (уряду), призначає та відправляє у відставку прем’єр-міністра та інших міністрів, вирішує питання щодо загальної кількості міністрів і розподілу функцій між ними. Проте може сформувати лише такий уряд, який отримає підтримку більшості у парламенті. Рішення уряду, для набуття юридичної сили, повинен підписати монарх, але попередньо їх повинні контрасигнувати. Король/королева володіє правом законодавчої ініціативи у парламенті, підписує закони та </a:t>
            </a:r>
            <a:r>
              <a:rPr lang="uk-UA" sz="2000" dirty="0" err="1">
                <a:latin typeface="Times New Roman" panose="02020603050405020304" pitchFamily="18" charset="0"/>
                <a:cs typeface="Times New Roman" panose="02020603050405020304" pitchFamily="18" charset="0"/>
              </a:rPr>
              <a:t>промульгує</a:t>
            </a:r>
            <a:r>
              <a:rPr lang="uk-UA" sz="2000" dirty="0">
                <a:latin typeface="Times New Roman" panose="02020603050405020304" pitchFamily="18" charset="0"/>
                <a:cs typeface="Times New Roman" panose="02020603050405020304" pitchFamily="18" charset="0"/>
              </a:rPr>
              <a:t>. </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95" y="2654844"/>
            <a:ext cx="6163535" cy="4086795"/>
          </a:xfrm>
          <a:prstGeom prst="rect">
            <a:avLst/>
          </a:prstGeom>
        </p:spPr>
      </p:pic>
      <p:sp>
        <p:nvSpPr>
          <p:cNvPr id="4" name="Прямоугольник 3"/>
          <p:cNvSpPr/>
          <p:nvPr/>
        </p:nvSpPr>
        <p:spPr>
          <a:xfrm>
            <a:off x="7103308" y="2654844"/>
            <a:ext cx="4865779" cy="2862322"/>
          </a:xfrm>
          <a:prstGeom prst="rect">
            <a:avLst/>
          </a:prstGeom>
          <a:solidFill>
            <a:schemeClr val="accent3">
              <a:lumMod val="20000"/>
              <a:lumOff val="80000"/>
            </a:schemeClr>
          </a:solidFill>
        </p:spPr>
        <p:txBody>
          <a:bodyPr wrap="square">
            <a:spAutoFit/>
          </a:bodyPr>
          <a:lstStyle/>
          <a:p>
            <a:pPr algn="just"/>
            <a:r>
              <a:rPr lang="uk-UA" dirty="0">
                <a:latin typeface="Roboto"/>
              </a:rPr>
              <a:t>з 12 європейських монархій 10 є спадковими. В більшості з них монархами є нащадки князів Острозьких і Заславських від шлюбів їх доньок, </a:t>
            </a:r>
            <a:r>
              <a:rPr lang="uk-UA" dirty="0" smtClean="0">
                <a:latin typeface="Roboto"/>
              </a:rPr>
              <a:t>онука </a:t>
            </a:r>
            <a:r>
              <a:rPr lang="uk-UA" dirty="0">
                <a:latin typeface="Roboto"/>
              </a:rPr>
              <a:t>і дальших нащадків з представниками родин вищої європейської аристократії та монарших династій. </a:t>
            </a:r>
            <a:r>
              <a:rPr lang="uk-UA" dirty="0" smtClean="0">
                <a:latin typeface="Roboto"/>
              </a:rPr>
              <a:t>Це фото </a:t>
            </a:r>
            <a:r>
              <a:rPr lang="uk-UA" dirty="0">
                <a:latin typeface="Roboto"/>
              </a:rPr>
              <a:t>семи  європейських монархів сьогодення, чиє походження від цих шлюбів знайшло генеалогічне підтвердження.</a:t>
            </a:r>
            <a:endParaRPr lang="uk-UA" dirty="0"/>
          </a:p>
        </p:txBody>
      </p:sp>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128</TotalTime>
  <Words>1102</Words>
  <Application>Microsoft Office PowerPoint</Application>
  <PresentationFormat>Широкоэкранный</PresentationFormat>
  <Paragraphs>97</Paragraphs>
  <Slides>20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Cambria</vt:lpstr>
      <vt:lpstr>Roboto</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МудрийКористувач</cp:lastModifiedBy>
  <cp:revision>28</cp:revision>
  <dcterms:created xsi:type="dcterms:W3CDTF">2021-01-16T12:18:00Z</dcterms:created>
  <dcterms:modified xsi:type="dcterms:W3CDTF">2024-05-21T09:51:31Z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8536190CFDB1499AA3A96798AF90654A_12</vt:lpwstr>
  </property>
  <property fmtid="{D5CDD505-2E9C-101B-9397-08002B2CF9AE}" pid="3" name="KSOProductBuildVer">
    <vt:lpwstr>1033-12.2.0.16909</vt:lpwstr>
  </property>
</Properties>
</file>