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69" r:id="rId4"/>
    <p:sldId id="258" r:id="rId5"/>
    <p:sldId id="267" r:id="rId6"/>
    <p:sldId id="268" r:id="rId7"/>
    <p:sldId id="270" r:id="rId8"/>
    <p:sldId id="274" r:id="rId9"/>
    <p:sldId id="275" r:id="rId10"/>
    <p:sldId id="276" r:id="rId11"/>
    <p:sldId id="277" r:id="rId12"/>
    <p:sldId id="278" r:id="rId13"/>
    <p:sldId id="289" r:id="rId14"/>
    <p:sldId id="279" r:id="rId15"/>
    <p:sldId id="280" r:id="rId16"/>
    <p:sldId id="290" r:id="rId17"/>
    <p:sldId id="281" r:id="rId18"/>
    <p:sldId id="282" r:id="rId19"/>
    <p:sldId id="283" r:id="rId20"/>
    <p:sldId id="291" r:id="rId21"/>
    <p:sldId id="264" r:id="rId22"/>
    <p:sldId id="292" r:id="rId23"/>
    <p:sldId id="284" r:id="rId24"/>
    <p:sldId id="285" r:id="rId25"/>
    <p:sldId id="293" r:id="rId26"/>
    <p:sldId id="286" r:id="rId27"/>
    <p:sldId id="287" r:id="rId28"/>
    <p:sldId id="294" r:id="rId29"/>
    <p:sldId id="288" r:id="rId30"/>
    <p:sldId id="295" r:id="rId31"/>
    <p:sldId id="266" r:id="rId32"/>
    <p:sldId id="272" r:id="rId33"/>
    <p:sldId id="273" r:id="rId34"/>
    <p:sldId id="271" r:id="rId35"/>
  </p:sldIdLst>
  <p:sldSz cx="18288000" cy="10287000"/>
  <p:notesSz cx="6858000" cy="9144000"/>
  <p:embeddedFontLst>
    <p:embeddedFont>
      <p:font typeface="Balsamiq Sans" panose="020B0604020202020204" charset="-52"/>
      <p:regular r:id="rId37"/>
    </p:embeddedFont>
    <p:embeddedFont>
      <p:font typeface="Scripter" panose="020B0604020202020204" charset="-52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5268F4-446F-40C3-8779-B20307FCF7A7}" type="datetimeFigureOut">
              <a:rPr lang="ru-RU" smtClean="0"/>
              <a:t>12.05.2025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EBCA9-62A2-418A-B073-2A442144A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010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EBCA9-62A2-418A-B073-2A442144A42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30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549952" y="-4685052"/>
            <a:ext cx="15357113" cy="19657105"/>
          </a:xfrm>
          <a:custGeom>
            <a:avLst/>
            <a:gdLst/>
            <a:ahLst/>
            <a:cxnLst/>
            <a:rect l="l" t="t" r="r" b="b"/>
            <a:pathLst>
              <a:path w="15357113" h="19657105">
                <a:moveTo>
                  <a:pt x="0" y="0"/>
                </a:moveTo>
                <a:lnTo>
                  <a:pt x="15357113" y="0"/>
                </a:lnTo>
                <a:lnTo>
                  <a:pt x="15357113" y="19657104"/>
                </a:lnTo>
                <a:lnTo>
                  <a:pt x="0" y="19657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050970" y="5588708"/>
            <a:ext cx="7006091" cy="5254568"/>
          </a:xfrm>
          <a:custGeom>
            <a:avLst/>
            <a:gdLst/>
            <a:ahLst/>
            <a:cxnLst/>
            <a:rect l="l" t="t" r="r" b="b"/>
            <a:pathLst>
              <a:path w="7006091" h="5254568">
                <a:moveTo>
                  <a:pt x="7006091" y="0"/>
                </a:moveTo>
                <a:lnTo>
                  <a:pt x="0" y="0"/>
                </a:lnTo>
                <a:lnTo>
                  <a:pt x="0" y="5254568"/>
                </a:lnTo>
                <a:lnTo>
                  <a:pt x="7006091" y="5254568"/>
                </a:lnTo>
                <a:lnTo>
                  <a:pt x="700609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8892" y="330151"/>
            <a:ext cx="9826388" cy="8229600"/>
          </a:xfrm>
          <a:custGeom>
            <a:avLst/>
            <a:gdLst/>
            <a:ahLst/>
            <a:cxnLst/>
            <a:rect l="l" t="t" r="r" b="b"/>
            <a:pathLst>
              <a:path w="9826388" h="8229600">
                <a:moveTo>
                  <a:pt x="0" y="0"/>
                </a:moveTo>
                <a:lnTo>
                  <a:pt x="9826388" y="0"/>
                </a:lnTo>
                <a:lnTo>
                  <a:pt x="98263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274363" y="-1764111"/>
            <a:ext cx="8559304" cy="6209062"/>
          </a:xfrm>
          <a:custGeom>
            <a:avLst/>
            <a:gdLst/>
            <a:ahLst/>
            <a:cxnLst/>
            <a:rect l="l" t="t" r="r" b="b"/>
            <a:pathLst>
              <a:path w="8559304" h="6209062">
                <a:moveTo>
                  <a:pt x="0" y="0"/>
                </a:moveTo>
                <a:lnTo>
                  <a:pt x="8559304" y="0"/>
                </a:lnTo>
                <a:lnTo>
                  <a:pt x="8559304" y="6209062"/>
                </a:lnTo>
                <a:lnTo>
                  <a:pt x="0" y="62090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200400" y="2715649"/>
            <a:ext cx="13389662" cy="5437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60"/>
              </a:lnSpc>
            </a:pPr>
            <a:r>
              <a:rPr lang="ru-RU" sz="11000" dirty="0" err="1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Самопрезентація</a:t>
            </a:r>
            <a:r>
              <a:rPr lang="ru-RU" sz="11000" dirty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 як </a:t>
            </a:r>
            <a:r>
              <a:rPr lang="ru-RU" sz="11000" dirty="0" err="1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основний</a:t>
            </a:r>
            <a:r>
              <a:rPr lang="ru-RU" sz="11000" dirty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 </a:t>
            </a:r>
            <a:r>
              <a:rPr lang="ru-RU" sz="11000" dirty="0" err="1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соціально-психологічний</a:t>
            </a:r>
            <a:r>
              <a:rPr lang="ru-RU" sz="11000" dirty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 метод </a:t>
            </a:r>
          </a:p>
          <a:p>
            <a:pPr algn="ctr">
              <a:lnSpc>
                <a:spcPts val="10560"/>
              </a:lnSpc>
            </a:pPr>
            <a:r>
              <a:rPr lang="ru-RU" sz="11000" dirty="0" err="1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подання</a:t>
            </a:r>
            <a:r>
              <a:rPr lang="ru-RU" sz="11000" dirty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 </a:t>
            </a:r>
            <a:r>
              <a:rPr lang="ru-RU" sz="11000" dirty="0" err="1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іміджу</a:t>
            </a:r>
            <a:endParaRPr lang="ru-RU" sz="11000" dirty="0">
              <a:solidFill>
                <a:srgbClr val="FFFFFF"/>
              </a:solidFill>
              <a:latin typeface="Scripter"/>
              <a:ea typeface="Scripter"/>
              <a:cs typeface="Scripter"/>
              <a:sym typeface="Scripte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549952" y="-4685052"/>
            <a:ext cx="15357113" cy="19657105"/>
          </a:xfrm>
          <a:custGeom>
            <a:avLst/>
            <a:gdLst/>
            <a:ahLst/>
            <a:cxnLst/>
            <a:rect l="l" t="t" r="r" b="b"/>
            <a:pathLst>
              <a:path w="15357113" h="19657105">
                <a:moveTo>
                  <a:pt x="0" y="0"/>
                </a:moveTo>
                <a:lnTo>
                  <a:pt x="15357113" y="0"/>
                </a:lnTo>
                <a:lnTo>
                  <a:pt x="15357113" y="19657104"/>
                </a:lnTo>
                <a:lnTo>
                  <a:pt x="0" y="19657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827576" y="6631016"/>
            <a:ext cx="7006091" cy="5254568"/>
          </a:xfrm>
          <a:custGeom>
            <a:avLst/>
            <a:gdLst/>
            <a:ahLst/>
            <a:cxnLst/>
            <a:rect l="l" t="t" r="r" b="b"/>
            <a:pathLst>
              <a:path w="7006091" h="5254568">
                <a:moveTo>
                  <a:pt x="7006091" y="0"/>
                </a:moveTo>
                <a:lnTo>
                  <a:pt x="0" y="0"/>
                </a:lnTo>
                <a:lnTo>
                  <a:pt x="0" y="5254568"/>
                </a:lnTo>
                <a:lnTo>
                  <a:pt x="7006091" y="5254568"/>
                </a:lnTo>
                <a:lnTo>
                  <a:pt x="700609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97376" y="-394825"/>
            <a:ext cx="6927459" cy="5801747"/>
          </a:xfrm>
          <a:custGeom>
            <a:avLst/>
            <a:gdLst/>
            <a:ahLst/>
            <a:cxnLst/>
            <a:rect l="l" t="t" r="r" b="b"/>
            <a:pathLst>
              <a:path w="6927459" h="5801747">
                <a:moveTo>
                  <a:pt x="0" y="0"/>
                </a:moveTo>
                <a:lnTo>
                  <a:pt x="6927458" y="0"/>
                </a:lnTo>
                <a:lnTo>
                  <a:pt x="6927458" y="5801747"/>
                </a:lnTo>
                <a:lnTo>
                  <a:pt x="0" y="5801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05534" y="-1339108"/>
            <a:ext cx="6528134" cy="4735617"/>
          </a:xfrm>
          <a:custGeom>
            <a:avLst/>
            <a:gdLst/>
            <a:ahLst/>
            <a:cxnLst/>
            <a:rect l="l" t="t" r="r" b="b"/>
            <a:pathLst>
              <a:path w="6528134" h="4735617">
                <a:moveTo>
                  <a:pt x="0" y="0"/>
                </a:moveTo>
                <a:lnTo>
                  <a:pt x="6528133" y="0"/>
                </a:lnTo>
                <a:lnTo>
                  <a:pt x="6528133" y="4735616"/>
                </a:lnTo>
                <a:lnTo>
                  <a:pt x="0" y="4735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8892" y="7563044"/>
            <a:ext cx="4902693" cy="4322541"/>
          </a:xfrm>
          <a:custGeom>
            <a:avLst/>
            <a:gdLst/>
            <a:ahLst/>
            <a:cxnLst/>
            <a:rect l="l" t="t" r="r" b="b"/>
            <a:pathLst>
              <a:path w="4902693" h="4322541">
                <a:moveTo>
                  <a:pt x="0" y="0"/>
                </a:moveTo>
                <a:lnTo>
                  <a:pt x="4902692" y="0"/>
                </a:lnTo>
                <a:lnTo>
                  <a:pt x="4902692" y="4322540"/>
                </a:lnTo>
                <a:lnTo>
                  <a:pt x="0" y="43225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6320" y="-1790700"/>
            <a:ext cx="18204376" cy="143116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Е. Гофман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позначає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терміном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вистава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(</a:t>
            </a:r>
            <a:r>
              <a:rPr lang="en-US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peformance</a:t>
            </a:r>
            <a:r>
              <a:rPr lang="en-US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) 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будь-яку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активність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людини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що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впливає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на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глядачів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у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часовий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період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коли </a:t>
            </a:r>
            <a:r>
              <a:rPr lang="ru-RU" sz="60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вона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безпосередньо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постає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перед ними. А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терміном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фасад (</a:t>
            </a:r>
            <a:r>
              <a:rPr lang="en-US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front) –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частину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ситуації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функція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якої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–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надавати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ситуації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у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цілому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певного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значення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в очах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спостерігачів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.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Він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називає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стандартні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складові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фасаду</a:t>
            </a:r>
            <a:r>
              <a:rPr lang="ru-RU" sz="60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:</a:t>
            </a:r>
          </a:p>
          <a:p>
            <a:pPr algn="ctr">
              <a:lnSpc>
                <a:spcPts val="6160"/>
              </a:lnSpc>
            </a:pPr>
            <a:endParaRPr lang="uk-UA" sz="6000" dirty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algn="just">
              <a:lnSpc>
                <a:spcPts val="6160"/>
              </a:lnSpc>
            </a:pP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1)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декорації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(</a:t>
            </a:r>
            <a:r>
              <a:rPr lang="en-US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setting),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що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включають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фурнітуру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декор,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приладдя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звуковий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супровід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5400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серед</a:t>
            </a:r>
            <a:r>
              <a:rPr lang="ru-RU" sz="54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яких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власне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і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розгортається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вистава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(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згадайте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карнавал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);</a:t>
            </a:r>
          </a:p>
          <a:p>
            <a:pPr algn="just">
              <a:lnSpc>
                <a:spcPts val="6160"/>
              </a:lnSpc>
            </a:pP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2)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особистий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фасад (</a:t>
            </a:r>
            <a:r>
              <a:rPr lang="en-US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personal front)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слугує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ідентифікації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актора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те, “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що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рухається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з ним,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куди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б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він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не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пішов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”.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Сюди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належать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усі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знаки й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символи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відмінності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вік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стать, раса,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особливості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мовлення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зовнішності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міміка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та жести. </a:t>
            </a:r>
          </a:p>
          <a:p>
            <a:pPr algn="ctr">
              <a:lnSpc>
                <a:spcPts val="6160"/>
              </a:lnSpc>
            </a:pPr>
            <a:endParaRPr lang="en-US" sz="4500" dirty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</p:spTree>
    <p:extLst>
      <p:ext uri="{BB962C8B-B14F-4D97-AF65-F5344CB8AC3E}">
        <p14:creationId xmlns:p14="http://schemas.microsoft.com/office/powerpoint/2010/main" val="4145928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549952" y="-4685052"/>
            <a:ext cx="15357113" cy="19657105"/>
          </a:xfrm>
          <a:custGeom>
            <a:avLst/>
            <a:gdLst/>
            <a:ahLst/>
            <a:cxnLst/>
            <a:rect l="l" t="t" r="r" b="b"/>
            <a:pathLst>
              <a:path w="15357113" h="19657105">
                <a:moveTo>
                  <a:pt x="0" y="0"/>
                </a:moveTo>
                <a:lnTo>
                  <a:pt x="15357113" y="0"/>
                </a:lnTo>
                <a:lnTo>
                  <a:pt x="15357113" y="19657104"/>
                </a:lnTo>
                <a:lnTo>
                  <a:pt x="0" y="19657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827576" y="6631016"/>
            <a:ext cx="7006091" cy="5254568"/>
          </a:xfrm>
          <a:custGeom>
            <a:avLst/>
            <a:gdLst/>
            <a:ahLst/>
            <a:cxnLst/>
            <a:rect l="l" t="t" r="r" b="b"/>
            <a:pathLst>
              <a:path w="7006091" h="5254568">
                <a:moveTo>
                  <a:pt x="7006091" y="0"/>
                </a:moveTo>
                <a:lnTo>
                  <a:pt x="0" y="0"/>
                </a:lnTo>
                <a:lnTo>
                  <a:pt x="0" y="5254568"/>
                </a:lnTo>
                <a:lnTo>
                  <a:pt x="7006091" y="5254568"/>
                </a:lnTo>
                <a:lnTo>
                  <a:pt x="700609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97376" y="-394825"/>
            <a:ext cx="6927459" cy="5801747"/>
          </a:xfrm>
          <a:custGeom>
            <a:avLst/>
            <a:gdLst/>
            <a:ahLst/>
            <a:cxnLst/>
            <a:rect l="l" t="t" r="r" b="b"/>
            <a:pathLst>
              <a:path w="6927459" h="5801747">
                <a:moveTo>
                  <a:pt x="0" y="0"/>
                </a:moveTo>
                <a:lnTo>
                  <a:pt x="6927458" y="0"/>
                </a:lnTo>
                <a:lnTo>
                  <a:pt x="6927458" y="5801747"/>
                </a:lnTo>
                <a:lnTo>
                  <a:pt x="0" y="5801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05534" y="-1339108"/>
            <a:ext cx="6528134" cy="4735617"/>
          </a:xfrm>
          <a:custGeom>
            <a:avLst/>
            <a:gdLst/>
            <a:ahLst/>
            <a:cxnLst/>
            <a:rect l="l" t="t" r="r" b="b"/>
            <a:pathLst>
              <a:path w="6528134" h="4735617">
                <a:moveTo>
                  <a:pt x="0" y="0"/>
                </a:moveTo>
                <a:lnTo>
                  <a:pt x="6528133" y="0"/>
                </a:lnTo>
                <a:lnTo>
                  <a:pt x="6528133" y="4735616"/>
                </a:lnTo>
                <a:lnTo>
                  <a:pt x="0" y="4735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8892" y="7563044"/>
            <a:ext cx="4902693" cy="4322541"/>
          </a:xfrm>
          <a:custGeom>
            <a:avLst/>
            <a:gdLst/>
            <a:ahLst/>
            <a:cxnLst/>
            <a:rect l="l" t="t" r="r" b="b"/>
            <a:pathLst>
              <a:path w="4902693" h="4322541">
                <a:moveTo>
                  <a:pt x="0" y="0"/>
                </a:moveTo>
                <a:lnTo>
                  <a:pt x="4902692" y="0"/>
                </a:lnTo>
                <a:lnTo>
                  <a:pt x="4902692" y="4322540"/>
                </a:lnTo>
                <a:lnTo>
                  <a:pt x="0" y="43225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557504" y="-282773"/>
            <a:ext cx="16730496" cy="9541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160"/>
              </a:lnSpc>
            </a:pPr>
            <a:r>
              <a:rPr lang="en-US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Personal front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соціолог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диференціює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на два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види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стимулів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що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різняться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своїми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функціями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: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реквізит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(</a:t>
            </a:r>
            <a:r>
              <a:rPr lang="en-US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apperance</a:t>
            </a:r>
            <a:r>
              <a:rPr lang="en-US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) –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стимули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функція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яких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оповіщати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про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соціальний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статус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виконавця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(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його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соціальну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активність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роботу,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неформальний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відпочинок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;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манери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(</a:t>
            </a:r>
            <a:r>
              <a:rPr lang="en-US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manner) –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стимули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функція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яких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попереджати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про те, яку роль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відіграє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виконавець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у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певній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ситуації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(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приміром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агресивна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манера говорить про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лідерські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якості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актора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його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бажання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керувати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процесом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а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м’яка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залежна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манера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повідомляє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що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людина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хоче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бути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керованою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). </a:t>
            </a:r>
            <a:endParaRPr lang="en-US" sz="4500" dirty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</p:spTree>
    <p:extLst>
      <p:ext uri="{BB962C8B-B14F-4D97-AF65-F5344CB8AC3E}">
        <p14:creationId xmlns:p14="http://schemas.microsoft.com/office/powerpoint/2010/main" val="2897625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549952" y="-4685052"/>
            <a:ext cx="15357113" cy="19657105"/>
          </a:xfrm>
          <a:custGeom>
            <a:avLst/>
            <a:gdLst/>
            <a:ahLst/>
            <a:cxnLst/>
            <a:rect l="l" t="t" r="r" b="b"/>
            <a:pathLst>
              <a:path w="15357113" h="19657105">
                <a:moveTo>
                  <a:pt x="0" y="0"/>
                </a:moveTo>
                <a:lnTo>
                  <a:pt x="15357113" y="0"/>
                </a:lnTo>
                <a:lnTo>
                  <a:pt x="15357113" y="19657104"/>
                </a:lnTo>
                <a:lnTo>
                  <a:pt x="0" y="19657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827576" y="6631016"/>
            <a:ext cx="7006091" cy="5254568"/>
          </a:xfrm>
          <a:custGeom>
            <a:avLst/>
            <a:gdLst/>
            <a:ahLst/>
            <a:cxnLst/>
            <a:rect l="l" t="t" r="r" b="b"/>
            <a:pathLst>
              <a:path w="7006091" h="5254568">
                <a:moveTo>
                  <a:pt x="7006091" y="0"/>
                </a:moveTo>
                <a:lnTo>
                  <a:pt x="0" y="0"/>
                </a:lnTo>
                <a:lnTo>
                  <a:pt x="0" y="5254568"/>
                </a:lnTo>
                <a:lnTo>
                  <a:pt x="7006091" y="5254568"/>
                </a:lnTo>
                <a:lnTo>
                  <a:pt x="700609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97376" y="-394825"/>
            <a:ext cx="6927459" cy="5801747"/>
          </a:xfrm>
          <a:custGeom>
            <a:avLst/>
            <a:gdLst/>
            <a:ahLst/>
            <a:cxnLst/>
            <a:rect l="l" t="t" r="r" b="b"/>
            <a:pathLst>
              <a:path w="6927459" h="5801747">
                <a:moveTo>
                  <a:pt x="0" y="0"/>
                </a:moveTo>
                <a:lnTo>
                  <a:pt x="6927458" y="0"/>
                </a:lnTo>
                <a:lnTo>
                  <a:pt x="6927458" y="5801747"/>
                </a:lnTo>
                <a:lnTo>
                  <a:pt x="0" y="5801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05534" y="-1339108"/>
            <a:ext cx="6528134" cy="4735617"/>
          </a:xfrm>
          <a:custGeom>
            <a:avLst/>
            <a:gdLst/>
            <a:ahLst/>
            <a:cxnLst/>
            <a:rect l="l" t="t" r="r" b="b"/>
            <a:pathLst>
              <a:path w="6528134" h="4735617">
                <a:moveTo>
                  <a:pt x="0" y="0"/>
                </a:moveTo>
                <a:lnTo>
                  <a:pt x="6528133" y="0"/>
                </a:lnTo>
                <a:lnTo>
                  <a:pt x="6528133" y="4735616"/>
                </a:lnTo>
                <a:lnTo>
                  <a:pt x="0" y="4735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8892" y="7563044"/>
            <a:ext cx="4902693" cy="4322541"/>
          </a:xfrm>
          <a:custGeom>
            <a:avLst/>
            <a:gdLst/>
            <a:ahLst/>
            <a:cxnLst/>
            <a:rect l="l" t="t" r="r" b="b"/>
            <a:pathLst>
              <a:path w="4902693" h="4322541">
                <a:moveTo>
                  <a:pt x="0" y="0"/>
                </a:moveTo>
                <a:lnTo>
                  <a:pt x="4902692" y="0"/>
                </a:lnTo>
                <a:lnTo>
                  <a:pt x="4902692" y="4322540"/>
                </a:lnTo>
                <a:lnTo>
                  <a:pt x="0" y="43225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133600" y="2514185"/>
            <a:ext cx="15163800" cy="63607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ru-RU" sz="66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samiq Sans"/>
                <a:ea typeface="Balsamiq Sans"/>
                <a:cs typeface="Balsamiq Sans"/>
                <a:sym typeface="Balsamiq Sans"/>
              </a:rPr>
              <a:t>М</a:t>
            </a:r>
            <a:r>
              <a:rPr lang="ru-RU" sz="6600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samiq Sans"/>
                <a:ea typeface="Balsamiq Sans"/>
                <a:cs typeface="Balsamiq Sans"/>
                <a:sym typeface="Balsamiq Sans"/>
              </a:rPr>
              <a:t>отиви, </a:t>
            </a:r>
            <a:r>
              <a:rPr lang="ru-RU" sz="6600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samiq Sans"/>
                <a:ea typeface="Balsamiq Sans"/>
                <a:cs typeface="Balsamiq Sans"/>
                <a:sym typeface="Balsamiq Sans"/>
              </a:rPr>
              <a:t>що</a:t>
            </a:r>
            <a:r>
              <a:rPr lang="ru-RU" sz="66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samiq Sans"/>
                <a:ea typeface="Balsamiq Sans"/>
                <a:cs typeface="Balsamiq Sans"/>
                <a:sym typeface="Balsamiq Sans"/>
              </a:rPr>
              <a:t> лежать в </a:t>
            </a:r>
            <a:r>
              <a:rPr lang="ru-RU" sz="6600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samiq Sans"/>
                <a:ea typeface="Balsamiq Sans"/>
                <a:cs typeface="Balsamiq Sans"/>
                <a:sym typeface="Balsamiq Sans"/>
              </a:rPr>
              <a:t>основі</a:t>
            </a:r>
            <a:r>
              <a:rPr lang="ru-RU" sz="66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600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samiq Sans"/>
                <a:ea typeface="Balsamiq Sans"/>
                <a:cs typeface="Balsamiq Sans"/>
                <a:sym typeface="Balsamiq Sans"/>
              </a:rPr>
              <a:t>процесу</a:t>
            </a:r>
            <a:r>
              <a:rPr lang="ru-RU" sz="66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600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samiq Sans"/>
                <a:ea typeface="Balsamiq Sans"/>
                <a:cs typeface="Balsamiq Sans"/>
                <a:sym typeface="Balsamiq Sans"/>
              </a:rPr>
              <a:t>самопрезентації</a:t>
            </a:r>
            <a:r>
              <a:rPr lang="ru-RU" sz="6600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samiq Sans"/>
                <a:ea typeface="Balsamiq Sans"/>
                <a:cs typeface="Balsamiq Sans"/>
                <a:sym typeface="Balsamiq Sans"/>
              </a:rPr>
              <a:t>:</a:t>
            </a:r>
          </a:p>
          <a:p>
            <a:pPr algn="just">
              <a:lnSpc>
                <a:spcPts val="6160"/>
              </a:lnSpc>
            </a:pPr>
            <a:endParaRPr lang="ru-RU" sz="6000" dirty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algn="just">
              <a:lnSpc>
                <a:spcPts val="6160"/>
              </a:lnSpc>
            </a:pPr>
            <a:r>
              <a:rPr lang="ru-RU" sz="60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-	</a:t>
            </a:r>
            <a:r>
              <a:rPr lang="ru-RU" sz="6000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підтримка</a:t>
            </a:r>
            <a:r>
              <a:rPr lang="ru-RU" sz="60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почуття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власної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унікальності</a:t>
            </a:r>
            <a:r>
              <a:rPr lang="ru-RU" sz="60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;</a:t>
            </a:r>
            <a:endParaRPr lang="ru-RU" sz="6000" dirty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algn="just">
              <a:lnSpc>
                <a:spcPts val="6160"/>
              </a:lnSpc>
            </a:pPr>
            <a:r>
              <a:rPr lang="ru-RU" sz="60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-	</a:t>
            </a:r>
            <a:r>
              <a:rPr lang="ru-RU" sz="6000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демонстрація</a:t>
            </a:r>
            <a:r>
              <a:rPr lang="ru-RU" sz="60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своєї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приналежності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до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певного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середовища</a:t>
            </a:r>
            <a:r>
              <a:rPr lang="ru-RU" sz="60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;</a:t>
            </a:r>
            <a:endParaRPr lang="ru-RU" sz="6000" dirty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algn="just">
              <a:lnSpc>
                <a:spcPts val="6160"/>
              </a:lnSpc>
            </a:pPr>
            <a:r>
              <a:rPr lang="ru-RU" sz="60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-	</a:t>
            </a:r>
            <a:r>
              <a:rPr lang="ru-RU" sz="6000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утвержденння</a:t>
            </a:r>
            <a:r>
              <a:rPr lang="ru-RU" sz="60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бажаної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Я-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концепциії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та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закріплення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самооцінки</a:t>
            </a:r>
            <a:r>
              <a:rPr lang="ru-RU" sz="60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;</a:t>
            </a:r>
            <a:endParaRPr lang="ru-RU" sz="6000" dirty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</p:spTree>
    <p:extLst>
      <p:ext uri="{BB962C8B-B14F-4D97-AF65-F5344CB8AC3E}">
        <p14:creationId xmlns:p14="http://schemas.microsoft.com/office/powerpoint/2010/main" val="1526125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549952" y="-4685052"/>
            <a:ext cx="15357113" cy="19657105"/>
          </a:xfrm>
          <a:custGeom>
            <a:avLst/>
            <a:gdLst/>
            <a:ahLst/>
            <a:cxnLst/>
            <a:rect l="l" t="t" r="r" b="b"/>
            <a:pathLst>
              <a:path w="15357113" h="19657105">
                <a:moveTo>
                  <a:pt x="0" y="0"/>
                </a:moveTo>
                <a:lnTo>
                  <a:pt x="15357113" y="0"/>
                </a:lnTo>
                <a:lnTo>
                  <a:pt x="15357113" y="19657104"/>
                </a:lnTo>
                <a:lnTo>
                  <a:pt x="0" y="19657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827576" y="6631016"/>
            <a:ext cx="7006091" cy="5254568"/>
          </a:xfrm>
          <a:custGeom>
            <a:avLst/>
            <a:gdLst/>
            <a:ahLst/>
            <a:cxnLst/>
            <a:rect l="l" t="t" r="r" b="b"/>
            <a:pathLst>
              <a:path w="7006091" h="5254568">
                <a:moveTo>
                  <a:pt x="7006091" y="0"/>
                </a:moveTo>
                <a:lnTo>
                  <a:pt x="0" y="0"/>
                </a:lnTo>
                <a:lnTo>
                  <a:pt x="0" y="5254568"/>
                </a:lnTo>
                <a:lnTo>
                  <a:pt x="7006091" y="5254568"/>
                </a:lnTo>
                <a:lnTo>
                  <a:pt x="700609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97376" y="-394825"/>
            <a:ext cx="6927459" cy="5801747"/>
          </a:xfrm>
          <a:custGeom>
            <a:avLst/>
            <a:gdLst/>
            <a:ahLst/>
            <a:cxnLst/>
            <a:rect l="l" t="t" r="r" b="b"/>
            <a:pathLst>
              <a:path w="6927459" h="5801747">
                <a:moveTo>
                  <a:pt x="0" y="0"/>
                </a:moveTo>
                <a:lnTo>
                  <a:pt x="6927458" y="0"/>
                </a:lnTo>
                <a:lnTo>
                  <a:pt x="6927458" y="5801747"/>
                </a:lnTo>
                <a:lnTo>
                  <a:pt x="0" y="5801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05534" y="-1339108"/>
            <a:ext cx="6528134" cy="4735617"/>
          </a:xfrm>
          <a:custGeom>
            <a:avLst/>
            <a:gdLst/>
            <a:ahLst/>
            <a:cxnLst/>
            <a:rect l="l" t="t" r="r" b="b"/>
            <a:pathLst>
              <a:path w="6528134" h="4735617">
                <a:moveTo>
                  <a:pt x="0" y="0"/>
                </a:moveTo>
                <a:lnTo>
                  <a:pt x="6528133" y="0"/>
                </a:lnTo>
                <a:lnTo>
                  <a:pt x="6528133" y="4735616"/>
                </a:lnTo>
                <a:lnTo>
                  <a:pt x="0" y="4735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8892" y="7563044"/>
            <a:ext cx="4902693" cy="4322541"/>
          </a:xfrm>
          <a:custGeom>
            <a:avLst/>
            <a:gdLst/>
            <a:ahLst/>
            <a:cxnLst/>
            <a:rect l="l" t="t" r="r" b="b"/>
            <a:pathLst>
              <a:path w="4902693" h="4322541">
                <a:moveTo>
                  <a:pt x="0" y="0"/>
                </a:moveTo>
                <a:lnTo>
                  <a:pt x="4902692" y="0"/>
                </a:lnTo>
                <a:lnTo>
                  <a:pt x="4902692" y="4322540"/>
                </a:lnTo>
                <a:lnTo>
                  <a:pt x="0" y="43225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907951" y="2125355"/>
            <a:ext cx="15163800" cy="7155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ru-RU" sz="66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samiq Sans"/>
                <a:ea typeface="Balsamiq Sans"/>
                <a:cs typeface="Balsamiq Sans"/>
                <a:sym typeface="Balsamiq Sans"/>
              </a:rPr>
              <a:t>М</a:t>
            </a:r>
            <a:r>
              <a:rPr lang="ru-RU" sz="6600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samiq Sans"/>
                <a:ea typeface="Balsamiq Sans"/>
                <a:cs typeface="Balsamiq Sans"/>
                <a:sym typeface="Balsamiq Sans"/>
              </a:rPr>
              <a:t>отиви, </a:t>
            </a:r>
            <a:r>
              <a:rPr lang="ru-RU" sz="6600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samiq Sans"/>
                <a:ea typeface="Balsamiq Sans"/>
                <a:cs typeface="Balsamiq Sans"/>
                <a:sym typeface="Balsamiq Sans"/>
              </a:rPr>
              <a:t>що</a:t>
            </a:r>
            <a:r>
              <a:rPr lang="ru-RU" sz="66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samiq Sans"/>
                <a:ea typeface="Balsamiq Sans"/>
                <a:cs typeface="Balsamiq Sans"/>
                <a:sym typeface="Balsamiq Sans"/>
              </a:rPr>
              <a:t> лежать в </a:t>
            </a:r>
            <a:r>
              <a:rPr lang="ru-RU" sz="6600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samiq Sans"/>
                <a:ea typeface="Balsamiq Sans"/>
                <a:cs typeface="Balsamiq Sans"/>
                <a:sym typeface="Balsamiq Sans"/>
              </a:rPr>
              <a:t>основі</a:t>
            </a:r>
            <a:r>
              <a:rPr lang="ru-RU" sz="66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600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samiq Sans"/>
                <a:ea typeface="Balsamiq Sans"/>
                <a:cs typeface="Balsamiq Sans"/>
                <a:sym typeface="Balsamiq Sans"/>
              </a:rPr>
              <a:t>процесу</a:t>
            </a:r>
            <a:r>
              <a:rPr lang="ru-RU" sz="66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600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samiq Sans"/>
                <a:ea typeface="Balsamiq Sans"/>
                <a:cs typeface="Balsamiq Sans"/>
                <a:sym typeface="Balsamiq Sans"/>
              </a:rPr>
              <a:t>самопрезентації</a:t>
            </a:r>
            <a:r>
              <a:rPr lang="ru-RU" sz="6600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samiq Sans"/>
                <a:ea typeface="Balsamiq Sans"/>
                <a:cs typeface="Balsamiq Sans"/>
                <a:sym typeface="Balsamiq Sans"/>
              </a:rPr>
              <a:t>:</a:t>
            </a:r>
          </a:p>
          <a:p>
            <a:pPr algn="just">
              <a:lnSpc>
                <a:spcPts val="6160"/>
              </a:lnSpc>
            </a:pPr>
            <a:endParaRPr lang="ru-RU" sz="6000" dirty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algn="just">
              <a:lnSpc>
                <a:spcPts val="6160"/>
              </a:lnSpc>
            </a:pPr>
            <a:r>
              <a:rPr lang="ru-RU" sz="60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-	</a:t>
            </a:r>
            <a:r>
              <a:rPr lang="ru-RU" sz="6000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отримання</a:t>
            </a:r>
            <a:r>
              <a:rPr lang="ru-RU" sz="60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соціального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матеріального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зиску</a:t>
            </a:r>
            <a:r>
              <a:rPr lang="ru-RU" sz="60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;</a:t>
            </a:r>
            <a:endParaRPr lang="ru-RU" sz="6000" dirty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algn="just">
              <a:lnSpc>
                <a:spcPts val="6160"/>
              </a:lnSpc>
            </a:pP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-	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підвищення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привабливості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отримання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схвали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та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поваги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;</a:t>
            </a:r>
          </a:p>
          <a:p>
            <a:pPr algn="just">
              <a:lnSpc>
                <a:spcPts val="6160"/>
              </a:lnSpc>
            </a:pP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-	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збереження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та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збільшення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влади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впливу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8005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549952" y="-4685052"/>
            <a:ext cx="15357113" cy="19657105"/>
          </a:xfrm>
          <a:custGeom>
            <a:avLst/>
            <a:gdLst/>
            <a:ahLst/>
            <a:cxnLst/>
            <a:rect l="l" t="t" r="r" b="b"/>
            <a:pathLst>
              <a:path w="15357113" h="19657105">
                <a:moveTo>
                  <a:pt x="0" y="0"/>
                </a:moveTo>
                <a:lnTo>
                  <a:pt x="15357113" y="0"/>
                </a:lnTo>
                <a:lnTo>
                  <a:pt x="15357113" y="19657104"/>
                </a:lnTo>
                <a:lnTo>
                  <a:pt x="0" y="19657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827576" y="6631016"/>
            <a:ext cx="7006091" cy="5254568"/>
          </a:xfrm>
          <a:custGeom>
            <a:avLst/>
            <a:gdLst/>
            <a:ahLst/>
            <a:cxnLst/>
            <a:rect l="l" t="t" r="r" b="b"/>
            <a:pathLst>
              <a:path w="7006091" h="5254568">
                <a:moveTo>
                  <a:pt x="7006091" y="0"/>
                </a:moveTo>
                <a:lnTo>
                  <a:pt x="0" y="0"/>
                </a:lnTo>
                <a:lnTo>
                  <a:pt x="0" y="5254568"/>
                </a:lnTo>
                <a:lnTo>
                  <a:pt x="7006091" y="5254568"/>
                </a:lnTo>
                <a:lnTo>
                  <a:pt x="700609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97376" y="-394825"/>
            <a:ext cx="6927459" cy="5801747"/>
          </a:xfrm>
          <a:custGeom>
            <a:avLst/>
            <a:gdLst/>
            <a:ahLst/>
            <a:cxnLst/>
            <a:rect l="l" t="t" r="r" b="b"/>
            <a:pathLst>
              <a:path w="6927459" h="5801747">
                <a:moveTo>
                  <a:pt x="0" y="0"/>
                </a:moveTo>
                <a:lnTo>
                  <a:pt x="6927458" y="0"/>
                </a:lnTo>
                <a:lnTo>
                  <a:pt x="6927458" y="5801747"/>
                </a:lnTo>
                <a:lnTo>
                  <a:pt x="0" y="5801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05534" y="-1339108"/>
            <a:ext cx="6528134" cy="4735617"/>
          </a:xfrm>
          <a:custGeom>
            <a:avLst/>
            <a:gdLst/>
            <a:ahLst/>
            <a:cxnLst/>
            <a:rect l="l" t="t" r="r" b="b"/>
            <a:pathLst>
              <a:path w="6528134" h="4735617">
                <a:moveTo>
                  <a:pt x="0" y="0"/>
                </a:moveTo>
                <a:lnTo>
                  <a:pt x="6528133" y="0"/>
                </a:lnTo>
                <a:lnTo>
                  <a:pt x="6528133" y="4735616"/>
                </a:lnTo>
                <a:lnTo>
                  <a:pt x="0" y="4735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8892" y="7563044"/>
            <a:ext cx="4902693" cy="4322541"/>
          </a:xfrm>
          <a:custGeom>
            <a:avLst/>
            <a:gdLst/>
            <a:ahLst/>
            <a:cxnLst/>
            <a:rect l="l" t="t" r="r" b="b"/>
            <a:pathLst>
              <a:path w="4902693" h="4322541">
                <a:moveTo>
                  <a:pt x="0" y="0"/>
                </a:moveTo>
                <a:lnTo>
                  <a:pt x="4902692" y="0"/>
                </a:lnTo>
                <a:lnTo>
                  <a:pt x="4902692" y="4322540"/>
                </a:lnTo>
                <a:lnTo>
                  <a:pt x="0" y="43225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09600" y="1943100"/>
            <a:ext cx="17678400" cy="7950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ru-RU" sz="7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Структурно </a:t>
            </a:r>
            <a:r>
              <a:rPr lang="ru-RU" sz="7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зміст</a:t>
            </a:r>
            <a:r>
              <a:rPr lang="ru-RU" sz="7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7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процесу</a:t>
            </a:r>
            <a:r>
              <a:rPr lang="ru-RU" sz="7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7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самопрезентації</a:t>
            </a:r>
            <a:r>
              <a:rPr lang="ru-RU" sz="7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7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включає</a:t>
            </a:r>
            <a:r>
              <a:rPr lang="ru-RU" sz="7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у себе два </a:t>
            </a:r>
            <a:r>
              <a:rPr lang="ru-RU" sz="7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різні</a:t>
            </a:r>
            <a:r>
              <a:rPr lang="ru-RU" sz="7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7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компоненти</a:t>
            </a:r>
            <a:r>
              <a:rPr lang="ru-RU" sz="7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: </a:t>
            </a:r>
            <a:r>
              <a:rPr lang="ru-RU" sz="7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захисні</a:t>
            </a:r>
            <a:r>
              <a:rPr lang="ru-RU" sz="7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й </a:t>
            </a:r>
            <a:r>
              <a:rPr lang="ru-RU" sz="7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асертивні</a:t>
            </a:r>
            <a:r>
              <a:rPr lang="ru-RU" sz="7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тактики, </a:t>
            </a:r>
            <a:r>
              <a:rPr lang="ru-RU" sz="7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виражені</a:t>
            </a:r>
            <a:r>
              <a:rPr lang="ru-RU" sz="7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через </a:t>
            </a:r>
            <a:r>
              <a:rPr lang="ru-RU" sz="7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вербальну</a:t>
            </a:r>
            <a:r>
              <a:rPr lang="ru-RU" sz="7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та </a:t>
            </a:r>
            <a:r>
              <a:rPr lang="ru-RU" sz="7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невербальну</a:t>
            </a:r>
            <a:r>
              <a:rPr lang="ru-RU" sz="7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7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поведінку</a:t>
            </a:r>
            <a:r>
              <a:rPr lang="ru-RU" sz="7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. </a:t>
            </a:r>
            <a:endParaRPr lang="ru-RU" sz="7200" dirty="0" smtClean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>
              <a:lnSpc>
                <a:spcPts val="6160"/>
              </a:lnSpc>
            </a:pPr>
            <a:endParaRPr lang="ru-RU" sz="7200" dirty="0" smtClean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algn="r">
              <a:lnSpc>
                <a:spcPts val="6160"/>
              </a:lnSpc>
            </a:pPr>
            <a:r>
              <a:rPr lang="ru-RU" sz="7200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Асертивність</a:t>
            </a:r>
            <a:r>
              <a:rPr lang="ru-RU" sz="72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7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(англ. </a:t>
            </a:r>
            <a:r>
              <a:rPr lang="en-US" sz="7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to assert – </a:t>
            </a:r>
            <a:r>
              <a:rPr lang="ru-RU" sz="7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стверджувати</a:t>
            </a:r>
            <a:r>
              <a:rPr lang="ru-RU" sz="7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7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відстоювати</a:t>
            </a:r>
            <a:r>
              <a:rPr lang="ru-RU" sz="7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) – </a:t>
            </a:r>
            <a:r>
              <a:rPr lang="ru-RU" sz="7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здатність</a:t>
            </a:r>
            <a:r>
              <a:rPr lang="ru-RU" sz="7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7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людини</a:t>
            </a:r>
            <a:r>
              <a:rPr lang="ru-RU" sz="7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7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відстоювати</a:t>
            </a:r>
            <a:r>
              <a:rPr lang="ru-RU" sz="7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7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свої</a:t>
            </a:r>
            <a:r>
              <a:rPr lang="ru-RU" sz="7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права, не </a:t>
            </a:r>
            <a:r>
              <a:rPr lang="ru-RU" sz="7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порушуючи</a:t>
            </a:r>
            <a:r>
              <a:rPr lang="ru-RU" sz="7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прав </a:t>
            </a:r>
            <a:r>
              <a:rPr lang="ru-RU" sz="7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інших</a:t>
            </a:r>
            <a:r>
              <a:rPr lang="ru-RU" sz="7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9421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549952" y="-4685052"/>
            <a:ext cx="15357113" cy="19657105"/>
          </a:xfrm>
          <a:custGeom>
            <a:avLst/>
            <a:gdLst/>
            <a:ahLst/>
            <a:cxnLst/>
            <a:rect l="l" t="t" r="r" b="b"/>
            <a:pathLst>
              <a:path w="15357113" h="19657105">
                <a:moveTo>
                  <a:pt x="0" y="0"/>
                </a:moveTo>
                <a:lnTo>
                  <a:pt x="15357113" y="0"/>
                </a:lnTo>
                <a:lnTo>
                  <a:pt x="15357113" y="19657104"/>
                </a:lnTo>
                <a:lnTo>
                  <a:pt x="0" y="19657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827576" y="6631016"/>
            <a:ext cx="7006091" cy="5254568"/>
          </a:xfrm>
          <a:custGeom>
            <a:avLst/>
            <a:gdLst/>
            <a:ahLst/>
            <a:cxnLst/>
            <a:rect l="l" t="t" r="r" b="b"/>
            <a:pathLst>
              <a:path w="7006091" h="5254568">
                <a:moveTo>
                  <a:pt x="7006091" y="0"/>
                </a:moveTo>
                <a:lnTo>
                  <a:pt x="0" y="0"/>
                </a:lnTo>
                <a:lnTo>
                  <a:pt x="0" y="5254568"/>
                </a:lnTo>
                <a:lnTo>
                  <a:pt x="7006091" y="5254568"/>
                </a:lnTo>
                <a:lnTo>
                  <a:pt x="700609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97376" y="-394825"/>
            <a:ext cx="6927459" cy="5801747"/>
          </a:xfrm>
          <a:custGeom>
            <a:avLst/>
            <a:gdLst/>
            <a:ahLst/>
            <a:cxnLst/>
            <a:rect l="l" t="t" r="r" b="b"/>
            <a:pathLst>
              <a:path w="6927459" h="5801747">
                <a:moveTo>
                  <a:pt x="0" y="0"/>
                </a:moveTo>
                <a:lnTo>
                  <a:pt x="6927458" y="0"/>
                </a:lnTo>
                <a:lnTo>
                  <a:pt x="6927458" y="5801747"/>
                </a:lnTo>
                <a:lnTo>
                  <a:pt x="0" y="5801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05534" y="-1339108"/>
            <a:ext cx="6528134" cy="4735617"/>
          </a:xfrm>
          <a:custGeom>
            <a:avLst/>
            <a:gdLst/>
            <a:ahLst/>
            <a:cxnLst/>
            <a:rect l="l" t="t" r="r" b="b"/>
            <a:pathLst>
              <a:path w="6528134" h="4735617">
                <a:moveTo>
                  <a:pt x="0" y="0"/>
                </a:moveTo>
                <a:lnTo>
                  <a:pt x="6528133" y="0"/>
                </a:lnTo>
                <a:lnTo>
                  <a:pt x="6528133" y="4735616"/>
                </a:lnTo>
                <a:lnTo>
                  <a:pt x="0" y="4735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8892" y="7563044"/>
            <a:ext cx="4902693" cy="4322541"/>
          </a:xfrm>
          <a:custGeom>
            <a:avLst/>
            <a:gdLst/>
            <a:ahLst/>
            <a:cxnLst/>
            <a:rect l="l" t="t" r="r" b="b"/>
            <a:pathLst>
              <a:path w="4902693" h="4322541">
                <a:moveTo>
                  <a:pt x="0" y="0"/>
                </a:moveTo>
                <a:lnTo>
                  <a:pt x="4902692" y="0"/>
                </a:lnTo>
                <a:lnTo>
                  <a:pt x="4902692" y="4322540"/>
                </a:lnTo>
                <a:lnTo>
                  <a:pt x="0" y="43225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35763" y="238840"/>
            <a:ext cx="17287856" cy="10336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160"/>
              </a:lnSpc>
            </a:pP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Стратегія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самопрезентації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–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це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певною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мірою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усвідомлювана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та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запланована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поведінка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суб’єкта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самопрезентації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спрямована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на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створення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бажаного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враження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через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реалізацію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конкретних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тактик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самопрезентації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. </a:t>
            </a:r>
            <a:endParaRPr lang="ru-RU" sz="4500" dirty="0" smtClean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>
              <a:lnSpc>
                <a:spcPts val="6160"/>
              </a:lnSpc>
            </a:pPr>
            <a:endParaRPr lang="ru-RU" sz="7200" dirty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>
              <a:lnSpc>
                <a:spcPts val="6160"/>
              </a:lnSpc>
            </a:pPr>
            <a:r>
              <a:rPr lang="ru-RU" sz="60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У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самопрезентаційній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поведенці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людини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можна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виділити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п’ять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типів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стратегії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: </a:t>
            </a:r>
            <a:endParaRPr lang="ru-RU" sz="6000" dirty="0" smtClean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857250" indent="-857250">
              <a:lnSpc>
                <a:spcPts val="6160"/>
              </a:lnSpc>
              <a:buFont typeface="Wingdings" panose="05000000000000000000" pitchFamily="2" charset="2"/>
              <a:buChar char="ü"/>
            </a:pPr>
            <a:r>
              <a:rPr lang="ru-RU" sz="6000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стратегія</a:t>
            </a:r>
            <a:r>
              <a:rPr lang="ru-RU" sz="60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ухилення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endParaRPr lang="ru-RU" sz="6000" dirty="0" smtClean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857250" indent="-857250">
              <a:lnSpc>
                <a:spcPts val="6160"/>
              </a:lnSpc>
              <a:buFont typeface="Wingdings" panose="05000000000000000000" pitchFamily="2" charset="2"/>
              <a:buChar char="ü"/>
            </a:pPr>
            <a:r>
              <a:rPr lang="ru-RU" sz="6000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стратегія</a:t>
            </a:r>
            <a:r>
              <a:rPr lang="ru-RU" sz="60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атрактивної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поведінки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endParaRPr lang="ru-RU" sz="6000" dirty="0" smtClean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857250" indent="-857250">
              <a:lnSpc>
                <a:spcPts val="6160"/>
              </a:lnSpc>
              <a:buFont typeface="Wingdings" panose="05000000000000000000" pitchFamily="2" charset="2"/>
              <a:buChar char="ü"/>
            </a:pPr>
            <a:r>
              <a:rPr lang="ru-RU" sz="6000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стратегія</a:t>
            </a:r>
            <a:r>
              <a:rPr lang="ru-RU" sz="60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самопіднесення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endParaRPr lang="ru-RU" sz="6000" dirty="0" smtClean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857250" indent="-857250">
              <a:lnSpc>
                <a:spcPts val="6160"/>
              </a:lnSpc>
              <a:buFont typeface="Wingdings" panose="05000000000000000000" pitchFamily="2" charset="2"/>
              <a:buChar char="ü"/>
            </a:pPr>
            <a:r>
              <a:rPr lang="ru-RU" sz="6000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стратегія</a:t>
            </a:r>
            <a:r>
              <a:rPr lang="ru-RU" sz="60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силового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впливу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endParaRPr lang="ru-RU" sz="6000" dirty="0" smtClean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857250" indent="-857250">
              <a:lnSpc>
                <a:spcPts val="6160"/>
              </a:lnSpc>
              <a:buFont typeface="Wingdings" panose="05000000000000000000" pitchFamily="2" charset="2"/>
              <a:buChar char="ü"/>
            </a:pPr>
            <a:r>
              <a:rPr lang="ru-RU" sz="6000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стратегія</a:t>
            </a:r>
            <a:r>
              <a:rPr lang="ru-RU" sz="60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самоприниження</a:t>
            </a:r>
            <a:endParaRPr lang="ru-RU" sz="6000" dirty="0" smtClean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>
              <a:lnSpc>
                <a:spcPts val="6160"/>
              </a:lnSpc>
            </a:pPr>
            <a:endParaRPr lang="ru-RU" sz="7200" dirty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</p:spTree>
    <p:extLst>
      <p:ext uri="{BB962C8B-B14F-4D97-AF65-F5344CB8AC3E}">
        <p14:creationId xmlns:p14="http://schemas.microsoft.com/office/powerpoint/2010/main" val="1094639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549952" y="-4685052"/>
            <a:ext cx="15357113" cy="19657105"/>
          </a:xfrm>
          <a:custGeom>
            <a:avLst/>
            <a:gdLst/>
            <a:ahLst/>
            <a:cxnLst/>
            <a:rect l="l" t="t" r="r" b="b"/>
            <a:pathLst>
              <a:path w="15357113" h="19657105">
                <a:moveTo>
                  <a:pt x="0" y="0"/>
                </a:moveTo>
                <a:lnTo>
                  <a:pt x="15357113" y="0"/>
                </a:lnTo>
                <a:lnTo>
                  <a:pt x="15357113" y="19657104"/>
                </a:lnTo>
                <a:lnTo>
                  <a:pt x="0" y="19657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827576" y="6631016"/>
            <a:ext cx="7006091" cy="5254568"/>
          </a:xfrm>
          <a:custGeom>
            <a:avLst/>
            <a:gdLst/>
            <a:ahLst/>
            <a:cxnLst/>
            <a:rect l="l" t="t" r="r" b="b"/>
            <a:pathLst>
              <a:path w="7006091" h="5254568">
                <a:moveTo>
                  <a:pt x="7006091" y="0"/>
                </a:moveTo>
                <a:lnTo>
                  <a:pt x="0" y="0"/>
                </a:lnTo>
                <a:lnTo>
                  <a:pt x="0" y="5254568"/>
                </a:lnTo>
                <a:lnTo>
                  <a:pt x="7006091" y="5254568"/>
                </a:lnTo>
                <a:lnTo>
                  <a:pt x="700609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97376" y="-394825"/>
            <a:ext cx="6927459" cy="5801747"/>
          </a:xfrm>
          <a:custGeom>
            <a:avLst/>
            <a:gdLst/>
            <a:ahLst/>
            <a:cxnLst/>
            <a:rect l="l" t="t" r="r" b="b"/>
            <a:pathLst>
              <a:path w="6927459" h="5801747">
                <a:moveTo>
                  <a:pt x="0" y="0"/>
                </a:moveTo>
                <a:lnTo>
                  <a:pt x="6927458" y="0"/>
                </a:lnTo>
                <a:lnTo>
                  <a:pt x="6927458" y="5801747"/>
                </a:lnTo>
                <a:lnTo>
                  <a:pt x="0" y="5801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05534" y="-1339108"/>
            <a:ext cx="6528134" cy="4735617"/>
          </a:xfrm>
          <a:custGeom>
            <a:avLst/>
            <a:gdLst/>
            <a:ahLst/>
            <a:cxnLst/>
            <a:rect l="l" t="t" r="r" b="b"/>
            <a:pathLst>
              <a:path w="6528134" h="4735617">
                <a:moveTo>
                  <a:pt x="0" y="0"/>
                </a:moveTo>
                <a:lnTo>
                  <a:pt x="6528133" y="0"/>
                </a:lnTo>
                <a:lnTo>
                  <a:pt x="6528133" y="4735616"/>
                </a:lnTo>
                <a:lnTo>
                  <a:pt x="0" y="4735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8892" y="7563044"/>
            <a:ext cx="4902693" cy="4322541"/>
          </a:xfrm>
          <a:custGeom>
            <a:avLst/>
            <a:gdLst/>
            <a:ahLst/>
            <a:cxnLst/>
            <a:rect l="l" t="t" r="r" b="b"/>
            <a:pathLst>
              <a:path w="4902693" h="4322541">
                <a:moveTo>
                  <a:pt x="0" y="0"/>
                </a:moveTo>
                <a:lnTo>
                  <a:pt x="4902692" y="0"/>
                </a:lnTo>
                <a:lnTo>
                  <a:pt x="4902692" y="4322540"/>
                </a:lnTo>
                <a:lnTo>
                  <a:pt x="0" y="43225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323881" y="-382125"/>
            <a:ext cx="17287856" cy="39754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160"/>
              </a:lnSpc>
            </a:pPr>
            <a:r>
              <a:rPr lang="ru-RU" sz="60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</a:p>
          <a:p>
            <a:pPr>
              <a:lnSpc>
                <a:spcPts val="6160"/>
              </a:lnSpc>
            </a:pPr>
            <a:endParaRPr lang="ru-RU" sz="7200" dirty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algn="ctr">
              <a:lnSpc>
                <a:spcPts val="6160"/>
              </a:lnSpc>
            </a:pPr>
            <a:r>
              <a:rPr lang="ru-RU" sz="7200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Включають</a:t>
            </a:r>
            <a:r>
              <a:rPr lang="ru-RU" sz="72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7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у себе </a:t>
            </a:r>
            <a:r>
              <a:rPr lang="ru-RU" sz="7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дванадцять</a:t>
            </a:r>
            <a:r>
              <a:rPr lang="ru-RU" sz="7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тактик </a:t>
            </a:r>
            <a:r>
              <a:rPr lang="ru-RU" sz="7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захисного</a:t>
            </a:r>
            <a:r>
              <a:rPr lang="ru-RU" sz="7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та </a:t>
            </a:r>
            <a:r>
              <a:rPr lang="ru-RU" sz="7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асертивного</a:t>
            </a:r>
            <a:r>
              <a:rPr lang="ru-RU" sz="7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7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типів</a:t>
            </a:r>
            <a:r>
              <a:rPr lang="ru-RU" sz="7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7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самопрезентації</a:t>
            </a:r>
            <a:r>
              <a:rPr lang="ru-RU" sz="7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46683" y="3821768"/>
            <a:ext cx="19350381" cy="49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63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549952" y="-4685052"/>
            <a:ext cx="15357113" cy="19657105"/>
          </a:xfrm>
          <a:custGeom>
            <a:avLst/>
            <a:gdLst/>
            <a:ahLst/>
            <a:cxnLst/>
            <a:rect l="l" t="t" r="r" b="b"/>
            <a:pathLst>
              <a:path w="15357113" h="19657105">
                <a:moveTo>
                  <a:pt x="0" y="0"/>
                </a:moveTo>
                <a:lnTo>
                  <a:pt x="15357113" y="0"/>
                </a:lnTo>
                <a:lnTo>
                  <a:pt x="15357113" y="19657104"/>
                </a:lnTo>
                <a:lnTo>
                  <a:pt x="0" y="19657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827576" y="6631016"/>
            <a:ext cx="7006091" cy="5254568"/>
          </a:xfrm>
          <a:custGeom>
            <a:avLst/>
            <a:gdLst/>
            <a:ahLst/>
            <a:cxnLst/>
            <a:rect l="l" t="t" r="r" b="b"/>
            <a:pathLst>
              <a:path w="7006091" h="5254568">
                <a:moveTo>
                  <a:pt x="7006091" y="0"/>
                </a:moveTo>
                <a:lnTo>
                  <a:pt x="0" y="0"/>
                </a:lnTo>
                <a:lnTo>
                  <a:pt x="0" y="5254568"/>
                </a:lnTo>
                <a:lnTo>
                  <a:pt x="7006091" y="5254568"/>
                </a:lnTo>
                <a:lnTo>
                  <a:pt x="700609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97376" y="-394825"/>
            <a:ext cx="6927459" cy="5801747"/>
          </a:xfrm>
          <a:custGeom>
            <a:avLst/>
            <a:gdLst/>
            <a:ahLst/>
            <a:cxnLst/>
            <a:rect l="l" t="t" r="r" b="b"/>
            <a:pathLst>
              <a:path w="6927459" h="5801747">
                <a:moveTo>
                  <a:pt x="0" y="0"/>
                </a:moveTo>
                <a:lnTo>
                  <a:pt x="6927458" y="0"/>
                </a:lnTo>
                <a:lnTo>
                  <a:pt x="6927458" y="5801747"/>
                </a:lnTo>
                <a:lnTo>
                  <a:pt x="0" y="5801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05534" y="-1339108"/>
            <a:ext cx="6528134" cy="4735617"/>
          </a:xfrm>
          <a:custGeom>
            <a:avLst/>
            <a:gdLst/>
            <a:ahLst/>
            <a:cxnLst/>
            <a:rect l="l" t="t" r="r" b="b"/>
            <a:pathLst>
              <a:path w="6528134" h="4735617">
                <a:moveTo>
                  <a:pt x="0" y="0"/>
                </a:moveTo>
                <a:lnTo>
                  <a:pt x="6528133" y="0"/>
                </a:lnTo>
                <a:lnTo>
                  <a:pt x="6528133" y="4735616"/>
                </a:lnTo>
                <a:lnTo>
                  <a:pt x="0" y="4735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8892" y="7563044"/>
            <a:ext cx="4902693" cy="4322541"/>
          </a:xfrm>
          <a:custGeom>
            <a:avLst/>
            <a:gdLst/>
            <a:ahLst/>
            <a:cxnLst/>
            <a:rect l="l" t="t" r="r" b="b"/>
            <a:pathLst>
              <a:path w="4902693" h="4322541">
                <a:moveTo>
                  <a:pt x="0" y="0"/>
                </a:moveTo>
                <a:lnTo>
                  <a:pt x="4902692" y="0"/>
                </a:lnTo>
                <a:lnTo>
                  <a:pt x="4902692" y="4322540"/>
                </a:lnTo>
                <a:lnTo>
                  <a:pt x="0" y="43225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2900"/>
            <a:ext cx="18669000" cy="895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67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549952" y="-4685052"/>
            <a:ext cx="15357113" cy="19657105"/>
          </a:xfrm>
          <a:custGeom>
            <a:avLst/>
            <a:gdLst/>
            <a:ahLst/>
            <a:cxnLst/>
            <a:rect l="l" t="t" r="r" b="b"/>
            <a:pathLst>
              <a:path w="15357113" h="19657105">
                <a:moveTo>
                  <a:pt x="0" y="0"/>
                </a:moveTo>
                <a:lnTo>
                  <a:pt x="15357113" y="0"/>
                </a:lnTo>
                <a:lnTo>
                  <a:pt x="15357113" y="19657104"/>
                </a:lnTo>
                <a:lnTo>
                  <a:pt x="0" y="196571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827576" y="6631016"/>
            <a:ext cx="7006091" cy="5254568"/>
          </a:xfrm>
          <a:custGeom>
            <a:avLst/>
            <a:gdLst/>
            <a:ahLst/>
            <a:cxnLst/>
            <a:rect l="l" t="t" r="r" b="b"/>
            <a:pathLst>
              <a:path w="7006091" h="5254568">
                <a:moveTo>
                  <a:pt x="7006091" y="0"/>
                </a:moveTo>
                <a:lnTo>
                  <a:pt x="0" y="0"/>
                </a:lnTo>
                <a:lnTo>
                  <a:pt x="0" y="5254568"/>
                </a:lnTo>
                <a:lnTo>
                  <a:pt x="7006091" y="5254568"/>
                </a:lnTo>
                <a:lnTo>
                  <a:pt x="700609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97376" y="-394825"/>
            <a:ext cx="6927459" cy="5801747"/>
          </a:xfrm>
          <a:custGeom>
            <a:avLst/>
            <a:gdLst/>
            <a:ahLst/>
            <a:cxnLst/>
            <a:rect l="l" t="t" r="r" b="b"/>
            <a:pathLst>
              <a:path w="6927459" h="5801747">
                <a:moveTo>
                  <a:pt x="0" y="0"/>
                </a:moveTo>
                <a:lnTo>
                  <a:pt x="6927458" y="0"/>
                </a:lnTo>
                <a:lnTo>
                  <a:pt x="6927458" y="5801747"/>
                </a:lnTo>
                <a:lnTo>
                  <a:pt x="0" y="58017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05534" y="-1339108"/>
            <a:ext cx="6528134" cy="4735617"/>
          </a:xfrm>
          <a:custGeom>
            <a:avLst/>
            <a:gdLst/>
            <a:ahLst/>
            <a:cxnLst/>
            <a:rect l="l" t="t" r="r" b="b"/>
            <a:pathLst>
              <a:path w="6528134" h="4735617">
                <a:moveTo>
                  <a:pt x="0" y="0"/>
                </a:moveTo>
                <a:lnTo>
                  <a:pt x="6528133" y="0"/>
                </a:lnTo>
                <a:lnTo>
                  <a:pt x="6528133" y="4735616"/>
                </a:lnTo>
                <a:lnTo>
                  <a:pt x="0" y="47356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8892" y="7563044"/>
            <a:ext cx="4902693" cy="4322541"/>
          </a:xfrm>
          <a:custGeom>
            <a:avLst/>
            <a:gdLst/>
            <a:ahLst/>
            <a:cxnLst/>
            <a:rect l="l" t="t" r="r" b="b"/>
            <a:pathLst>
              <a:path w="4902693" h="4322541">
                <a:moveTo>
                  <a:pt x="0" y="0"/>
                </a:moveTo>
                <a:lnTo>
                  <a:pt x="4902692" y="0"/>
                </a:lnTo>
                <a:lnTo>
                  <a:pt x="4902692" y="4322540"/>
                </a:lnTo>
                <a:lnTo>
                  <a:pt x="0" y="43225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"/>
          <a:stretch/>
        </p:blipFill>
        <p:spPr>
          <a:xfrm>
            <a:off x="-297376" y="546310"/>
            <a:ext cx="18890176" cy="894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01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549952" y="-4685052"/>
            <a:ext cx="15357113" cy="19657105"/>
          </a:xfrm>
          <a:custGeom>
            <a:avLst/>
            <a:gdLst/>
            <a:ahLst/>
            <a:cxnLst/>
            <a:rect l="l" t="t" r="r" b="b"/>
            <a:pathLst>
              <a:path w="15357113" h="19657105">
                <a:moveTo>
                  <a:pt x="0" y="0"/>
                </a:moveTo>
                <a:lnTo>
                  <a:pt x="15357113" y="0"/>
                </a:lnTo>
                <a:lnTo>
                  <a:pt x="15357113" y="19657104"/>
                </a:lnTo>
                <a:lnTo>
                  <a:pt x="0" y="19657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827576" y="6631016"/>
            <a:ext cx="7006091" cy="5254568"/>
          </a:xfrm>
          <a:custGeom>
            <a:avLst/>
            <a:gdLst/>
            <a:ahLst/>
            <a:cxnLst/>
            <a:rect l="l" t="t" r="r" b="b"/>
            <a:pathLst>
              <a:path w="7006091" h="5254568">
                <a:moveTo>
                  <a:pt x="7006091" y="0"/>
                </a:moveTo>
                <a:lnTo>
                  <a:pt x="0" y="0"/>
                </a:lnTo>
                <a:lnTo>
                  <a:pt x="0" y="5254568"/>
                </a:lnTo>
                <a:lnTo>
                  <a:pt x="7006091" y="5254568"/>
                </a:lnTo>
                <a:lnTo>
                  <a:pt x="700609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97376" y="-394825"/>
            <a:ext cx="6927459" cy="5801747"/>
          </a:xfrm>
          <a:custGeom>
            <a:avLst/>
            <a:gdLst/>
            <a:ahLst/>
            <a:cxnLst/>
            <a:rect l="l" t="t" r="r" b="b"/>
            <a:pathLst>
              <a:path w="6927459" h="5801747">
                <a:moveTo>
                  <a:pt x="0" y="0"/>
                </a:moveTo>
                <a:lnTo>
                  <a:pt x="6927458" y="0"/>
                </a:lnTo>
                <a:lnTo>
                  <a:pt x="6927458" y="5801747"/>
                </a:lnTo>
                <a:lnTo>
                  <a:pt x="0" y="5801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05534" y="-1339108"/>
            <a:ext cx="6528134" cy="4735617"/>
          </a:xfrm>
          <a:custGeom>
            <a:avLst/>
            <a:gdLst/>
            <a:ahLst/>
            <a:cxnLst/>
            <a:rect l="l" t="t" r="r" b="b"/>
            <a:pathLst>
              <a:path w="6528134" h="4735617">
                <a:moveTo>
                  <a:pt x="0" y="0"/>
                </a:moveTo>
                <a:lnTo>
                  <a:pt x="6528133" y="0"/>
                </a:lnTo>
                <a:lnTo>
                  <a:pt x="6528133" y="4735616"/>
                </a:lnTo>
                <a:lnTo>
                  <a:pt x="0" y="4735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8892" y="7563044"/>
            <a:ext cx="4902693" cy="4322541"/>
          </a:xfrm>
          <a:custGeom>
            <a:avLst/>
            <a:gdLst/>
            <a:ahLst/>
            <a:cxnLst/>
            <a:rect l="l" t="t" r="r" b="b"/>
            <a:pathLst>
              <a:path w="4902693" h="4322541">
                <a:moveTo>
                  <a:pt x="0" y="0"/>
                </a:moveTo>
                <a:lnTo>
                  <a:pt x="4902692" y="0"/>
                </a:lnTo>
                <a:lnTo>
                  <a:pt x="4902692" y="4322540"/>
                </a:lnTo>
                <a:lnTo>
                  <a:pt x="0" y="43225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096" y="1485900"/>
            <a:ext cx="19145207" cy="668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64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549952" y="-4685052"/>
            <a:ext cx="15357113" cy="19657105"/>
          </a:xfrm>
          <a:custGeom>
            <a:avLst/>
            <a:gdLst/>
            <a:ahLst/>
            <a:cxnLst/>
            <a:rect l="l" t="t" r="r" b="b"/>
            <a:pathLst>
              <a:path w="15357113" h="19657105">
                <a:moveTo>
                  <a:pt x="0" y="0"/>
                </a:moveTo>
                <a:lnTo>
                  <a:pt x="15357113" y="0"/>
                </a:lnTo>
                <a:lnTo>
                  <a:pt x="15357113" y="19657104"/>
                </a:lnTo>
                <a:lnTo>
                  <a:pt x="0" y="19657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827576" y="6631016"/>
            <a:ext cx="7006091" cy="5254568"/>
          </a:xfrm>
          <a:custGeom>
            <a:avLst/>
            <a:gdLst/>
            <a:ahLst/>
            <a:cxnLst/>
            <a:rect l="l" t="t" r="r" b="b"/>
            <a:pathLst>
              <a:path w="7006091" h="5254568">
                <a:moveTo>
                  <a:pt x="7006091" y="0"/>
                </a:moveTo>
                <a:lnTo>
                  <a:pt x="0" y="0"/>
                </a:lnTo>
                <a:lnTo>
                  <a:pt x="0" y="5254568"/>
                </a:lnTo>
                <a:lnTo>
                  <a:pt x="7006091" y="5254568"/>
                </a:lnTo>
                <a:lnTo>
                  <a:pt x="700609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97376" y="-394825"/>
            <a:ext cx="6927459" cy="5801747"/>
          </a:xfrm>
          <a:custGeom>
            <a:avLst/>
            <a:gdLst/>
            <a:ahLst/>
            <a:cxnLst/>
            <a:rect l="l" t="t" r="r" b="b"/>
            <a:pathLst>
              <a:path w="6927459" h="5801747">
                <a:moveTo>
                  <a:pt x="0" y="0"/>
                </a:moveTo>
                <a:lnTo>
                  <a:pt x="6927458" y="0"/>
                </a:lnTo>
                <a:lnTo>
                  <a:pt x="6927458" y="5801747"/>
                </a:lnTo>
                <a:lnTo>
                  <a:pt x="0" y="5801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05534" y="-1339108"/>
            <a:ext cx="6528134" cy="4735617"/>
          </a:xfrm>
          <a:custGeom>
            <a:avLst/>
            <a:gdLst/>
            <a:ahLst/>
            <a:cxnLst/>
            <a:rect l="l" t="t" r="r" b="b"/>
            <a:pathLst>
              <a:path w="6528134" h="4735617">
                <a:moveTo>
                  <a:pt x="0" y="0"/>
                </a:moveTo>
                <a:lnTo>
                  <a:pt x="6528133" y="0"/>
                </a:lnTo>
                <a:lnTo>
                  <a:pt x="6528133" y="4735616"/>
                </a:lnTo>
                <a:lnTo>
                  <a:pt x="0" y="4735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8892" y="7563044"/>
            <a:ext cx="4902693" cy="4322541"/>
          </a:xfrm>
          <a:custGeom>
            <a:avLst/>
            <a:gdLst/>
            <a:ahLst/>
            <a:cxnLst/>
            <a:rect l="l" t="t" r="r" b="b"/>
            <a:pathLst>
              <a:path w="4902693" h="4322541">
                <a:moveTo>
                  <a:pt x="0" y="0"/>
                </a:moveTo>
                <a:lnTo>
                  <a:pt x="4902692" y="0"/>
                </a:lnTo>
                <a:lnTo>
                  <a:pt x="4902692" y="4322540"/>
                </a:lnTo>
                <a:lnTo>
                  <a:pt x="0" y="43225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001857" y="2280713"/>
            <a:ext cx="14975987" cy="63607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ru-RU" sz="5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Терміни</a:t>
            </a:r>
            <a:r>
              <a:rPr lang="ru-RU" sz="5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“</a:t>
            </a:r>
            <a:r>
              <a:rPr lang="ru-RU" sz="5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самопрезентація</a:t>
            </a:r>
            <a:r>
              <a:rPr lang="ru-RU" sz="5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” (</a:t>
            </a:r>
            <a:r>
              <a:rPr lang="en-US" sz="5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self-presentation), “</a:t>
            </a:r>
            <a:r>
              <a:rPr lang="ru-RU" sz="5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управління</a:t>
            </a:r>
            <a:r>
              <a:rPr lang="ru-RU" sz="5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враженням</a:t>
            </a:r>
            <a:r>
              <a:rPr lang="ru-RU" sz="5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” (</a:t>
            </a:r>
            <a:r>
              <a:rPr lang="en-US" sz="5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impression management) </a:t>
            </a:r>
            <a:r>
              <a:rPr lang="ru-RU" sz="5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уже давно стали концептами </a:t>
            </a:r>
            <a:r>
              <a:rPr lang="ru-RU" sz="5000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англомовної</a:t>
            </a:r>
            <a:r>
              <a:rPr lang="ru-RU" sz="50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наукової</a:t>
            </a:r>
            <a:r>
              <a:rPr lang="ru-RU" sz="5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лексики й </a:t>
            </a:r>
            <a:r>
              <a:rPr lang="ru-RU" sz="5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знаходять</a:t>
            </a:r>
            <a:r>
              <a:rPr lang="ru-RU" sz="5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відображення</a:t>
            </a:r>
            <a:r>
              <a:rPr lang="ru-RU" sz="5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у </a:t>
            </a:r>
            <a:r>
              <a:rPr lang="ru-RU" sz="5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сучасних</a:t>
            </a:r>
            <a:r>
              <a:rPr lang="ru-RU" sz="5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українських</a:t>
            </a:r>
            <a:r>
              <a:rPr lang="ru-RU" sz="5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дослідженнях</a:t>
            </a:r>
            <a:r>
              <a:rPr lang="ru-RU" sz="5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5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що</a:t>
            </a:r>
            <a:r>
              <a:rPr lang="ru-RU" sz="5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стосуються</a:t>
            </a:r>
            <a:r>
              <a:rPr lang="ru-RU" sz="5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соціальної</a:t>
            </a:r>
            <a:r>
              <a:rPr lang="ru-RU" sz="5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перцепції</a:t>
            </a:r>
            <a:r>
              <a:rPr lang="ru-RU" sz="5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5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міжособистісного</a:t>
            </a:r>
            <a:r>
              <a:rPr lang="ru-RU" sz="5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сприйняття</a:t>
            </a:r>
            <a:r>
              <a:rPr lang="ru-RU" sz="5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та </a:t>
            </a:r>
            <a:r>
              <a:rPr lang="ru-RU" sz="5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впливу</a:t>
            </a:r>
            <a:r>
              <a:rPr lang="ru-RU" sz="5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. </a:t>
            </a:r>
            <a:endParaRPr lang="ru-RU" sz="5000" dirty="0" smtClean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algn="ctr">
              <a:lnSpc>
                <a:spcPts val="6160"/>
              </a:lnSpc>
            </a:pPr>
            <a:endParaRPr lang="uk-UA" sz="5000" dirty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549952" y="-4685052"/>
            <a:ext cx="15357113" cy="19657105"/>
          </a:xfrm>
          <a:custGeom>
            <a:avLst/>
            <a:gdLst/>
            <a:ahLst/>
            <a:cxnLst/>
            <a:rect l="l" t="t" r="r" b="b"/>
            <a:pathLst>
              <a:path w="15357113" h="19657105">
                <a:moveTo>
                  <a:pt x="0" y="0"/>
                </a:moveTo>
                <a:lnTo>
                  <a:pt x="15357113" y="0"/>
                </a:lnTo>
                <a:lnTo>
                  <a:pt x="15357113" y="19657104"/>
                </a:lnTo>
                <a:lnTo>
                  <a:pt x="0" y="19657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827576" y="6631016"/>
            <a:ext cx="7006091" cy="5254568"/>
          </a:xfrm>
          <a:custGeom>
            <a:avLst/>
            <a:gdLst/>
            <a:ahLst/>
            <a:cxnLst/>
            <a:rect l="l" t="t" r="r" b="b"/>
            <a:pathLst>
              <a:path w="7006091" h="5254568">
                <a:moveTo>
                  <a:pt x="7006091" y="0"/>
                </a:moveTo>
                <a:lnTo>
                  <a:pt x="0" y="0"/>
                </a:lnTo>
                <a:lnTo>
                  <a:pt x="0" y="5254568"/>
                </a:lnTo>
                <a:lnTo>
                  <a:pt x="7006091" y="5254568"/>
                </a:lnTo>
                <a:lnTo>
                  <a:pt x="700609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97376" y="-394825"/>
            <a:ext cx="6927459" cy="5801747"/>
          </a:xfrm>
          <a:custGeom>
            <a:avLst/>
            <a:gdLst/>
            <a:ahLst/>
            <a:cxnLst/>
            <a:rect l="l" t="t" r="r" b="b"/>
            <a:pathLst>
              <a:path w="6927459" h="5801747">
                <a:moveTo>
                  <a:pt x="0" y="0"/>
                </a:moveTo>
                <a:lnTo>
                  <a:pt x="6927458" y="0"/>
                </a:lnTo>
                <a:lnTo>
                  <a:pt x="6927458" y="5801747"/>
                </a:lnTo>
                <a:lnTo>
                  <a:pt x="0" y="5801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05534" y="-1339108"/>
            <a:ext cx="6528134" cy="4735617"/>
          </a:xfrm>
          <a:custGeom>
            <a:avLst/>
            <a:gdLst/>
            <a:ahLst/>
            <a:cxnLst/>
            <a:rect l="l" t="t" r="r" b="b"/>
            <a:pathLst>
              <a:path w="6528134" h="4735617">
                <a:moveTo>
                  <a:pt x="0" y="0"/>
                </a:moveTo>
                <a:lnTo>
                  <a:pt x="6528133" y="0"/>
                </a:lnTo>
                <a:lnTo>
                  <a:pt x="6528133" y="4735616"/>
                </a:lnTo>
                <a:lnTo>
                  <a:pt x="0" y="4735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8892" y="7563044"/>
            <a:ext cx="4902693" cy="4322541"/>
          </a:xfrm>
          <a:custGeom>
            <a:avLst/>
            <a:gdLst/>
            <a:ahLst/>
            <a:cxnLst/>
            <a:rect l="l" t="t" r="r" b="b"/>
            <a:pathLst>
              <a:path w="4902693" h="4322541">
                <a:moveTo>
                  <a:pt x="0" y="0"/>
                </a:moveTo>
                <a:lnTo>
                  <a:pt x="4902692" y="0"/>
                </a:lnTo>
                <a:lnTo>
                  <a:pt x="4902692" y="4322540"/>
                </a:lnTo>
                <a:lnTo>
                  <a:pt x="0" y="43225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216" y="1028700"/>
            <a:ext cx="19191926" cy="780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78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549952" y="-4685052"/>
            <a:ext cx="15357113" cy="19657105"/>
          </a:xfrm>
          <a:custGeom>
            <a:avLst/>
            <a:gdLst/>
            <a:ahLst/>
            <a:cxnLst/>
            <a:rect l="l" t="t" r="r" b="b"/>
            <a:pathLst>
              <a:path w="15357113" h="19657105">
                <a:moveTo>
                  <a:pt x="0" y="0"/>
                </a:moveTo>
                <a:lnTo>
                  <a:pt x="15357113" y="0"/>
                </a:lnTo>
                <a:lnTo>
                  <a:pt x="15357113" y="19657104"/>
                </a:lnTo>
                <a:lnTo>
                  <a:pt x="0" y="19657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827576" y="6631016"/>
            <a:ext cx="7006091" cy="5254568"/>
          </a:xfrm>
          <a:custGeom>
            <a:avLst/>
            <a:gdLst/>
            <a:ahLst/>
            <a:cxnLst/>
            <a:rect l="l" t="t" r="r" b="b"/>
            <a:pathLst>
              <a:path w="7006091" h="5254568">
                <a:moveTo>
                  <a:pt x="7006091" y="0"/>
                </a:moveTo>
                <a:lnTo>
                  <a:pt x="0" y="0"/>
                </a:lnTo>
                <a:lnTo>
                  <a:pt x="0" y="5254568"/>
                </a:lnTo>
                <a:lnTo>
                  <a:pt x="7006091" y="5254568"/>
                </a:lnTo>
                <a:lnTo>
                  <a:pt x="700609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97376" y="-394825"/>
            <a:ext cx="6927459" cy="5801747"/>
          </a:xfrm>
          <a:custGeom>
            <a:avLst/>
            <a:gdLst/>
            <a:ahLst/>
            <a:cxnLst/>
            <a:rect l="l" t="t" r="r" b="b"/>
            <a:pathLst>
              <a:path w="6927459" h="5801747">
                <a:moveTo>
                  <a:pt x="0" y="0"/>
                </a:moveTo>
                <a:lnTo>
                  <a:pt x="6927458" y="0"/>
                </a:lnTo>
                <a:lnTo>
                  <a:pt x="6927458" y="5801747"/>
                </a:lnTo>
                <a:lnTo>
                  <a:pt x="0" y="5801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05534" y="-1339108"/>
            <a:ext cx="6528134" cy="4735617"/>
          </a:xfrm>
          <a:custGeom>
            <a:avLst/>
            <a:gdLst/>
            <a:ahLst/>
            <a:cxnLst/>
            <a:rect l="l" t="t" r="r" b="b"/>
            <a:pathLst>
              <a:path w="6528134" h="4735617">
                <a:moveTo>
                  <a:pt x="0" y="0"/>
                </a:moveTo>
                <a:lnTo>
                  <a:pt x="6528133" y="0"/>
                </a:lnTo>
                <a:lnTo>
                  <a:pt x="6528133" y="4735616"/>
                </a:lnTo>
                <a:lnTo>
                  <a:pt x="0" y="4735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3652" y="7200900"/>
            <a:ext cx="4902693" cy="4322541"/>
          </a:xfrm>
          <a:custGeom>
            <a:avLst/>
            <a:gdLst/>
            <a:ahLst/>
            <a:cxnLst/>
            <a:rect l="l" t="t" r="r" b="b"/>
            <a:pathLst>
              <a:path w="4902693" h="4322541">
                <a:moveTo>
                  <a:pt x="0" y="0"/>
                </a:moveTo>
                <a:lnTo>
                  <a:pt x="4902692" y="0"/>
                </a:lnTo>
                <a:lnTo>
                  <a:pt x="4902692" y="4322540"/>
                </a:lnTo>
                <a:lnTo>
                  <a:pt x="0" y="43225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64132" y="1197998"/>
            <a:ext cx="17939108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219"/>
              </a:lnSpc>
            </a:pPr>
            <a:r>
              <a:rPr lang="uk-UA" sz="7299" dirty="0" smtClean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Основні мотиваційні моделі самопрезентації</a:t>
            </a:r>
            <a:endParaRPr lang="en-US" sz="7299" dirty="0">
              <a:solidFill>
                <a:srgbClr val="FFFFFF"/>
              </a:solidFill>
              <a:latin typeface="Scripter"/>
              <a:ea typeface="Scripter"/>
              <a:cs typeface="Scripter"/>
              <a:sym typeface="Scripter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26107" y="3119471"/>
            <a:ext cx="16015158" cy="5565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49961" lvl="1" indent="-474980">
              <a:lnSpc>
                <a:spcPts val="6160"/>
              </a:lnSpc>
              <a:buFont typeface="Arial"/>
              <a:buChar char="•"/>
            </a:pPr>
            <a:r>
              <a:rPr lang="ru-RU" sz="5400" b="1" u="sng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Самопосилення</a:t>
            </a:r>
            <a:r>
              <a:rPr lang="ru-RU" sz="54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– для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цієї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моделі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характерними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є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звеличення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свого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Я,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високий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рівень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самооцінки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. Людина охоче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приписує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собі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соціально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схвалені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якості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йде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на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ризик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з метою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вразити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рекламує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свій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майбутній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успіх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приховує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невдачі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намагається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виділитися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з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натовпу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. </a:t>
            </a:r>
            <a:endParaRPr lang="en-US" sz="5400" dirty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549952" y="-4685052"/>
            <a:ext cx="15357113" cy="19657105"/>
          </a:xfrm>
          <a:custGeom>
            <a:avLst/>
            <a:gdLst/>
            <a:ahLst/>
            <a:cxnLst/>
            <a:rect l="l" t="t" r="r" b="b"/>
            <a:pathLst>
              <a:path w="15357113" h="19657105">
                <a:moveTo>
                  <a:pt x="0" y="0"/>
                </a:moveTo>
                <a:lnTo>
                  <a:pt x="15357113" y="0"/>
                </a:lnTo>
                <a:lnTo>
                  <a:pt x="15357113" y="19657104"/>
                </a:lnTo>
                <a:lnTo>
                  <a:pt x="0" y="19657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827576" y="6631016"/>
            <a:ext cx="7006091" cy="5254568"/>
          </a:xfrm>
          <a:custGeom>
            <a:avLst/>
            <a:gdLst/>
            <a:ahLst/>
            <a:cxnLst/>
            <a:rect l="l" t="t" r="r" b="b"/>
            <a:pathLst>
              <a:path w="7006091" h="5254568">
                <a:moveTo>
                  <a:pt x="7006091" y="0"/>
                </a:moveTo>
                <a:lnTo>
                  <a:pt x="0" y="0"/>
                </a:lnTo>
                <a:lnTo>
                  <a:pt x="0" y="5254568"/>
                </a:lnTo>
                <a:lnTo>
                  <a:pt x="7006091" y="5254568"/>
                </a:lnTo>
                <a:lnTo>
                  <a:pt x="700609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97376" y="-394825"/>
            <a:ext cx="6927459" cy="5801747"/>
          </a:xfrm>
          <a:custGeom>
            <a:avLst/>
            <a:gdLst/>
            <a:ahLst/>
            <a:cxnLst/>
            <a:rect l="l" t="t" r="r" b="b"/>
            <a:pathLst>
              <a:path w="6927459" h="5801747">
                <a:moveTo>
                  <a:pt x="0" y="0"/>
                </a:moveTo>
                <a:lnTo>
                  <a:pt x="6927458" y="0"/>
                </a:lnTo>
                <a:lnTo>
                  <a:pt x="6927458" y="5801747"/>
                </a:lnTo>
                <a:lnTo>
                  <a:pt x="0" y="5801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05534" y="-1339108"/>
            <a:ext cx="6528134" cy="4735617"/>
          </a:xfrm>
          <a:custGeom>
            <a:avLst/>
            <a:gdLst/>
            <a:ahLst/>
            <a:cxnLst/>
            <a:rect l="l" t="t" r="r" b="b"/>
            <a:pathLst>
              <a:path w="6528134" h="4735617">
                <a:moveTo>
                  <a:pt x="0" y="0"/>
                </a:moveTo>
                <a:lnTo>
                  <a:pt x="6528133" y="0"/>
                </a:lnTo>
                <a:lnTo>
                  <a:pt x="6528133" y="4735616"/>
                </a:lnTo>
                <a:lnTo>
                  <a:pt x="0" y="4735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3652" y="7200900"/>
            <a:ext cx="4902693" cy="4322541"/>
          </a:xfrm>
          <a:custGeom>
            <a:avLst/>
            <a:gdLst/>
            <a:ahLst/>
            <a:cxnLst/>
            <a:rect l="l" t="t" r="r" b="b"/>
            <a:pathLst>
              <a:path w="4902693" h="4322541">
                <a:moveTo>
                  <a:pt x="0" y="0"/>
                </a:moveTo>
                <a:lnTo>
                  <a:pt x="4902692" y="0"/>
                </a:lnTo>
                <a:lnTo>
                  <a:pt x="4902692" y="4322540"/>
                </a:lnTo>
                <a:lnTo>
                  <a:pt x="0" y="43225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64132" y="-2111345"/>
            <a:ext cx="17939108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219"/>
              </a:lnSpc>
            </a:pPr>
            <a:r>
              <a:rPr lang="uk-UA" sz="7299" dirty="0" smtClean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Основні мотиваційні моделі самопрезентації</a:t>
            </a:r>
            <a:endParaRPr lang="en-US" sz="7299" dirty="0">
              <a:solidFill>
                <a:srgbClr val="FFFFFF"/>
              </a:solidFill>
              <a:latin typeface="Scripter"/>
              <a:ea typeface="Scripter"/>
              <a:cs typeface="Scripter"/>
              <a:sym typeface="Scripte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62000" y="1412099"/>
            <a:ext cx="16049981" cy="63607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49961" lvl="1" indent="-474980" algn="r">
              <a:lnSpc>
                <a:spcPts val="6160"/>
              </a:lnSpc>
              <a:buFont typeface="Arial"/>
              <a:buChar char="•"/>
            </a:pPr>
            <a:r>
              <a:rPr lang="ru-RU" sz="5200" u="sng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Самозахист</a:t>
            </a:r>
            <a:r>
              <a:rPr lang="ru-RU" sz="5200" u="sng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– для </a:t>
            </a:r>
            <a:r>
              <a:rPr lang="ru-RU" sz="5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цієї</a:t>
            </a:r>
            <a:r>
              <a:rPr lang="ru-RU" sz="5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моделі</a:t>
            </a:r>
            <a:r>
              <a:rPr lang="ru-RU" sz="5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характерними</a:t>
            </a:r>
            <a:r>
              <a:rPr lang="ru-RU" sz="5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є </a:t>
            </a:r>
            <a:r>
              <a:rPr lang="ru-RU" sz="5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низька</a:t>
            </a:r>
            <a:r>
              <a:rPr lang="ru-RU" sz="5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самооцінка</a:t>
            </a:r>
            <a:r>
              <a:rPr lang="ru-RU" sz="5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5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протекціоністський</a:t>
            </a:r>
            <a:r>
              <a:rPr lang="ru-RU" sz="5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стиль, </a:t>
            </a:r>
            <a:r>
              <a:rPr lang="ru-RU" sz="5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намагання</a:t>
            </a:r>
            <a:r>
              <a:rPr lang="ru-RU" sz="5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відсторонити</a:t>
            </a:r>
            <a:r>
              <a:rPr lang="ru-RU" sz="5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себе </a:t>
            </a:r>
            <a:r>
              <a:rPr lang="ru-RU" sz="5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від</a:t>
            </a:r>
            <a:r>
              <a:rPr lang="ru-RU" sz="5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важких</a:t>
            </a:r>
            <a:r>
              <a:rPr lang="ru-RU" sz="5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психологічних</a:t>
            </a:r>
            <a:r>
              <a:rPr lang="ru-RU" sz="5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переживань</a:t>
            </a:r>
            <a:r>
              <a:rPr lang="ru-RU" sz="5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5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можливих</a:t>
            </a:r>
            <a:r>
              <a:rPr lang="ru-RU" sz="5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принижень</a:t>
            </a:r>
            <a:r>
              <a:rPr lang="ru-RU" sz="5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та </a:t>
            </a:r>
            <a:r>
              <a:rPr lang="ru-RU" sz="5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невдач</a:t>
            </a:r>
            <a:r>
              <a:rPr lang="ru-RU" sz="5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. </a:t>
            </a:r>
            <a:r>
              <a:rPr lang="ru-RU" sz="5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Домінує</a:t>
            </a:r>
            <a:r>
              <a:rPr lang="ru-RU" sz="5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мотив </a:t>
            </a:r>
            <a:r>
              <a:rPr lang="ru-RU" sz="5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усвідомленого</a:t>
            </a:r>
            <a:r>
              <a:rPr lang="ru-RU" sz="5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самознищення</a:t>
            </a:r>
            <a:r>
              <a:rPr lang="ru-RU" sz="5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5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намагання</a:t>
            </a:r>
            <a:r>
              <a:rPr lang="ru-RU" sz="5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приховати</a:t>
            </a:r>
            <a:r>
              <a:rPr lang="ru-RU" sz="5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власне</a:t>
            </a:r>
            <a:r>
              <a:rPr lang="ru-RU" sz="5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Я, </a:t>
            </a:r>
            <a:r>
              <a:rPr lang="ru-RU" sz="5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вибір</a:t>
            </a:r>
            <a:r>
              <a:rPr lang="ru-RU" sz="5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нейтральних</a:t>
            </a:r>
            <a:r>
              <a:rPr lang="ru-RU" sz="5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характеристик </a:t>
            </a:r>
            <a:r>
              <a:rPr lang="ru-RU" sz="5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своєї</a:t>
            </a:r>
            <a:r>
              <a:rPr lang="ru-RU" sz="5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2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особистості</a:t>
            </a:r>
            <a:r>
              <a:rPr lang="ru-RU" sz="52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.</a:t>
            </a:r>
            <a:r>
              <a:rPr lang="ru-RU" sz="48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endParaRPr lang="en-US" sz="4800" dirty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</p:spTree>
    <p:extLst>
      <p:ext uri="{BB962C8B-B14F-4D97-AF65-F5344CB8AC3E}">
        <p14:creationId xmlns:p14="http://schemas.microsoft.com/office/powerpoint/2010/main" val="3926898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549952" y="-4685052"/>
            <a:ext cx="15357113" cy="19657105"/>
          </a:xfrm>
          <a:custGeom>
            <a:avLst/>
            <a:gdLst/>
            <a:ahLst/>
            <a:cxnLst/>
            <a:rect l="l" t="t" r="r" b="b"/>
            <a:pathLst>
              <a:path w="15357113" h="19657105">
                <a:moveTo>
                  <a:pt x="0" y="0"/>
                </a:moveTo>
                <a:lnTo>
                  <a:pt x="15357113" y="0"/>
                </a:lnTo>
                <a:lnTo>
                  <a:pt x="15357113" y="19657104"/>
                </a:lnTo>
                <a:lnTo>
                  <a:pt x="0" y="19657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827576" y="6631016"/>
            <a:ext cx="7006091" cy="5254568"/>
          </a:xfrm>
          <a:custGeom>
            <a:avLst/>
            <a:gdLst/>
            <a:ahLst/>
            <a:cxnLst/>
            <a:rect l="l" t="t" r="r" b="b"/>
            <a:pathLst>
              <a:path w="7006091" h="5254568">
                <a:moveTo>
                  <a:pt x="7006091" y="0"/>
                </a:moveTo>
                <a:lnTo>
                  <a:pt x="0" y="0"/>
                </a:lnTo>
                <a:lnTo>
                  <a:pt x="0" y="5254568"/>
                </a:lnTo>
                <a:lnTo>
                  <a:pt x="7006091" y="5254568"/>
                </a:lnTo>
                <a:lnTo>
                  <a:pt x="700609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97376" y="-394825"/>
            <a:ext cx="6927459" cy="5801747"/>
          </a:xfrm>
          <a:custGeom>
            <a:avLst/>
            <a:gdLst/>
            <a:ahLst/>
            <a:cxnLst/>
            <a:rect l="l" t="t" r="r" b="b"/>
            <a:pathLst>
              <a:path w="6927459" h="5801747">
                <a:moveTo>
                  <a:pt x="0" y="0"/>
                </a:moveTo>
                <a:lnTo>
                  <a:pt x="6927458" y="0"/>
                </a:lnTo>
                <a:lnTo>
                  <a:pt x="6927458" y="5801747"/>
                </a:lnTo>
                <a:lnTo>
                  <a:pt x="0" y="5801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05534" y="-1339108"/>
            <a:ext cx="6528134" cy="4735617"/>
          </a:xfrm>
          <a:custGeom>
            <a:avLst/>
            <a:gdLst/>
            <a:ahLst/>
            <a:cxnLst/>
            <a:rect l="l" t="t" r="r" b="b"/>
            <a:pathLst>
              <a:path w="6528134" h="4735617">
                <a:moveTo>
                  <a:pt x="0" y="0"/>
                </a:moveTo>
                <a:lnTo>
                  <a:pt x="6528133" y="0"/>
                </a:lnTo>
                <a:lnTo>
                  <a:pt x="6528133" y="4735616"/>
                </a:lnTo>
                <a:lnTo>
                  <a:pt x="0" y="4735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3652" y="7200900"/>
            <a:ext cx="4902693" cy="4322541"/>
          </a:xfrm>
          <a:custGeom>
            <a:avLst/>
            <a:gdLst/>
            <a:ahLst/>
            <a:cxnLst/>
            <a:rect l="l" t="t" r="r" b="b"/>
            <a:pathLst>
              <a:path w="4902693" h="4322541">
                <a:moveTo>
                  <a:pt x="0" y="0"/>
                </a:moveTo>
                <a:lnTo>
                  <a:pt x="4902692" y="0"/>
                </a:lnTo>
                <a:lnTo>
                  <a:pt x="4902692" y="4322540"/>
                </a:lnTo>
                <a:lnTo>
                  <a:pt x="0" y="43225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64132" y="-2111345"/>
            <a:ext cx="17939108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219"/>
              </a:lnSpc>
            </a:pPr>
            <a:r>
              <a:rPr lang="uk-UA" sz="7299" dirty="0" smtClean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Основні мотиваційні моделі самопрезентації</a:t>
            </a:r>
            <a:endParaRPr lang="en-US" sz="7299" dirty="0">
              <a:solidFill>
                <a:srgbClr val="FFFFFF"/>
              </a:solidFill>
              <a:latin typeface="Scripter"/>
              <a:ea typeface="Scripter"/>
              <a:cs typeface="Scripter"/>
              <a:sym typeface="Scripter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85800" y="1981527"/>
            <a:ext cx="17221200" cy="4770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49961" lvl="1" indent="-474980">
              <a:lnSpc>
                <a:spcPts val="6160"/>
              </a:lnSpc>
              <a:buFont typeface="Arial"/>
              <a:buChar char="•"/>
            </a:pPr>
            <a:r>
              <a:rPr lang="ru-RU" sz="5400" b="1" u="sng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Самооцінка. </a:t>
            </a:r>
            <a:r>
              <a:rPr lang="ru-RU" sz="54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Адекватна </a:t>
            </a:r>
            <a:r>
              <a:rPr lang="ru-RU" sz="54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самооцінка</a:t>
            </a:r>
            <a:r>
              <a:rPr lang="ru-RU" sz="54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дозволяє</a:t>
            </a:r>
            <a:r>
              <a:rPr lang="ru-RU" sz="54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особистості</a:t>
            </a:r>
            <a:r>
              <a:rPr lang="ru-RU" sz="54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об’єктивно</a:t>
            </a:r>
            <a:r>
              <a:rPr lang="ru-RU" sz="54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оцінити</a:t>
            </a:r>
            <a:r>
              <a:rPr lang="ru-RU" sz="54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свої</a:t>
            </a:r>
            <a:r>
              <a:rPr lang="ru-RU" sz="54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особливості</a:t>
            </a:r>
            <a:r>
              <a:rPr lang="ru-RU" sz="54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і </a:t>
            </a:r>
            <a:r>
              <a:rPr lang="ru-RU" sz="54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співвідносити</a:t>
            </a:r>
            <a:r>
              <a:rPr lang="ru-RU" sz="54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їх</a:t>
            </a:r>
            <a:r>
              <a:rPr lang="ru-RU" sz="54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з </a:t>
            </a:r>
            <a:r>
              <a:rPr lang="ru-RU" sz="54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індивідуально-психологічними</a:t>
            </a:r>
            <a:r>
              <a:rPr lang="ru-RU" sz="54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якостями</a:t>
            </a:r>
            <a:r>
              <a:rPr lang="ru-RU" sz="54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комунікативного</a:t>
            </a:r>
            <a:r>
              <a:rPr lang="ru-RU" sz="54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партнера, </a:t>
            </a:r>
            <a:r>
              <a:rPr lang="ru-RU" sz="54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із</a:t>
            </a:r>
            <a:r>
              <a:rPr lang="ru-RU" sz="54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ситуацією</a:t>
            </a:r>
            <a:r>
              <a:rPr lang="ru-RU" sz="54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54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обирати</a:t>
            </a:r>
            <a:r>
              <a:rPr lang="ru-RU" sz="54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відповідний</a:t>
            </a:r>
            <a:r>
              <a:rPr lang="ru-RU" sz="54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стиль </a:t>
            </a:r>
            <a:r>
              <a:rPr lang="ru-RU" sz="54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міжперсональних</a:t>
            </a:r>
            <a:r>
              <a:rPr lang="ru-RU" sz="54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відносин</a:t>
            </a:r>
            <a:r>
              <a:rPr lang="ru-RU" sz="54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і </a:t>
            </a:r>
            <a:r>
              <a:rPr lang="ru-RU" sz="54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коригувати</a:t>
            </a:r>
            <a:r>
              <a:rPr lang="ru-RU" sz="54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його</a:t>
            </a:r>
            <a:r>
              <a:rPr lang="ru-RU" sz="54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за </a:t>
            </a:r>
            <a:r>
              <a:rPr lang="ru-RU" sz="54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необхідності</a:t>
            </a:r>
            <a:r>
              <a:rPr lang="ru-RU" sz="54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. </a:t>
            </a:r>
            <a:endParaRPr lang="en-US" sz="5400" dirty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</p:spTree>
    <p:extLst>
      <p:ext uri="{BB962C8B-B14F-4D97-AF65-F5344CB8AC3E}">
        <p14:creationId xmlns:p14="http://schemas.microsoft.com/office/powerpoint/2010/main" val="29136398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549952" y="-4685052"/>
            <a:ext cx="15357113" cy="19657105"/>
          </a:xfrm>
          <a:custGeom>
            <a:avLst/>
            <a:gdLst/>
            <a:ahLst/>
            <a:cxnLst/>
            <a:rect l="l" t="t" r="r" b="b"/>
            <a:pathLst>
              <a:path w="15357113" h="19657105">
                <a:moveTo>
                  <a:pt x="0" y="0"/>
                </a:moveTo>
                <a:lnTo>
                  <a:pt x="15357113" y="0"/>
                </a:lnTo>
                <a:lnTo>
                  <a:pt x="15357113" y="19657104"/>
                </a:lnTo>
                <a:lnTo>
                  <a:pt x="0" y="19657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827576" y="6631016"/>
            <a:ext cx="7006091" cy="5254568"/>
          </a:xfrm>
          <a:custGeom>
            <a:avLst/>
            <a:gdLst/>
            <a:ahLst/>
            <a:cxnLst/>
            <a:rect l="l" t="t" r="r" b="b"/>
            <a:pathLst>
              <a:path w="7006091" h="5254568">
                <a:moveTo>
                  <a:pt x="7006091" y="0"/>
                </a:moveTo>
                <a:lnTo>
                  <a:pt x="0" y="0"/>
                </a:lnTo>
                <a:lnTo>
                  <a:pt x="0" y="5254568"/>
                </a:lnTo>
                <a:lnTo>
                  <a:pt x="7006091" y="5254568"/>
                </a:lnTo>
                <a:lnTo>
                  <a:pt x="700609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97376" y="-394825"/>
            <a:ext cx="6927459" cy="5801747"/>
          </a:xfrm>
          <a:custGeom>
            <a:avLst/>
            <a:gdLst/>
            <a:ahLst/>
            <a:cxnLst/>
            <a:rect l="l" t="t" r="r" b="b"/>
            <a:pathLst>
              <a:path w="6927459" h="5801747">
                <a:moveTo>
                  <a:pt x="0" y="0"/>
                </a:moveTo>
                <a:lnTo>
                  <a:pt x="6927458" y="0"/>
                </a:lnTo>
                <a:lnTo>
                  <a:pt x="6927458" y="5801747"/>
                </a:lnTo>
                <a:lnTo>
                  <a:pt x="0" y="5801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05534" y="-1339108"/>
            <a:ext cx="6528134" cy="4735617"/>
          </a:xfrm>
          <a:custGeom>
            <a:avLst/>
            <a:gdLst/>
            <a:ahLst/>
            <a:cxnLst/>
            <a:rect l="l" t="t" r="r" b="b"/>
            <a:pathLst>
              <a:path w="6528134" h="4735617">
                <a:moveTo>
                  <a:pt x="0" y="0"/>
                </a:moveTo>
                <a:lnTo>
                  <a:pt x="6528133" y="0"/>
                </a:lnTo>
                <a:lnTo>
                  <a:pt x="6528133" y="4735616"/>
                </a:lnTo>
                <a:lnTo>
                  <a:pt x="0" y="4735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3652" y="7200900"/>
            <a:ext cx="4902693" cy="4322541"/>
          </a:xfrm>
          <a:custGeom>
            <a:avLst/>
            <a:gdLst/>
            <a:ahLst/>
            <a:cxnLst/>
            <a:rect l="l" t="t" r="r" b="b"/>
            <a:pathLst>
              <a:path w="4902693" h="4322541">
                <a:moveTo>
                  <a:pt x="0" y="0"/>
                </a:moveTo>
                <a:lnTo>
                  <a:pt x="4902692" y="0"/>
                </a:lnTo>
                <a:lnTo>
                  <a:pt x="4902692" y="4322540"/>
                </a:lnTo>
                <a:lnTo>
                  <a:pt x="0" y="43225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62001" y="1348275"/>
            <a:ext cx="17525999" cy="8745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4981" lvl="1">
              <a:lnSpc>
                <a:spcPts val="6160"/>
              </a:lnSpc>
            </a:pPr>
            <a:r>
              <a:rPr lang="ru-RU" sz="5400" b="1" u="sng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Е. Джонс й Т. </a:t>
            </a:r>
            <a:r>
              <a:rPr lang="ru-RU" sz="5400" b="1" u="sng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Пітман</a:t>
            </a:r>
            <a:r>
              <a:rPr lang="ru-RU" sz="5400" b="1" u="sng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у 1982 р. описали </a:t>
            </a:r>
            <a:r>
              <a:rPr lang="ru-RU" sz="5400" b="1" u="sng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деякі</a:t>
            </a:r>
            <a:r>
              <a:rPr lang="ru-RU" sz="5400" b="1" u="sng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b="1" u="sng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стратегічні</a:t>
            </a:r>
            <a:r>
              <a:rPr lang="ru-RU" sz="5400" b="1" u="sng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b="1" u="sng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техніки</a:t>
            </a:r>
            <a:r>
              <a:rPr lang="ru-RU" sz="5400" b="1" u="sng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b="1" u="sng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самопрезентації</a:t>
            </a:r>
            <a:r>
              <a:rPr lang="ru-RU" sz="5400" b="1" u="sng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,,</a:t>
            </a:r>
            <a:r>
              <a:rPr lang="ru-RU" sz="5400" b="1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b="1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кожна</a:t>
            </a:r>
            <a:r>
              <a:rPr lang="ru-RU" sz="5400" b="1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 </a:t>
            </a:r>
            <a:r>
              <a:rPr lang="ru-RU" sz="54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цих</a:t>
            </a:r>
            <a:r>
              <a:rPr lang="ru-RU" sz="54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стратегій</a:t>
            </a:r>
            <a:r>
              <a:rPr lang="ru-RU" sz="54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54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спрямованна</a:t>
            </a:r>
            <a:r>
              <a:rPr lang="ru-RU" sz="54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на </a:t>
            </a:r>
            <a:r>
              <a:rPr lang="ru-RU" sz="54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здобуття</a:t>
            </a:r>
            <a:r>
              <a:rPr lang="ru-RU" sz="54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певного</a:t>
            </a:r>
            <a:r>
              <a:rPr lang="ru-RU" sz="54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виду </a:t>
            </a:r>
            <a:r>
              <a:rPr lang="ru-RU" sz="54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влади</a:t>
            </a:r>
            <a:r>
              <a:rPr lang="ru-RU" sz="5400" b="1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:</a:t>
            </a:r>
          </a:p>
          <a:p>
            <a:pPr marL="949961" lvl="1" indent="-474980">
              <a:lnSpc>
                <a:spcPts val="6160"/>
              </a:lnSpc>
              <a:buFont typeface="Arial"/>
              <a:buChar char="•"/>
            </a:pPr>
            <a:endParaRPr lang="ru-RU" sz="5400" b="1" dirty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1389381" lvl="1" indent="-914400">
              <a:lnSpc>
                <a:spcPts val="6160"/>
              </a:lnSpc>
              <a:buAutoNum type="arabicPeriod"/>
            </a:pPr>
            <a:r>
              <a:rPr lang="ru-RU" sz="4800" b="1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Намагання</a:t>
            </a:r>
            <a:r>
              <a:rPr lang="ru-RU" sz="4800" b="1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8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сподобатися</a:t>
            </a:r>
            <a:r>
              <a:rPr lang="ru-RU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(</a:t>
            </a:r>
            <a:r>
              <a:rPr lang="en-US" sz="48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ingraditation</a:t>
            </a:r>
            <a:r>
              <a:rPr lang="en-US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). </a:t>
            </a:r>
            <a:r>
              <a:rPr lang="ru-RU" sz="48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Така</a:t>
            </a:r>
            <a:r>
              <a:rPr lang="ru-RU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8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стратегія</a:t>
            </a:r>
            <a:r>
              <a:rPr lang="ru-RU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8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зобов’язує</a:t>
            </a:r>
            <a:r>
              <a:rPr lang="ru-RU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8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аудиторію</a:t>
            </a:r>
            <a:r>
              <a:rPr lang="ru-RU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бути </a:t>
            </a:r>
            <a:r>
              <a:rPr lang="ru-RU" sz="48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люб’язними</a:t>
            </a:r>
            <a:r>
              <a:rPr lang="ru-RU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48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привітливими</a:t>
            </a:r>
            <a:r>
              <a:rPr lang="ru-RU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до </a:t>
            </a:r>
            <a:r>
              <a:rPr lang="ru-RU" sz="48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суб’єкта</a:t>
            </a:r>
            <a:r>
              <a:rPr lang="ru-RU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а </a:t>
            </a:r>
            <a:r>
              <a:rPr lang="ru-RU" sz="48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цим</a:t>
            </a:r>
            <a:r>
              <a:rPr lang="ru-RU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і </a:t>
            </a:r>
            <a:r>
              <a:rPr lang="ru-RU" sz="48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досягається</a:t>
            </a:r>
            <a:r>
              <a:rPr lang="ru-RU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8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влада</a:t>
            </a:r>
            <a:r>
              <a:rPr lang="ru-RU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800" b="1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чарівності</a:t>
            </a:r>
            <a:r>
              <a:rPr lang="ru-RU" sz="4800" b="1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.</a:t>
            </a:r>
          </a:p>
          <a:p>
            <a:pPr marL="1389381" lvl="1" indent="-914400">
              <a:lnSpc>
                <a:spcPts val="6160"/>
              </a:lnSpc>
              <a:buAutoNum type="arabicPeriod"/>
            </a:pPr>
            <a:r>
              <a:rPr lang="ru-RU" sz="4800" b="1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Самореклама </a:t>
            </a:r>
            <a:r>
              <a:rPr lang="ru-RU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– </a:t>
            </a:r>
            <a:r>
              <a:rPr lang="ru-RU" sz="48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самопросунення</a:t>
            </a:r>
            <a:r>
              <a:rPr lang="ru-RU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(</a:t>
            </a:r>
            <a:r>
              <a:rPr lang="en-US" sz="48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selff</a:t>
            </a:r>
            <a:r>
              <a:rPr lang="en-US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-promotion) </a:t>
            </a:r>
            <a:r>
              <a:rPr lang="ru-RU" sz="48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людиною</a:t>
            </a:r>
            <a:r>
              <a:rPr lang="ru-RU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8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своєї</a:t>
            </a:r>
            <a:r>
              <a:rPr lang="ru-RU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8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компетентності</a:t>
            </a:r>
            <a:r>
              <a:rPr lang="ru-RU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8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дає</a:t>
            </a:r>
            <a:r>
              <a:rPr lang="ru-RU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8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влада</a:t>
            </a:r>
            <a:r>
              <a:rPr lang="ru-RU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8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експерта</a:t>
            </a:r>
            <a:r>
              <a:rPr lang="ru-RU" sz="4800" b="1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.</a:t>
            </a:r>
            <a:endParaRPr lang="ru-RU" sz="4800" b="1" dirty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474981" lvl="1">
              <a:lnSpc>
                <a:spcPts val="6160"/>
              </a:lnSpc>
            </a:pPr>
            <a:endParaRPr lang="ru-RU" sz="5400" b="1" dirty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</p:spTree>
    <p:extLst>
      <p:ext uri="{BB962C8B-B14F-4D97-AF65-F5344CB8AC3E}">
        <p14:creationId xmlns:p14="http://schemas.microsoft.com/office/powerpoint/2010/main" val="19030063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549952" y="-4685052"/>
            <a:ext cx="15357113" cy="19657105"/>
          </a:xfrm>
          <a:custGeom>
            <a:avLst/>
            <a:gdLst/>
            <a:ahLst/>
            <a:cxnLst/>
            <a:rect l="l" t="t" r="r" b="b"/>
            <a:pathLst>
              <a:path w="15357113" h="19657105">
                <a:moveTo>
                  <a:pt x="0" y="0"/>
                </a:moveTo>
                <a:lnTo>
                  <a:pt x="15357113" y="0"/>
                </a:lnTo>
                <a:lnTo>
                  <a:pt x="15357113" y="19657104"/>
                </a:lnTo>
                <a:lnTo>
                  <a:pt x="0" y="19657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827576" y="6631016"/>
            <a:ext cx="7006091" cy="5254568"/>
          </a:xfrm>
          <a:custGeom>
            <a:avLst/>
            <a:gdLst/>
            <a:ahLst/>
            <a:cxnLst/>
            <a:rect l="l" t="t" r="r" b="b"/>
            <a:pathLst>
              <a:path w="7006091" h="5254568">
                <a:moveTo>
                  <a:pt x="7006091" y="0"/>
                </a:moveTo>
                <a:lnTo>
                  <a:pt x="0" y="0"/>
                </a:lnTo>
                <a:lnTo>
                  <a:pt x="0" y="5254568"/>
                </a:lnTo>
                <a:lnTo>
                  <a:pt x="7006091" y="5254568"/>
                </a:lnTo>
                <a:lnTo>
                  <a:pt x="700609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97376" y="-394825"/>
            <a:ext cx="6927459" cy="5801747"/>
          </a:xfrm>
          <a:custGeom>
            <a:avLst/>
            <a:gdLst/>
            <a:ahLst/>
            <a:cxnLst/>
            <a:rect l="l" t="t" r="r" b="b"/>
            <a:pathLst>
              <a:path w="6927459" h="5801747">
                <a:moveTo>
                  <a:pt x="0" y="0"/>
                </a:moveTo>
                <a:lnTo>
                  <a:pt x="6927458" y="0"/>
                </a:lnTo>
                <a:lnTo>
                  <a:pt x="6927458" y="5801747"/>
                </a:lnTo>
                <a:lnTo>
                  <a:pt x="0" y="5801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05534" y="-1339108"/>
            <a:ext cx="6528134" cy="4735617"/>
          </a:xfrm>
          <a:custGeom>
            <a:avLst/>
            <a:gdLst/>
            <a:ahLst/>
            <a:cxnLst/>
            <a:rect l="l" t="t" r="r" b="b"/>
            <a:pathLst>
              <a:path w="6528134" h="4735617">
                <a:moveTo>
                  <a:pt x="0" y="0"/>
                </a:moveTo>
                <a:lnTo>
                  <a:pt x="6528133" y="0"/>
                </a:lnTo>
                <a:lnTo>
                  <a:pt x="6528133" y="4735616"/>
                </a:lnTo>
                <a:lnTo>
                  <a:pt x="0" y="4735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3652" y="7200900"/>
            <a:ext cx="4902693" cy="4322541"/>
          </a:xfrm>
          <a:custGeom>
            <a:avLst/>
            <a:gdLst/>
            <a:ahLst/>
            <a:cxnLst/>
            <a:rect l="l" t="t" r="r" b="b"/>
            <a:pathLst>
              <a:path w="4902693" h="4322541">
                <a:moveTo>
                  <a:pt x="0" y="0"/>
                </a:moveTo>
                <a:lnTo>
                  <a:pt x="4902692" y="0"/>
                </a:lnTo>
                <a:lnTo>
                  <a:pt x="4902692" y="4322540"/>
                </a:lnTo>
                <a:lnTo>
                  <a:pt x="0" y="43225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45737" y="1689506"/>
            <a:ext cx="17525999" cy="7155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389381" lvl="1" indent="-914400">
              <a:lnSpc>
                <a:spcPts val="6160"/>
              </a:lnSpc>
              <a:buAutoNum type="arabicPeriod" startAt="3"/>
            </a:pPr>
            <a:r>
              <a:rPr lang="ru-RU" sz="4800" b="1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Залякування</a:t>
            </a:r>
            <a:r>
              <a:rPr lang="ru-RU" sz="4800" b="1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(</a:t>
            </a:r>
            <a:r>
              <a:rPr lang="en-US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intimidation) – </a:t>
            </a:r>
            <a:r>
              <a:rPr lang="ru-RU" sz="48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демонстрація</a:t>
            </a:r>
            <a:r>
              <a:rPr lang="ru-RU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8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сили</a:t>
            </a:r>
            <a:r>
              <a:rPr lang="ru-RU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8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зобов’язує</a:t>
            </a:r>
            <a:r>
              <a:rPr lang="ru-RU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8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інших</a:t>
            </a:r>
            <a:r>
              <a:rPr lang="ru-RU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8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підпорядкуватися</a:t>
            </a:r>
            <a:r>
              <a:rPr lang="ru-RU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а </a:t>
            </a:r>
            <a:r>
              <a:rPr lang="ru-RU" sz="48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отже</a:t>
            </a:r>
            <a:r>
              <a:rPr lang="ru-RU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48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досягається</a:t>
            </a:r>
            <a:r>
              <a:rPr lang="ru-RU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8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влада</a:t>
            </a:r>
            <a:r>
              <a:rPr lang="ru-RU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страху</a:t>
            </a:r>
            <a:r>
              <a:rPr lang="ru-RU" sz="4800" b="1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.</a:t>
            </a:r>
          </a:p>
          <a:p>
            <a:pPr marL="1389381" lvl="1" indent="-914400">
              <a:lnSpc>
                <a:spcPts val="6160"/>
              </a:lnSpc>
              <a:buAutoNum type="arabicPeriod" startAt="3"/>
            </a:pPr>
            <a:r>
              <a:rPr lang="ru-RU" sz="4800" b="1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Поясненння</a:t>
            </a:r>
            <a:r>
              <a:rPr lang="ru-RU" sz="4800" b="1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прикладом (</a:t>
            </a:r>
            <a:r>
              <a:rPr lang="en-US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exemplification) – </a:t>
            </a:r>
            <a:r>
              <a:rPr lang="ru-RU" sz="48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демонстрація</a:t>
            </a:r>
            <a:r>
              <a:rPr lang="ru-RU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духовного </a:t>
            </a:r>
            <a:r>
              <a:rPr lang="ru-RU" sz="48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вищості</a:t>
            </a:r>
            <a:r>
              <a:rPr lang="ru-RU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а </a:t>
            </a:r>
            <a:r>
              <a:rPr lang="ru-RU" sz="48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отже</a:t>
            </a:r>
            <a:r>
              <a:rPr lang="ru-RU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48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досягається</a:t>
            </a:r>
            <a:r>
              <a:rPr lang="ru-RU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8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влада</a:t>
            </a:r>
            <a:r>
              <a:rPr lang="ru-RU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наставника.</a:t>
            </a:r>
          </a:p>
          <a:p>
            <a:pPr marL="1389381" lvl="1" indent="-914400">
              <a:lnSpc>
                <a:spcPts val="6160"/>
              </a:lnSpc>
              <a:buAutoNum type="arabicPeriod" startAt="3"/>
            </a:pPr>
            <a:r>
              <a:rPr lang="ru-RU" sz="4800" b="1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Моління</a:t>
            </a:r>
            <a:r>
              <a:rPr lang="ru-RU" sz="4800" b="1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(</a:t>
            </a:r>
            <a:r>
              <a:rPr lang="en-US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supplication) – </a:t>
            </a:r>
            <a:r>
              <a:rPr lang="ru-RU" sz="48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демонстрація</a:t>
            </a:r>
            <a:r>
              <a:rPr lang="ru-RU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8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слабкості</a:t>
            </a:r>
            <a:r>
              <a:rPr lang="ru-RU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8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дає</a:t>
            </a:r>
            <a:r>
              <a:rPr lang="ru-RU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8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владу</a:t>
            </a:r>
            <a:r>
              <a:rPr lang="ru-RU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8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співпереживання</a:t>
            </a:r>
            <a:r>
              <a:rPr lang="ru-RU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.</a:t>
            </a:r>
          </a:p>
          <a:p>
            <a:pPr marL="1389381" lvl="1" indent="-914400">
              <a:lnSpc>
                <a:spcPts val="6160"/>
              </a:lnSpc>
              <a:buAutoNum type="arabicPeriod" startAt="3"/>
            </a:pPr>
            <a:endParaRPr lang="ru-RU" sz="5400" b="1" dirty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</p:spTree>
    <p:extLst>
      <p:ext uri="{BB962C8B-B14F-4D97-AF65-F5344CB8AC3E}">
        <p14:creationId xmlns:p14="http://schemas.microsoft.com/office/powerpoint/2010/main" val="29895516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549952" y="-4685052"/>
            <a:ext cx="15357113" cy="19657105"/>
          </a:xfrm>
          <a:custGeom>
            <a:avLst/>
            <a:gdLst/>
            <a:ahLst/>
            <a:cxnLst/>
            <a:rect l="l" t="t" r="r" b="b"/>
            <a:pathLst>
              <a:path w="15357113" h="19657105">
                <a:moveTo>
                  <a:pt x="0" y="0"/>
                </a:moveTo>
                <a:lnTo>
                  <a:pt x="15357113" y="0"/>
                </a:lnTo>
                <a:lnTo>
                  <a:pt x="15357113" y="19657104"/>
                </a:lnTo>
                <a:lnTo>
                  <a:pt x="0" y="19657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827576" y="6631016"/>
            <a:ext cx="7006091" cy="5254568"/>
          </a:xfrm>
          <a:custGeom>
            <a:avLst/>
            <a:gdLst/>
            <a:ahLst/>
            <a:cxnLst/>
            <a:rect l="l" t="t" r="r" b="b"/>
            <a:pathLst>
              <a:path w="7006091" h="5254568">
                <a:moveTo>
                  <a:pt x="7006091" y="0"/>
                </a:moveTo>
                <a:lnTo>
                  <a:pt x="0" y="0"/>
                </a:lnTo>
                <a:lnTo>
                  <a:pt x="0" y="5254568"/>
                </a:lnTo>
                <a:lnTo>
                  <a:pt x="7006091" y="5254568"/>
                </a:lnTo>
                <a:lnTo>
                  <a:pt x="700609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97376" y="-394825"/>
            <a:ext cx="6927459" cy="5801747"/>
          </a:xfrm>
          <a:custGeom>
            <a:avLst/>
            <a:gdLst/>
            <a:ahLst/>
            <a:cxnLst/>
            <a:rect l="l" t="t" r="r" b="b"/>
            <a:pathLst>
              <a:path w="6927459" h="5801747">
                <a:moveTo>
                  <a:pt x="0" y="0"/>
                </a:moveTo>
                <a:lnTo>
                  <a:pt x="6927458" y="0"/>
                </a:lnTo>
                <a:lnTo>
                  <a:pt x="6927458" y="5801747"/>
                </a:lnTo>
                <a:lnTo>
                  <a:pt x="0" y="5801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05534" y="-1339108"/>
            <a:ext cx="6528134" cy="4735617"/>
          </a:xfrm>
          <a:custGeom>
            <a:avLst/>
            <a:gdLst/>
            <a:ahLst/>
            <a:cxnLst/>
            <a:rect l="l" t="t" r="r" b="b"/>
            <a:pathLst>
              <a:path w="6528134" h="4735617">
                <a:moveTo>
                  <a:pt x="0" y="0"/>
                </a:moveTo>
                <a:lnTo>
                  <a:pt x="6528133" y="0"/>
                </a:lnTo>
                <a:lnTo>
                  <a:pt x="6528133" y="4735616"/>
                </a:lnTo>
                <a:lnTo>
                  <a:pt x="0" y="4735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3652" y="7200900"/>
            <a:ext cx="4902693" cy="4322541"/>
          </a:xfrm>
          <a:custGeom>
            <a:avLst/>
            <a:gdLst/>
            <a:ahLst/>
            <a:cxnLst/>
            <a:rect l="l" t="t" r="r" b="b"/>
            <a:pathLst>
              <a:path w="4902693" h="4322541">
                <a:moveTo>
                  <a:pt x="0" y="0"/>
                </a:moveTo>
                <a:lnTo>
                  <a:pt x="4902692" y="0"/>
                </a:lnTo>
                <a:lnTo>
                  <a:pt x="4902692" y="4322540"/>
                </a:lnTo>
                <a:lnTo>
                  <a:pt x="0" y="43225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178480" y="1502167"/>
            <a:ext cx="18813976" cy="8745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4981" lvl="1" algn="ctr">
              <a:lnSpc>
                <a:spcPts val="6160"/>
              </a:lnSpc>
            </a:pPr>
            <a:r>
              <a:rPr lang="ru-RU" sz="5500" b="1" u="sng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Інграціація</a:t>
            </a:r>
            <a:r>
              <a:rPr lang="ru-RU" sz="5500" b="1" u="sng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500" b="1" u="sng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(</a:t>
            </a:r>
            <a:r>
              <a:rPr lang="en-US" sz="5500" b="1" u="sng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ingraditation</a:t>
            </a:r>
            <a:r>
              <a:rPr lang="en-US" sz="5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) </a:t>
            </a:r>
            <a:r>
              <a:rPr lang="ru-RU" sz="5500" b="1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- </a:t>
            </a:r>
            <a:r>
              <a:rPr lang="ru-RU" sz="55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прикрашання</a:t>
            </a:r>
            <a:r>
              <a:rPr lang="ru-RU" sz="5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</a:p>
          <a:p>
            <a:pPr marL="474981" lvl="1" algn="ctr">
              <a:lnSpc>
                <a:spcPts val="6160"/>
              </a:lnSpc>
            </a:pPr>
            <a:r>
              <a:rPr lang="ru-RU" sz="55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самохваління</a:t>
            </a:r>
            <a:r>
              <a:rPr lang="ru-RU" sz="5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55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намагання</a:t>
            </a:r>
            <a:r>
              <a:rPr lang="ru-RU" sz="5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5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зробити</a:t>
            </a:r>
            <a:r>
              <a:rPr lang="ru-RU" sz="5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себе </a:t>
            </a:r>
            <a:r>
              <a:rPr lang="ru-RU" sz="5500" b="1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привабливим</a:t>
            </a:r>
            <a:r>
              <a:rPr lang="ru-RU" sz="5500" b="1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. </a:t>
            </a:r>
            <a:r>
              <a:rPr lang="ru-RU" sz="5500" b="1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Така</a:t>
            </a:r>
            <a:r>
              <a:rPr lang="ru-RU" sz="5500" b="1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5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соціальна</a:t>
            </a:r>
            <a:r>
              <a:rPr lang="ru-RU" sz="5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500" b="1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самореклама </a:t>
            </a:r>
            <a:r>
              <a:rPr lang="ru-RU" sz="5500" b="1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спрямована</a:t>
            </a:r>
            <a:r>
              <a:rPr lang="ru-RU" sz="5500" b="1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на </a:t>
            </a:r>
            <a:r>
              <a:rPr lang="ru-RU" sz="55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посилення</a:t>
            </a:r>
            <a:r>
              <a:rPr lang="ru-RU" sz="5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5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соціальної</a:t>
            </a:r>
            <a:r>
              <a:rPr lang="ru-RU" sz="5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5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бажаності</a:t>
            </a:r>
            <a:r>
              <a:rPr lang="ru-RU" sz="5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образу Я в очах </a:t>
            </a:r>
            <a:r>
              <a:rPr lang="ru-RU" sz="55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інших</a:t>
            </a:r>
            <a:r>
              <a:rPr lang="ru-RU" sz="5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(за </a:t>
            </a:r>
          </a:p>
          <a:p>
            <a:pPr marL="474981" lvl="1" algn="ctr">
              <a:lnSpc>
                <a:spcPts val="6160"/>
              </a:lnSpc>
            </a:pPr>
            <a:r>
              <a:rPr lang="ru-RU" sz="55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раціонального</a:t>
            </a:r>
            <a:r>
              <a:rPr lang="ru-RU" sz="5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5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пояснення</a:t>
            </a:r>
            <a:r>
              <a:rPr lang="ru-RU" sz="5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5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або</a:t>
            </a:r>
            <a:r>
              <a:rPr lang="ru-RU" sz="5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5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замовчування</a:t>
            </a:r>
            <a:r>
              <a:rPr lang="ru-RU" sz="5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5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недоліків</a:t>
            </a:r>
            <a:r>
              <a:rPr lang="ru-RU" sz="5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). </a:t>
            </a:r>
            <a:r>
              <a:rPr lang="ru-RU" sz="55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Інграціація</a:t>
            </a:r>
            <a:r>
              <a:rPr lang="ru-RU" sz="5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500" b="1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виявляється</a:t>
            </a:r>
            <a:r>
              <a:rPr lang="ru-RU" sz="5500" b="1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у </a:t>
            </a:r>
            <a:r>
              <a:rPr lang="ru-RU" sz="55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позитивній</a:t>
            </a:r>
            <a:r>
              <a:rPr lang="ru-RU" sz="5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5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емоційній</a:t>
            </a:r>
            <a:r>
              <a:rPr lang="ru-RU" sz="5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5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захопленості</a:t>
            </a:r>
            <a:r>
              <a:rPr lang="ru-RU" sz="5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образом Я, </a:t>
            </a:r>
            <a:r>
              <a:rPr lang="ru-RU" sz="55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раціональному</a:t>
            </a:r>
            <a:r>
              <a:rPr lang="ru-RU" sz="5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500" b="1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пропрацюванні</a:t>
            </a:r>
            <a:r>
              <a:rPr lang="ru-RU" sz="5500" b="1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5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своєї</a:t>
            </a:r>
            <a:r>
              <a:rPr lang="ru-RU" sz="5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5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поведінки</a:t>
            </a:r>
            <a:r>
              <a:rPr lang="ru-RU" sz="5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55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посиленні</a:t>
            </a:r>
            <a:r>
              <a:rPr lang="ru-RU" sz="5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5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власних</a:t>
            </a:r>
            <a:r>
              <a:rPr lang="ru-RU" sz="5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5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чеснот</a:t>
            </a:r>
            <a:r>
              <a:rPr lang="ru-RU" sz="5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та </a:t>
            </a:r>
            <a:r>
              <a:rPr lang="ru-RU" sz="55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принад</a:t>
            </a:r>
            <a:r>
              <a:rPr lang="ru-RU" sz="5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5500" b="1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підкресленні</a:t>
            </a:r>
            <a:r>
              <a:rPr lang="ru-RU" sz="5500" b="1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5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успішності</a:t>
            </a:r>
            <a:r>
              <a:rPr lang="ru-RU" sz="5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55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демонстрації</a:t>
            </a:r>
            <a:r>
              <a:rPr lang="ru-RU" sz="5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позитивного </a:t>
            </a:r>
            <a:r>
              <a:rPr lang="ru-RU" sz="55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ставлення</a:t>
            </a:r>
            <a:r>
              <a:rPr lang="ru-RU" sz="5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до себе. </a:t>
            </a:r>
            <a:endParaRPr lang="ru-RU" sz="5500" b="1" dirty="0" smtClean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474981" lvl="1" algn="ctr">
              <a:lnSpc>
                <a:spcPts val="6160"/>
              </a:lnSpc>
            </a:pPr>
            <a:endParaRPr lang="uk-UA" sz="4800" b="1" dirty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</p:spTree>
    <p:extLst>
      <p:ext uri="{BB962C8B-B14F-4D97-AF65-F5344CB8AC3E}">
        <p14:creationId xmlns:p14="http://schemas.microsoft.com/office/powerpoint/2010/main" val="1253195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549952" y="-4685052"/>
            <a:ext cx="15357113" cy="19657105"/>
          </a:xfrm>
          <a:custGeom>
            <a:avLst/>
            <a:gdLst/>
            <a:ahLst/>
            <a:cxnLst/>
            <a:rect l="l" t="t" r="r" b="b"/>
            <a:pathLst>
              <a:path w="15357113" h="19657105">
                <a:moveTo>
                  <a:pt x="0" y="0"/>
                </a:moveTo>
                <a:lnTo>
                  <a:pt x="15357113" y="0"/>
                </a:lnTo>
                <a:lnTo>
                  <a:pt x="15357113" y="19657104"/>
                </a:lnTo>
                <a:lnTo>
                  <a:pt x="0" y="19657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827576" y="6631016"/>
            <a:ext cx="7006091" cy="5254568"/>
          </a:xfrm>
          <a:custGeom>
            <a:avLst/>
            <a:gdLst/>
            <a:ahLst/>
            <a:cxnLst/>
            <a:rect l="l" t="t" r="r" b="b"/>
            <a:pathLst>
              <a:path w="7006091" h="5254568">
                <a:moveTo>
                  <a:pt x="7006091" y="0"/>
                </a:moveTo>
                <a:lnTo>
                  <a:pt x="0" y="0"/>
                </a:lnTo>
                <a:lnTo>
                  <a:pt x="0" y="5254568"/>
                </a:lnTo>
                <a:lnTo>
                  <a:pt x="7006091" y="5254568"/>
                </a:lnTo>
                <a:lnTo>
                  <a:pt x="700609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97376" y="-394825"/>
            <a:ext cx="6927459" cy="5801747"/>
          </a:xfrm>
          <a:custGeom>
            <a:avLst/>
            <a:gdLst/>
            <a:ahLst/>
            <a:cxnLst/>
            <a:rect l="l" t="t" r="r" b="b"/>
            <a:pathLst>
              <a:path w="6927459" h="5801747">
                <a:moveTo>
                  <a:pt x="0" y="0"/>
                </a:moveTo>
                <a:lnTo>
                  <a:pt x="6927458" y="0"/>
                </a:lnTo>
                <a:lnTo>
                  <a:pt x="6927458" y="5801747"/>
                </a:lnTo>
                <a:lnTo>
                  <a:pt x="0" y="5801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05534" y="-1339108"/>
            <a:ext cx="6528134" cy="4735617"/>
          </a:xfrm>
          <a:custGeom>
            <a:avLst/>
            <a:gdLst/>
            <a:ahLst/>
            <a:cxnLst/>
            <a:rect l="l" t="t" r="r" b="b"/>
            <a:pathLst>
              <a:path w="6528134" h="4735617">
                <a:moveTo>
                  <a:pt x="0" y="0"/>
                </a:moveTo>
                <a:lnTo>
                  <a:pt x="6528133" y="0"/>
                </a:lnTo>
                <a:lnTo>
                  <a:pt x="6528133" y="4735616"/>
                </a:lnTo>
                <a:lnTo>
                  <a:pt x="0" y="4735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3652" y="7200900"/>
            <a:ext cx="4902693" cy="4322541"/>
          </a:xfrm>
          <a:custGeom>
            <a:avLst/>
            <a:gdLst/>
            <a:ahLst/>
            <a:cxnLst/>
            <a:rect l="l" t="t" r="r" b="b"/>
            <a:pathLst>
              <a:path w="4902693" h="4322541">
                <a:moveTo>
                  <a:pt x="0" y="0"/>
                </a:moveTo>
                <a:lnTo>
                  <a:pt x="4902692" y="0"/>
                </a:lnTo>
                <a:lnTo>
                  <a:pt x="4902692" y="4322540"/>
                </a:lnTo>
                <a:lnTo>
                  <a:pt x="0" y="43225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65508" y="1897317"/>
            <a:ext cx="17525999" cy="40075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4981" lvl="1">
              <a:lnSpc>
                <a:spcPts val="6160"/>
              </a:lnSpc>
            </a:pPr>
            <a:endParaRPr lang="uk-UA" sz="4800" b="1" dirty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474981" lvl="1" algn="ctr">
              <a:lnSpc>
                <a:spcPts val="6160"/>
              </a:lnSpc>
            </a:pPr>
            <a:r>
              <a:rPr lang="ru-RU" sz="6000" b="1" u="sng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Нерефлексивне </a:t>
            </a:r>
            <a:r>
              <a:rPr lang="ru-RU" sz="6000" b="1" u="sng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самосхвалення</a:t>
            </a:r>
            <a:r>
              <a:rPr lang="ru-RU" sz="6000" b="1" u="sng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–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різновид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самоподання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та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техніка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самопрезентації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у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процесі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якого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самосхвалення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й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дискредитація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інших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відбувається</a:t>
            </a:r>
            <a:r>
              <a:rPr lang="ru-RU" sz="6000" b="1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на мало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усвідомленому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рівні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. </a:t>
            </a:r>
            <a:endParaRPr lang="ru-RU" sz="5400" b="1" dirty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</p:spTree>
    <p:extLst>
      <p:ext uri="{BB962C8B-B14F-4D97-AF65-F5344CB8AC3E}">
        <p14:creationId xmlns:p14="http://schemas.microsoft.com/office/powerpoint/2010/main" val="32168037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549952" y="-4685052"/>
            <a:ext cx="15357113" cy="19657105"/>
          </a:xfrm>
          <a:custGeom>
            <a:avLst/>
            <a:gdLst/>
            <a:ahLst/>
            <a:cxnLst/>
            <a:rect l="l" t="t" r="r" b="b"/>
            <a:pathLst>
              <a:path w="15357113" h="19657105">
                <a:moveTo>
                  <a:pt x="0" y="0"/>
                </a:moveTo>
                <a:lnTo>
                  <a:pt x="15357113" y="0"/>
                </a:lnTo>
                <a:lnTo>
                  <a:pt x="15357113" y="19657104"/>
                </a:lnTo>
                <a:lnTo>
                  <a:pt x="0" y="19657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827576" y="6631016"/>
            <a:ext cx="7006091" cy="5254568"/>
          </a:xfrm>
          <a:custGeom>
            <a:avLst/>
            <a:gdLst/>
            <a:ahLst/>
            <a:cxnLst/>
            <a:rect l="l" t="t" r="r" b="b"/>
            <a:pathLst>
              <a:path w="7006091" h="5254568">
                <a:moveTo>
                  <a:pt x="7006091" y="0"/>
                </a:moveTo>
                <a:lnTo>
                  <a:pt x="0" y="0"/>
                </a:lnTo>
                <a:lnTo>
                  <a:pt x="0" y="5254568"/>
                </a:lnTo>
                <a:lnTo>
                  <a:pt x="7006091" y="5254568"/>
                </a:lnTo>
                <a:lnTo>
                  <a:pt x="700609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97376" y="-394825"/>
            <a:ext cx="6927459" cy="5801747"/>
          </a:xfrm>
          <a:custGeom>
            <a:avLst/>
            <a:gdLst/>
            <a:ahLst/>
            <a:cxnLst/>
            <a:rect l="l" t="t" r="r" b="b"/>
            <a:pathLst>
              <a:path w="6927459" h="5801747">
                <a:moveTo>
                  <a:pt x="0" y="0"/>
                </a:moveTo>
                <a:lnTo>
                  <a:pt x="6927458" y="0"/>
                </a:lnTo>
                <a:lnTo>
                  <a:pt x="6927458" y="5801747"/>
                </a:lnTo>
                <a:lnTo>
                  <a:pt x="0" y="5801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05534" y="-1339108"/>
            <a:ext cx="6528134" cy="4735617"/>
          </a:xfrm>
          <a:custGeom>
            <a:avLst/>
            <a:gdLst/>
            <a:ahLst/>
            <a:cxnLst/>
            <a:rect l="l" t="t" r="r" b="b"/>
            <a:pathLst>
              <a:path w="6528134" h="4735617">
                <a:moveTo>
                  <a:pt x="0" y="0"/>
                </a:moveTo>
                <a:lnTo>
                  <a:pt x="6528133" y="0"/>
                </a:lnTo>
                <a:lnTo>
                  <a:pt x="6528133" y="4735616"/>
                </a:lnTo>
                <a:lnTo>
                  <a:pt x="0" y="4735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3652" y="7200900"/>
            <a:ext cx="4902693" cy="4322541"/>
          </a:xfrm>
          <a:custGeom>
            <a:avLst/>
            <a:gdLst/>
            <a:ahLst/>
            <a:cxnLst/>
            <a:rect l="l" t="t" r="r" b="b"/>
            <a:pathLst>
              <a:path w="4902693" h="4322541">
                <a:moveTo>
                  <a:pt x="0" y="0"/>
                </a:moveTo>
                <a:lnTo>
                  <a:pt x="4902692" y="0"/>
                </a:lnTo>
                <a:lnTo>
                  <a:pt x="4902692" y="4322540"/>
                </a:lnTo>
                <a:lnTo>
                  <a:pt x="0" y="43225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91291" y="817495"/>
            <a:ext cx="17525999" cy="8745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4981" lvl="1">
              <a:lnSpc>
                <a:spcPts val="6160"/>
              </a:lnSpc>
            </a:pPr>
            <a:endParaRPr lang="uk-UA" sz="4800" b="1" dirty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474981" lvl="1" algn="ctr">
              <a:lnSpc>
                <a:spcPts val="6160"/>
              </a:lnSpc>
            </a:pPr>
            <a:r>
              <a:rPr lang="ru-RU" sz="6000" b="1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Людина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демонструє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надмірну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перевагу</a:t>
            </a:r>
            <a:r>
              <a:rPr lang="ru-RU" sz="6000" b="1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емоційно-оцінних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суджень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про свою особу: тепле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ставлення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до </a:t>
            </a:r>
            <a:r>
              <a:rPr lang="ru-RU" sz="6000" b="1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себе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прикрашання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образу Я,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ігнорування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недоліків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виключення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(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витіснення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) </a:t>
            </a:r>
            <a:r>
              <a:rPr lang="ru-RU" sz="6000" b="1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соціальної</a:t>
            </a:r>
            <a:r>
              <a:rPr lang="ru-RU" sz="6000" b="1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небажаності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у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використанні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інших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способів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психологічного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захисту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. На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візуальному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рівні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це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виявляється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у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намаганні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прикасити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власну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зовнішність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щиро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незважаючи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чи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не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помічаючи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своїх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реальних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недоліків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. </a:t>
            </a:r>
          </a:p>
          <a:p>
            <a:pPr marL="474981" lvl="1">
              <a:lnSpc>
                <a:spcPts val="6160"/>
              </a:lnSpc>
            </a:pPr>
            <a:endParaRPr lang="ru-RU" sz="5400" b="1" dirty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</p:spTree>
    <p:extLst>
      <p:ext uri="{BB962C8B-B14F-4D97-AF65-F5344CB8AC3E}">
        <p14:creationId xmlns:p14="http://schemas.microsoft.com/office/powerpoint/2010/main" val="2266189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549952" y="-4685052"/>
            <a:ext cx="15357113" cy="19657105"/>
          </a:xfrm>
          <a:custGeom>
            <a:avLst/>
            <a:gdLst/>
            <a:ahLst/>
            <a:cxnLst/>
            <a:rect l="l" t="t" r="r" b="b"/>
            <a:pathLst>
              <a:path w="15357113" h="19657105">
                <a:moveTo>
                  <a:pt x="0" y="0"/>
                </a:moveTo>
                <a:lnTo>
                  <a:pt x="15357113" y="0"/>
                </a:lnTo>
                <a:lnTo>
                  <a:pt x="15357113" y="19657104"/>
                </a:lnTo>
                <a:lnTo>
                  <a:pt x="0" y="19657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827576" y="6631016"/>
            <a:ext cx="7006091" cy="5254568"/>
          </a:xfrm>
          <a:custGeom>
            <a:avLst/>
            <a:gdLst/>
            <a:ahLst/>
            <a:cxnLst/>
            <a:rect l="l" t="t" r="r" b="b"/>
            <a:pathLst>
              <a:path w="7006091" h="5254568">
                <a:moveTo>
                  <a:pt x="7006091" y="0"/>
                </a:moveTo>
                <a:lnTo>
                  <a:pt x="0" y="0"/>
                </a:lnTo>
                <a:lnTo>
                  <a:pt x="0" y="5254568"/>
                </a:lnTo>
                <a:lnTo>
                  <a:pt x="7006091" y="5254568"/>
                </a:lnTo>
                <a:lnTo>
                  <a:pt x="700609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97376" y="-394825"/>
            <a:ext cx="6927459" cy="5801747"/>
          </a:xfrm>
          <a:custGeom>
            <a:avLst/>
            <a:gdLst/>
            <a:ahLst/>
            <a:cxnLst/>
            <a:rect l="l" t="t" r="r" b="b"/>
            <a:pathLst>
              <a:path w="6927459" h="5801747">
                <a:moveTo>
                  <a:pt x="0" y="0"/>
                </a:moveTo>
                <a:lnTo>
                  <a:pt x="6927458" y="0"/>
                </a:lnTo>
                <a:lnTo>
                  <a:pt x="6927458" y="5801747"/>
                </a:lnTo>
                <a:lnTo>
                  <a:pt x="0" y="5801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05534" y="-1339108"/>
            <a:ext cx="6528134" cy="4735617"/>
          </a:xfrm>
          <a:custGeom>
            <a:avLst/>
            <a:gdLst/>
            <a:ahLst/>
            <a:cxnLst/>
            <a:rect l="l" t="t" r="r" b="b"/>
            <a:pathLst>
              <a:path w="6528134" h="4735617">
                <a:moveTo>
                  <a:pt x="0" y="0"/>
                </a:moveTo>
                <a:lnTo>
                  <a:pt x="6528133" y="0"/>
                </a:lnTo>
                <a:lnTo>
                  <a:pt x="6528133" y="4735616"/>
                </a:lnTo>
                <a:lnTo>
                  <a:pt x="0" y="4735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3652" y="7200900"/>
            <a:ext cx="4902693" cy="4322541"/>
          </a:xfrm>
          <a:custGeom>
            <a:avLst/>
            <a:gdLst/>
            <a:ahLst/>
            <a:cxnLst/>
            <a:rect l="l" t="t" r="r" b="b"/>
            <a:pathLst>
              <a:path w="4902693" h="4322541">
                <a:moveTo>
                  <a:pt x="0" y="0"/>
                </a:moveTo>
                <a:lnTo>
                  <a:pt x="4902692" y="0"/>
                </a:lnTo>
                <a:lnTo>
                  <a:pt x="4902692" y="4322540"/>
                </a:lnTo>
                <a:lnTo>
                  <a:pt x="0" y="43225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61823" y="2206365"/>
            <a:ext cx="17333370" cy="7155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4981" lvl="1">
              <a:lnSpc>
                <a:spcPts val="6160"/>
              </a:lnSpc>
            </a:pPr>
            <a:endParaRPr lang="uk-UA" sz="4800" b="1" dirty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474981" lvl="1" algn="ctr">
              <a:lnSpc>
                <a:spcPts val="6160"/>
              </a:lnSpc>
            </a:pPr>
            <a:r>
              <a:rPr lang="ru-RU" sz="6000" b="1" u="sng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Грітися</a:t>
            </a:r>
            <a:r>
              <a:rPr lang="ru-RU" sz="6000" b="1" u="sng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у </a:t>
            </a:r>
            <a:r>
              <a:rPr lang="ru-RU" sz="6000" b="1" u="sng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променях</a:t>
            </a:r>
            <a:r>
              <a:rPr lang="ru-RU" sz="6000" b="1" u="sng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u="sng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чужої</a:t>
            </a:r>
            <a:r>
              <a:rPr lang="ru-RU" sz="6000" b="1" u="sng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u="sng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слави</a:t>
            </a:r>
            <a:r>
              <a:rPr lang="ru-RU" sz="6000" b="1" u="sng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–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це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також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техніка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самопрезентації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.</a:t>
            </a:r>
          </a:p>
          <a:p>
            <a:pPr marL="474981" lvl="1" algn="ctr">
              <a:lnSpc>
                <a:spcPts val="6160"/>
              </a:lnSpc>
            </a:pP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Деякі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люди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дуже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полюбляють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демонструвати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знайомство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й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спілкування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з </a:t>
            </a:r>
            <a:r>
              <a:rPr lang="ru-RU" sz="6000" b="1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високопосадовцями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. Особи,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які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використовують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таку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тактику,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дають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</a:p>
          <a:p>
            <a:pPr marL="474981" lvl="1" algn="ctr">
              <a:lnSpc>
                <a:spcPts val="6160"/>
              </a:lnSpc>
            </a:pP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зрозуміти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що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вони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знайомі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з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престижними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або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привабливими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людьми. </a:t>
            </a:r>
            <a:endParaRPr lang="ru-RU" sz="5400" b="1" dirty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</p:spTree>
    <p:extLst>
      <p:ext uri="{BB962C8B-B14F-4D97-AF65-F5344CB8AC3E}">
        <p14:creationId xmlns:p14="http://schemas.microsoft.com/office/powerpoint/2010/main" val="1785417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549952" y="-4685052"/>
            <a:ext cx="15357113" cy="19657105"/>
          </a:xfrm>
          <a:custGeom>
            <a:avLst/>
            <a:gdLst/>
            <a:ahLst/>
            <a:cxnLst/>
            <a:rect l="l" t="t" r="r" b="b"/>
            <a:pathLst>
              <a:path w="15357113" h="19657105">
                <a:moveTo>
                  <a:pt x="0" y="0"/>
                </a:moveTo>
                <a:lnTo>
                  <a:pt x="15357113" y="0"/>
                </a:lnTo>
                <a:lnTo>
                  <a:pt x="15357113" y="19657104"/>
                </a:lnTo>
                <a:lnTo>
                  <a:pt x="0" y="19657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827576" y="6631016"/>
            <a:ext cx="7006091" cy="5254568"/>
          </a:xfrm>
          <a:custGeom>
            <a:avLst/>
            <a:gdLst/>
            <a:ahLst/>
            <a:cxnLst/>
            <a:rect l="l" t="t" r="r" b="b"/>
            <a:pathLst>
              <a:path w="7006091" h="5254568">
                <a:moveTo>
                  <a:pt x="7006091" y="0"/>
                </a:moveTo>
                <a:lnTo>
                  <a:pt x="0" y="0"/>
                </a:lnTo>
                <a:lnTo>
                  <a:pt x="0" y="5254568"/>
                </a:lnTo>
                <a:lnTo>
                  <a:pt x="7006091" y="5254568"/>
                </a:lnTo>
                <a:lnTo>
                  <a:pt x="700609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97376" y="-394825"/>
            <a:ext cx="6927459" cy="5801747"/>
          </a:xfrm>
          <a:custGeom>
            <a:avLst/>
            <a:gdLst/>
            <a:ahLst/>
            <a:cxnLst/>
            <a:rect l="l" t="t" r="r" b="b"/>
            <a:pathLst>
              <a:path w="6927459" h="5801747">
                <a:moveTo>
                  <a:pt x="0" y="0"/>
                </a:moveTo>
                <a:lnTo>
                  <a:pt x="6927458" y="0"/>
                </a:lnTo>
                <a:lnTo>
                  <a:pt x="6927458" y="5801747"/>
                </a:lnTo>
                <a:lnTo>
                  <a:pt x="0" y="5801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05534" y="-1339108"/>
            <a:ext cx="6528134" cy="4735617"/>
          </a:xfrm>
          <a:custGeom>
            <a:avLst/>
            <a:gdLst/>
            <a:ahLst/>
            <a:cxnLst/>
            <a:rect l="l" t="t" r="r" b="b"/>
            <a:pathLst>
              <a:path w="6528134" h="4735617">
                <a:moveTo>
                  <a:pt x="0" y="0"/>
                </a:moveTo>
                <a:lnTo>
                  <a:pt x="6528133" y="0"/>
                </a:lnTo>
                <a:lnTo>
                  <a:pt x="6528133" y="4735616"/>
                </a:lnTo>
                <a:lnTo>
                  <a:pt x="0" y="4735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8892" y="7563044"/>
            <a:ext cx="4902693" cy="4322541"/>
          </a:xfrm>
          <a:custGeom>
            <a:avLst/>
            <a:gdLst/>
            <a:ahLst/>
            <a:cxnLst/>
            <a:rect l="l" t="t" r="r" b="b"/>
            <a:pathLst>
              <a:path w="4902693" h="4322541">
                <a:moveTo>
                  <a:pt x="0" y="0"/>
                </a:moveTo>
                <a:lnTo>
                  <a:pt x="4902692" y="0"/>
                </a:lnTo>
                <a:lnTo>
                  <a:pt x="4902692" y="4322540"/>
                </a:lnTo>
                <a:lnTo>
                  <a:pt x="0" y="43225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057400" y="1412099"/>
            <a:ext cx="14975987" cy="16991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ru-RU" sz="8000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Чому</a:t>
            </a:r>
            <a:r>
              <a:rPr lang="ru-RU" sz="80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тема </a:t>
            </a:r>
            <a:r>
              <a:rPr lang="ru-RU" sz="8000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самопрезентації</a:t>
            </a:r>
            <a:r>
              <a:rPr lang="ru-RU" sz="80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8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є особливо </a:t>
            </a:r>
            <a:r>
              <a:rPr lang="ru-RU" sz="80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актуальною?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2538" y="3775115"/>
            <a:ext cx="7211034" cy="656664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9958995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540396" y="-3864496"/>
            <a:ext cx="15357113" cy="19657105"/>
          </a:xfrm>
          <a:custGeom>
            <a:avLst/>
            <a:gdLst/>
            <a:ahLst/>
            <a:cxnLst/>
            <a:rect l="l" t="t" r="r" b="b"/>
            <a:pathLst>
              <a:path w="15357113" h="19657105">
                <a:moveTo>
                  <a:pt x="0" y="0"/>
                </a:moveTo>
                <a:lnTo>
                  <a:pt x="15357113" y="0"/>
                </a:lnTo>
                <a:lnTo>
                  <a:pt x="15357113" y="19657104"/>
                </a:lnTo>
                <a:lnTo>
                  <a:pt x="0" y="19657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827576" y="6631016"/>
            <a:ext cx="7006091" cy="5254568"/>
          </a:xfrm>
          <a:custGeom>
            <a:avLst/>
            <a:gdLst/>
            <a:ahLst/>
            <a:cxnLst/>
            <a:rect l="l" t="t" r="r" b="b"/>
            <a:pathLst>
              <a:path w="7006091" h="5254568">
                <a:moveTo>
                  <a:pt x="7006091" y="0"/>
                </a:moveTo>
                <a:lnTo>
                  <a:pt x="0" y="0"/>
                </a:lnTo>
                <a:lnTo>
                  <a:pt x="0" y="5254568"/>
                </a:lnTo>
                <a:lnTo>
                  <a:pt x="7006091" y="5254568"/>
                </a:lnTo>
                <a:lnTo>
                  <a:pt x="700609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97376" y="-394825"/>
            <a:ext cx="6927459" cy="5801747"/>
          </a:xfrm>
          <a:custGeom>
            <a:avLst/>
            <a:gdLst/>
            <a:ahLst/>
            <a:cxnLst/>
            <a:rect l="l" t="t" r="r" b="b"/>
            <a:pathLst>
              <a:path w="6927459" h="5801747">
                <a:moveTo>
                  <a:pt x="0" y="0"/>
                </a:moveTo>
                <a:lnTo>
                  <a:pt x="6927458" y="0"/>
                </a:lnTo>
                <a:lnTo>
                  <a:pt x="6927458" y="5801747"/>
                </a:lnTo>
                <a:lnTo>
                  <a:pt x="0" y="5801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05534" y="-1339108"/>
            <a:ext cx="6528134" cy="4735617"/>
          </a:xfrm>
          <a:custGeom>
            <a:avLst/>
            <a:gdLst/>
            <a:ahLst/>
            <a:cxnLst/>
            <a:rect l="l" t="t" r="r" b="b"/>
            <a:pathLst>
              <a:path w="6528134" h="4735617">
                <a:moveTo>
                  <a:pt x="0" y="0"/>
                </a:moveTo>
                <a:lnTo>
                  <a:pt x="6528133" y="0"/>
                </a:lnTo>
                <a:lnTo>
                  <a:pt x="6528133" y="4735616"/>
                </a:lnTo>
                <a:lnTo>
                  <a:pt x="0" y="4735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3652" y="7200900"/>
            <a:ext cx="4902693" cy="4322541"/>
          </a:xfrm>
          <a:custGeom>
            <a:avLst/>
            <a:gdLst/>
            <a:ahLst/>
            <a:cxnLst/>
            <a:rect l="l" t="t" r="r" b="b"/>
            <a:pathLst>
              <a:path w="4902693" h="4322541">
                <a:moveTo>
                  <a:pt x="0" y="0"/>
                </a:moveTo>
                <a:lnTo>
                  <a:pt x="4902692" y="0"/>
                </a:lnTo>
                <a:lnTo>
                  <a:pt x="4902692" y="4322540"/>
                </a:lnTo>
                <a:lnTo>
                  <a:pt x="0" y="43225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555329" y="1860479"/>
            <a:ext cx="16763999" cy="4770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4981" lvl="1">
              <a:lnSpc>
                <a:spcPts val="6160"/>
              </a:lnSpc>
            </a:pPr>
            <a:r>
              <a:rPr lang="ru-RU" sz="6000" b="1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Поза </a:t>
            </a:r>
            <a:r>
              <a:rPr lang="ru-RU" sz="6000" b="1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сумнівами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суб’єкт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розраховує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на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підвищення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власної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привабливості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в очах </a:t>
            </a:r>
            <a:r>
              <a:rPr lang="ru-RU" sz="6000" b="1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аудиторії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. При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цьому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необов’язково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хвалити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статусну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персону; </a:t>
            </a:r>
          </a:p>
          <a:p>
            <a:pPr marL="474981" lvl="1" algn="just">
              <a:lnSpc>
                <a:spcPts val="6160"/>
              </a:lnSpc>
            </a:pP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експресивніше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засуджувати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її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–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це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досить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ефективний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прийом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викликати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повагу</a:t>
            </a:r>
            <a:r>
              <a:rPr lang="ru-RU" sz="6000" b="1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у </a:t>
            </a:r>
            <a:r>
              <a:rPr lang="ru-RU" sz="6000" b="1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інших</a:t>
            </a:r>
            <a:endParaRPr lang="ru-RU" sz="5400" b="1" dirty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</p:spTree>
    <p:extLst>
      <p:ext uri="{BB962C8B-B14F-4D97-AF65-F5344CB8AC3E}">
        <p14:creationId xmlns:p14="http://schemas.microsoft.com/office/powerpoint/2010/main" val="7132244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549952" y="-4685052"/>
            <a:ext cx="15357113" cy="19657105"/>
          </a:xfrm>
          <a:custGeom>
            <a:avLst/>
            <a:gdLst/>
            <a:ahLst/>
            <a:cxnLst/>
            <a:rect l="l" t="t" r="r" b="b"/>
            <a:pathLst>
              <a:path w="15357113" h="19657105">
                <a:moveTo>
                  <a:pt x="0" y="0"/>
                </a:moveTo>
                <a:lnTo>
                  <a:pt x="15357113" y="0"/>
                </a:lnTo>
                <a:lnTo>
                  <a:pt x="15357113" y="19657104"/>
                </a:lnTo>
                <a:lnTo>
                  <a:pt x="0" y="19657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050970" y="5588708"/>
            <a:ext cx="7006091" cy="5254568"/>
          </a:xfrm>
          <a:custGeom>
            <a:avLst/>
            <a:gdLst/>
            <a:ahLst/>
            <a:cxnLst/>
            <a:rect l="l" t="t" r="r" b="b"/>
            <a:pathLst>
              <a:path w="7006091" h="5254568">
                <a:moveTo>
                  <a:pt x="7006091" y="0"/>
                </a:moveTo>
                <a:lnTo>
                  <a:pt x="0" y="0"/>
                </a:lnTo>
                <a:lnTo>
                  <a:pt x="0" y="5254568"/>
                </a:lnTo>
                <a:lnTo>
                  <a:pt x="7006091" y="5254568"/>
                </a:lnTo>
                <a:lnTo>
                  <a:pt x="700609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8892" y="330151"/>
            <a:ext cx="9826388" cy="8229600"/>
          </a:xfrm>
          <a:custGeom>
            <a:avLst/>
            <a:gdLst/>
            <a:ahLst/>
            <a:cxnLst/>
            <a:rect l="l" t="t" r="r" b="b"/>
            <a:pathLst>
              <a:path w="9826388" h="8229600">
                <a:moveTo>
                  <a:pt x="0" y="0"/>
                </a:moveTo>
                <a:lnTo>
                  <a:pt x="9826388" y="0"/>
                </a:lnTo>
                <a:lnTo>
                  <a:pt x="98263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274363" y="-1764111"/>
            <a:ext cx="8559304" cy="6209062"/>
          </a:xfrm>
          <a:custGeom>
            <a:avLst/>
            <a:gdLst/>
            <a:ahLst/>
            <a:cxnLst/>
            <a:rect l="l" t="t" r="r" b="b"/>
            <a:pathLst>
              <a:path w="8559304" h="6209062">
                <a:moveTo>
                  <a:pt x="0" y="0"/>
                </a:moveTo>
                <a:lnTo>
                  <a:pt x="8559304" y="0"/>
                </a:lnTo>
                <a:lnTo>
                  <a:pt x="8559304" y="6209062"/>
                </a:lnTo>
                <a:lnTo>
                  <a:pt x="0" y="62090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886200" y="-417575"/>
            <a:ext cx="12192000" cy="1974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</a:pPr>
            <a:r>
              <a:rPr lang="uk-UA" sz="11000" dirty="0" err="1" smtClean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ПрактичнІ</a:t>
            </a:r>
            <a:r>
              <a:rPr lang="uk-UA" sz="11000" dirty="0" smtClean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 завдання</a:t>
            </a:r>
            <a:endParaRPr lang="en-US" sz="11000" dirty="0">
              <a:solidFill>
                <a:srgbClr val="FFFFFF"/>
              </a:solidFill>
              <a:latin typeface="Scripter"/>
              <a:ea typeface="Scripter"/>
              <a:cs typeface="Scripter"/>
              <a:sym typeface="Scripter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555210" y="2842347"/>
            <a:ext cx="10935357" cy="7707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uk-UA" sz="45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samiq Sans"/>
                <a:ea typeface="Balsamiq Sans"/>
                <a:cs typeface="Balsamiq Sans"/>
                <a:sym typeface="Balsamiq Sans"/>
              </a:rPr>
              <a:t>Презентація себе в трьох </a:t>
            </a:r>
            <a:r>
              <a:rPr lang="uk-UA" sz="45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samiq Sans"/>
                <a:ea typeface="Balsamiq Sans"/>
                <a:cs typeface="Balsamiq Sans"/>
                <a:sym typeface="Balsamiq Sans"/>
              </a:rPr>
              <a:t>хвилинах</a:t>
            </a:r>
          </a:p>
          <a:p>
            <a:pPr marL="685800" indent="-685800" algn="just">
              <a:lnSpc>
                <a:spcPts val="5000"/>
              </a:lnSpc>
              <a:buFont typeface="Wingdings" panose="05000000000000000000" pitchFamily="2" charset="2"/>
              <a:buChar char="v"/>
            </a:pPr>
            <a:r>
              <a:rPr lang="en-US" sz="45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	</a:t>
            </a:r>
            <a:r>
              <a:rPr lang="uk-UA" sz="45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Підготуйте </a:t>
            </a:r>
            <a:r>
              <a:rPr lang="uk-UA" sz="4500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тримінутний</a:t>
            </a:r>
            <a:r>
              <a:rPr lang="uk-UA" sz="45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виступ, який розкриває основні факти про вас: освіта, кар’єра, ключові навички, інтереси та цілі.</a:t>
            </a:r>
          </a:p>
          <a:p>
            <a:pPr marL="685800" indent="-685800" algn="just">
              <a:lnSpc>
                <a:spcPts val="5000"/>
              </a:lnSpc>
              <a:buFont typeface="Wingdings" panose="05000000000000000000" pitchFamily="2" charset="2"/>
              <a:buChar char="v"/>
            </a:pPr>
            <a:r>
              <a:rPr lang="uk-UA" sz="45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Використовуйте </a:t>
            </a:r>
            <a:r>
              <a:rPr lang="uk-UA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структуру: вступ (хто ви), основна частина (що ви вмієте та чим цікавитесь), висновок (ваші плани чи цілі).</a:t>
            </a:r>
          </a:p>
          <a:p>
            <a:pPr marL="685800" indent="-685800" algn="just">
              <a:lnSpc>
                <a:spcPts val="5000"/>
              </a:lnSpc>
              <a:buFont typeface="Wingdings" panose="05000000000000000000" pitchFamily="2" charset="2"/>
              <a:buChar char="v"/>
            </a:pPr>
            <a:r>
              <a:rPr lang="uk-UA" sz="45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Попрактикуйтесь </a:t>
            </a:r>
            <a:r>
              <a:rPr lang="uk-UA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перед дзеркалом або запишіть відео, щоб оцінити свої жести, міміку та впевненість.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8098" y="6021159"/>
            <a:ext cx="7940269" cy="5947538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549952" y="-4685052"/>
            <a:ext cx="15357113" cy="19657105"/>
          </a:xfrm>
          <a:custGeom>
            <a:avLst/>
            <a:gdLst/>
            <a:ahLst/>
            <a:cxnLst/>
            <a:rect l="l" t="t" r="r" b="b"/>
            <a:pathLst>
              <a:path w="15357113" h="19657105">
                <a:moveTo>
                  <a:pt x="0" y="0"/>
                </a:moveTo>
                <a:lnTo>
                  <a:pt x="15357113" y="0"/>
                </a:lnTo>
                <a:lnTo>
                  <a:pt x="15357113" y="19657104"/>
                </a:lnTo>
                <a:lnTo>
                  <a:pt x="0" y="19657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050970" y="5588708"/>
            <a:ext cx="7006091" cy="5254568"/>
          </a:xfrm>
          <a:custGeom>
            <a:avLst/>
            <a:gdLst/>
            <a:ahLst/>
            <a:cxnLst/>
            <a:rect l="l" t="t" r="r" b="b"/>
            <a:pathLst>
              <a:path w="7006091" h="5254568">
                <a:moveTo>
                  <a:pt x="7006091" y="0"/>
                </a:moveTo>
                <a:lnTo>
                  <a:pt x="0" y="0"/>
                </a:lnTo>
                <a:lnTo>
                  <a:pt x="0" y="5254568"/>
                </a:lnTo>
                <a:lnTo>
                  <a:pt x="7006091" y="5254568"/>
                </a:lnTo>
                <a:lnTo>
                  <a:pt x="700609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8892" y="330151"/>
            <a:ext cx="9826388" cy="8229600"/>
          </a:xfrm>
          <a:custGeom>
            <a:avLst/>
            <a:gdLst/>
            <a:ahLst/>
            <a:cxnLst/>
            <a:rect l="l" t="t" r="r" b="b"/>
            <a:pathLst>
              <a:path w="9826388" h="8229600">
                <a:moveTo>
                  <a:pt x="0" y="0"/>
                </a:moveTo>
                <a:lnTo>
                  <a:pt x="9826388" y="0"/>
                </a:lnTo>
                <a:lnTo>
                  <a:pt x="98263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274363" y="-1764111"/>
            <a:ext cx="8559304" cy="6209062"/>
          </a:xfrm>
          <a:custGeom>
            <a:avLst/>
            <a:gdLst/>
            <a:ahLst/>
            <a:cxnLst/>
            <a:rect l="l" t="t" r="r" b="b"/>
            <a:pathLst>
              <a:path w="8559304" h="6209062">
                <a:moveTo>
                  <a:pt x="0" y="0"/>
                </a:moveTo>
                <a:lnTo>
                  <a:pt x="8559304" y="0"/>
                </a:lnTo>
                <a:lnTo>
                  <a:pt x="8559304" y="6209062"/>
                </a:lnTo>
                <a:lnTo>
                  <a:pt x="0" y="62090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505200" y="-586896"/>
            <a:ext cx="12192000" cy="1974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</a:pPr>
            <a:r>
              <a:rPr lang="uk-UA" sz="11000" dirty="0" err="1" smtClean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ПрактичнІ</a:t>
            </a:r>
            <a:r>
              <a:rPr lang="uk-UA" sz="11000" dirty="0" smtClean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 завдання</a:t>
            </a:r>
            <a:endParaRPr lang="en-US" sz="11000" dirty="0">
              <a:solidFill>
                <a:srgbClr val="FFFFFF"/>
              </a:solidFill>
              <a:latin typeface="Scripter"/>
              <a:ea typeface="Scripter"/>
              <a:cs typeface="Scripter"/>
              <a:sym typeface="Scripter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772400" y="2253131"/>
            <a:ext cx="10820400" cy="7707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uk-UA" sz="45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samiq Sans"/>
                <a:ea typeface="Balsamiq Sans"/>
                <a:cs typeface="Balsamiq Sans"/>
                <a:sym typeface="Balsamiq Sans"/>
              </a:rPr>
              <a:t>"Е</a:t>
            </a:r>
            <a:r>
              <a:rPr lang="en-US" sz="4500" b="1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samiq Sans"/>
                <a:ea typeface="Balsamiq Sans"/>
                <a:cs typeface="Balsamiq Sans"/>
                <a:sym typeface="Balsamiq Sans"/>
              </a:rPr>
              <a:t>levator</a:t>
            </a:r>
            <a:r>
              <a:rPr lang="en-US" sz="45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samiq Sans"/>
                <a:ea typeface="Balsamiq Sans"/>
                <a:cs typeface="Balsamiq Sans"/>
                <a:sym typeface="Balsamiq Sans"/>
              </a:rPr>
              <a:t> Pitch" </a:t>
            </a:r>
            <a:r>
              <a:rPr lang="uk-UA" sz="45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samiq Sans"/>
                <a:ea typeface="Balsamiq Sans"/>
                <a:cs typeface="Balsamiq Sans"/>
                <a:sym typeface="Balsamiq Sans"/>
              </a:rPr>
              <a:t>про свій </a:t>
            </a:r>
            <a:r>
              <a:rPr lang="uk-UA" sz="4500" b="1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samiq Sans"/>
                <a:ea typeface="Balsamiq Sans"/>
                <a:cs typeface="Balsamiq Sans"/>
                <a:sym typeface="Balsamiq Sans"/>
              </a:rPr>
              <a:t>проєкт</a:t>
            </a:r>
            <a:endParaRPr lang="uk-UA" sz="4500" b="1" u="sng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lsamiq Sans"/>
              <a:ea typeface="Balsamiq Sans"/>
              <a:cs typeface="Balsamiq Sans"/>
              <a:sym typeface="Balsamiq Sans"/>
            </a:endParaRPr>
          </a:p>
          <a:p>
            <a:pPr algn="ctr">
              <a:lnSpc>
                <a:spcPts val="5000"/>
              </a:lnSpc>
            </a:pPr>
            <a:r>
              <a:rPr lang="uk-UA" sz="4500" b="1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Підготуйте </a:t>
            </a:r>
            <a:r>
              <a:rPr lang="uk-UA" sz="4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1–2-хвилинну презентацію свого </a:t>
            </a:r>
            <a:r>
              <a:rPr lang="uk-UA" sz="45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проєкту</a:t>
            </a:r>
            <a:r>
              <a:rPr lang="uk-UA" sz="4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.</a:t>
            </a:r>
          </a:p>
          <a:p>
            <a:pPr marL="685800" indent="-685800" algn="just">
              <a:lnSpc>
                <a:spcPts val="5000"/>
              </a:lnSpc>
              <a:buFont typeface="Wingdings" panose="05000000000000000000" pitchFamily="2" charset="2"/>
              <a:buChar char="q"/>
            </a:pPr>
            <a:r>
              <a:rPr lang="uk-UA" sz="4500" b="1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Охопіть </a:t>
            </a:r>
            <a:r>
              <a:rPr lang="uk-UA" sz="4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ключові моменти: назва, мета, проблема, яку вирішує </a:t>
            </a:r>
            <a:r>
              <a:rPr lang="uk-UA" sz="45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проєкт</a:t>
            </a:r>
            <a:r>
              <a:rPr lang="uk-UA" sz="4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цільова аудиторія, очікувані результати.</a:t>
            </a:r>
          </a:p>
          <a:p>
            <a:pPr marL="685800" indent="-685800" algn="just">
              <a:lnSpc>
                <a:spcPts val="5000"/>
              </a:lnSpc>
              <a:buFont typeface="Wingdings" panose="05000000000000000000" pitchFamily="2" charset="2"/>
              <a:buChar char="q"/>
            </a:pPr>
            <a:r>
              <a:rPr lang="uk-UA" sz="4500" b="1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Намагайтеся </a:t>
            </a:r>
            <a:r>
              <a:rPr lang="uk-UA" sz="4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зацікавити слухача першими реченнями, підкреслюючи унікальність або корисність </a:t>
            </a:r>
            <a:r>
              <a:rPr lang="uk-UA" sz="45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проєкту</a:t>
            </a:r>
            <a:r>
              <a:rPr lang="uk-UA" sz="4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.</a:t>
            </a:r>
          </a:p>
          <a:p>
            <a:pPr marL="685800" indent="-685800" algn="just">
              <a:lnSpc>
                <a:spcPts val="5000"/>
              </a:lnSpc>
              <a:buFont typeface="Wingdings" panose="05000000000000000000" pitchFamily="2" charset="2"/>
              <a:buChar char="q"/>
            </a:pPr>
            <a:r>
              <a:rPr lang="uk-UA" sz="4500" b="1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Презентуйте </a:t>
            </a:r>
            <a:r>
              <a:rPr lang="uk-UA" sz="4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свій "</a:t>
            </a:r>
            <a:r>
              <a:rPr lang="en-US" sz="4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Elevator Pitch" </a:t>
            </a:r>
            <a:r>
              <a:rPr lang="uk-UA" sz="4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перед групою або запишіть на відео для аналізу.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89150" y="4357064"/>
            <a:ext cx="8689992" cy="868999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9521562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549952" y="-4685052"/>
            <a:ext cx="15357113" cy="19657105"/>
          </a:xfrm>
          <a:custGeom>
            <a:avLst/>
            <a:gdLst/>
            <a:ahLst/>
            <a:cxnLst/>
            <a:rect l="l" t="t" r="r" b="b"/>
            <a:pathLst>
              <a:path w="15357113" h="19657105">
                <a:moveTo>
                  <a:pt x="0" y="0"/>
                </a:moveTo>
                <a:lnTo>
                  <a:pt x="15357113" y="0"/>
                </a:lnTo>
                <a:lnTo>
                  <a:pt x="15357113" y="19657104"/>
                </a:lnTo>
                <a:lnTo>
                  <a:pt x="0" y="19657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050970" y="5588708"/>
            <a:ext cx="7006091" cy="5254568"/>
          </a:xfrm>
          <a:custGeom>
            <a:avLst/>
            <a:gdLst/>
            <a:ahLst/>
            <a:cxnLst/>
            <a:rect l="l" t="t" r="r" b="b"/>
            <a:pathLst>
              <a:path w="7006091" h="5254568">
                <a:moveTo>
                  <a:pt x="7006091" y="0"/>
                </a:moveTo>
                <a:lnTo>
                  <a:pt x="0" y="0"/>
                </a:lnTo>
                <a:lnTo>
                  <a:pt x="0" y="5254568"/>
                </a:lnTo>
                <a:lnTo>
                  <a:pt x="7006091" y="5254568"/>
                </a:lnTo>
                <a:lnTo>
                  <a:pt x="700609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8892" y="330151"/>
            <a:ext cx="9826388" cy="8229600"/>
          </a:xfrm>
          <a:custGeom>
            <a:avLst/>
            <a:gdLst/>
            <a:ahLst/>
            <a:cxnLst/>
            <a:rect l="l" t="t" r="r" b="b"/>
            <a:pathLst>
              <a:path w="9826388" h="8229600">
                <a:moveTo>
                  <a:pt x="0" y="0"/>
                </a:moveTo>
                <a:lnTo>
                  <a:pt x="9826388" y="0"/>
                </a:lnTo>
                <a:lnTo>
                  <a:pt x="98263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274363" y="-1764111"/>
            <a:ext cx="8559304" cy="6209062"/>
          </a:xfrm>
          <a:custGeom>
            <a:avLst/>
            <a:gdLst/>
            <a:ahLst/>
            <a:cxnLst/>
            <a:rect l="l" t="t" r="r" b="b"/>
            <a:pathLst>
              <a:path w="8559304" h="6209062">
                <a:moveTo>
                  <a:pt x="0" y="0"/>
                </a:moveTo>
                <a:lnTo>
                  <a:pt x="8559304" y="0"/>
                </a:lnTo>
                <a:lnTo>
                  <a:pt x="8559304" y="6209062"/>
                </a:lnTo>
                <a:lnTo>
                  <a:pt x="0" y="62090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810000" y="-2216627"/>
            <a:ext cx="12192000" cy="1974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</a:pPr>
            <a:r>
              <a:rPr lang="uk-UA" sz="11000" dirty="0" err="1" smtClean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ПрактичнІ</a:t>
            </a:r>
            <a:r>
              <a:rPr lang="uk-UA" sz="11000" dirty="0" smtClean="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 завдання</a:t>
            </a:r>
            <a:endParaRPr lang="en-US" sz="11000" dirty="0">
              <a:solidFill>
                <a:srgbClr val="FFFFFF"/>
              </a:solidFill>
              <a:latin typeface="Scripter"/>
              <a:ea typeface="Scripter"/>
              <a:cs typeface="Scripter"/>
              <a:sym typeface="Scripter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162800" y="326994"/>
            <a:ext cx="11125200" cy="9630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uk-UA" sz="45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samiq Sans"/>
                <a:ea typeface="Balsamiq Sans"/>
                <a:cs typeface="Balsamiq Sans"/>
                <a:sym typeface="Balsamiq Sans"/>
              </a:rPr>
              <a:t>Презентація професійних навичок </a:t>
            </a:r>
            <a:r>
              <a:rPr lang="uk-UA" sz="45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samiq Sans"/>
                <a:ea typeface="Balsamiq Sans"/>
                <a:cs typeface="Balsamiq Sans"/>
                <a:sym typeface="Balsamiq Sans"/>
              </a:rPr>
              <a:t>, цінностей та мотивації</a:t>
            </a:r>
          </a:p>
          <a:p>
            <a:pPr marL="685800" indent="-685800" algn="just">
              <a:lnSpc>
                <a:spcPts val="5000"/>
              </a:lnSpc>
              <a:buFont typeface="Wingdings" panose="05000000000000000000" pitchFamily="2" charset="2"/>
              <a:buChar char="Ø"/>
            </a:pPr>
            <a:r>
              <a:rPr lang="uk-UA" sz="4500" b="1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Підготуйте </a:t>
            </a:r>
            <a:r>
              <a:rPr lang="uk-UA" sz="4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презентацію </a:t>
            </a:r>
            <a:r>
              <a:rPr lang="uk-UA" sz="4500" b="1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про </a:t>
            </a:r>
            <a:r>
              <a:rPr lang="uk-UA" sz="4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ваші ключові компетенції та досягнення</a:t>
            </a:r>
            <a:r>
              <a:rPr lang="uk-UA" sz="4500" b="1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.</a:t>
            </a:r>
          </a:p>
          <a:p>
            <a:pPr marL="685800" indent="-685800" algn="just">
              <a:lnSpc>
                <a:spcPts val="5000"/>
              </a:lnSpc>
              <a:buFont typeface="Wingdings" panose="05000000000000000000" pitchFamily="2" charset="2"/>
              <a:buChar char="Ø"/>
            </a:pPr>
            <a:r>
              <a:rPr lang="ru-RU" sz="4500" b="1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Розкажіть</a:t>
            </a:r>
            <a:r>
              <a:rPr lang="ru-RU" sz="4500" b="1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про </a:t>
            </a:r>
            <a:r>
              <a:rPr lang="ru-RU" sz="45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свої</a:t>
            </a:r>
            <a:r>
              <a:rPr lang="ru-RU" sz="4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цінності</a:t>
            </a:r>
            <a:r>
              <a:rPr lang="ru-RU" sz="4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та те, </a:t>
            </a:r>
            <a:r>
              <a:rPr lang="ru-RU" sz="45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що</a:t>
            </a:r>
            <a:r>
              <a:rPr lang="ru-RU" sz="4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вас </a:t>
            </a:r>
            <a:r>
              <a:rPr lang="ru-RU" sz="45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мотивує</a:t>
            </a:r>
            <a:r>
              <a:rPr lang="ru-RU" sz="4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в </a:t>
            </a:r>
            <a:r>
              <a:rPr lang="ru-RU" sz="45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роботі</a:t>
            </a:r>
            <a:r>
              <a:rPr lang="ru-RU" sz="4500" b="1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.</a:t>
            </a:r>
          </a:p>
          <a:p>
            <a:pPr marL="685800" indent="-685800" algn="just">
              <a:lnSpc>
                <a:spcPts val="5000"/>
              </a:lnSpc>
              <a:buFont typeface="Wingdings" panose="05000000000000000000" pitchFamily="2" charset="2"/>
              <a:buChar char="Ø"/>
            </a:pPr>
            <a:r>
              <a:rPr lang="ru-RU" sz="4500" b="1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Зосередьтеся</a:t>
            </a:r>
            <a:r>
              <a:rPr lang="ru-RU" sz="4500" b="1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на 3–4 </a:t>
            </a:r>
            <a:r>
              <a:rPr lang="ru-RU" sz="45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цінностях</a:t>
            </a:r>
            <a:r>
              <a:rPr lang="ru-RU" sz="4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45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поясніть</a:t>
            </a:r>
            <a:r>
              <a:rPr lang="ru-RU" sz="4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45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чому</a:t>
            </a:r>
            <a:r>
              <a:rPr lang="ru-RU" sz="4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вони </a:t>
            </a:r>
            <a:r>
              <a:rPr lang="ru-RU" sz="45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важливі</a:t>
            </a:r>
            <a:r>
              <a:rPr lang="ru-RU" sz="4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для вас та як </a:t>
            </a:r>
            <a:r>
              <a:rPr lang="ru-RU" sz="45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впливають</a:t>
            </a:r>
            <a:r>
              <a:rPr lang="ru-RU" sz="4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на вашу </a:t>
            </a:r>
            <a:r>
              <a:rPr lang="ru-RU" sz="45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діяльність</a:t>
            </a:r>
            <a:r>
              <a:rPr lang="ru-RU" sz="4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.</a:t>
            </a:r>
            <a:endParaRPr lang="uk-UA" sz="4500" b="1" dirty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685800" indent="-685800" algn="just">
              <a:lnSpc>
                <a:spcPts val="5000"/>
              </a:lnSpc>
              <a:buFont typeface="Wingdings" panose="05000000000000000000" pitchFamily="2" charset="2"/>
              <a:buChar char="Ø"/>
            </a:pPr>
            <a:r>
              <a:rPr lang="uk-UA" sz="4500" b="1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Наведіть приклади </a:t>
            </a:r>
            <a:r>
              <a:rPr lang="uk-UA" sz="4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застосування </a:t>
            </a:r>
            <a:r>
              <a:rPr lang="uk-UA" sz="4500" b="1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2–3 </a:t>
            </a:r>
            <a:r>
              <a:rPr lang="uk-UA" sz="4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основних </a:t>
            </a:r>
            <a:r>
              <a:rPr lang="uk-UA" sz="4500" b="1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навичок та </a:t>
            </a:r>
            <a:r>
              <a:rPr lang="uk-UA" sz="4500" b="1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результи</a:t>
            </a:r>
            <a:r>
              <a:rPr lang="uk-UA" sz="4500" b="1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uk-UA" sz="4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яких вдалося досягти.</a:t>
            </a:r>
          </a:p>
          <a:p>
            <a:pPr marL="685800" indent="-685800" algn="just">
              <a:lnSpc>
                <a:spcPts val="5000"/>
              </a:lnSpc>
              <a:buFont typeface="Wingdings" panose="05000000000000000000" pitchFamily="2" charset="2"/>
              <a:buChar char="Ø"/>
            </a:pPr>
            <a:r>
              <a:rPr lang="uk-UA" sz="4500" b="1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Додайте інформацію </a:t>
            </a:r>
            <a:r>
              <a:rPr lang="uk-UA" sz="45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про ваші професійні плани чи напрямки, у яких ви хотіли б розвиватися</a:t>
            </a:r>
            <a:r>
              <a:rPr lang="uk-UA" sz="4500" b="1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.</a:t>
            </a:r>
            <a:endParaRPr lang="uk-UA" sz="4500" b="1" dirty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00045" y="6322670"/>
            <a:ext cx="7940269" cy="594753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7155142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549952" y="-4685052"/>
            <a:ext cx="15357113" cy="19657105"/>
          </a:xfrm>
          <a:custGeom>
            <a:avLst/>
            <a:gdLst/>
            <a:ahLst/>
            <a:cxnLst/>
            <a:rect l="l" t="t" r="r" b="b"/>
            <a:pathLst>
              <a:path w="15357113" h="19657105">
                <a:moveTo>
                  <a:pt x="0" y="0"/>
                </a:moveTo>
                <a:lnTo>
                  <a:pt x="15357113" y="0"/>
                </a:lnTo>
                <a:lnTo>
                  <a:pt x="15357113" y="19657104"/>
                </a:lnTo>
                <a:lnTo>
                  <a:pt x="0" y="19657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050970" y="5588708"/>
            <a:ext cx="7006091" cy="5254568"/>
          </a:xfrm>
          <a:custGeom>
            <a:avLst/>
            <a:gdLst/>
            <a:ahLst/>
            <a:cxnLst/>
            <a:rect l="l" t="t" r="r" b="b"/>
            <a:pathLst>
              <a:path w="7006091" h="5254568">
                <a:moveTo>
                  <a:pt x="7006091" y="0"/>
                </a:moveTo>
                <a:lnTo>
                  <a:pt x="0" y="0"/>
                </a:lnTo>
                <a:lnTo>
                  <a:pt x="0" y="5254568"/>
                </a:lnTo>
                <a:lnTo>
                  <a:pt x="7006091" y="5254568"/>
                </a:lnTo>
                <a:lnTo>
                  <a:pt x="700609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8892" y="330151"/>
            <a:ext cx="9826388" cy="8229600"/>
          </a:xfrm>
          <a:custGeom>
            <a:avLst/>
            <a:gdLst/>
            <a:ahLst/>
            <a:cxnLst/>
            <a:rect l="l" t="t" r="r" b="b"/>
            <a:pathLst>
              <a:path w="9826388" h="8229600">
                <a:moveTo>
                  <a:pt x="0" y="0"/>
                </a:moveTo>
                <a:lnTo>
                  <a:pt x="9826388" y="0"/>
                </a:lnTo>
                <a:lnTo>
                  <a:pt x="98263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274363" y="-1764111"/>
            <a:ext cx="8559304" cy="6209062"/>
          </a:xfrm>
          <a:custGeom>
            <a:avLst/>
            <a:gdLst/>
            <a:ahLst/>
            <a:cxnLst/>
            <a:rect l="l" t="t" r="r" b="b"/>
            <a:pathLst>
              <a:path w="8559304" h="6209062">
                <a:moveTo>
                  <a:pt x="0" y="0"/>
                </a:moveTo>
                <a:lnTo>
                  <a:pt x="8559304" y="0"/>
                </a:lnTo>
                <a:lnTo>
                  <a:pt x="8559304" y="6209062"/>
                </a:lnTo>
                <a:lnTo>
                  <a:pt x="0" y="62090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655080" y="3973513"/>
            <a:ext cx="9146856" cy="2006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</a:pPr>
            <a:r>
              <a:rPr lang="en-US" sz="1100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761516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549952" y="-4685052"/>
            <a:ext cx="15357113" cy="19657105"/>
          </a:xfrm>
          <a:custGeom>
            <a:avLst/>
            <a:gdLst/>
            <a:ahLst/>
            <a:cxnLst/>
            <a:rect l="l" t="t" r="r" b="b"/>
            <a:pathLst>
              <a:path w="15357113" h="19657105">
                <a:moveTo>
                  <a:pt x="0" y="0"/>
                </a:moveTo>
                <a:lnTo>
                  <a:pt x="15357113" y="0"/>
                </a:lnTo>
                <a:lnTo>
                  <a:pt x="15357113" y="19657104"/>
                </a:lnTo>
                <a:lnTo>
                  <a:pt x="0" y="19657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827576" y="6631016"/>
            <a:ext cx="7006091" cy="5254568"/>
          </a:xfrm>
          <a:custGeom>
            <a:avLst/>
            <a:gdLst/>
            <a:ahLst/>
            <a:cxnLst/>
            <a:rect l="l" t="t" r="r" b="b"/>
            <a:pathLst>
              <a:path w="7006091" h="5254568">
                <a:moveTo>
                  <a:pt x="7006091" y="0"/>
                </a:moveTo>
                <a:lnTo>
                  <a:pt x="0" y="0"/>
                </a:lnTo>
                <a:lnTo>
                  <a:pt x="0" y="5254568"/>
                </a:lnTo>
                <a:lnTo>
                  <a:pt x="7006091" y="5254568"/>
                </a:lnTo>
                <a:lnTo>
                  <a:pt x="700609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97376" y="-394825"/>
            <a:ext cx="6927459" cy="5801747"/>
          </a:xfrm>
          <a:custGeom>
            <a:avLst/>
            <a:gdLst/>
            <a:ahLst/>
            <a:cxnLst/>
            <a:rect l="l" t="t" r="r" b="b"/>
            <a:pathLst>
              <a:path w="6927459" h="5801747">
                <a:moveTo>
                  <a:pt x="0" y="0"/>
                </a:moveTo>
                <a:lnTo>
                  <a:pt x="6927458" y="0"/>
                </a:lnTo>
                <a:lnTo>
                  <a:pt x="6927458" y="5801747"/>
                </a:lnTo>
                <a:lnTo>
                  <a:pt x="0" y="5801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05534" y="-1339108"/>
            <a:ext cx="6528134" cy="4735617"/>
          </a:xfrm>
          <a:custGeom>
            <a:avLst/>
            <a:gdLst/>
            <a:ahLst/>
            <a:cxnLst/>
            <a:rect l="l" t="t" r="r" b="b"/>
            <a:pathLst>
              <a:path w="6528134" h="4735617">
                <a:moveTo>
                  <a:pt x="0" y="0"/>
                </a:moveTo>
                <a:lnTo>
                  <a:pt x="6528133" y="0"/>
                </a:lnTo>
                <a:lnTo>
                  <a:pt x="6528133" y="4735616"/>
                </a:lnTo>
                <a:lnTo>
                  <a:pt x="0" y="4735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8892" y="7563044"/>
            <a:ext cx="4902693" cy="4322541"/>
          </a:xfrm>
          <a:custGeom>
            <a:avLst/>
            <a:gdLst/>
            <a:ahLst/>
            <a:cxnLst/>
            <a:rect l="l" t="t" r="r" b="b"/>
            <a:pathLst>
              <a:path w="4902693" h="4322541">
                <a:moveTo>
                  <a:pt x="0" y="0"/>
                </a:moveTo>
                <a:lnTo>
                  <a:pt x="4902692" y="0"/>
                </a:lnTo>
                <a:lnTo>
                  <a:pt x="4902692" y="4322540"/>
                </a:lnTo>
                <a:lnTo>
                  <a:pt x="0" y="43225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661298" y="2359257"/>
            <a:ext cx="13476159" cy="5559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ru-RU" sz="5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Під </a:t>
            </a:r>
            <a:r>
              <a:rPr lang="ru-RU" sz="5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самопрезентацією</a:t>
            </a:r>
            <a:r>
              <a:rPr lang="ru-RU" sz="5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найчастіше</a:t>
            </a:r>
            <a:r>
              <a:rPr lang="ru-RU" sz="5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розуміють</a:t>
            </a:r>
            <a:r>
              <a:rPr lang="ru-RU" sz="5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усвідомлюваний</a:t>
            </a:r>
            <a:r>
              <a:rPr lang="ru-RU" sz="5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і </a:t>
            </a:r>
            <a:r>
              <a:rPr lang="ru-RU" sz="5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постійно</a:t>
            </a:r>
            <a:r>
              <a:rPr lang="ru-RU" sz="5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здійснюваний</a:t>
            </a:r>
            <a:r>
              <a:rPr lang="ru-RU" sz="5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у </a:t>
            </a:r>
            <a:r>
              <a:rPr lang="ru-RU" sz="5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міжперсональній</a:t>
            </a:r>
            <a:r>
              <a:rPr lang="ru-RU" sz="5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взаємодії</a:t>
            </a:r>
            <a:r>
              <a:rPr lang="ru-RU" sz="5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процес </a:t>
            </a:r>
            <a:r>
              <a:rPr lang="ru-RU" sz="5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подання</a:t>
            </a:r>
            <a:r>
              <a:rPr lang="ru-RU" sz="5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Я-</a:t>
            </a:r>
            <a:r>
              <a:rPr lang="ru-RU" sz="5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інформації</a:t>
            </a:r>
            <a:r>
              <a:rPr lang="ru-RU" sz="5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через </a:t>
            </a:r>
            <a:r>
              <a:rPr lang="ru-RU" sz="5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вербальну</a:t>
            </a:r>
            <a:r>
              <a:rPr lang="ru-RU" sz="5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та </a:t>
            </a:r>
            <a:r>
              <a:rPr lang="ru-RU" sz="5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невербальну</a:t>
            </a:r>
            <a:r>
              <a:rPr lang="ru-RU" sz="5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поведінку</a:t>
            </a:r>
            <a:r>
              <a:rPr lang="ru-RU" sz="5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суб’єкта</a:t>
            </a:r>
            <a:r>
              <a:rPr lang="ru-RU" sz="5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самопрезентації</a:t>
            </a:r>
            <a:r>
              <a:rPr lang="ru-RU" sz="5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з </a:t>
            </a:r>
            <a:r>
              <a:rPr lang="ru-RU" sz="5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урахуванням</a:t>
            </a:r>
            <a:r>
              <a:rPr lang="ru-RU" sz="5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специфіки</a:t>
            </a:r>
            <a:r>
              <a:rPr lang="ru-RU" sz="5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соціальної</a:t>
            </a:r>
            <a:r>
              <a:rPr lang="ru-RU" sz="5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ситуації</a:t>
            </a:r>
            <a:r>
              <a:rPr lang="ru-RU" sz="5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.</a:t>
            </a:r>
            <a:endParaRPr lang="en-US" sz="5000" dirty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549952" y="-4685052"/>
            <a:ext cx="15357113" cy="19657105"/>
          </a:xfrm>
          <a:custGeom>
            <a:avLst/>
            <a:gdLst/>
            <a:ahLst/>
            <a:cxnLst/>
            <a:rect l="l" t="t" r="r" b="b"/>
            <a:pathLst>
              <a:path w="15357113" h="19657105">
                <a:moveTo>
                  <a:pt x="0" y="0"/>
                </a:moveTo>
                <a:lnTo>
                  <a:pt x="15357113" y="0"/>
                </a:lnTo>
                <a:lnTo>
                  <a:pt x="15357113" y="19657104"/>
                </a:lnTo>
                <a:lnTo>
                  <a:pt x="0" y="19657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827576" y="6631016"/>
            <a:ext cx="7006091" cy="5254568"/>
          </a:xfrm>
          <a:custGeom>
            <a:avLst/>
            <a:gdLst/>
            <a:ahLst/>
            <a:cxnLst/>
            <a:rect l="l" t="t" r="r" b="b"/>
            <a:pathLst>
              <a:path w="7006091" h="5254568">
                <a:moveTo>
                  <a:pt x="7006091" y="0"/>
                </a:moveTo>
                <a:lnTo>
                  <a:pt x="0" y="0"/>
                </a:lnTo>
                <a:lnTo>
                  <a:pt x="0" y="5254568"/>
                </a:lnTo>
                <a:lnTo>
                  <a:pt x="7006091" y="5254568"/>
                </a:lnTo>
                <a:lnTo>
                  <a:pt x="700609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97376" y="-394825"/>
            <a:ext cx="6927459" cy="5801747"/>
          </a:xfrm>
          <a:custGeom>
            <a:avLst/>
            <a:gdLst/>
            <a:ahLst/>
            <a:cxnLst/>
            <a:rect l="l" t="t" r="r" b="b"/>
            <a:pathLst>
              <a:path w="6927459" h="5801747">
                <a:moveTo>
                  <a:pt x="0" y="0"/>
                </a:moveTo>
                <a:lnTo>
                  <a:pt x="6927458" y="0"/>
                </a:lnTo>
                <a:lnTo>
                  <a:pt x="6927458" y="5801747"/>
                </a:lnTo>
                <a:lnTo>
                  <a:pt x="0" y="5801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05534" y="-1339108"/>
            <a:ext cx="6528134" cy="4735617"/>
          </a:xfrm>
          <a:custGeom>
            <a:avLst/>
            <a:gdLst/>
            <a:ahLst/>
            <a:cxnLst/>
            <a:rect l="l" t="t" r="r" b="b"/>
            <a:pathLst>
              <a:path w="6528134" h="4735617">
                <a:moveTo>
                  <a:pt x="0" y="0"/>
                </a:moveTo>
                <a:lnTo>
                  <a:pt x="6528133" y="0"/>
                </a:lnTo>
                <a:lnTo>
                  <a:pt x="6528133" y="4735616"/>
                </a:lnTo>
                <a:lnTo>
                  <a:pt x="0" y="4735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8892" y="7563044"/>
            <a:ext cx="4902693" cy="4322541"/>
          </a:xfrm>
          <a:custGeom>
            <a:avLst/>
            <a:gdLst/>
            <a:ahLst/>
            <a:cxnLst/>
            <a:rect l="l" t="t" r="r" b="b"/>
            <a:pathLst>
              <a:path w="4902693" h="4322541">
                <a:moveTo>
                  <a:pt x="0" y="0"/>
                </a:moveTo>
                <a:lnTo>
                  <a:pt x="4902692" y="0"/>
                </a:lnTo>
                <a:lnTo>
                  <a:pt x="4902692" y="4322540"/>
                </a:lnTo>
                <a:lnTo>
                  <a:pt x="0" y="43225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22151" y="-1224520"/>
            <a:ext cx="16535400" cy="10956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8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Українська</a:t>
            </a:r>
            <a:r>
              <a:rPr lang="ru-RU" sz="48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8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дослідниця</a:t>
            </a:r>
            <a:r>
              <a:rPr lang="ru-RU" sz="48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О. </a:t>
            </a:r>
            <a:r>
              <a:rPr lang="ru-RU" sz="48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Капустюк</a:t>
            </a:r>
            <a:r>
              <a:rPr lang="ru-RU" sz="4800" b="1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8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розглядає</a:t>
            </a:r>
            <a:r>
              <a:rPr lang="ru-RU" sz="48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800" b="1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самопрезентацію</a:t>
            </a:r>
            <a:r>
              <a:rPr lang="ru-RU" sz="48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як: </a:t>
            </a:r>
            <a:endParaRPr lang="ru-RU" sz="4800" dirty="0" smtClean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algn="ctr"/>
            <a:endParaRPr lang="ru-RU" sz="4400" dirty="0" smtClean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algn="just"/>
            <a:r>
              <a:rPr lang="ru-RU" sz="44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1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) систему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утворюваних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у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попередньому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досвіді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людини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диспозиційних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та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варіативних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психологічних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утворень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що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виконують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функцію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засобу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маніфестації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себе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Іншому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як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носія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позитивного Я; </a:t>
            </a:r>
          </a:p>
          <a:p>
            <a:pPr algn="just"/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2)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психічне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утворення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яке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включає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в себе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внутрішньоособистісну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складову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що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описується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у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термінах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її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атрибутивних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характеристик (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саморефлексія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4400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самототожність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);</a:t>
            </a:r>
          </a:p>
          <a:p>
            <a:pPr algn="just"/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3)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спосіб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соціально-психологічної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адаптації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особистості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до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нетипових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ситуацій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її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життєдіяльності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при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цьому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акт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вибору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особистістю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стратегії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і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прийомів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процесу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самопрезентації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є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показниками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міри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адаптованості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особистості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до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соціальних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умов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свого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буття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;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різні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особистості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за одних і тих самих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обставин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можуть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обирати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різні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стратегії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самопрезентації</a:t>
            </a:r>
            <a:r>
              <a:rPr lang="ru-RU" sz="4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8248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549952" y="-4685052"/>
            <a:ext cx="15357113" cy="19657105"/>
          </a:xfrm>
          <a:custGeom>
            <a:avLst/>
            <a:gdLst/>
            <a:ahLst/>
            <a:cxnLst/>
            <a:rect l="l" t="t" r="r" b="b"/>
            <a:pathLst>
              <a:path w="15357113" h="19657105">
                <a:moveTo>
                  <a:pt x="0" y="0"/>
                </a:moveTo>
                <a:lnTo>
                  <a:pt x="15357113" y="0"/>
                </a:lnTo>
                <a:lnTo>
                  <a:pt x="15357113" y="19657104"/>
                </a:lnTo>
                <a:lnTo>
                  <a:pt x="0" y="19657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827576" y="6631016"/>
            <a:ext cx="7006091" cy="5254568"/>
          </a:xfrm>
          <a:custGeom>
            <a:avLst/>
            <a:gdLst/>
            <a:ahLst/>
            <a:cxnLst/>
            <a:rect l="l" t="t" r="r" b="b"/>
            <a:pathLst>
              <a:path w="7006091" h="5254568">
                <a:moveTo>
                  <a:pt x="7006091" y="0"/>
                </a:moveTo>
                <a:lnTo>
                  <a:pt x="0" y="0"/>
                </a:lnTo>
                <a:lnTo>
                  <a:pt x="0" y="5254568"/>
                </a:lnTo>
                <a:lnTo>
                  <a:pt x="7006091" y="5254568"/>
                </a:lnTo>
                <a:lnTo>
                  <a:pt x="700609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97376" y="-394825"/>
            <a:ext cx="6927459" cy="5801747"/>
          </a:xfrm>
          <a:custGeom>
            <a:avLst/>
            <a:gdLst/>
            <a:ahLst/>
            <a:cxnLst/>
            <a:rect l="l" t="t" r="r" b="b"/>
            <a:pathLst>
              <a:path w="6927459" h="5801747">
                <a:moveTo>
                  <a:pt x="0" y="0"/>
                </a:moveTo>
                <a:lnTo>
                  <a:pt x="6927458" y="0"/>
                </a:lnTo>
                <a:lnTo>
                  <a:pt x="6927458" y="5801747"/>
                </a:lnTo>
                <a:lnTo>
                  <a:pt x="0" y="5801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05534" y="-1339108"/>
            <a:ext cx="6528134" cy="4735617"/>
          </a:xfrm>
          <a:custGeom>
            <a:avLst/>
            <a:gdLst/>
            <a:ahLst/>
            <a:cxnLst/>
            <a:rect l="l" t="t" r="r" b="b"/>
            <a:pathLst>
              <a:path w="6528134" h="4735617">
                <a:moveTo>
                  <a:pt x="0" y="0"/>
                </a:moveTo>
                <a:lnTo>
                  <a:pt x="6528133" y="0"/>
                </a:lnTo>
                <a:lnTo>
                  <a:pt x="6528133" y="4735616"/>
                </a:lnTo>
                <a:lnTo>
                  <a:pt x="0" y="4735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8892" y="7563044"/>
            <a:ext cx="4902693" cy="4322541"/>
          </a:xfrm>
          <a:custGeom>
            <a:avLst/>
            <a:gdLst/>
            <a:ahLst/>
            <a:cxnLst/>
            <a:rect l="l" t="t" r="r" b="b"/>
            <a:pathLst>
              <a:path w="4902693" h="4322541">
                <a:moveTo>
                  <a:pt x="0" y="0"/>
                </a:moveTo>
                <a:lnTo>
                  <a:pt x="4902692" y="0"/>
                </a:lnTo>
                <a:lnTo>
                  <a:pt x="4902692" y="4322540"/>
                </a:lnTo>
                <a:lnTo>
                  <a:pt x="0" y="43225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6320" y="-1442861"/>
            <a:ext cx="18204376" cy="11131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Термін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“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самопрезентація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” </a:t>
            </a:r>
            <a:r>
              <a:rPr lang="ru-RU" sz="45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</a:t>
            </a:r>
            <a:r>
              <a:rPr lang="en-US" sz="45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’</a:t>
            </a:r>
            <a:r>
              <a:rPr lang="ru-RU" sz="4500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явився</a:t>
            </a:r>
            <a:r>
              <a:rPr lang="ru-RU" sz="45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у 1959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році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завдяки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праці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Ервіна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Гофмана “</a:t>
            </a:r>
            <a:r>
              <a:rPr lang="en-US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Presentation of Self in Everyday Life” (“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Представлення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себе у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повсякденному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житті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”). </a:t>
            </a:r>
            <a:endParaRPr lang="ru-RU" sz="4500" dirty="0" smtClean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algn="ctr">
              <a:lnSpc>
                <a:spcPts val="6160"/>
              </a:lnSpc>
            </a:pPr>
            <a:endParaRPr lang="ru-RU" sz="4500" dirty="0" smtClean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algn="ctr">
              <a:lnSpc>
                <a:spcPts val="6160"/>
              </a:lnSpc>
            </a:pPr>
            <a:r>
              <a:rPr lang="ru-RU" sz="45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Е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. Гофман –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представник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пізнього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періоду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інтеракціонізму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й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фахівець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у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галузі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рольових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теорій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автор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напряму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соціальної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драматургії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–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дослідження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повсякденних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прийомів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підтримки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враження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в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аудиторії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.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Цей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напрям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вивчає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людину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з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позицій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її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включення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до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соціальної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групи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та у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контексті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процесу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презентації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себе перед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іншими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людьми. </a:t>
            </a:r>
            <a:endParaRPr lang="ru-RU" sz="4500" dirty="0" smtClean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algn="ctr">
              <a:lnSpc>
                <a:spcPts val="6160"/>
              </a:lnSpc>
            </a:pPr>
            <a:r>
              <a:rPr lang="ru-RU" sz="45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Для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своєї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нетрадиційної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соціологічної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моделі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Е. Гофман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використав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театральну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термінологію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.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Він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говорить про театр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акторів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і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глядачів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шаблони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і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ролі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сцену і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лаштунки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драматургійні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засоби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і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драматургійну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майстерність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містифікацію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.</a:t>
            </a:r>
            <a:endParaRPr lang="en-US" sz="4500" dirty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</p:spTree>
    <p:extLst>
      <p:ext uri="{BB962C8B-B14F-4D97-AF65-F5344CB8AC3E}">
        <p14:creationId xmlns:p14="http://schemas.microsoft.com/office/powerpoint/2010/main" val="4089407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549952" y="-4685052"/>
            <a:ext cx="15357113" cy="19657105"/>
          </a:xfrm>
          <a:custGeom>
            <a:avLst/>
            <a:gdLst/>
            <a:ahLst/>
            <a:cxnLst/>
            <a:rect l="l" t="t" r="r" b="b"/>
            <a:pathLst>
              <a:path w="15357113" h="19657105">
                <a:moveTo>
                  <a:pt x="0" y="0"/>
                </a:moveTo>
                <a:lnTo>
                  <a:pt x="15357113" y="0"/>
                </a:lnTo>
                <a:lnTo>
                  <a:pt x="15357113" y="19657104"/>
                </a:lnTo>
                <a:lnTo>
                  <a:pt x="0" y="19657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827576" y="6631016"/>
            <a:ext cx="7006091" cy="5254568"/>
          </a:xfrm>
          <a:custGeom>
            <a:avLst/>
            <a:gdLst/>
            <a:ahLst/>
            <a:cxnLst/>
            <a:rect l="l" t="t" r="r" b="b"/>
            <a:pathLst>
              <a:path w="7006091" h="5254568">
                <a:moveTo>
                  <a:pt x="7006091" y="0"/>
                </a:moveTo>
                <a:lnTo>
                  <a:pt x="0" y="0"/>
                </a:lnTo>
                <a:lnTo>
                  <a:pt x="0" y="5254568"/>
                </a:lnTo>
                <a:lnTo>
                  <a:pt x="7006091" y="5254568"/>
                </a:lnTo>
                <a:lnTo>
                  <a:pt x="700609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97376" y="-394825"/>
            <a:ext cx="6927459" cy="5801747"/>
          </a:xfrm>
          <a:custGeom>
            <a:avLst/>
            <a:gdLst/>
            <a:ahLst/>
            <a:cxnLst/>
            <a:rect l="l" t="t" r="r" b="b"/>
            <a:pathLst>
              <a:path w="6927459" h="5801747">
                <a:moveTo>
                  <a:pt x="0" y="0"/>
                </a:moveTo>
                <a:lnTo>
                  <a:pt x="6927458" y="0"/>
                </a:lnTo>
                <a:lnTo>
                  <a:pt x="6927458" y="5801747"/>
                </a:lnTo>
                <a:lnTo>
                  <a:pt x="0" y="5801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05534" y="-1339108"/>
            <a:ext cx="6528134" cy="4735617"/>
          </a:xfrm>
          <a:custGeom>
            <a:avLst/>
            <a:gdLst/>
            <a:ahLst/>
            <a:cxnLst/>
            <a:rect l="l" t="t" r="r" b="b"/>
            <a:pathLst>
              <a:path w="6528134" h="4735617">
                <a:moveTo>
                  <a:pt x="0" y="0"/>
                </a:moveTo>
                <a:lnTo>
                  <a:pt x="6528133" y="0"/>
                </a:lnTo>
                <a:lnTo>
                  <a:pt x="6528133" y="4735616"/>
                </a:lnTo>
                <a:lnTo>
                  <a:pt x="0" y="4735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8892" y="7563044"/>
            <a:ext cx="4902693" cy="4322541"/>
          </a:xfrm>
          <a:custGeom>
            <a:avLst/>
            <a:gdLst/>
            <a:ahLst/>
            <a:cxnLst/>
            <a:rect l="l" t="t" r="r" b="b"/>
            <a:pathLst>
              <a:path w="4902693" h="4322541">
                <a:moveTo>
                  <a:pt x="0" y="0"/>
                </a:moveTo>
                <a:lnTo>
                  <a:pt x="4902692" y="0"/>
                </a:lnTo>
                <a:lnTo>
                  <a:pt x="4902692" y="4322540"/>
                </a:lnTo>
                <a:lnTo>
                  <a:pt x="0" y="43225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27121" y="-1192634"/>
            <a:ext cx="18204376" cy="135165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uk-UA" sz="45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Гофман: люди - </a:t>
            </a:r>
            <a:r>
              <a:rPr lang="ru-RU" sz="45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“</a:t>
            </a:r>
            <a:r>
              <a:rPr lang="ru-RU" sz="4500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актори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”,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взаємодіють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у межах “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вистави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”,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що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утворена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контекстом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чи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ситуацією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для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передачі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іншим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людям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вражень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відповідно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до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цілей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“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актора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”. </a:t>
            </a:r>
            <a:endParaRPr lang="ru-RU" sz="4500" dirty="0" smtClean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algn="ctr">
              <a:lnSpc>
                <a:spcPts val="6160"/>
              </a:lnSpc>
            </a:pPr>
            <a:endParaRPr lang="ru-RU" sz="4500" dirty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algn="ctr">
              <a:lnSpc>
                <a:spcPts val="6160"/>
              </a:lnSpc>
            </a:pPr>
            <a:r>
              <a:rPr lang="uk-UA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Гофман розглядав соціальну дію як виставу, де вибір людиною маски або ролі є невипадковим</a:t>
            </a:r>
            <a:r>
              <a:rPr lang="uk-UA" sz="45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.</a:t>
            </a:r>
          </a:p>
          <a:p>
            <a:pPr algn="ctr">
              <a:lnSpc>
                <a:spcPts val="6160"/>
              </a:lnSpc>
            </a:pPr>
            <a:r>
              <a:rPr lang="uk-UA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Е. Гофман вважав, що людина у процесі соціалізації входить до різноманітних суспільних груп, а отже, “вона має стільки ж різних соціальних Я, скільки існує груп індивідів, думка яких для неї є важливою. У кожній з цих груп людина демонструє різні грані своєї особистості”. </a:t>
            </a:r>
            <a:endParaRPr lang="uk-UA" sz="4500" dirty="0" smtClean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algn="ctr">
              <a:lnSpc>
                <a:spcPts val="6160"/>
              </a:lnSpc>
            </a:pPr>
            <a:endParaRPr lang="uk-UA" sz="4500" dirty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algn="ctr">
              <a:lnSpc>
                <a:spcPts val="6160"/>
              </a:lnSpc>
            </a:pP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Люди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входять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у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поточну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соціальну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ситуацію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з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певним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життєвим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досвідом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спілкування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і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множиною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культурних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передумов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зрозумілих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більшості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.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Входячи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у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незнайому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ситуацію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з великою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кількістю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учасників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людина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зазвичай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намагається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її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оптимально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осягнути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щоб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відповідати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очікуванням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45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групи</a:t>
            </a: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.</a:t>
            </a:r>
            <a:endParaRPr lang="en-US" sz="4500" dirty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</p:spTree>
    <p:extLst>
      <p:ext uri="{BB962C8B-B14F-4D97-AF65-F5344CB8AC3E}">
        <p14:creationId xmlns:p14="http://schemas.microsoft.com/office/powerpoint/2010/main" val="1496717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549952" y="-4685052"/>
            <a:ext cx="15357113" cy="19657105"/>
          </a:xfrm>
          <a:custGeom>
            <a:avLst/>
            <a:gdLst/>
            <a:ahLst/>
            <a:cxnLst/>
            <a:rect l="l" t="t" r="r" b="b"/>
            <a:pathLst>
              <a:path w="15357113" h="19657105">
                <a:moveTo>
                  <a:pt x="0" y="0"/>
                </a:moveTo>
                <a:lnTo>
                  <a:pt x="15357113" y="0"/>
                </a:lnTo>
                <a:lnTo>
                  <a:pt x="15357113" y="19657104"/>
                </a:lnTo>
                <a:lnTo>
                  <a:pt x="0" y="19657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827576" y="6631016"/>
            <a:ext cx="7006091" cy="5254568"/>
          </a:xfrm>
          <a:custGeom>
            <a:avLst/>
            <a:gdLst/>
            <a:ahLst/>
            <a:cxnLst/>
            <a:rect l="l" t="t" r="r" b="b"/>
            <a:pathLst>
              <a:path w="7006091" h="5254568">
                <a:moveTo>
                  <a:pt x="7006091" y="0"/>
                </a:moveTo>
                <a:lnTo>
                  <a:pt x="0" y="0"/>
                </a:lnTo>
                <a:lnTo>
                  <a:pt x="0" y="5254568"/>
                </a:lnTo>
                <a:lnTo>
                  <a:pt x="7006091" y="5254568"/>
                </a:lnTo>
                <a:lnTo>
                  <a:pt x="700609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97376" y="-394825"/>
            <a:ext cx="6927459" cy="5801747"/>
          </a:xfrm>
          <a:custGeom>
            <a:avLst/>
            <a:gdLst/>
            <a:ahLst/>
            <a:cxnLst/>
            <a:rect l="l" t="t" r="r" b="b"/>
            <a:pathLst>
              <a:path w="6927459" h="5801747">
                <a:moveTo>
                  <a:pt x="0" y="0"/>
                </a:moveTo>
                <a:lnTo>
                  <a:pt x="6927458" y="0"/>
                </a:lnTo>
                <a:lnTo>
                  <a:pt x="6927458" y="5801747"/>
                </a:lnTo>
                <a:lnTo>
                  <a:pt x="0" y="5801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05534" y="-1339108"/>
            <a:ext cx="6528134" cy="4735617"/>
          </a:xfrm>
          <a:custGeom>
            <a:avLst/>
            <a:gdLst/>
            <a:ahLst/>
            <a:cxnLst/>
            <a:rect l="l" t="t" r="r" b="b"/>
            <a:pathLst>
              <a:path w="6528134" h="4735617">
                <a:moveTo>
                  <a:pt x="0" y="0"/>
                </a:moveTo>
                <a:lnTo>
                  <a:pt x="6528133" y="0"/>
                </a:lnTo>
                <a:lnTo>
                  <a:pt x="6528133" y="4735616"/>
                </a:lnTo>
                <a:lnTo>
                  <a:pt x="0" y="4735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8892" y="7563044"/>
            <a:ext cx="4902693" cy="4322541"/>
          </a:xfrm>
          <a:custGeom>
            <a:avLst/>
            <a:gdLst/>
            <a:ahLst/>
            <a:cxnLst/>
            <a:rect l="l" t="t" r="r" b="b"/>
            <a:pathLst>
              <a:path w="4902693" h="4322541">
                <a:moveTo>
                  <a:pt x="0" y="0"/>
                </a:moveTo>
                <a:lnTo>
                  <a:pt x="4902692" y="0"/>
                </a:lnTo>
                <a:lnTo>
                  <a:pt x="4902692" y="4322540"/>
                </a:lnTo>
                <a:lnTo>
                  <a:pt x="0" y="43225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27121" y="-1192634"/>
            <a:ext cx="18204376" cy="119006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На думку Е. Гофмана,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особистість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з’являючись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перед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іншими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людьми (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глядачами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), у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яких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вона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зацікавлена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повинна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мобілізувати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свою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активність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щоб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справити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певну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позицію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враження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: </a:t>
            </a:r>
            <a:endParaRPr lang="ru-RU" sz="6000" dirty="0" smtClean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algn="ctr">
              <a:lnSpc>
                <a:spcPts val="6160"/>
              </a:lnSpc>
            </a:pPr>
            <a:endParaRPr lang="ru-RU" sz="6000" dirty="0" smtClean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algn="just">
              <a:lnSpc>
                <a:spcPts val="6160"/>
              </a:lnSpc>
            </a:pP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-	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викликати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бажану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реакцію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;</a:t>
            </a:r>
          </a:p>
          <a:p>
            <a:pPr algn="just">
              <a:lnSpc>
                <a:spcPts val="6160"/>
              </a:lnSpc>
            </a:pP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-	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постати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перед “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тим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самим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обличчям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”;</a:t>
            </a:r>
          </a:p>
          <a:p>
            <a:pPr algn="just">
              <a:lnSpc>
                <a:spcPts val="6160"/>
              </a:lnSpc>
            </a:pP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-	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цього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акту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чекає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від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неї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аудиторія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;</a:t>
            </a:r>
          </a:p>
          <a:p>
            <a:pPr algn="just">
              <a:lnSpc>
                <a:spcPts val="6160"/>
              </a:lnSpc>
            </a:pP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-	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цього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вимагає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соціальна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роль;</a:t>
            </a:r>
          </a:p>
          <a:p>
            <a:pPr algn="just">
              <a:lnSpc>
                <a:spcPts val="6160"/>
              </a:lnSpc>
            </a:pP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-	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інакше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вона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ризикує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стати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незрозумілою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а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це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докорінно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змінить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ситуацію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у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цілому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;</a:t>
            </a:r>
          </a:p>
          <a:p>
            <a:pPr algn="just">
              <a:lnSpc>
                <a:spcPts val="6160"/>
              </a:lnSpc>
            </a:pP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-	прийти до “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розуміння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” і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саме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так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досягти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своєї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мети.</a:t>
            </a:r>
          </a:p>
          <a:p>
            <a:pPr algn="ctr">
              <a:lnSpc>
                <a:spcPts val="6160"/>
              </a:lnSpc>
            </a:pPr>
            <a:endParaRPr lang="en-US" sz="4500" dirty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</p:spTree>
    <p:extLst>
      <p:ext uri="{BB962C8B-B14F-4D97-AF65-F5344CB8AC3E}">
        <p14:creationId xmlns:p14="http://schemas.microsoft.com/office/powerpoint/2010/main" val="71822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549952" y="-4685052"/>
            <a:ext cx="15357113" cy="19657105"/>
          </a:xfrm>
          <a:custGeom>
            <a:avLst/>
            <a:gdLst/>
            <a:ahLst/>
            <a:cxnLst/>
            <a:rect l="l" t="t" r="r" b="b"/>
            <a:pathLst>
              <a:path w="15357113" h="19657105">
                <a:moveTo>
                  <a:pt x="0" y="0"/>
                </a:moveTo>
                <a:lnTo>
                  <a:pt x="15357113" y="0"/>
                </a:lnTo>
                <a:lnTo>
                  <a:pt x="15357113" y="19657104"/>
                </a:lnTo>
                <a:lnTo>
                  <a:pt x="0" y="19657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827576" y="6631016"/>
            <a:ext cx="7006091" cy="5254568"/>
          </a:xfrm>
          <a:custGeom>
            <a:avLst/>
            <a:gdLst/>
            <a:ahLst/>
            <a:cxnLst/>
            <a:rect l="l" t="t" r="r" b="b"/>
            <a:pathLst>
              <a:path w="7006091" h="5254568">
                <a:moveTo>
                  <a:pt x="7006091" y="0"/>
                </a:moveTo>
                <a:lnTo>
                  <a:pt x="0" y="0"/>
                </a:lnTo>
                <a:lnTo>
                  <a:pt x="0" y="5254568"/>
                </a:lnTo>
                <a:lnTo>
                  <a:pt x="7006091" y="5254568"/>
                </a:lnTo>
                <a:lnTo>
                  <a:pt x="700609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97376" y="-394825"/>
            <a:ext cx="6927459" cy="5801747"/>
          </a:xfrm>
          <a:custGeom>
            <a:avLst/>
            <a:gdLst/>
            <a:ahLst/>
            <a:cxnLst/>
            <a:rect l="l" t="t" r="r" b="b"/>
            <a:pathLst>
              <a:path w="6927459" h="5801747">
                <a:moveTo>
                  <a:pt x="0" y="0"/>
                </a:moveTo>
                <a:lnTo>
                  <a:pt x="6927458" y="0"/>
                </a:lnTo>
                <a:lnTo>
                  <a:pt x="6927458" y="5801747"/>
                </a:lnTo>
                <a:lnTo>
                  <a:pt x="0" y="5801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05534" y="-1339108"/>
            <a:ext cx="6528134" cy="4735617"/>
          </a:xfrm>
          <a:custGeom>
            <a:avLst/>
            <a:gdLst/>
            <a:ahLst/>
            <a:cxnLst/>
            <a:rect l="l" t="t" r="r" b="b"/>
            <a:pathLst>
              <a:path w="6528134" h="4735617">
                <a:moveTo>
                  <a:pt x="0" y="0"/>
                </a:moveTo>
                <a:lnTo>
                  <a:pt x="6528133" y="0"/>
                </a:lnTo>
                <a:lnTo>
                  <a:pt x="6528133" y="4735616"/>
                </a:lnTo>
                <a:lnTo>
                  <a:pt x="0" y="4735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8892" y="7563044"/>
            <a:ext cx="4902693" cy="4322541"/>
          </a:xfrm>
          <a:custGeom>
            <a:avLst/>
            <a:gdLst/>
            <a:ahLst/>
            <a:cxnLst/>
            <a:rect l="l" t="t" r="r" b="b"/>
            <a:pathLst>
              <a:path w="4902693" h="4322541">
                <a:moveTo>
                  <a:pt x="0" y="0"/>
                </a:moveTo>
                <a:lnTo>
                  <a:pt x="4902692" y="0"/>
                </a:lnTo>
                <a:lnTo>
                  <a:pt x="4902692" y="4322540"/>
                </a:lnTo>
                <a:lnTo>
                  <a:pt x="0" y="43225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6320" y="-1790700"/>
            <a:ext cx="18204376" cy="143116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Е. Гофман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позначає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терміном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вистава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(</a:t>
            </a:r>
            <a:r>
              <a:rPr lang="en-US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peformance</a:t>
            </a:r>
            <a:r>
              <a:rPr lang="en-US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) 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будь-яку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активність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людини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що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впливає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на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глядачів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у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часовий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період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коли </a:t>
            </a:r>
            <a:r>
              <a:rPr lang="ru-RU" sz="60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вона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безпосередньо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постає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перед ними. А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терміном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фасад (</a:t>
            </a:r>
            <a:r>
              <a:rPr lang="en-US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front) –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частину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ситуації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функція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якої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–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надавати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ситуації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у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цілому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певного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значення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в очах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спостерігачів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.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Він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називає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стандартні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60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складові</a:t>
            </a:r>
            <a:r>
              <a:rPr lang="ru-RU" sz="60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фасаду</a:t>
            </a:r>
            <a:r>
              <a:rPr lang="ru-RU" sz="60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:</a:t>
            </a:r>
          </a:p>
          <a:p>
            <a:pPr algn="ctr">
              <a:lnSpc>
                <a:spcPts val="6160"/>
              </a:lnSpc>
            </a:pPr>
            <a:endParaRPr lang="uk-UA" sz="6000" dirty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algn="just">
              <a:lnSpc>
                <a:spcPts val="6160"/>
              </a:lnSpc>
            </a:pPr>
            <a:r>
              <a:rPr lang="ru-RU" sz="45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1)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декорації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(</a:t>
            </a:r>
            <a:r>
              <a:rPr lang="en-US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setting),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що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включають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фурнітуру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декор,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приладдя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звуковий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супровід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5400" dirty="0" err="1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серед</a:t>
            </a:r>
            <a:r>
              <a:rPr lang="ru-RU" sz="54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яких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власне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і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розгортається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вистава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(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згадайте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dirty="0" smtClean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карнавал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);</a:t>
            </a:r>
          </a:p>
          <a:p>
            <a:pPr algn="just">
              <a:lnSpc>
                <a:spcPts val="6160"/>
              </a:lnSpc>
            </a:pP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2)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особистий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фасад (</a:t>
            </a:r>
            <a:r>
              <a:rPr lang="en-US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personal front)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слугує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ідентифікації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актора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те, “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що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рухається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з ним,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куди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б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він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не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пішов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”.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Сюди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належать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усі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знаки й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символи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відмінності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вік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стать, раса,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особливості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мовлення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зовнішності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, </a:t>
            </a:r>
            <a:r>
              <a:rPr lang="ru-RU" sz="5400" dirty="0" err="1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міміка</a:t>
            </a:r>
            <a:r>
              <a:rPr lang="ru-RU" sz="5400" dirty="0">
                <a:solidFill>
                  <a:srgbClr val="FFFFFF"/>
                </a:solidFill>
                <a:latin typeface="Balsamiq Sans"/>
                <a:ea typeface="Balsamiq Sans"/>
                <a:cs typeface="Balsamiq Sans"/>
                <a:sym typeface="Balsamiq Sans"/>
              </a:rPr>
              <a:t> та жести. </a:t>
            </a:r>
          </a:p>
          <a:p>
            <a:pPr algn="ctr">
              <a:lnSpc>
                <a:spcPts val="6160"/>
              </a:lnSpc>
            </a:pPr>
            <a:endParaRPr lang="en-US" sz="4500" dirty="0">
              <a:solidFill>
                <a:srgbClr val="FFFFFF"/>
              </a:solidFill>
              <a:latin typeface="Balsamiq Sans"/>
              <a:ea typeface="Balsamiq Sans"/>
              <a:cs typeface="Balsamiq Sans"/>
              <a:sym typeface="Balsamiq Sans"/>
            </a:endParaRPr>
          </a:p>
        </p:txBody>
      </p:sp>
    </p:spTree>
    <p:extLst>
      <p:ext uri="{BB962C8B-B14F-4D97-AF65-F5344CB8AC3E}">
        <p14:creationId xmlns:p14="http://schemas.microsoft.com/office/powerpoint/2010/main" val="2662113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1564</Words>
  <Application>Microsoft Office PowerPoint</Application>
  <PresentationFormat>Произвольный</PresentationFormat>
  <Paragraphs>107</Paragraphs>
  <Slides>34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Balsamiq Sans</vt:lpstr>
      <vt:lpstr>Scripter</vt:lpstr>
      <vt:lpstr>Calibri</vt:lpstr>
      <vt:lpstr>Arial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Navy White Universe Illustration Project Presentation</dc:title>
  <cp:lastModifiedBy>DDD</cp:lastModifiedBy>
  <cp:revision>25</cp:revision>
  <dcterms:created xsi:type="dcterms:W3CDTF">2006-08-16T00:00:00Z</dcterms:created>
  <dcterms:modified xsi:type="dcterms:W3CDTF">2025-05-12T10:09:15Z</dcterms:modified>
  <dc:identifier>DAGVGOsE8mA</dc:identifier>
</cp:coreProperties>
</file>