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63" r:id="rId4"/>
    <p:sldId id="286" r:id="rId5"/>
    <p:sldId id="287" r:id="rId6"/>
    <p:sldId id="291" r:id="rId7"/>
    <p:sldId id="292" r:id="rId8"/>
    <p:sldId id="288" r:id="rId9"/>
    <p:sldId id="289" r:id="rId10"/>
    <p:sldId id="29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-581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B023-FB26-4092-AA61-FB6567A3205F}" type="datetimeFigureOut">
              <a:rPr lang="en-US" smtClean="0"/>
              <a:pPr/>
              <a:t>2/13/2022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C46-795E-4132-A77C-33CD26D3CB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045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B023-FB26-4092-AA61-FB6567A3205F}" type="datetimeFigureOut">
              <a:rPr lang="en-US" smtClean="0"/>
              <a:pPr/>
              <a:t>2/13/2022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C46-795E-4132-A77C-33CD26D3CB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9962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B023-FB26-4092-AA61-FB6567A3205F}" type="datetimeFigureOut">
              <a:rPr lang="en-US" smtClean="0"/>
              <a:pPr/>
              <a:t>2/13/2022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C46-795E-4132-A77C-33CD26D3CB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975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B023-FB26-4092-AA61-FB6567A3205F}" type="datetimeFigureOut">
              <a:rPr lang="en-US" smtClean="0"/>
              <a:pPr/>
              <a:t>2/13/2022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C46-795E-4132-A77C-33CD26D3CB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76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B023-FB26-4092-AA61-FB6567A3205F}" type="datetimeFigureOut">
              <a:rPr lang="en-US" smtClean="0"/>
              <a:pPr/>
              <a:t>2/13/2022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C46-795E-4132-A77C-33CD26D3CB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5483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B023-FB26-4092-AA61-FB6567A3205F}" type="datetimeFigureOut">
              <a:rPr lang="en-US" smtClean="0"/>
              <a:pPr/>
              <a:t>2/13/2022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C46-795E-4132-A77C-33CD26D3CB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1215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B023-FB26-4092-AA61-FB6567A3205F}" type="datetimeFigureOut">
              <a:rPr lang="en-US" smtClean="0"/>
              <a:pPr/>
              <a:t>2/13/2022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C46-795E-4132-A77C-33CD26D3CB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9579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B023-FB26-4092-AA61-FB6567A3205F}" type="datetimeFigureOut">
              <a:rPr lang="en-US" smtClean="0"/>
              <a:pPr/>
              <a:t>2/13/2022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C46-795E-4132-A77C-33CD26D3CB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5434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B023-FB26-4092-AA61-FB6567A3205F}" type="datetimeFigureOut">
              <a:rPr lang="en-US" smtClean="0"/>
              <a:pPr/>
              <a:t>2/13/2022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C46-795E-4132-A77C-33CD26D3CB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812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B023-FB26-4092-AA61-FB6567A3205F}" type="datetimeFigureOut">
              <a:rPr lang="en-US" smtClean="0"/>
              <a:pPr/>
              <a:t>2/13/2022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C46-795E-4132-A77C-33CD26D3CB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7149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B023-FB26-4092-AA61-FB6567A3205F}" type="datetimeFigureOut">
              <a:rPr lang="en-US" smtClean="0"/>
              <a:pPr/>
              <a:t>2/13/2022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C46-795E-4132-A77C-33CD26D3CB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1003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EB023-FB26-4092-AA61-FB6567A3205F}" type="datetimeFigureOut">
              <a:rPr lang="en-US" smtClean="0"/>
              <a:pPr/>
              <a:t>2/13/2022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7BC46-795E-4132-A77C-33CD26D3CB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5821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52;&#1086;&#1111;%20&#1076;&#1086;&#1082;&#1091;&#1084;&#1077;&#1085;&#1090;&#1080;\&#1047;&#1053;&#1059;\&#1042;&#1080;&#1082;&#1083;&#1072;&#1076;&#1072;&#1094;&#1100;&#1082;&#1072;%20&#1076;&#1110;&#1103;&#1083;&#1100;&#1085;&#1110;&#1089;&#1090;&#1100;\&#1050;&#1091;&#1088;&#1089;&#1080;\PHD\&#1044;&#1080;&#1089;&#1082;&#1091;&#1089;&#1110;&#1081;&#1085;&#1110;%20&#1087;&#1088;&#1086;&#1073;&#1083;&#1077;&#1084;&#1080;%20&#1056;&#1077;&#1085;&#1077;&#1089;&#1072;&#1085;&#1089;&#1091;\&#1052;&#1072;&#1090;&#1077;&#1088;&#1110;&#1072;&#1083;&#1080;\The%20Flea%20by%20John%20Donne.mp4" TargetMode="Externa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52;&#1086;&#1111;%20&#1076;&#1086;&#1082;&#1091;&#1084;&#1077;&#1085;&#1090;&#1080;\&#1047;&#1053;&#1059;\&#1042;&#1080;&#1082;&#1083;&#1072;&#1076;&#1072;&#1094;&#1100;&#1082;&#1072;%20&#1076;&#1110;&#1103;&#1083;&#1100;&#1085;&#1110;&#1089;&#1090;&#1100;\&#1050;&#1091;&#1088;&#1089;&#1080;\PHD\&#1044;&#1080;&#1089;&#1082;&#1091;&#1089;&#1110;&#1081;&#1085;&#1110;%20&#1087;&#1088;&#1086;&#1073;&#1083;&#1077;&#1084;&#1080;%20&#1056;&#1077;&#1085;&#1077;&#1089;&#1072;&#1085;&#1089;&#1091;\&#1052;&#1072;&#1090;&#1077;&#1088;&#1110;&#1072;&#1083;&#1080;\&#1044;&#1078;&#1086;&#1085;%20&#1044;&#1086;&#1085;&#1085;.%20&#1069;&#1082;&#1089;&#1090;&#1072;&#1079;.mp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52;&#1086;&#1111;%20&#1076;&#1086;&#1082;&#1091;&#1084;&#1077;&#1085;&#1090;&#1080;\&#1047;&#1053;&#1059;\&#1042;&#1080;&#1082;&#1083;&#1072;&#1076;&#1072;&#1094;&#1100;&#1082;&#1072;%20&#1076;&#1110;&#1103;&#1083;&#1100;&#1085;&#1110;&#1089;&#1090;&#1100;\&#1050;&#1091;&#1088;&#1089;&#1080;\PHD\&#1044;&#1080;&#1089;&#1082;&#1091;&#1089;&#1110;&#1081;&#1085;&#1110;%20&#1087;&#1088;&#1086;&#1073;&#1083;&#1077;&#1084;&#1080;%20&#1056;&#1077;&#1085;&#1077;&#1089;&#1072;&#1085;&#1089;&#1091;\&#1052;&#1072;&#1090;&#1077;&#1088;&#1110;&#1072;&#1083;&#1080;\&#1044;&#1078;&#1086;&#1085;%20&#1044;&#1086;&#1085;&#1085;%20-%20&#1041;&#1083;&#1072;&#1075;&#1086;&#1095;&#1077;&#1089;&#1090;&#1080;&#1074;&#1099;&#1077;%20&#1088;&#1072;&#1079;&#1084;&#1099;&#1096;&#1083;&#1077;&#1085;&#1080;&#1103;.mp4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52;&#1086;&#1111;%20&#1076;&#1086;&#1082;&#1091;&#1084;&#1077;&#1085;&#1090;&#1080;\&#1047;&#1053;&#1059;\&#1042;&#1080;&#1082;&#1083;&#1072;&#1076;&#1072;&#1094;&#1100;&#1082;&#1072;%20&#1076;&#1110;&#1103;&#1083;&#1100;&#1085;&#1110;&#1089;&#1090;&#1100;\&#1050;&#1091;&#1088;&#1089;&#1080;\PHD\&#1044;&#1080;&#1089;&#1082;&#1091;&#1089;&#1110;&#1081;&#1085;&#1110;%20&#1087;&#1088;&#1086;&#1073;&#1083;&#1077;&#1084;&#1080;%20&#1056;&#1077;&#1085;&#1077;&#1089;&#1072;&#1085;&#1089;&#1091;\&#1052;&#1072;&#1090;&#1077;&#1088;&#1110;&#1072;&#1083;&#1080;\&#1044;&#1078;&#1086;&#1085;%20&#1044;&#1086;&#1085;&#1085;.%20&#1055;&#1088;&#1086;&#1097;&#1072;&#1085;&#1080;&#1077;,%20&#1079;&#1072;&#1087;&#1088;&#1077;&#1097;&#1072;&#1102;&#1097;&#1077;&#1077;%20&#1089;&#1082;&#1086;&#1088;&#1073;&#1100;.%20&#1055;.mp4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3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1524000" y="428625"/>
            <a:ext cx="9748838" cy="1014413"/>
          </a:xfrm>
        </p:spPr>
        <p:txBody>
          <a:bodyPr>
            <a:normAutofit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Поезія англійського бароко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9200" y="1914524"/>
            <a:ext cx="9144000" cy="942975"/>
          </a:xfrm>
        </p:spPr>
        <p:txBody>
          <a:bodyPr>
            <a:noAutofit/>
          </a:bodyPr>
          <a:lstStyle/>
          <a:p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512095" y="3212305"/>
            <a:ext cx="9458324" cy="3319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17536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30189"/>
            <a:ext cx="10515600" cy="1460499"/>
          </a:xfrm>
        </p:spPr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Поети-кавалери, або «сини Бена»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25625"/>
            <a:ext cx="8954193" cy="46583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Продовжувачі традицій Бена Джонсона: Джон </a:t>
            </a:r>
            <a:r>
              <a:rPr lang="uk-UA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Саклінг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Роберт </a:t>
            </a:r>
            <a:r>
              <a:rPr lang="uk-UA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Геррік</a:t>
            </a:r>
            <a:endParaRPr lang="uk-UA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РИСИ ПОЕТИКИ: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іронічне, навіть скептичне ставлення до кохання,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ліричний герой – гурман кохання, 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 любовної гри і насолоди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підвищена увага до деталі, дрібнички дамського вбрання.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080" y="365125"/>
            <a:ext cx="1591681" cy="200551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79735" y="2505580"/>
            <a:ext cx="1636028" cy="205672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81162" y="4804756"/>
            <a:ext cx="1534599" cy="1874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279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3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4707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48589"/>
            <a:ext cx="10515600" cy="442837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Англійське 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бароко: дві поетичні школи.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Джон Донн як засновник метафізичної поезії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Поети </a:t>
            </a:r>
            <a:r>
              <a:rPr lang="uk-UA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–кавалери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або сини Бена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8595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33005"/>
            <a:ext cx="10515600" cy="1313410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Бароко в Англії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7156" y="1825625"/>
            <a:ext cx="10206644" cy="4351338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Поети-метафізики: Д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жон </a:t>
            </a:r>
            <a:r>
              <a:rPr lang="uk-UA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Донн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Джордж </a:t>
            </a:r>
            <a:r>
              <a:rPr lang="uk-UA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Герберт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Ендрю </a:t>
            </a:r>
            <a:r>
              <a:rPr lang="uk-UA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Марвел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Томас </a:t>
            </a:r>
            <a:r>
              <a:rPr lang="uk-UA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Крешо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РИСИ ПОЕТИКИ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Сповідували неоплатонічні погляди, порив до безкрайнього, до осяяння;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сміливе поєднання віддалених асоціацій, несподівані повороти думки;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дисгармонії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світу, звернення до суб'єктивного досвіду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 не в силах відновити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світобудову, але він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шукає і знаходить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 зв'язки; культ гри розуму.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3163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641" y="365125"/>
            <a:ext cx="6400800" cy="1325563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Джон </a:t>
            </a:r>
            <a:r>
              <a:rPr lang="uk-UA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Донн</a:t>
            </a:r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(1572–1631)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278832" y="802051"/>
            <a:ext cx="4442114" cy="541171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1" y="2393416"/>
            <a:ext cx="5940829" cy="3953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09846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0723"/>
            <a:ext cx="10515600" cy="1193179"/>
          </a:xfrm>
        </p:spPr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Вірші буремної юності Джона Донна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The Flea by John Donne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798955" y="1527717"/>
            <a:ext cx="6010507" cy="450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2198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635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Джон Донн. Екстаз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Джон Донн. Экстаз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21619" y="1586261"/>
            <a:ext cx="6062546" cy="454691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34176"/>
            <a:ext cx="10515600" cy="1126274"/>
          </a:xfrm>
        </p:spPr>
        <p:txBody>
          <a:bodyPr/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Благочестиві роздуми. Джон Донн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Джон Донн - Благочестивые размышления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65863" y="1577897"/>
            <a:ext cx="5999356" cy="44995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06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81290"/>
          </a:xfrm>
        </p:spPr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жанри і теми поезії </a:t>
            </a:r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Донна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5796"/>
            <a:ext cx="10515600" cy="468837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«Внутрішній розлад як причина складності його лірики, поєднання фривольного гедонізму і гіркоти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богооставленості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радощів буття і глибокого трагізму» (А. Горбунов).</a:t>
            </a:r>
          </a:p>
          <a:p>
            <a:pPr marL="514350" indent="-514350">
              <a:buFont typeface="+mj-lt"/>
              <a:buAutoNum type="arabicPeriod"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Елегії, пісні та вірші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(кохання як гра, що подається крізь призму іронії, і як те, що протистоїть смерті): вірш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«Блоха».</a:t>
            </a:r>
          </a:p>
          <a:p>
            <a:pPr marL="531813" indent="0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Сонети і пісні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неоплатоніча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візія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кохання як містичного союзу закоханих, як божественного екстазу (тілесне і духовне як цілісність).</a:t>
            </a:r>
          </a:p>
          <a:p>
            <a:pPr marL="531813" indent="0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Траурні елегії – «Роковини»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суєтність буття, невідворотність смерті) «Перші роковини».</a:t>
            </a:r>
          </a:p>
          <a:p>
            <a:pPr marL="531813" indent="0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Релігійна лірика –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(духовні медитації в стилі єзуїта Ігнатія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Лойоли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«Священні сонети».</a:t>
            </a:r>
          </a:p>
          <a:p>
            <a:pPr marL="514350" indent="-514350">
              <a:buFont typeface="+mj-lt"/>
              <a:buAutoNum type="arabicPeriod"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xmlns="" val="1461283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131" y="182880"/>
            <a:ext cx="11621193" cy="1064030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«Прощання, що забороняє скорботу»,  </a:t>
            </a:r>
            <a:r>
              <a:rPr lang="uk-UA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</a:t>
            </a: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Донн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Джон Донн. Прощание, запрещающее скорбь. П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787805" y="1519353"/>
            <a:ext cx="6233531" cy="4675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738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82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</TotalTime>
  <Words>240</Words>
  <Application>Microsoft Office PowerPoint</Application>
  <PresentationFormat>Произвольный</PresentationFormat>
  <Paragraphs>31</Paragraphs>
  <Slides>10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Поезія англійського бароко</vt:lpstr>
      <vt:lpstr>План</vt:lpstr>
      <vt:lpstr>Бароко в Англії</vt:lpstr>
      <vt:lpstr>Джон Донн (1572–1631)</vt:lpstr>
      <vt:lpstr>Вірші буремної юності Джона Донна</vt:lpstr>
      <vt:lpstr>Джон Донн. Екстаз</vt:lpstr>
      <vt:lpstr>Благочестиві роздуми. Джон Донн</vt:lpstr>
      <vt:lpstr>Основні жанри і теми поезії Дж. Донна</vt:lpstr>
      <vt:lpstr>«Прощання, що забороняє скорботу»,  Дж. Донн</vt:lpstr>
      <vt:lpstr>Поети-кавалери, або «сини Бена»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 Торкут</dc:creator>
  <cp:lastModifiedBy>ЮРИЙ</cp:lastModifiedBy>
  <cp:revision>45</cp:revision>
  <dcterms:created xsi:type="dcterms:W3CDTF">2021-03-02T12:24:19Z</dcterms:created>
  <dcterms:modified xsi:type="dcterms:W3CDTF">2022-02-13T21:32:13Z</dcterms:modified>
</cp:coreProperties>
</file>