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75" r:id="rId4"/>
    <p:sldId id="258" r:id="rId5"/>
    <p:sldId id="259" r:id="rId6"/>
    <p:sldId id="276" r:id="rId7"/>
    <p:sldId id="260" r:id="rId8"/>
    <p:sldId id="261" r:id="rId9"/>
    <p:sldId id="262" r:id="rId10"/>
    <p:sldId id="263" r:id="rId11"/>
    <p:sldId id="264" r:id="rId12"/>
    <p:sldId id="265" r:id="rId13"/>
    <p:sldId id="277" r:id="rId14"/>
    <p:sldId id="278" r:id="rId15"/>
    <p:sldId id="279" r:id="rId16"/>
    <p:sldId id="274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8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C3868-2507-4F95-903F-9711FFE37149}" type="datetimeFigureOut">
              <a:rPr lang="en-US" smtClean="0"/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1A3A3-D7E8-4569-B3BA-9181E562A70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Лекція 7.</a:t>
            </a:r>
            <a:r>
              <a:rPr lang="uk-UA" sz="4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ПРОБЛЕМИ</a:t>
            </a:r>
            <a:r>
              <a:rPr lang="uk-UA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СУЧАСНОЇ ЕСТЕТИКИ(2 год)</a:t>
            </a:r>
            <a:b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8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План: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80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Проблематизація</a:t>
            </a: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сучасного естетичного дискурсу. 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Кітч і </a:t>
            </a:r>
            <a:r>
              <a:rPr lang="uk-UA" sz="80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кемп</a:t>
            </a: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як провідні категорії некласичної естетики. Актуалізація нового способу освоєння естетичної реальності у категоріях “тривіальне”, “банальне”, “похабне”.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Естетизація “потворного” як етико-естетична і правова проблема сучасності.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0">
              <a:lnSpc>
                <a:spcPct val="105000"/>
              </a:lnSpc>
              <a:buNone/>
            </a:pPr>
            <a:r>
              <a:rPr lang="uk-UA" sz="8000" b="1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5000"/>
              </a:lnSpc>
            </a:pPr>
            <a:r>
              <a:rPr lang="uk-UA" sz="8000" b="1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Основні поняття</a:t>
            </a: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: мистецтво, проблема межі мистецтва, сучасні проблеми естетики, некласична естетика, кітч, </a:t>
            </a:r>
            <a:r>
              <a:rPr lang="uk-UA" sz="80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кемп</a:t>
            </a: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 тривіальне, похабне, потворне </a:t>
            </a: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  <a:sym typeface="+mn-ea"/>
              </a:rPr>
              <a:t>як категорії некласичної естетики.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uk-UA" sz="8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8000" i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8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80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uk-UA" dirty="0"/>
              <a:t>КІТЧ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Чеський</a:t>
            </a:r>
            <a:r>
              <a:rPr lang="ru-RU" dirty="0"/>
              <a:t> теоретик </a:t>
            </a:r>
            <a:r>
              <a:rPr lang="ru-RU" dirty="0" err="1"/>
              <a:t>мистецтва</a:t>
            </a:r>
            <a:r>
              <a:rPr lang="ru-RU" dirty="0"/>
              <a:t> Томаш </a:t>
            </a:r>
            <a:r>
              <a:rPr lang="ru-RU" dirty="0" err="1"/>
              <a:t>Кулка</a:t>
            </a:r>
            <a:r>
              <a:rPr lang="ru-RU" dirty="0"/>
              <a:t> </a:t>
            </a:r>
            <a:r>
              <a:rPr lang="ru-RU" dirty="0" err="1"/>
              <a:t>описував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кічеве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 </a:t>
            </a:r>
            <a:r>
              <a:rPr lang="ru-RU" dirty="0" err="1"/>
              <a:t>наслідує</a:t>
            </a:r>
            <a:r>
              <a:rPr lang="ru-RU" dirty="0"/>
              <a:t> дороге, </a:t>
            </a:r>
            <a:r>
              <a:rPr lang="ru-RU" dirty="0" err="1"/>
              <a:t>нетривале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складне у </a:t>
            </a:r>
            <a:r>
              <a:rPr lang="ru-RU" dirty="0" err="1"/>
              <a:t>виготовленні</a:t>
            </a:r>
            <a:r>
              <a:rPr lang="ru-RU" dirty="0"/>
              <a:t> та </a:t>
            </a:r>
            <a:r>
              <a:rPr lang="ru-RU" dirty="0" err="1"/>
              <a:t>підтриманні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замість</a:t>
            </a:r>
            <a:r>
              <a:rPr lang="ru-RU" dirty="0"/>
              <a:t> букету з </a:t>
            </a:r>
            <a:r>
              <a:rPr lang="ru-RU" dirty="0" err="1"/>
              <a:t>живих</a:t>
            </a:r>
            <a:r>
              <a:rPr lang="ru-RU" dirty="0"/>
              <a:t> </a:t>
            </a:r>
            <a:r>
              <a:rPr lang="ru-RU" dirty="0" err="1"/>
              <a:t>квітів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букети</a:t>
            </a:r>
            <a:r>
              <a:rPr lang="ru-RU" dirty="0"/>
              <a:t>, </a:t>
            </a:r>
            <a:r>
              <a:rPr lang="ru-RU" dirty="0" err="1"/>
              <a:t>виготовлені</a:t>
            </a:r>
            <a:r>
              <a:rPr lang="ru-RU" dirty="0"/>
              <a:t> з пластику;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дорогоцінних</a:t>
            </a:r>
            <a:r>
              <a:rPr lang="ru-RU" dirty="0"/>
              <a:t> прикрас — </a:t>
            </a:r>
            <a:r>
              <a:rPr lang="ru-RU" dirty="0" err="1"/>
              <a:t>дешеву</a:t>
            </a:r>
            <a:r>
              <a:rPr lang="ru-RU" dirty="0"/>
              <a:t> </a:t>
            </a:r>
            <a:r>
              <a:rPr lang="ru-RU" dirty="0" err="1"/>
              <a:t>біжутерію</a:t>
            </a:r>
            <a:r>
              <a:rPr lang="ru-RU" dirty="0"/>
              <a:t>,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подібну</a:t>
            </a:r>
            <a:r>
              <a:rPr lang="ru-RU" dirty="0"/>
              <a:t> </a:t>
            </a:r>
            <a:r>
              <a:rPr lang="ru-RU" dirty="0" err="1"/>
              <a:t>зовні</a:t>
            </a:r>
            <a:r>
              <a:rPr lang="ru-RU" dirty="0"/>
              <a:t>;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виконаних</a:t>
            </a:r>
            <a:r>
              <a:rPr lang="ru-RU" dirty="0"/>
              <a:t> на </a:t>
            </a:r>
            <a:r>
              <a:rPr lang="ru-RU" dirty="0" err="1"/>
              <a:t>індивідуальне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картин — </a:t>
            </a:r>
            <a:r>
              <a:rPr lang="ru-RU" dirty="0" err="1"/>
              <a:t>копії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продукуються</a:t>
            </a:r>
            <a:r>
              <a:rPr lang="ru-RU" dirty="0"/>
              <a:t>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примірниках</a:t>
            </a:r>
            <a:r>
              <a:rPr lang="ru-RU" dirty="0"/>
              <a:t>. Головна мета </a:t>
            </a:r>
            <a:r>
              <a:rPr lang="ru-RU" dirty="0" err="1"/>
              <a:t>кічу</a:t>
            </a:r>
            <a:r>
              <a:rPr lang="ru-RU" dirty="0"/>
              <a:t> — </a:t>
            </a:r>
            <a:r>
              <a:rPr lang="ru-RU" dirty="0" err="1"/>
              <a:t>здаватися</a:t>
            </a:r>
            <a:r>
              <a:rPr lang="ru-RU" dirty="0"/>
              <a:t> </a:t>
            </a:r>
            <a:r>
              <a:rPr lang="ru-RU" dirty="0" err="1"/>
              <a:t>дорожчим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якіснішим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насправді</a:t>
            </a:r>
            <a:r>
              <a:rPr lang="ru-RU" dirty="0"/>
              <a:t>.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Кулкою</a:t>
            </a:r>
            <a:r>
              <a:rPr lang="ru-RU" dirty="0"/>
              <a:t>,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кічу</a:t>
            </a:r>
            <a:r>
              <a:rPr lang="ru-RU" dirty="0"/>
              <a:t>: 1)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в </a:t>
            </a:r>
            <a:r>
              <a:rPr lang="ru-RU" dirty="0" err="1"/>
              <a:t>загалу</a:t>
            </a:r>
            <a:r>
              <a:rPr lang="ru-RU" dirty="0"/>
              <a:t> та 2) </a:t>
            </a:r>
            <a:r>
              <a:rPr lang="ru-RU" dirty="0" err="1"/>
              <a:t>розглядається</a:t>
            </a:r>
            <a:r>
              <a:rPr lang="ru-RU" dirty="0"/>
              <a:t> (</a:t>
            </a:r>
            <a:r>
              <a:rPr lang="ru-RU" dirty="0" err="1"/>
              <a:t>принаймні</a:t>
            </a:r>
            <a:r>
              <a:rPr lang="ru-RU" dirty="0"/>
              <a:t> </a:t>
            </a:r>
            <a:r>
              <a:rPr lang="ru-RU" dirty="0" err="1"/>
              <a:t>мистецько</a:t>
            </a:r>
            <a:r>
              <a:rPr lang="ru-RU" dirty="0"/>
              <a:t> </a:t>
            </a:r>
            <a:r>
              <a:rPr lang="ru-RU" dirty="0" err="1"/>
              <a:t>освіченою</a:t>
            </a:r>
            <a:r>
              <a:rPr lang="ru-RU" dirty="0"/>
              <a:t> </a:t>
            </a:r>
            <a:r>
              <a:rPr lang="ru-RU" dirty="0" err="1"/>
              <a:t>елітою</a:t>
            </a:r>
            <a:r>
              <a:rPr lang="ru-RU" dirty="0"/>
              <a:t>) як </a:t>
            </a:r>
            <a:r>
              <a:rPr lang="ru-RU" dirty="0" err="1"/>
              <a:t>поганий</a:t>
            </a:r>
            <a:r>
              <a:rPr lang="ru-RU" dirty="0"/>
              <a:t>[2].</a:t>
            </a:r>
            <a:endParaRPr lang="ru-RU" dirty="0"/>
          </a:p>
          <a:p>
            <a:pPr marL="0" indent="0">
              <a:buNone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правила </a:t>
            </a:r>
            <a:r>
              <a:rPr lang="ru-RU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кічу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u-RU" dirty="0" err="1"/>
              <a:t>Кіч</a:t>
            </a:r>
            <a:r>
              <a:rPr lang="ru-RU" dirty="0"/>
              <a:t> </a:t>
            </a:r>
            <a:r>
              <a:rPr lang="ru-RU" dirty="0" err="1"/>
              <a:t>зображає</a:t>
            </a:r>
            <a:r>
              <a:rPr lang="ru-RU" dirty="0"/>
              <a:t> </a:t>
            </a:r>
            <a:r>
              <a:rPr lang="ru-RU" dirty="0" err="1"/>
              <a:t>прекрасний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емоційно</a:t>
            </a:r>
            <a:r>
              <a:rPr lang="ru-RU" dirty="0"/>
              <a:t> </a:t>
            </a:r>
            <a:r>
              <a:rPr lang="ru-RU" dirty="0" err="1"/>
              <a:t>заряджений</a:t>
            </a:r>
            <a:r>
              <a:rPr lang="ru-RU" dirty="0"/>
              <a:t> предмет;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Зображуваний</a:t>
            </a:r>
            <a:r>
              <a:rPr lang="ru-RU" dirty="0"/>
              <a:t> предмет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миттєво</a:t>
            </a:r>
            <a:r>
              <a:rPr lang="ru-RU" dirty="0"/>
              <a:t> та легко </a:t>
            </a:r>
            <a:r>
              <a:rPr lang="ru-RU" dirty="0" err="1"/>
              <a:t>впізнати</a:t>
            </a:r>
            <a:r>
              <a:rPr lang="ru-RU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Кіч</a:t>
            </a:r>
            <a:r>
              <a:rPr lang="ru-RU" dirty="0"/>
              <a:t> не </a:t>
            </a:r>
            <a:r>
              <a:rPr lang="ru-RU" dirty="0" err="1"/>
              <a:t>збагачує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асоціації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зображеним</a:t>
            </a:r>
            <a:r>
              <a:rPr lang="ru-RU" dirty="0"/>
              <a:t> предметом.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uk-UA" dirty="0"/>
              <a:t>КІТЧ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Англійський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dirty="0"/>
              <a:t> Роджер </a:t>
            </a:r>
            <a:r>
              <a:rPr lang="ru-RU" dirty="0" err="1"/>
              <a:t>Скрутон</a:t>
            </a:r>
            <a:r>
              <a:rPr lang="ru-RU" dirty="0"/>
              <a:t> </a:t>
            </a:r>
            <a:r>
              <a:rPr lang="ru-RU" dirty="0" err="1"/>
              <a:t>описував</a:t>
            </a:r>
            <a:r>
              <a:rPr lang="ru-RU" dirty="0"/>
              <a:t> </a:t>
            </a:r>
            <a:r>
              <a:rPr lang="ru-RU" dirty="0" err="1"/>
              <a:t>кіч</a:t>
            </a:r>
            <a:r>
              <a:rPr lang="ru-RU" dirty="0"/>
              <a:t>: «</a:t>
            </a:r>
            <a:r>
              <a:rPr lang="ru-RU" dirty="0" err="1"/>
              <a:t>Кіч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фальшиве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виражає</a:t>
            </a:r>
            <a:r>
              <a:rPr lang="ru-RU" dirty="0"/>
              <a:t> </a:t>
            </a:r>
            <a:r>
              <a:rPr lang="ru-RU" dirty="0" err="1"/>
              <a:t>фальшиві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, чия мета — </a:t>
            </a:r>
            <a:r>
              <a:rPr lang="ru-RU" dirty="0" err="1"/>
              <a:t>обманути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в </a:t>
            </a:r>
            <a:r>
              <a:rPr lang="ru-RU" dirty="0" err="1"/>
              <a:t>думці</a:t>
            </a:r>
            <a:r>
              <a:rPr lang="ru-RU" dirty="0"/>
              <a:t>, </a:t>
            </a:r>
            <a:r>
              <a:rPr lang="ru-RU" dirty="0" err="1"/>
              <a:t>ніби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відчуває</a:t>
            </a:r>
            <a:r>
              <a:rPr lang="ru-RU" dirty="0"/>
              <a:t> </a:t>
            </a:r>
            <a:r>
              <a:rPr lang="ru-RU" dirty="0" err="1"/>
              <a:t>щось</a:t>
            </a:r>
            <a:r>
              <a:rPr lang="ru-RU" dirty="0"/>
              <a:t> </a:t>
            </a:r>
            <a:r>
              <a:rPr lang="ru-RU" dirty="0" err="1"/>
              <a:t>глибоке</a:t>
            </a:r>
            <a:r>
              <a:rPr lang="ru-RU" dirty="0"/>
              <a:t> та </a:t>
            </a:r>
            <a:r>
              <a:rPr lang="ru-RU" dirty="0" err="1"/>
              <a:t>серйозне</a:t>
            </a:r>
            <a:r>
              <a:rPr lang="ru-RU" dirty="0"/>
              <a:t>». </a:t>
            </a:r>
            <a:r>
              <a:rPr lang="ru-RU" dirty="0" err="1"/>
              <a:t>Американський</a:t>
            </a:r>
            <a:r>
              <a:rPr lang="ru-RU" dirty="0"/>
              <a:t> </a:t>
            </a:r>
            <a:r>
              <a:rPr lang="ru-RU" dirty="0" err="1"/>
              <a:t>арткритик</a:t>
            </a:r>
            <a:r>
              <a:rPr lang="ru-RU" dirty="0"/>
              <a:t> Клемент </a:t>
            </a:r>
            <a:r>
              <a:rPr lang="ru-RU" dirty="0" err="1"/>
              <a:t>Ґрінберґ</a:t>
            </a:r>
            <a:r>
              <a:rPr lang="ru-RU" dirty="0"/>
              <a:t> писав,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кіч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видимість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підмінює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і </a:t>
            </a:r>
            <a:r>
              <a:rPr lang="ru-RU" dirty="0" err="1"/>
              <a:t>почуття</a:t>
            </a:r>
            <a:r>
              <a:rPr lang="ru-RU" dirty="0"/>
              <a:t>; </a:t>
            </a:r>
            <a:r>
              <a:rPr lang="ru-RU" dirty="0" err="1"/>
              <a:t>кіч</a:t>
            </a:r>
            <a:r>
              <a:rPr lang="ru-RU" dirty="0"/>
              <a:t> </a:t>
            </a:r>
            <a:r>
              <a:rPr lang="ru-RU" dirty="0" err="1"/>
              <a:t>замінює</a:t>
            </a:r>
            <a:r>
              <a:rPr lang="ru-RU" dirty="0"/>
              <a:t> </a:t>
            </a:r>
            <a:r>
              <a:rPr lang="ru-RU" dirty="0" err="1"/>
              <a:t>ремісницькі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 продуктами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</a:t>
            </a:r>
            <a:r>
              <a:rPr lang="ru-RU" dirty="0" err="1"/>
              <a:t>знищуючи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народну</a:t>
            </a:r>
            <a:r>
              <a:rPr lang="ru-RU" dirty="0"/>
              <a:t> культуру, </a:t>
            </a:r>
            <a:r>
              <a:rPr lang="ru-RU" dirty="0" err="1"/>
              <a:t>культивує</a:t>
            </a:r>
            <a:r>
              <a:rPr lang="ru-RU" dirty="0"/>
              <a:t> </a:t>
            </a:r>
            <a:r>
              <a:rPr lang="ru-RU" dirty="0" err="1"/>
              <a:t>перевагу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продукту над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та як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враження</a:t>
            </a:r>
            <a:r>
              <a:rPr lang="ru-RU" dirty="0"/>
              <a:t> </a:t>
            </a:r>
            <a:r>
              <a:rPr lang="ru-RU" dirty="0" err="1"/>
              <a:t>спонукає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справжня</a:t>
            </a:r>
            <a:r>
              <a:rPr lang="ru-RU" dirty="0"/>
              <a:t> мета — принести </a:t>
            </a:r>
            <a:r>
              <a:rPr lang="ru-RU" dirty="0" err="1"/>
              <a:t>прибуток</a:t>
            </a:r>
            <a:r>
              <a:rPr lang="ru-RU" dirty="0"/>
              <a:t>, </a:t>
            </a:r>
            <a:r>
              <a:rPr lang="ru-RU" dirty="0" err="1"/>
              <a:t>кіч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форма </a:t>
            </a:r>
            <a:r>
              <a:rPr lang="ru-RU" dirty="0" err="1"/>
              <a:t>капіталу</a:t>
            </a:r>
            <a:r>
              <a:rPr lang="ru-RU" dirty="0"/>
              <a:t> і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величезних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</a:t>
            </a:r>
            <a:r>
              <a:rPr lang="ru-RU" dirty="0" err="1"/>
              <a:t>збуту</a:t>
            </a:r>
            <a:r>
              <a:rPr lang="ru-RU" dirty="0"/>
              <a:t>.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кіч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панівне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, </a:t>
            </a:r>
            <a:r>
              <a:rPr lang="ru-RU" dirty="0" err="1"/>
              <a:t>найпопулярніша</a:t>
            </a:r>
            <a:r>
              <a:rPr lang="ru-RU" dirty="0"/>
              <a:t> культура. </a:t>
            </a:r>
            <a:r>
              <a:rPr lang="ru-RU" dirty="0" err="1"/>
              <a:t>Німецький</a:t>
            </a:r>
            <a:r>
              <a:rPr lang="ru-RU" dirty="0"/>
              <a:t> </a:t>
            </a:r>
            <a:r>
              <a:rPr lang="ru-RU" dirty="0" err="1"/>
              <a:t>філософ</a:t>
            </a:r>
            <a:r>
              <a:rPr lang="ru-RU" dirty="0"/>
              <a:t> Теодор </a:t>
            </a:r>
            <a:r>
              <a:rPr lang="ru-RU" dirty="0" err="1"/>
              <a:t>Адорно</a:t>
            </a:r>
            <a:r>
              <a:rPr lang="ru-RU" dirty="0"/>
              <a:t> </a:t>
            </a:r>
            <a:r>
              <a:rPr lang="ru-RU" dirty="0" err="1"/>
              <a:t>стверджував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кіч</a:t>
            </a:r>
            <a:r>
              <a:rPr lang="ru-RU" dirty="0"/>
              <a:t> є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підпорядкування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 </a:t>
            </a:r>
            <a:r>
              <a:rPr lang="ru-RU" dirty="0" err="1"/>
              <a:t>індустріальним</a:t>
            </a:r>
            <a:r>
              <a:rPr lang="ru-RU" dirty="0"/>
              <a:t> принципам. Але </a:t>
            </a:r>
            <a:r>
              <a:rPr lang="ru-RU" dirty="0" err="1"/>
              <a:t>індустрія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тиражує</a:t>
            </a:r>
            <a:r>
              <a:rPr lang="ru-RU" dirty="0"/>
              <a:t> </a:t>
            </a:r>
            <a:r>
              <a:rPr lang="ru-RU" dirty="0" err="1"/>
              <a:t>мистецькі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 попит не </a:t>
            </a:r>
            <a:r>
              <a:rPr lang="ru-RU" dirty="0" err="1"/>
              <a:t>лише</a:t>
            </a:r>
            <a:r>
              <a:rPr lang="ru-RU" dirty="0"/>
              <a:t> на </a:t>
            </a:r>
            <a:r>
              <a:rPr lang="ru-RU" dirty="0" err="1"/>
              <a:t>літературу</a:t>
            </a:r>
            <a:r>
              <a:rPr lang="ru-RU" dirty="0"/>
              <a:t>, </a:t>
            </a:r>
            <a:r>
              <a:rPr lang="ru-RU" dirty="0" err="1"/>
              <a:t>живопис</a:t>
            </a:r>
            <a:r>
              <a:rPr lang="ru-RU" dirty="0"/>
              <a:t>, скульптуру, </a:t>
            </a:r>
            <a:r>
              <a:rPr lang="ru-RU" dirty="0" err="1"/>
              <a:t>музику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і на </a:t>
            </a:r>
            <a:r>
              <a:rPr lang="ru-RU" dirty="0" err="1"/>
              <a:t>публіцистику</a:t>
            </a:r>
            <a:r>
              <a:rPr lang="ru-RU" dirty="0"/>
              <a:t>, </a:t>
            </a:r>
            <a:r>
              <a:rPr lang="ru-RU" dirty="0" err="1"/>
              <a:t>політику</a:t>
            </a:r>
            <a:r>
              <a:rPr lang="ru-RU" dirty="0"/>
              <a:t>, риторику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задовільняє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доступних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зображуються</a:t>
            </a:r>
            <a:r>
              <a:rPr lang="ru-RU" dirty="0"/>
              <a:t> </a:t>
            </a:r>
            <a:r>
              <a:rPr lang="ru-RU" dirty="0" err="1"/>
              <a:t>привабливі</a:t>
            </a:r>
            <a:r>
              <a:rPr lang="ru-RU" dirty="0"/>
              <a:t> й </a:t>
            </a:r>
            <a:r>
              <a:rPr lang="ru-RU" dirty="0" err="1"/>
              <a:t>зрозумілі</a:t>
            </a:r>
            <a:r>
              <a:rPr lang="ru-RU" dirty="0"/>
              <a:t> для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теми.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164" y="146761"/>
            <a:ext cx="10515600" cy="132556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dirty="0">
                <a:ea typeface="Calibri" panose="020F0502020204030204" pitchFamily="34" charset="0"/>
                <a:cs typeface="Arial" panose="020B0604020202020204" pitchFamily="34" charset="0"/>
              </a:rPr>
              <a:t>К</a:t>
            </a:r>
            <a:r>
              <a:rPr lang="uk-UA" sz="4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атегорія “тривіальне”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Тривіальний</a:t>
            </a:r>
            <a:r>
              <a:rPr lang="ru-RU" dirty="0"/>
              <a:t> — </a:t>
            </a:r>
            <a:r>
              <a:rPr lang="ru-RU" dirty="0" err="1"/>
              <a:t>позбавлений</a:t>
            </a:r>
            <a:r>
              <a:rPr lang="ru-RU" dirty="0"/>
              <a:t> </a:t>
            </a:r>
            <a:r>
              <a:rPr lang="ru-RU" dirty="0" err="1"/>
              <a:t>новизни</a:t>
            </a:r>
            <a:r>
              <a:rPr lang="ru-RU" dirty="0"/>
              <a:t>; </a:t>
            </a:r>
            <a:r>
              <a:rPr lang="ru-RU" dirty="0" err="1"/>
              <a:t>заяложений</a:t>
            </a:r>
            <a:r>
              <a:rPr lang="ru-RU" dirty="0"/>
              <a:t>, не </a:t>
            </a:r>
            <a:r>
              <a:rPr lang="ru-RU" dirty="0" err="1"/>
              <a:t>оригінальний</a:t>
            </a:r>
            <a:r>
              <a:rPr lang="ru-RU" dirty="0"/>
              <a:t>. </a:t>
            </a:r>
            <a:r>
              <a:rPr lang="ru-RU" dirty="0" err="1"/>
              <a:t>Занадто</a:t>
            </a:r>
            <a:r>
              <a:rPr lang="ru-RU" dirty="0"/>
              <a:t> </a:t>
            </a:r>
            <a:r>
              <a:rPr lang="ru-RU" dirty="0" err="1"/>
              <a:t>звичайний</a:t>
            </a:r>
            <a:r>
              <a:rPr lang="ru-RU" dirty="0"/>
              <a:t>, </a:t>
            </a:r>
            <a:r>
              <a:rPr lang="ru-RU" dirty="0" err="1"/>
              <a:t>простий</a:t>
            </a:r>
            <a:r>
              <a:rPr lang="ru-RU" dirty="0"/>
              <a:t>.</a:t>
            </a:r>
            <a:endParaRPr lang="ru-RU" dirty="0"/>
          </a:p>
          <a:p>
            <a:r>
              <a:rPr lang="ru-RU" dirty="0"/>
              <a:t>Нема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забивати</a:t>
            </a:r>
            <a:r>
              <a:rPr lang="ru-RU" dirty="0"/>
              <a:t> баки самому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тривіальними</a:t>
            </a:r>
            <a:r>
              <a:rPr lang="ru-RU" dirty="0"/>
              <a:t> фразами та </a:t>
            </a:r>
            <a:r>
              <a:rPr lang="ru-RU" dirty="0" err="1"/>
              <a:t>банальними</a:t>
            </a:r>
            <a:r>
              <a:rPr lang="ru-RU" dirty="0"/>
              <a:t>, </a:t>
            </a:r>
            <a:r>
              <a:rPr lang="ru-RU" dirty="0" err="1"/>
              <a:t>непотрібними</a:t>
            </a:r>
            <a:r>
              <a:rPr lang="ru-RU" dirty="0"/>
              <a:t> думками (Леся </a:t>
            </a:r>
            <a:r>
              <a:rPr lang="ru-RU" dirty="0" err="1"/>
              <a:t>Українка</a:t>
            </a:r>
            <a:r>
              <a:rPr lang="ru-RU" dirty="0"/>
              <a:t>);</a:t>
            </a:r>
            <a:endParaRPr lang="ru-RU" dirty="0"/>
          </a:p>
          <a:p>
            <a:r>
              <a:rPr lang="ru-RU" dirty="0"/>
              <a:t>//  </a:t>
            </a:r>
            <a:r>
              <a:rPr lang="ru-RU" dirty="0" err="1"/>
              <a:t>Занадто</a:t>
            </a:r>
            <a:r>
              <a:rPr lang="ru-RU" dirty="0"/>
              <a:t> </a:t>
            </a:r>
            <a:r>
              <a:rPr lang="ru-RU" dirty="0" err="1"/>
              <a:t>звичайний</a:t>
            </a:r>
            <a:r>
              <a:rPr lang="ru-RU" dirty="0"/>
              <a:t>, </a:t>
            </a:r>
            <a:r>
              <a:rPr lang="ru-RU" dirty="0" err="1"/>
              <a:t>простий</a:t>
            </a:r>
            <a:r>
              <a:rPr lang="ru-RU" dirty="0"/>
              <a:t>. </a:t>
            </a:r>
            <a:r>
              <a:rPr lang="ru-RU" dirty="0" err="1"/>
              <a:t>Іти</a:t>
            </a:r>
            <a:r>
              <a:rPr lang="ru-RU" dirty="0"/>
              <a:t> не </a:t>
            </a:r>
            <a:r>
              <a:rPr lang="ru-RU" dirty="0" err="1"/>
              <a:t>хотілося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удався</a:t>
            </a:r>
            <a:r>
              <a:rPr lang="ru-RU" dirty="0"/>
              <a:t> до </a:t>
            </a:r>
            <a:r>
              <a:rPr lang="ru-RU" dirty="0" err="1"/>
              <a:t>тривіальної</a:t>
            </a:r>
            <a:r>
              <a:rPr lang="ru-RU" dirty="0"/>
              <a:t> </a:t>
            </a:r>
            <a:r>
              <a:rPr lang="ru-RU" dirty="0" err="1"/>
              <a:t>хитрості</a:t>
            </a:r>
            <a:r>
              <a:rPr lang="ru-RU" dirty="0"/>
              <a:t>. — Я вам не </a:t>
            </a:r>
            <a:r>
              <a:rPr lang="ru-RU" dirty="0" err="1"/>
              <a:t>заважаю</a:t>
            </a:r>
            <a:r>
              <a:rPr lang="ru-RU" dirty="0"/>
              <a:t>? (</a:t>
            </a:r>
            <a:r>
              <a:rPr lang="ru-RU" dirty="0" err="1"/>
              <a:t>Ігор</a:t>
            </a:r>
            <a:r>
              <a:rPr lang="ru-RU" dirty="0"/>
              <a:t> Муратов, </a:t>
            </a:r>
            <a:r>
              <a:rPr lang="ru-RU" dirty="0" err="1"/>
              <a:t>Свіже</a:t>
            </a:r>
            <a:r>
              <a:rPr lang="ru-RU" dirty="0"/>
              <a:t> </a:t>
            </a:r>
            <a:r>
              <a:rPr lang="ru-RU" dirty="0" err="1"/>
              <a:t>повітря</a:t>
            </a:r>
            <a:r>
              <a:rPr lang="ru-RU" dirty="0"/>
              <a:t>.., 1962, 6); </a:t>
            </a:r>
            <a:r>
              <a:rPr lang="ru-RU" dirty="0" err="1"/>
              <a:t>Найбільше</a:t>
            </a:r>
            <a:r>
              <a:rPr lang="ru-RU" dirty="0"/>
              <a:t> треба </a:t>
            </a:r>
            <a:r>
              <a:rPr lang="ru-RU" dirty="0" err="1"/>
              <a:t>берегтися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допуститись</a:t>
            </a:r>
            <a:r>
              <a:rPr lang="ru-RU" dirty="0"/>
              <a:t> </a:t>
            </a:r>
            <a:r>
              <a:rPr lang="ru-RU" dirty="0" err="1"/>
              <a:t>карикатури</a:t>
            </a:r>
            <a:r>
              <a:rPr lang="ru-RU" dirty="0"/>
              <a:t>. </a:t>
            </a:r>
            <a:r>
              <a:rPr lang="ru-RU" dirty="0" err="1"/>
              <a:t>Нічого</a:t>
            </a:r>
            <a:r>
              <a:rPr lang="ru-RU" dirty="0"/>
              <a:t> не повинно бути </a:t>
            </a:r>
            <a:r>
              <a:rPr lang="ru-RU" dirty="0" err="1"/>
              <a:t>перебільшеного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тривіального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в </a:t>
            </a:r>
            <a:r>
              <a:rPr lang="ru-RU" dirty="0" err="1"/>
              <a:t>останніх</a:t>
            </a:r>
            <a:r>
              <a:rPr lang="ru-RU" dirty="0"/>
              <a:t> ролях (Про </a:t>
            </a:r>
            <a:r>
              <a:rPr lang="ru-RU" dirty="0" err="1"/>
              <a:t>мистецтво</a:t>
            </a:r>
            <a:r>
              <a:rPr lang="ru-RU" dirty="0"/>
              <a:t> театру, 1954, 27).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Словник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: в 11 томах. — Том 10, 1979. — </a:t>
            </a:r>
            <a:r>
              <a:rPr lang="ru-RU" dirty="0" err="1"/>
              <a:t>Стор</a:t>
            </a:r>
            <a:r>
              <a:rPr lang="ru-RU" dirty="0"/>
              <a:t>. 252.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49155" y="255943"/>
            <a:ext cx="10515600" cy="1325563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Категорія</a:t>
            </a:r>
            <a:r>
              <a:rPr lang="ru-RU" b="1" dirty="0"/>
              <a:t> “</a:t>
            </a:r>
            <a:r>
              <a:rPr lang="ru-RU" b="1" dirty="0" err="1"/>
              <a:t>банальне</a:t>
            </a:r>
            <a:r>
              <a:rPr lang="ru-RU" b="1" dirty="0"/>
              <a:t>”</a:t>
            </a:r>
            <a:br>
              <a:rPr lang="ru-RU" b="1" dirty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dirty="0"/>
              <a:t>БАНА́ЛЬНИЙ, а, е. </a:t>
            </a:r>
            <a:r>
              <a:rPr lang="ru-RU" b="1" dirty="0" err="1"/>
              <a:t>Який</a:t>
            </a:r>
            <a:r>
              <a:rPr lang="ru-RU" b="1" dirty="0"/>
              <a:t> утратив </a:t>
            </a:r>
            <a:r>
              <a:rPr lang="ru-RU" b="1" dirty="0" err="1"/>
              <a:t>виразність</a:t>
            </a:r>
            <a:r>
              <a:rPr lang="ru-RU" b="1" dirty="0"/>
              <a:t> через </a:t>
            </a:r>
            <a:r>
              <a:rPr lang="ru-RU" b="1" dirty="0" err="1"/>
              <a:t>часте</a:t>
            </a:r>
            <a:r>
              <a:rPr lang="ru-RU" b="1" dirty="0"/>
              <a:t> </a:t>
            </a:r>
            <a:r>
              <a:rPr lang="ru-RU" b="1" dirty="0" err="1"/>
              <a:t>повторення</a:t>
            </a:r>
            <a:r>
              <a:rPr lang="ru-RU" b="1" dirty="0"/>
              <a:t>; </a:t>
            </a:r>
            <a:r>
              <a:rPr lang="ru-RU" b="1" dirty="0" err="1"/>
              <a:t>утертий</a:t>
            </a:r>
            <a:r>
              <a:rPr lang="ru-RU" b="1" dirty="0"/>
              <a:t>, </a:t>
            </a:r>
            <a:r>
              <a:rPr lang="ru-RU" b="1" dirty="0" err="1"/>
              <a:t>неоригінальний</a:t>
            </a:r>
            <a:r>
              <a:rPr lang="ru-RU" b="1" dirty="0"/>
              <a:t>.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танцював</a:t>
            </a:r>
            <a:r>
              <a:rPr lang="ru-RU" dirty="0"/>
              <a:t> з нею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турів</a:t>
            </a:r>
            <a:r>
              <a:rPr lang="ru-RU" dirty="0"/>
              <a:t>, </a:t>
            </a:r>
            <a:r>
              <a:rPr lang="ru-RU" dirty="0" err="1"/>
              <a:t>обмінявся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банальними</a:t>
            </a:r>
            <a:r>
              <a:rPr lang="ru-RU" dirty="0"/>
              <a:t> фразами (</a:t>
            </a:r>
            <a:r>
              <a:rPr lang="ru-RU" dirty="0" err="1"/>
              <a:t>Іван</a:t>
            </a:r>
            <a:r>
              <a:rPr lang="ru-RU" dirty="0"/>
              <a:t> Франко, </a:t>
            </a:r>
            <a:r>
              <a:rPr lang="en-US" dirty="0"/>
              <a:t>VII, 1951, 238); </a:t>
            </a:r>
            <a:r>
              <a:rPr lang="ru-RU" dirty="0"/>
              <a:t>Чижик </a:t>
            </a:r>
            <a:r>
              <a:rPr lang="ru-RU" dirty="0" err="1"/>
              <a:t>підкинув</a:t>
            </a:r>
            <a:r>
              <a:rPr lang="ru-RU" dirty="0"/>
              <a:t> до </a:t>
            </a:r>
            <a:r>
              <a:rPr lang="ru-RU" dirty="0" err="1"/>
              <a:t>підборіддя</a:t>
            </a:r>
            <a:r>
              <a:rPr lang="ru-RU" dirty="0"/>
              <a:t> скрипку.. і </a:t>
            </a:r>
            <a:r>
              <a:rPr lang="ru-RU" dirty="0" err="1"/>
              <a:t>зацигикав</a:t>
            </a:r>
            <a:r>
              <a:rPr lang="ru-RU" dirty="0"/>
              <a:t> </a:t>
            </a:r>
            <a:r>
              <a:rPr lang="ru-RU" dirty="0" err="1"/>
              <a:t>банальну</a:t>
            </a:r>
            <a:r>
              <a:rPr lang="ru-RU" dirty="0"/>
              <a:t> </a:t>
            </a:r>
            <a:r>
              <a:rPr lang="ru-RU" dirty="0" err="1"/>
              <a:t>полечку</a:t>
            </a:r>
            <a:r>
              <a:rPr lang="ru-RU" dirty="0"/>
              <a:t> (Петро Панч, </a:t>
            </a:r>
            <a:r>
              <a:rPr lang="en-US" dirty="0"/>
              <a:t>I, 1956, 197</a:t>
            </a:r>
            <a:r>
              <a:rPr lang="ru-RU" dirty="0"/>
              <a:t>//  </a:t>
            </a:r>
            <a:r>
              <a:rPr lang="ru-RU" dirty="0" err="1"/>
              <a:t>Буденний</a:t>
            </a:r>
            <a:r>
              <a:rPr lang="ru-RU" dirty="0"/>
              <a:t>, </a:t>
            </a:r>
            <a:r>
              <a:rPr lang="ru-RU" dirty="0" err="1"/>
              <a:t>звичайний</a:t>
            </a:r>
            <a:r>
              <a:rPr lang="ru-RU" dirty="0"/>
              <a:t>. </a:t>
            </a:r>
            <a:r>
              <a:rPr lang="ru-RU" dirty="0" err="1"/>
              <a:t>Вже</a:t>
            </a:r>
            <a:r>
              <a:rPr lang="ru-RU" dirty="0"/>
              <a:t> й </a:t>
            </a:r>
            <a:r>
              <a:rPr lang="ru-RU" dirty="0" err="1"/>
              <a:t>черемха</a:t>
            </a:r>
            <a:r>
              <a:rPr lang="ru-RU" dirty="0"/>
              <a:t> </a:t>
            </a:r>
            <a:r>
              <a:rPr lang="ru-RU" dirty="0" err="1"/>
              <a:t>розпускається</a:t>
            </a:r>
            <a:r>
              <a:rPr lang="ru-RU" dirty="0"/>
              <a:t> — </a:t>
            </a:r>
            <a:r>
              <a:rPr lang="ru-RU" dirty="0" err="1"/>
              <a:t>Хоч</a:t>
            </a:r>
            <a:r>
              <a:rPr lang="ru-RU" dirty="0"/>
              <a:t> банальна, а </a:t>
            </a:r>
            <a:r>
              <a:rPr lang="ru-RU" dirty="0" err="1"/>
              <a:t>така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безсило</a:t>
            </a:r>
            <a:r>
              <a:rPr lang="ru-RU" dirty="0"/>
              <a:t> </a:t>
            </a:r>
            <a:r>
              <a:rPr lang="ru-RU" dirty="0" err="1"/>
              <a:t>опускається</a:t>
            </a:r>
            <a:r>
              <a:rPr lang="ru-RU" dirty="0"/>
              <a:t> І в деструктора рука (Максим </a:t>
            </a:r>
            <a:r>
              <a:rPr lang="ru-RU" dirty="0" err="1"/>
              <a:t>Рильський</a:t>
            </a:r>
            <a:r>
              <a:rPr lang="ru-RU" dirty="0"/>
              <a:t>, </a:t>
            </a:r>
            <a:r>
              <a:rPr lang="en-US" dirty="0"/>
              <a:t>I, 1956, 94).</a:t>
            </a:r>
            <a:endParaRPr lang="en-US" dirty="0"/>
          </a:p>
          <a:p>
            <a:endParaRPr lang="en-US" dirty="0"/>
          </a:p>
          <a:p>
            <a:r>
              <a:rPr lang="ru-RU" dirty="0"/>
              <a:t>Словник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: в 11 томах. — Том 1, 1970. — </a:t>
            </a:r>
            <a:r>
              <a:rPr lang="ru-RU" dirty="0" err="1"/>
              <a:t>Стор</a:t>
            </a:r>
            <a:r>
              <a:rPr lang="ru-RU" dirty="0"/>
              <a:t>. 99.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Категорія</a:t>
            </a:r>
            <a:r>
              <a:rPr lang="ru-RU" b="1" dirty="0"/>
              <a:t> “</a:t>
            </a:r>
            <a:r>
              <a:rPr lang="ru-RU" b="1" dirty="0" err="1"/>
              <a:t>похабне</a:t>
            </a:r>
            <a:r>
              <a:rPr lang="ru-RU" b="1" dirty="0"/>
              <a:t>”</a:t>
            </a:r>
            <a:br>
              <a:rPr lang="ru-RU" b="1" dirty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/>
              <a:t>ПОХА́БНИЙ, а, е, </a:t>
            </a:r>
            <a:r>
              <a:rPr lang="ru-RU" dirty="0" err="1"/>
              <a:t>розм</a:t>
            </a:r>
            <a:r>
              <a:rPr lang="ru-RU" dirty="0"/>
              <a:t>., </a:t>
            </a:r>
            <a:r>
              <a:rPr lang="ru-RU" dirty="0" err="1"/>
              <a:t>рідко</a:t>
            </a:r>
            <a:r>
              <a:rPr lang="ru-RU" dirty="0"/>
              <a:t>. </a:t>
            </a:r>
            <a:r>
              <a:rPr lang="ru-RU" dirty="0" err="1"/>
              <a:t>Непристойний</a:t>
            </a:r>
            <a:r>
              <a:rPr lang="ru-RU" dirty="0"/>
              <a:t>, </a:t>
            </a:r>
            <a:r>
              <a:rPr lang="ru-RU" dirty="0" err="1"/>
              <a:t>безсоромний</a:t>
            </a:r>
            <a:r>
              <a:rPr lang="ru-RU" dirty="0"/>
              <a:t>. Упав [Андрюшка] і затих, не </a:t>
            </a:r>
            <a:r>
              <a:rPr lang="ru-RU" dirty="0" err="1"/>
              <a:t>доспівавши</a:t>
            </a:r>
            <a:r>
              <a:rPr lang="ru-RU" dirty="0"/>
              <a:t> похабного куплета (</a:t>
            </a:r>
            <a:r>
              <a:rPr lang="ru-RU" dirty="0" err="1"/>
              <a:t>Іван</a:t>
            </a:r>
            <a:r>
              <a:rPr lang="ru-RU" dirty="0"/>
              <a:t> Микитенко, </a:t>
            </a:r>
            <a:r>
              <a:rPr lang="en-US" dirty="0"/>
              <a:t>I, 1957, 294);</a:t>
            </a:r>
            <a:endParaRPr lang="en-US" dirty="0"/>
          </a:p>
          <a:p>
            <a:r>
              <a:rPr lang="en-US" dirty="0"/>
              <a:t>// 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виражає</a:t>
            </a:r>
            <a:r>
              <a:rPr lang="ru-RU" dirty="0"/>
              <a:t> </a:t>
            </a:r>
            <a:r>
              <a:rPr lang="ru-RU" dirty="0" err="1"/>
              <a:t>безсоромність</a:t>
            </a:r>
            <a:r>
              <a:rPr lang="ru-RU" dirty="0"/>
              <a:t>. </a:t>
            </a:r>
            <a:r>
              <a:rPr lang="ru-RU" dirty="0" err="1"/>
              <a:t>Підспівують</a:t>
            </a:r>
            <a:r>
              <a:rPr lang="ru-RU" dirty="0"/>
              <a:t> два голоси — </a:t>
            </a:r>
            <a:r>
              <a:rPr lang="ru-RU" dirty="0" err="1"/>
              <a:t>чоловічий</a:t>
            </a:r>
            <a:r>
              <a:rPr lang="ru-RU" dirty="0"/>
              <a:t>, </a:t>
            </a:r>
            <a:r>
              <a:rPr lang="ru-RU" dirty="0" err="1"/>
              <a:t>хрипкий</a:t>
            </a:r>
            <a:r>
              <a:rPr lang="ru-RU" dirty="0"/>
              <a:t>, </a:t>
            </a:r>
            <a:r>
              <a:rPr lang="ru-RU" dirty="0" err="1"/>
              <a:t>прокурений</a:t>
            </a:r>
            <a:r>
              <a:rPr lang="ru-RU" dirty="0"/>
              <a:t>,.. і </a:t>
            </a:r>
            <a:r>
              <a:rPr lang="ru-RU" dirty="0" err="1"/>
              <a:t>жіночий</a:t>
            </a:r>
            <a:r>
              <a:rPr lang="ru-RU" dirty="0"/>
              <a:t>, </a:t>
            </a:r>
            <a:r>
              <a:rPr lang="ru-RU" dirty="0" err="1"/>
              <a:t>вискливий</a:t>
            </a:r>
            <a:r>
              <a:rPr lang="ru-RU" dirty="0"/>
              <a:t>, </a:t>
            </a:r>
            <a:r>
              <a:rPr lang="ru-RU" dirty="0" err="1"/>
              <a:t>розгнузданий</a:t>
            </a:r>
            <a:r>
              <a:rPr lang="ru-RU" dirty="0"/>
              <a:t>, </a:t>
            </a:r>
            <a:r>
              <a:rPr lang="ru-RU" dirty="0" err="1"/>
              <a:t>похабний</a:t>
            </a:r>
            <a:r>
              <a:rPr lang="ru-RU" dirty="0"/>
              <a:t> (</a:t>
            </a:r>
            <a:r>
              <a:rPr lang="ru-RU" dirty="0" err="1"/>
              <a:t>Григорій</a:t>
            </a:r>
            <a:r>
              <a:rPr lang="ru-RU" dirty="0"/>
              <a:t> </a:t>
            </a:r>
            <a:r>
              <a:rPr lang="ru-RU" dirty="0" err="1"/>
              <a:t>Тютюнник</a:t>
            </a:r>
            <a:r>
              <a:rPr lang="ru-RU" dirty="0"/>
              <a:t>, Вир, 1964, 383).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Словник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: в 11 томах. — Том 7, 1976. — </a:t>
            </a:r>
            <a:r>
              <a:rPr lang="ru-RU" dirty="0" err="1"/>
              <a:t>Стор</a:t>
            </a:r>
            <a:r>
              <a:rPr lang="ru-RU" dirty="0"/>
              <a:t>. 443.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dirty="0"/>
              <a:t>3 питання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800" dirty="0" err="1"/>
              <a:t>Естетізація</a:t>
            </a:r>
            <a:r>
              <a:rPr lang="uk-UA" sz="4800" dirty="0"/>
              <a:t> потворного</a:t>
            </a:r>
            <a:endParaRPr lang="en-US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 err="1"/>
              <a:t>Естетизація</a:t>
            </a:r>
            <a:r>
              <a:rPr lang="ru-RU" dirty="0"/>
              <a:t> “</a:t>
            </a:r>
            <a:r>
              <a:rPr lang="ru-RU" dirty="0" err="1"/>
              <a:t>потворного</a:t>
            </a:r>
            <a:r>
              <a:rPr lang="ru-RU" dirty="0"/>
              <a:t>” як </a:t>
            </a:r>
            <a:r>
              <a:rPr lang="ru-RU" dirty="0" err="1"/>
              <a:t>етико-естетична</a:t>
            </a:r>
            <a:r>
              <a:rPr lang="ru-RU" dirty="0"/>
              <a:t> і </a:t>
            </a:r>
            <a:r>
              <a:rPr lang="ru-RU" dirty="0" err="1"/>
              <a:t>правова</a:t>
            </a:r>
            <a:r>
              <a:rPr lang="ru-RU" dirty="0"/>
              <a:t> проблема </a:t>
            </a:r>
            <a:r>
              <a:rPr lang="ru-RU" dirty="0" err="1"/>
              <a:t>сучасності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ru-RU" dirty="0"/>
              <a:t>Картина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вирізняється</a:t>
            </a:r>
            <a:r>
              <a:rPr lang="ru-RU" dirty="0"/>
              <a:t> </a:t>
            </a:r>
            <a:r>
              <a:rPr lang="ru-RU" dirty="0" err="1"/>
              <a:t>глибокими</a:t>
            </a:r>
            <a:r>
              <a:rPr lang="ru-RU" dirty="0"/>
              <a:t> </a:t>
            </a:r>
            <a:r>
              <a:rPr lang="ru-RU" dirty="0" err="1"/>
              <a:t>трансформаціями</a:t>
            </a:r>
            <a:r>
              <a:rPr lang="ru-RU" dirty="0"/>
              <a:t>. Криза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парадигми</a:t>
            </a:r>
            <a:r>
              <a:rPr lang="ru-RU" dirty="0"/>
              <a:t>, </a:t>
            </a:r>
            <a:r>
              <a:rPr lang="ru-RU" dirty="0" err="1"/>
              <a:t>викликана</a:t>
            </a:r>
            <a:r>
              <a:rPr lang="ru-RU" dirty="0"/>
              <a:t> </a:t>
            </a:r>
            <a:r>
              <a:rPr lang="ru-RU" dirty="0" err="1"/>
              <a:t>стрибком</a:t>
            </a:r>
            <a:r>
              <a:rPr lang="ru-RU" dirty="0"/>
              <a:t> </a:t>
            </a:r>
            <a:r>
              <a:rPr lang="ru-RU" dirty="0" err="1"/>
              <a:t>науково-технічної</a:t>
            </a:r>
            <a:r>
              <a:rPr lang="ru-RU" dirty="0"/>
              <a:t> </a:t>
            </a:r>
            <a:r>
              <a:rPr lang="ru-RU" dirty="0" err="1"/>
              <a:t>революції</a:t>
            </a:r>
            <a:r>
              <a:rPr lang="ru-RU" dirty="0"/>
              <a:t>, </a:t>
            </a:r>
            <a:r>
              <a:rPr lang="ru-RU" dirty="0" err="1"/>
              <a:t>техногенними</a:t>
            </a:r>
            <a:r>
              <a:rPr lang="ru-RU" dirty="0"/>
              <a:t> </a:t>
            </a:r>
            <a:r>
              <a:rPr lang="ru-RU" dirty="0" err="1"/>
              <a:t>змінами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 та </a:t>
            </a:r>
            <a:r>
              <a:rPr lang="ru-RU" dirty="0" err="1"/>
              <a:t>розширенням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поля, </a:t>
            </a:r>
            <a:r>
              <a:rPr lang="ru-RU" dirty="0" err="1"/>
              <a:t>загострила</a:t>
            </a:r>
            <a:r>
              <a:rPr lang="ru-RU" dirty="0"/>
              <a:t> проблему </a:t>
            </a:r>
            <a:r>
              <a:rPr lang="ru-RU" dirty="0" err="1"/>
              <a:t>естетизації</a:t>
            </a:r>
            <a:r>
              <a:rPr lang="ru-RU" dirty="0"/>
              <a:t> </a:t>
            </a:r>
            <a:r>
              <a:rPr lang="ru-RU" dirty="0" err="1"/>
              <a:t>соціокультурної</a:t>
            </a:r>
            <a:r>
              <a:rPr lang="ru-RU" dirty="0"/>
              <a:t> </a:t>
            </a:r>
            <a:r>
              <a:rPr lang="ru-RU" dirty="0" err="1"/>
              <a:t>реальності</a:t>
            </a:r>
            <a:r>
              <a:rPr lang="ru-RU" dirty="0"/>
              <a:t>.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естетизація</a:t>
            </a:r>
            <a:r>
              <a:rPr lang="ru-RU" dirty="0"/>
              <a:t>»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дійсності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розглядаються</a:t>
            </a:r>
            <a:r>
              <a:rPr lang="ru-RU" dirty="0"/>
              <a:t> з </a:t>
            </a:r>
            <a:r>
              <a:rPr lang="ru-RU" dirty="0" err="1"/>
              <a:t>естетичної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, і </a:t>
            </a:r>
            <a:r>
              <a:rPr lang="ru-RU" dirty="0" err="1"/>
              <a:t>основним</a:t>
            </a:r>
            <a:r>
              <a:rPr lang="ru-RU" dirty="0"/>
              <a:t> фактором </a:t>
            </a:r>
            <a:r>
              <a:rPr lang="ru-RU" dirty="0" err="1"/>
              <a:t>естетичної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предмета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зменшенням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до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517"/>
            <a:ext cx="10515600" cy="1325563"/>
          </a:xfrm>
          <a:solidFill>
            <a:srgbClr val="FF99FF"/>
          </a:solidFill>
        </p:spPr>
        <p:txBody>
          <a:bodyPr/>
          <a:lstStyle/>
          <a:p>
            <a:pPr algn="ctr"/>
            <a:r>
              <a:rPr lang="uk-UA" dirty="0"/>
              <a:t>ЕСТЕТІЗАЦІЯ ПОТВОРНОГО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,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визнаними</a:t>
            </a:r>
            <a:r>
              <a:rPr lang="ru-RU" dirty="0"/>
              <a:t> </a:t>
            </a:r>
            <a:r>
              <a:rPr lang="ru-RU" dirty="0" err="1"/>
              <a:t>позитивними</a:t>
            </a:r>
            <a:r>
              <a:rPr lang="ru-RU" dirty="0"/>
              <a:t> сторонами, такими як </a:t>
            </a:r>
            <a:r>
              <a:rPr lang="ru-RU" dirty="0" err="1"/>
              <a:t>естетизація</a:t>
            </a:r>
            <a:r>
              <a:rPr lang="ru-RU" dirty="0"/>
              <a:t> </a:t>
            </a:r>
            <a:r>
              <a:rPr lang="ru-RU" dirty="0" err="1"/>
              <a:t>міського</a:t>
            </a:r>
            <a:r>
              <a:rPr lang="ru-RU" dirty="0"/>
              <a:t> простору та </a:t>
            </a:r>
            <a:r>
              <a:rPr lang="ru-RU" dirty="0" err="1"/>
              <a:t>промислова</a:t>
            </a:r>
            <a:r>
              <a:rPr lang="ru-RU" dirty="0"/>
              <a:t> </a:t>
            </a:r>
            <a:r>
              <a:rPr lang="ru-RU" dirty="0" err="1"/>
              <a:t>естетизація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і неоднозначно </a:t>
            </a:r>
            <a:r>
              <a:rPr lang="ru-RU" dirty="0" err="1"/>
              <a:t>сприймані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. Одним з таких </a:t>
            </a:r>
            <a:r>
              <a:rPr lang="ru-RU" dirty="0" err="1"/>
              <a:t>аспектів</a:t>
            </a:r>
            <a:r>
              <a:rPr lang="ru-RU" dirty="0"/>
              <a:t> є </a:t>
            </a:r>
            <a:r>
              <a:rPr lang="ru-RU" dirty="0" err="1"/>
              <a:t>включення</a:t>
            </a:r>
            <a:r>
              <a:rPr lang="ru-RU" dirty="0"/>
              <a:t> в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b="1" dirty="0" err="1"/>
              <a:t>естетизації</a:t>
            </a:r>
            <a:r>
              <a:rPr lang="ru-RU" b="1" dirty="0"/>
              <a:t> </a:t>
            </a:r>
            <a:r>
              <a:rPr lang="ru-RU" b="1" dirty="0" err="1"/>
              <a:t>феноменів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з </a:t>
            </a:r>
            <a:r>
              <a:rPr lang="ru-RU" b="1" dirty="0" err="1"/>
              <a:t>позицій</a:t>
            </a:r>
            <a:r>
              <a:rPr lang="ru-RU" b="1" dirty="0"/>
              <a:t> </a:t>
            </a:r>
            <a:r>
              <a:rPr lang="ru-RU" b="1" dirty="0" err="1"/>
              <a:t>класичної</a:t>
            </a:r>
            <a:r>
              <a:rPr lang="ru-RU" b="1" dirty="0"/>
              <a:t> </a:t>
            </a:r>
            <a:r>
              <a:rPr lang="ru-RU" b="1" dirty="0" err="1"/>
              <a:t>естетики</a:t>
            </a:r>
            <a:r>
              <a:rPr lang="ru-RU" b="1" dirty="0"/>
              <a:t> </a:t>
            </a:r>
            <a:r>
              <a:rPr lang="ru-RU" b="1" dirty="0" err="1"/>
              <a:t>розуміються</a:t>
            </a:r>
            <a:r>
              <a:rPr lang="ru-RU" b="1" dirty="0"/>
              <a:t> як </a:t>
            </a:r>
            <a:r>
              <a:rPr lang="ru-RU" b="1" dirty="0" err="1"/>
              <a:t>потворні</a:t>
            </a:r>
            <a:r>
              <a:rPr lang="en-US" dirty="0"/>
              <a:t>.</a:t>
            </a:r>
            <a:r>
              <a:rPr lang="ru-RU" dirty="0"/>
              <a:t> Разом з </a:t>
            </a:r>
            <a:r>
              <a:rPr lang="ru-RU" dirty="0" err="1"/>
              <a:t>подібною</a:t>
            </a:r>
            <a:r>
              <a:rPr lang="ru-RU" dirty="0"/>
              <a:t> </a:t>
            </a:r>
            <a:r>
              <a:rPr lang="ru-RU" dirty="0" err="1"/>
              <a:t>тенденцією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простежується</a:t>
            </a:r>
            <a:r>
              <a:rPr lang="ru-RU" dirty="0"/>
              <a:t> й </a:t>
            </a:r>
            <a:r>
              <a:rPr lang="ru-RU" dirty="0" err="1"/>
              <a:t>інша</a:t>
            </a:r>
            <a:r>
              <a:rPr lang="ru-RU" dirty="0"/>
              <a:t>, коли в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 з </a:t>
            </a:r>
            <a:r>
              <a:rPr lang="ru-RU" dirty="0" err="1"/>
              <a:t>певних</a:t>
            </a:r>
            <a:r>
              <a:rPr lang="ru-RU" dirty="0"/>
              <a:t> причин прямо </a:t>
            </a:r>
            <a:r>
              <a:rPr lang="ru-RU" dirty="0" err="1"/>
              <a:t>звертають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потворні</a:t>
            </a:r>
            <a:r>
              <a:rPr lang="ru-RU" dirty="0"/>
              <a:t>, </a:t>
            </a:r>
            <a:r>
              <a:rPr lang="ru-RU" dirty="0" err="1"/>
              <a:t>жахливі</a:t>
            </a:r>
            <a:r>
              <a:rPr lang="ru-RU" dirty="0"/>
              <a:t> та </a:t>
            </a:r>
            <a:r>
              <a:rPr lang="ru-RU" dirty="0" err="1"/>
              <a:t>огидні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та </a:t>
            </a:r>
            <a:r>
              <a:rPr lang="ru-RU" dirty="0" err="1"/>
              <a:t>роблять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предметом </a:t>
            </a:r>
            <a:r>
              <a:rPr lang="ru-RU" dirty="0" err="1"/>
              <a:t>естетичної</a:t>
            </a:r>
            <a:r>
              <a:rPr lang="ru-RU" dirty="0"/>
              <a:t> насолоди.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потворне</a:t>
            </a:r>
            <a:r>
              <a:rPr lang="ru-RU" dirty="0"/>
              <a:t> </a:t>
            </a:r>
            <a:r>
              <a:rPr lang="ru-RU" dirty="0" err="1"/>
              <a:t>посідає</a:t>
            </a:r>
            <a:r>
              <a:rPr lang="ru-RU" dirty="0"/>
              <a:t>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естетиці</a:t>
            </a:r>
            <a:r>
              <a:rPr lang="ru-RU" dirty="0"/>
              <a:t>.</a:t>
            </a:r>
            <a:r>
              <a:rPr lang="en-US" dirty="0"/>
              <a:t> </a:t>
            </a:r>
            <a:endParaRPr lang="en-US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естетичної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у </a:t>
            </a:r>
            <a:r>
              <a:rPr lang="ru-RU" dirty="0" err="1"/>
              <a:t>реалізації</a:t>
            </a:r>
            <a:r>
              <a:rPr lang="ru-RU" dirty="0"/>
              <a:t> арт-практик постмодерну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вбачається</a:t>
            </a:r>
            <a:r>
              <a:rPr lang="ru-RU" dirty="0"/>
              <a:t> </a:t>
            </a:r>
            <a:r>
              <a:rPr lang="ru-RU" b="1" dirty="0"/>
              <a:t>у </a:t>
            </a:r>
            <a:r>
              <a:rPr lang="ru-RU" b="1" dirty="0" err="1"/>
              <a:t>зміні</a:t>
            </a:r>
            <a:r>
              <a:rPr lang="ru-RU" b="1" dirty="0"/>
              <a:t> </a:t>
            </a:r>
            <a:r>
              <a:rPr lang="ru-RU" b="1" dirty="0" err="1"/>
              <a:t>класичної</a:t>
            </a:r>
            <a:r>
              <a:rPr lang="ru-RU" b="1" dirty="0"/>
              <a:t> </a:t>
            </a:r>
            <a:r>
              <a:rPr lang="ru-RU" b="1" dirty="0" err="1"/>
              <a:t>естетичної</a:t>
            </a:r>
            <a:r>
              <a:rPr lang="ru-RU" b="1" dirty="0"/>
              <a:t> </a:t>
            </a:r>
            <a:r>
              <a:rPr lang="ru-RU" b="1" dirty="0" err="1"/>
              <a:t>аксіологічної</a:t>
            </a:r>
            <a:r>
              <a:rPr lang="ru-RU" b="1" dirty="0"/>
              <a:t> </a:t>
            </a:r>
            <a:r>
              <a:rPr lang="ru-RU" b="1" dirty="0" err="1"/>
              <a:t>парадигми</a:t>
            </a:r>
            <a:r>
              <a:rPr lang="ru-RU" b="1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у </a:t>
            </a:r>
            <a:r>
              <a:rPr lang="ru-RU" dirty="0" err="1"/>
              <a:t>відмові</a:t>
            </a:r>
            <a:r>
              <a:rPr lang="ru-RU" dirty="0"/>
              <a:t> арт-практик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ідеалу</a:t>
            </a:r>
            <a:r>
              <a:rPr lang="ru-RU" dirty="0"/>
              <a:t>,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судження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інтенсивності</a:t>
            </a:r>
            <a:r>
              <a:rPr lang="ru-RU" dirty="0"/>
              <a:t>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нівелюванні</a:t>
            </a:r>
            <a:r>
              <a:rPr lang="ru-RU" dirty="0"/>
              <a:t> </a:t>
            </a:r>
            <a:r>
              <a:rPr lang="ru-RU" dirty="0" err="1"/>
              <a:t>класичних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естетичного</a:t>
            </a:r>
            <a:r>
              <a:rPr lang="ru-RU" dirty="0"/>
              <a:t> смаку та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.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естетичної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арт-практик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інституційно</a:t>
            </a:r>
            <a:r>
              <a:rPr lang="ru-RU" dirty="0"/>
              <a:t> (кураторство), вони </a:t>
            </a:r>
            <a:r>
              <a:rPr lang="ru-RU" dirty="0" err="1"/>
              <a:t>комерційно</a:t>
            </a:r>
            <a:r>
              <a:rPr lang="ru-RU" dirty="0"/>
              <a:t> та </a:t>
            </a:r>
            <a:r>
              <a:rPr lang="ru-RU" dirty="0" err="1"/>
              <a:t>конвенційно</a:t>
            </a:r>
            <a:r>
              <a:rPr lang="ru-RU" dirty="0"/>
              <a:t> </a:t>
            </a:r>
            <a:r>
              <a:rPr lang="ru-RU" dirty="0" err="1"/>
              <a:t>обумовлені</a:t>
            </a:r>
            <a:r>
              <a:rPr lang="ru-RU" dirty="0"/>
              <a:t>, </a:t>
            </a:r>
            <a:r>
              <a:rPr lang="ru-RU" dirty="0" err="1"/>
              <a:t>розташовуються</a:t>
            </a:r>
            <a:r>
              <a:rPr lang="ru-RU" dirty="0"/>
              <a:t> в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установок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та </a:t>
            </a:r>
            <a:r>
              <a:rPr lang="ru-RU" dirty="0" err="1"/>
              <a:t>естетичної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на арт-</a:t>
            </a:r>
            <a:r>
              <a:rPr lang="ru-RU" dirty="0" err="1"/>
              <a:t>об'єкт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4456"/>
            <a:ext cx="10515600" cy="1325563"/>
          </a:xfrm>
          <a:solidFill>
            <a:srgbClr val="FFCCFF"/>
          </a:solidFill>
        </p:spPr>
        <p:txBody>
          <a:bodyPr>
            <a:normAutofit fontScale="90000"/>
          </a:bodyPr>
          <a:lstStyle/>
          <a:p>
            <a:r>
              <a:rPr lang="ru-RU" dirty="0"/>
              <a:t>У </a:t>
            </a:r>
            <a:r>
              <a:rPr lang="ru-RU" dirty="0" err="1"/>
              <a:t>сучасній</a:t>
            </a:r>
            <a:r>
              <a:rPr lang="ru-RU" dirty="0"/>
              <a:t> арт-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аксіологічна</a:t>
            </a:r>
            <a:r>
              <a:rPr lang="ru-RU" dirty="0"/>
              <a:t>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набувати</a:t>
            </a:r>
            <a:r>
              <a:rPr lang="ru-RU" dirty="0"/>
              <a:t> </a:t>
            </a:r>
            <a:r>
              <a:rPr lang="ru-RU" dirty="0" err="1"/>
              <a:t>очевидних</a:t>
            </a:r>
            <a:r>
              <a:rPr lang="ru-RU" dirty="0"/>
              <a:t> </a:t>
            </a:r>
            <a:r>
              <a:rPr lang="ru-RU" b="1" dirty="0" err="1"/>
              <a:t>економічних</a:t>
            </a:r>
            <a:r>
              <a:rPr lang="ru-RU" b="1" dirty="0"/>
              <a:t> </a:t>
            </a:r>
            <a:r>
              <a:rPr lang="ru-RU" b="1" dirty="0" err="1"/>
              <a:t>орієнтирів</a:t>
            </a:r>
            <a:r>
              <a:rPr lang="ru-RU" b="1" dirty="0"/>
              <a:t>.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CCFF99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err="1"/>
              <a:t>Комерційна</a:t>
            </a:r>
            <a:r>
              <a:rPr lang="ru-RU" sz="3200" b="1" dirty="0"/>
              <a:t> </a:t>
            </a:r>
            <a:r>
              <a:rPr lang="ru-RU" sz="3200" b="1" dirty="0" err="1"/>
              <a:t>ціна</a:t>
            </a:r>
            <a:r>
              <a:rPr lang="ru-RU" sz="3200" b="1" dirty="0"/>
              <a:t> </a:t>
            </a:r>
            <a:r>
              <a:rPr lang="ru-RU" sz="3200" dirty="0"/>
              <a:t>арт-</a:t>
            </a:r>
            <a:r>
              <a:rPr lang="ru-RU" sz="3200" dirty="0" err="1"/>
              <a:t>об'єкта</a:t>
            </a:r>
            <a:r>
              <a:rPr lang="ru-RU" sz="3200" dirty="0"/>
              <a:t> </a:t>
            </a:r>
            <a:r>
              <a:rPr lang="ru-RU" sz="3200" dirty="0" err="1"/>
              <a:t>розглядається</a:t>
            </a:r>
            <a:r>
              <a:rPr lang="ru-RU" sz="3200" dirty="0"/>
              <a:t> як перший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dirty="0" err="1"/>
              <a:t>критеріїв</a:t>
            </a:r>
            <a:r>
              <a:rPr lang="ru-RU" sz="3200" dirty="0"/>
              <a:t> </a:t>
            </a:r>
            <a:r>
              <a:rPr lang="ru-RU" sz="3200" dirty="0" err="1"/>
              <a:t>оцінки</a:t>
            </a:r>
            <a:r>
              <a:rPr lang="ru-RU" sz="3200" dirty="0"/>
              <a:t> арт-практики,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дозволяє</a:t>
            </a:r>
            <a:r>
              <a:rPr lang="ru-RU" sz="3200" dirty="0"/>
              <a:t> </a:t>
            </a:r>
            <a:r>
              <a:rPr lang="ru-RU" sz="3200" dirty="0" err="1"/>
              <a:t>відокремити</a:t>
            </a:r>
            <a:r>
              <a:rPr lang="ru-RU" sz="3200" dirty="0"/>
              <a:t> арт-</a:t>
            </a:r>
            <a:r>
              <a:rPr lang="ru-RU" sz="3200" dirty="0" err="1"/>
              <a:t>об'єкти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мають</a:t>
            </a:r>
            <a:r>
              <a:rPr lang="ru-RU" sz="3200" dirty="0"/>
              <a:t> </a:t>
            </a:r>
            <a:r>
              <a:rPr lang="ru-RU" sz="3200" dirty="0" err="1"/>
              <a:t>цінність</a:t>
            </a:r>
            <a:r>
              <a:rPr lang="ru-RU" sz="3200" dirty="0"/>
              <a:t> у арт-</a:t>
            </a:r>
            <a:r>
              <a:rPr lang="ru-RU" sz="3200" dirty="0" err="1"/>
              <a:t>діяльності</a:t>
            </a:r>
            <a:r>
              <a:rPr lang="ru-RU" sz="3200" dirty="0"/>
              <a:t>. Другим </a:t>
            </a:r>
            <a:r>
              <a:rPr lang="ru-RU" sz="3200" dirty="0" err="1"/>
              <a:t>критерієм</a:t>
            </a:r>
            <a:r>
              <a:rPr lang="ru-RU" sz="3200" dirty="0"/>
              <a:t> </a:t>
            </a:r>
            <a:r>
              <a:rPr lang="ru-RU" sz="3200" dirty="0" err="1"/>
              <a:t>естетичної</a:t>
            </a:r>
            <a:r>
              <a:rPr lang="ru-RU" sz="3200" dirty="0"/>
              <a:t> точки </a:t>
            </a:r>
            <a:r>
              <a:rPr lang="ru-RU" sz="3200" dirty="0" err="1"/>
              <a:t>зору</a:t>
            </a:r>
            <a:r>
              <a:rPr lang="ru-RU" sz="3200" dirty="0"/>
              <a:t> є </a:t>
            </a:r>
            <a:r>
              <a:rPr lang="ru-RU" sz="3200" dirty="0" err="1"/>
              <a:t>пріоритет</a:t>
            </a:r>
            <a:r>
              <a:rPr lang="ru-RU" sz="3200" dirty="0"/>
              <a:t> </a:t>
            </a:r>
            <a:r>
              <a:rPr lang="ru-RU" sz="3200" dirty="0" err="1"/>
              <a:t>естетичного</a:t>
            </a:r>
            <a:r>
              <a:rPr lang="ru-RU" sz="3200" dirty="0"/>
              <a:t> </a:t>
            </a:r>
            <a:r>
              <a:rPr lang="ru-RU" sz="3200" dirty="0" err="1"/>
              <a:t>судження</a:t>
            </a:r>
            <a:r>
              <a:rPr lang="ru-RU" sz="3200" dirty="0"/>
              <a:t> над </a:t>
            </a:r>
            <a:r>
              <a:rPr lang="ru-RU" sz="3200" dirty="0" err="1"/>
              <a:t>іншими</a:t>
            </a:r>
            <a:r>
              <a:rPr lang="ru-RU" sz="3200" dirty="0"/>
              <a:t>. Причина </a:t>
            </a:r>
            <a:r>
              <a:rPr lang="ru-RU" sz="3200" dirty="0" err="1"/>
              <a:t>подібних</a:t>
            </a:r>
            <a:r>
              <a:rPr lang="ru-RU" sz="3200" dirty="0"/>
              <a:t> </a:t>
            </a:r>
            <a:r>
              <a:rPr lang="ru-RU" sz="3200" dirty="0" err="1"/>
              <a:t>критеріїв</a:t>
            </a:r>
            <a:r>
              <a:rPr lang="ru-RU" sz="3200" dirty="0"/>
              <a:t> </a:t>
            </a:r>
            <a:r>
              <a:rPr lang="ru-RU" sz="3200" dirty="0" err="1"/>
              <a:t>полягає</a:t>
            </a:r>
            <a:r>
              <a:rPr lang="ru-RU" sz="3200" dirty="0"/>
              <a:t> у </a:t>
            </a:r>
            <a:r>
              <a:rPr lang="ru-RU" sz="3200" dirty="0" err="1"/>
              <a:t>збільшенні</a:t>
            </a:r>
            <a:r>
              <a:rPr lang="ru-RU" sz="3200" dirty="0"/>
              <a:t>  </a:t>
            </a:r>
            <a:r>
              <a:rPr lang="ru-RU" sz="3200" dirty="0" err="1"/>
              <a:t>засоб</a:t>
            </a:r>
            <a:r>
              <a:rPr lang="uk-UA" sz="3200" dirty="0" err="1"/>
              <a:t>ів</a:t>
            </a:r>
            <a:r>
              <a:rPr lang="ru-RU" sz="3200" dirty="0"/>
              <a:t> </a:t>
            </a:r>
            <a:r>
              <a:rPr lang="ru-RU" sz="3200" dirty="0" err="1"/>
              <a:t>комунікації</a:t>
            </a:r>
            <a:r>
              <a:rPr lang="ru-RU" sz="3200" dirty="0"/>
              <a:t> - </a:t>
            </a:r>
            <a:r>
              <a:rPr lang="ru-RU" sz="3200" dirty="0" err="1"/>
              <a:t>мережі</a:t>
            </a:r>
            <a:r>
              <a:rPr lang="ru-RU" sz="3200" dirty="0"/>
              <a:t> </a:t>
            </a:r>
            <a:r>
              <a:rPr lang="ru-RU" sz="3200" dirty="0" err="1"/>
              <a:t>конвенційних</a:t>
            </a:r>
            <a:r>
              <a:rPr lang="ru-RU" sz="3200" dirty="0"/>
              <a:t> установок арт-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визначають</a:t>
            </a:r>
            <a:r>
              <a:rPr lang="ru-RU" sz="3200" dirty="0"/>
              <a:t> </a:t>
            </a:r>
            <a:r>
              <a:rPr lang="ru-RU" sz="3200" dirty="0" err="1"/>
              <a:t>межі</a:t>
            </a:r>
            <a:r>
              <a:rPr lang="ru-RU" sz="3200" dirty="0"/>
              <a:t>, у </a:t>
            </a:r>
            <a:r>
              <a:rPr lang="ru-RU" sz="3200" dirty="0" err="1"/>
              <a:t>яких</a:t>
            </a:r>
            <a:r>
              <a:rPr lang="ru-RU" sz="3200" dirty="0"/>
              <a:t> </a:t>
            </a:r>
            <a:r>
              <a:rPr lang="ru-RU" sz="3200" dirty="0" err="1"/>
              <a:t>естетичні</a:t>
            </a:r>
            <a:r>
              <a:rPr lang="ru-RU" sz="3200" dirty="0"/>
              <a:t> </a:t>
            </a:r>
            <a:r>
              <a:rPr lang="ru-RU" sz="3200" dirty="0" err="1"/>
              <a:t>якості</a:t>
            </a:r>
            <a:r>
              <a:rPr lang="ru-RU" sz="3200" dirty="0"/>
              <a:t> </a:t>
            </a:r>
            <a:r>
              <a:rPr lang="ru-RU" sz="3200" dirty="0" err="1"/>
              <a:t>детермінуються</a:t>
            </a:r>
            <a:r>
              <a:rPr lang="ru-RU" sz="3200" dirty="0"/>
              <a:t> сферою арт-деятельности.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1. </a:t>
            </a:r>
            <a:r>
              <a:rPr lang="uk-UA" sz="4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Проблематизація</a:t>
            </a:r>
            <a:r>
              <a:rPr lang="uk-UA" sz="4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сучасного естетичного дискурсу.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99FF"/>
          </a:solidFill>
        </p:spPr>
        <p:txBody>
          <a:bodyPr>
            <a:normAutofit/>
          </a:bodyPr>
          <a:lstStyle/>
          <a:p>
            <a:pPr algn="ctr"/>
            <a:r>
              <a:rPr lang="ru-RU" b="1" dirty="0" err="1"/>
              <a:t>Класифікація</a:t>
            </a:r>
            <a:r>
              <a:rPr lang="ru-RU" b="1" dirty="0"/>
              <a:t> </a:t>
            </a:r>
            <a:r>
              <a:rPr lang="ru-RU" b="1" dirty="0" err="1"/>
              <a:t>потворного</a:t>
            </a:r>
            <a:r>
              <a:rPr lang="ru-RU" b="1" dirty="0"/>
              <a:t>:</a:t>
            </a:r>
            <a:br>
              <a:rPr lang="ru-RU" b="1" dirty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ru-RU" dirty="0"/>
              <a:t> </a:t>
            </a:r>
            <a:r>
              <a:rPr lang="ru-RU" sz="3600" b="1" dirty="0" err="1"/>
              <a:t>відсутність</a:t>
            </a:r>
            <a:r>
              <a:rPr lang="ru-RU" sz="3600" b="1" dirty="0"/>
              <a:t> </a:t>
            </a:r>
            <a:r>
              <a:rPr lang="ru-RU" sz="3600" b="1" dirty="0" err="1"/>
              <a:t>форми</a:t>
            </a:r>
            <a:r>
              <a:rPr lang="ru-RU" sz="3600" b="1" dirty="0"/>
              <a:t>: </a:t>
            </a:r>
            <a:r>
              <a:rPr lang="ru-RU" sz="3600" dirty="0" err="1"/>
              <a:t>аморфне</a:t>
            </a:r>
            <a:r>
              <a:rPr lang="ru-RU" sz="3600" dirty="0"/>
              <a:t> (</a:t>
            </a:r>
            <a:r>
              <a:rPr lang="ru-RU" sz="3600" dirty="0" err="1"/>
              <a:t>незавершеність</a:t>
            </a:r>
            <a:r>
              <a:rPr lang="ru-RU" sz="3600" dirty="0"/>
              <a:t> </a:t>
            </a:r>
            <a:r>
              <a:rPr lang="ru-RU" sz="3600" dirty="0" err="1"/>
              <a:t>форми</a:t>
            </a:r>
            <a:r>
              <a:rPr lang="ru-RU" sz="3600" dirty="0"/>
              <a:t>»), </a:t>
            </a:r>
            <a:r>
              <a:rPr lang="ru-RU" sz="3600" dirty="0" err="1"/>
              <a:t>асиметрія</a:t>
            </a:r>
            <a:r>
              <a:rPr lang="ru-RU" sz="3600" dirty="0"/>
              <a:t> (</a:t>
            </a:r>
            <a:r>
              <a:rPr lang="ru-RU" sz="3600" dirty="0" err="1"/>
              <a:t>нарущення</a:t>
            </a:r>
            <a:r>
              <a:rPr lang="ru-RU" sz="3600" dirty="0"/>
              <a:t> порядку, </a:t>
            </a:r>
            <a:r>
              <a:rPr lang="ru-RU" sz="3600" dirty="0" err="1"/>
              <a:t>нерівність</a:t>
            </a:r>
            <a:r>
              <a:rPr lang="ru-RU" sz="3600" dirty="0"/>
              <a:t>) та </a:t>
            </a:r>
            <a:r>
              <a:rPr lang="ru-RU" sz="3600" dirty="0" err="1"/>
              <a:t>дисгармонія</a:t>
            </a:r>
            <a:r>
              <a:rPr lang="ru-RU" sz="3600" dirty="0"/>
              <a:t> (</a:t>
            </a:r>
            <a:r>
              <a:rPr lang="ru-RU" sz="3600" dirty="0" err="1"/>
              <a:t>спотворена</a:t>
            </a:r>
            <a:r>
              <a:rPr lang="ru-RU" sz="3600" dirty="0"/>
              <a:t> </a:t>
            </a:r>
            <a:r>
              <a:rPr lang="ru-RU" sz="3600" dirty="0" err="1"/>
              <a:t>єдність</a:t>
            </a:r>
            <a:r>
              <a:rPr lang="ru-RU" sz="3600" dirty="0"/>
              <a:t>).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b="1" dirty="0"/>
              <a:t>Б) неточна і неправильна форма- </a:t>
            </a:r>
            <a:r>
              <a:rPr lang="ru-RU" sz="3600" dirty="0" err="1"/>
              <a:t>нерівність</a:t>
            </a:r>
            <a:r>
              <a:rPr lang="ru-RU" sz="3600" dirty="0"/>
              <a:t> </a:t>
            </a:r>
            <a:r>
              <a:rPr lang="ru-RU" sz="3600" dirty="0" err="1"/>
              <a:t>естетичної</a:t>
            </a:r>
            <a:r>
              <a:rPr lang="ru-RU" sz="3600" dirty="0"/>
              <a:t> </a:t>
            </a:r>
            <a:r>
              <a:rPr lang="ru-RU" sz="3600" dirty="0" err="1"/>
              <a:t>форми</a:t>
            </a:r>
            <a:r>
              <a:rPr lang="ru-RU" sz="3600" dirty="0"/>
              <a:t> </a:t>
            </a:r>
            <a:r>
              <a:rPr lang="ru-RU" sz="3600" dirty="0" err="1"/>
              <a:t>згідно</a:t>
            </a:r>
            <a:r>
              <a:rPr lang="ru-RU" sz="3600" dirty="0"/>
              <a:t> </a:t>
            </a:r>
            <a:r>
              <a:rPr lang="ru-RU" sz="3600" dirty="0" err="1"/>
              <a:t>зі</a:t>
            </a:r>
            <a:r>
              <a:rPr lang="ru-RU" sz="3600" dirty="0"/>
              <a:t> </a:t>
            </a:r>
            <a:r>
              <a:rPr lang="ru-RU" sz="3600" dirty="0" err="1"/>
              <a:t>змістом</a:t>
            </a:r>
            <a:r>
              <a:rPr lang="ru-RU" sz="3600" dirty="0"/>
              <a:t>.</a:t>
            </a:r>
            <a:endParaRPr lang="ru-RU" sz="3600" dirty="0"/>
          </a:p>
          <a:p>
            <a:pPr marL="0" indent="0">
              <a:buNone/>
            </a:pPr>
            <a:r>
              <a:rPr lang="en-US" sz="3600" dirty="0"/>
              <a:t>B) </a:t>
            </a:r>
            <a:r>
              <a:rPr lang="ru-RU" sz="3600" dirty="0" err="1"/>
              <a:t>Потворне</a:t>
            </a:r>
            <a:r>
              <a:rPr lang="ru-RU" sz="3600" dirty="0"/>
              <a:t> як </a:t>
            </a:r>
            <a:r>
              <a:rPr lang="ru-RU" sz="3600" b="1" dirty="0" err="1"/>
              <a:t>остаточний</a:t>
            </a:r>
            <a:r>
              <a:rPr lang="ru-RU" sz="3600" b="1" dirty="0"/>
              <a:t> </a:t>
            </a:r>
            <a:r>
              <a:rPr lang="ru-RU" sz="3600" b="1" dirty="0" err="1"/>
              <a:t>розпад</a:t>
            </a:r>
            <a:r>
              <a:rPr lang="ru-RU" sz="3600" b="1" dirty="0"/>
              <a:t> </a:t>
            </a:r>
            <a:r>
              <a:rPr lang="ru-RU" sz="3600" b="1" dirty="0" err="1"/>
              <a:t>форми</a:t>
            </a:r>
            <a:r>
              <a:rPr lang="ru-RU" sz="3600" dirty="0"/>
              <a:t> – як </a:t>
            </a:r>
            <a:r>
              <a:rPr lang="ru-RU" sz="3600" dirty="0" err="1"/>
              <a:t>заперечення</a:t>
            </a:r>
            <a:r>
              <a:rPr lang="ru-RU" sz="3600" dirty="0"/>
              <a:t> прекрасного.</a:t>
            </a:r>
            <a:endParaRPr 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В арт-практики </a:t>
            </a:r>
            <a:r>
              <a:rPr lang="ru-RU" b="1" dirty="0" err="1"/>
              <a:t>включені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 </a:t>
            </a:r>
            <a:r>
              <a:rPr lang="ru-RU" b="1" dirty="0" err="1"/>
              <a:t>явища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</a:t>
            </a:r>
            <a:r>
              <a:rPr lang="ru-RU" b="1" dirty="0" err="1"/>
              <a:t>охарактеризувати</a:t>
            </a:r>
            <a:r>
              <a:rPr lang="ru-RU" b="1" dirty="0"/>
              <a:t> </a:t>
            </a:r>
            <a:r>
              <a:rPr lang="ru-RU" sz="4900" b="1" dirty="0"/>
              <a:t>як </a:t>
            </a:r>
            <a:r>
              <a:rPr lang="ru-RU" sz="4900" b="1" dirty="0" err="1"/>
              <a:t>жахливі</a:t>
            </a:r>
            <a:r>
              <a:rPr lang="ru-RU" sz="4900" b="1" dirty="0"/>
              <a:t>, </a:t>
            </a:r>
            <a:r>
              <a:rPr lang="ru-RU" sz="4900" b="1" dirty="0" err="1"/>
              <a:t>жорстокі</a:t>
            </a:r>
            <a:r>
              <a:rPr lang="ru-RU" sz="4900" b="1" dirty="0"/>
              <a:t>, </a:t>
            </a:r>
            <a:r>
              <a:rPr lang="ru-RU" sz="4900" b="1" dirty="0" err="1"/>
              <a:t>абсурдні</a:t>
            </a:r>
            <a:r>
              <a:rPr lang="ru-RU" sz="4900" b="1" dirty="0"/>
              <a:t>, </a:t>
            </a:r>
            <a:r>
              <a:rPr lang="ru-RU" sz="4900" b="1" dirty="0" err="1"/>
              <a:t>страшні</a:t>
            </a:r>
            <a:r>
              <a:rPr lang="ru-RU" sz="4900" b="1" dirty="0"/>
              <a:t>, </a:t>
            </a:r>
            <a:r>
              <a:rPr lang="ru-RU" sz="4900" b="1" dirty="0" err="1"/>
              <a:t>шокуючі</a:t>
            </a:r>
            <a:r>
              <a:rPr lang="ru-RU" sz="4900" b="1" dirty="0"/>
              <a:t> та </a:t>
            </a:r>
            <a:r>
              <a:rPr lang="ru-RU" sz="4900" b="1" dirty="0" err="1"/>
              <a:t>огидні</a:t>
            </a:r>
            <a:r>
              <a:rPr lang="ru-RU" sz="4900" b="1" dirty="0"/>
              <a:t>.</a:t>
            </a:r>
            <a:endParaRPr lang="en-US" sz="49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CCFF"/>
          </a:solidFill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b="1" dirty="0" err="1"/>
              <a:t>Огидне</a:t>
            </a:r>
            <a:r>
              <a:rPr lang="ru-RU" b="1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потворного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наступним</a:t>
            </a:r>
            <a:r>
              <a:rPr lang="ru-RU" dirty="0"/>
              <a:t> чином: </a:t>
            </a:r>
            <a:r>
              <a:rPr lang="ru-RU" dirty="0" err="1"/>
              <a:t>потворне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формальних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, а </a:t>
            </a:r>
            <a:r>
              <a:rPr lang="ru-RU" dirty="0" err="1"/>
              <a:t>огидне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 </a:t>
            </a:r>
            <a:r>
              <a:rPr lang="ru-RU" dirty="0" err="1"/>
              <a:t>змісту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. </a:t>
            </a:r>
            <a:r>
              <a:rPr lang="ru-RU" dirty="0" err="1"/>
              <a:t>Огида</a:t>
            </a:r>
            <a:r>
              <a:rPr lang="ru-RU" dirty="0"/>
              <a:t> в першу </a:t>
            </a:r>
            <a:r>
              <a:rPr lang="ru-RU" dirty="0" err="1"/>
              <a:t>чергу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захисна</a:t>
            </a:r>
            <a:r>
              <a:rPr lang="ru-RU" dirty="0"/>
              <a:t> </a:t>
            </a:r>
            <a:r>
              <a:rPr lang="ru-RU" dirty="0" err="1"/>
              <a:t>психофізична</a:t>
            </a:r>
            <a:r>
              <a:rPr lang="ru-RU" dirty="0"/>
              <a:t> </a:t>
            </a:r>
            <a:r>
              <a:rPr lang="ru-RU" dirty="0" err="1"/>
              <a:t>реакція</a:t>
            </a:r>
            <a:r>
              <a:rPr lang="ru-RU" dirty="0"/>
              <a:t> на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предмета.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Види:1. Огида, викликана почуттями нюху, смаку і зору. Почуття ворожості до об'єкта викликане через асоціацію того, як об'єкт повинен відчуватися смаком, нюхом або дотиком, у тому числі і побачивши огидного об'єкта.</a:t>
            </a:r>
            <a:endParaRPr lang="uk-UA" dirty="0"/>
          </a:p>
          <a:p>
            <a:pPr marL="0" indent="457200" algn="just">
              <a:buNone/>
            </a:pPr>
            <a:r>
              <a:rPr lang="uk-UA" dirty="0"/>
              <a:t>2) Тваринне-огида, що нагадує людині про її тваринний початок. Воно відноситься до проблем гігієни, сексуальних відхилень, ушкоджень тіла.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CFF"/>
          </a:solidFill>
        </p:spPr>
        <p:txBody>
          <a:bodyPr/>
          <a:lstStyle/>
          <a:p>
            <a:r>
              <a:rPr lang="uk-UA" dirty="0"/>
              <a:t>Види огидного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90688"/>
            <a:ext cx="12214200" cy="6398937"/>
          </a:xfrm>
          <a:blipFill>
            <a:blip r:embed="rId1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/>
              <a:t>3) </a:t>
            </a:r>
            <a:r>
              <a:rPr lang="ru-RU" sz="3200" dirty="0" err="1"/>
              <a:t>Соціально</a:t>
            </a:r>
            <a:r>
              <a:rPr lang="ru-RU" sz="3200" dirty="0"/>
              <a:t>-моральна </a:t>
            </a:r>
            <a:r>
              <a:rPr lang="ru-RU" sz="3200" dirty="0" err="1"/>
              <a:t>огида</a:t>
            </a:r>
            <a:r>
              <a:rPr lang="ru-RU" sz="3200" dirty="0"/>
              <a:t>.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dirty="0"/>
              <a:t>4) На </a:t>
            </a:r>
            <a:r>
              <a:rPr lang="ru-RU" sz="3200" dirty="0" err="1"/>
              <a:t>підставі</a:t>
            </a:r>
            <a:r>
              <a:rPr lang="ru-RU" sz="3200" dirty="0"/>
              <a:t> </a:t>
            </a:r>
            <a:r>
              <a:rPr lang="ru-RU" sz="3200" dirty="0" err="1"/>
              <a:t>робіт</a:t>
            </a:r>
            <a:r>
              <a:rPr lang="ru-RU" sz="3200" dirty="0"/>
              <a:t> І. Канта </a:t>
            </a:r>
            <a:r>
              <a:rPr lang="ru-RU" sz="3200" dirty="0" err="1"/>
              <a:t>можна</a:t>
            </a:r>
            <a:r>
              <a:rPr lang="ru-RU" sz="3200" dirty="0"/>
              <a:t> </a:t>
            </a:r>
            <a:r>
              <a:rPr lang="ru-RU" sz="3200" dirty="0" err="1"/>
              <a:t>виділити</a:t>
            </a:r>
            <a:r>
              <a:rPr lang="ru-RU" sz="3200" dirty="0"/>
              <a:t> </a:t>
            </a:r>
            <a:r>
              <a:rPr lang="ru-RU" sz="3200" dirty="0" err="1"/>
              <a:t>четвертий</a:t>
            </a:r>
            <a:r>
              <a:rPr lang="ru-RU" sz="3200" dirty="0"/>
              <a:t> тип </a:t>
            </a:r>
            <a:r>
              <a:rPr lang="ru-RU" sz="3200" dirty="0" err="1"/>
              <a:t>огиди</a:t>
            </a:r>
            <a:r>
              <a:rPr lang="ru-RU" sz="3200" dirty="0"/>
              <a:t>, </a:t>
            </a:r>
            <a:r>
              <a:rPr lang="ru-RU" sz="3200" dirty="0" err="1"/>
              <a:t>пов'язаний</a:t>
            </a:r>
            <a:r>
              <a:rPr lang="ru-RU" sz="3200" dirty="0"/>
              <a:t>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b="1" dirty="0" err="1"/>
              <a:t>пересиченням</a:t>
            </a:r>
            <a:r>
              <a:rPr lang="ru-RU" sz="3200" b="1" dirty="0"/>
              <a:t> </a:t>
            </a:r>
            <a:r>
              <a:rPr lang="ru-RU" sz="3200" dirty="0" err="1"/>
              <a:t>від</a:t>
            </a:r>
            <a:r>
              <a:rPr lang="ru-RU" sz="3200" dirty="0"/>
              <a:t> </a:t>
            </a:r>
            <a:r>
              <a:rPr lang="ru-RU" sz="3200" dirty="0" err="1"/>
              <a:t>естетичного</a:t>
            </a:r>
            <a:r>
              <a:rPr lang="ru-RU" sz="3200" dirty="0"/>
              <a:t> </a:t>
            </a:r>
            <a:r>
              <a:rPr lang="ru-RU" sz="3200" dirty="0" err="1"/>
              <a:t>задоволення</a:t>
            </a:r>
            <a:r>
              <a:rPr lang="ru-RU" sz="3200" dirty="0"/>
              <a:t>. </a:t>
            </a:r>
            <a:endParaRPr lang="ru-RU" sz="3200" dirty="0"/>
          </a:p>
          <a:p>
            <a:pPr marL="0" indent="0" algn="just">
              <a:buNone/>
            </a:pPr>
            <a:r>
              <a:rPr lang="ru-RU" sz="3200" dirty="0" err="1"/>
              <a:t>Огида</a:t>
            </a:r>
            <a:r>
              <a:rPr lang="ru-RU" sz="3200" dirty="0"/>
              <a:t> </a:t>
            </a:r>
            <a:r>
              <a:rPr lang="ru-RU" sz="3200" dirty="0" err="1"/>
              <a:t>саме</a:t>
            </a:r>
            <a:r>
              <a:rPr lang="ru-RU" sz="3200" dirty="0"/>
              <a:t> собою як </a:t>
            </a:r>
            <a:r>
              <a:rPr lang="ru-RU" sz="3200" dirty="0" err="1"/>
              <a:t>психофізіологічна</a:t>
            </a:r>
            <a:r>
              <a:rPr lang="ru-RU" sz="3200" dirty="0"/>
              <a:t> </a:t>
            </a:r>
            <a:r>
              <a:rPr lang="ru-RU" sz="3200" dirty="0" err="1"/>
              <a:t>реакція</a:t>
            </a:r>
            <a:r>
              <a:rPr lang="ru-RU" sz="3200" dirty="0"/>
              <a:t> </a:t>
            </a:r>
            <a:r>
              <a:rPr lang="ru-RU" sz="3200" dirty="0" err="1"/>
              <a:t>перешкоджає</a:t>
            </a:r>
            <a:r>
              <a:rPr lang="ru-RU" sz="3200" dirty="0"/>
              <a:t> </a:t>
            </a:r>
            <a:r>
              <a:rPr lang="ru-RU" sz="3200" dirty="0" err="1"/>
              <a:t>естетичній</a:t>
            </a:r>
            <a:r>
              <a:rPr lang="ru-RU" sz="3200" dirty="0"/>
              <a:t> </a:t>
            </a:r>
            <a:r>
              <a:rPr lang="ru-RU" sz="3200" dirty="0" err="1"/>
              <a:t>оцінці</a:t>
            </a:r>
            <a:r>
              <a:rPr lang="ru-RU" sz="3200" dirty="0"/>
              <a:t>. </a:t>
            </a:r>
            <a:r>
              <a:rPr lang="ru-RU" sz="3200" dirty="0" err="1"/>
              <a:t>Звертається</a:t>
            </a:r>
            <a:r>
              <a:rPr lang="ru-RU" sz="3200" dirty="0"/>
              <a:t> </a:t>
            </a:r>
            <a:r>
              <a:rPr lang="ru-RU" sz="3200" dirty="0" err="1"/>
              <a:t>увага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у </a:t>
            </a:r>
            <a:r>
              <a:rPr lang="ru-RU" sz="3200" dirty="0" err="1"/>
              <a:t>мистецтві</a:t>
            </a:r>
            <a:r>
              <a:rPr lang="ru-RU" sz="3200" dirty="0"/>
              <a:t> є </a:t>
            </a:r>
            <a:r>
              <a:rPr lang="ru-RU" sz="3200" dirty="0" err="1"/>
              <a:t>приклади</a:t>
            </a:r>
            <a:r>
              <a:rPr lang="ru-RU" sz="3200" dirty="0"/>
              <a:t> </a:t>
            </a:r>
            <a:r>
              <a:rPr lang="ru-RU" sz="3200" dirty="0" err="1"/>
              <a:t>творів</a:t>
            </a:r>
            <a:r>
              <a:rPr lang="ru-RU" sz="3200" dirty="0"/>
              <a:t>, </a:t>
            </a:r>
            <a:r>
              <a:rPr lang="ru-RU" sz="3200" dirty="0" err="1"/>
              <a:t>які</a:t>
            </a:r>
            <a:r>
              <a:rPr lang="ru-RU" sz="3200" dirty="0"/>
              <a:t> є </a:t>
            </a:r>
            <a:r>
              <a:rPr lang="ru-RU" sz="3200" dirty="0" err="1"/>
              <a:t>естетично</a:t>
            </a:r>
            <a:r>
              <a:rPr lang="ru-RU" sz="3200" dirty="0"/>
              <a:t> </a:t>
            </a:r>
            <a:r>
              <a:rPr lang="ru-RU" sz="3200" dirty="0" err="1"/>
              <a:t>привабливими</a:t>
            </a:r>
            <a:r>
              <a:rPr lang="ru-RU" sz="3200" dirty="0"/>
              <a:t>, </a:t>
            </a:r>
            <a:r>
              <a:rPr lang="ru-RU" sz="3200" dirty="0" err="1"/>
              <a:t>хоча</a:t>
            </a:r>
            <a:r>
              <a:rPr lang="ru-RU" sz="3200" dirty="0"/>
              <a:t> </a:t>
            </a:r>
            <a:r>
              <a:rPr lang="ru-RU" sz="3200" dirty="0" err="1"/>
              <a:t>звертаються</a:t>
            </a:r>
            <a:r>
              <a:rPr lang="ru-RU" sz="3200" dirty="0"/>
              <a:t> до тем </a:t>
            </a:r>
            <a:r>
              <a:rPr lang="ru-RU" sz="3200" dirty="0" err="1"/>
              <a:t>огидного</a:t>
            </a:r>
            <a:r>
              <a:rPr lang="ru-RU" sz="3200" dirty="0"/>
              <a:t> і </a:t>
            </a:r>
            <a:r>
              <a:rPr lang="ru-RU" sz="3200" dirty="0" err="1"/>
              <a:t>потворного</a:t>
            </a:r>
            <a:r>
              <a:rPr lang="ru-RU" sz="3200" dirty="0"/>
              <a:t> - </a:t>
            </a:r>
            <a:r>
              <a:rPr lang="ru-RU" sz="3200" dirty="0" err="1"/>
              <a:t>наприклад</a:t>
            </a:r>
            <a:r>
              <a:rPr lang="ru-RU" sz="3200" dirty="0"/>
              <a:t>, </a:t>
            </a:r>
            <a:r>
              <a:rPr lang="ru-RU" sz="3200" dirty="0" err="1"/>
              <a:t>роботи</a:t>
            </a:r>
            <a:r>
              <a:rPr lang="ru-RU" sz="3200" dirty="0"/>
              <a:t> </a:t>
            </a:r>
            <a:r>
              <a:rPr lang="ru-RU" sz="3200" dirty="0" err="1"/>
              <a:t>Фріди</a:t>
            </a:r>
            <a:r>
              <a:rPr lang="ru-RU" sz="3200" dirty="0"/>
              <a:t> </a:t>
            </a:r>
            <a:r>
              <a:rPr lang="ru-RU" sz="3200" dirty="0" err="1"/>
              <a:t>Кало</a:t>
            </a:r>
            <a:r>
              <a:rPr lang="ru-RU" sz="3200" dirty="0"/>
              <a:t> </a:t>
            </a:r>
            <a:r>
              <a:rPr lang="ru-RU" sz="3200" dirty="0" err="1"/>
              <a:t>чи</a:t>
            </a:r>
            <a:r>
              <a:rPr lang="ru-RU" sz="3200" dirty="0"/>
              <a:t> Гойи. Робиться </a:t>
            </a:r>
            <a:r>
              <a:rPr lang="ru-RU" sz="3200" dirty="0" err="1"/>
              <a:t>висновок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в </a:t>
            </a:r>
            <a:r>
              <a:rPr lang="ru-RU" sz="3200" dirty="0" err="1"/>
              <a:t>залежності</a:t>
            </a:r>
            <a:r>
              <a:rPr lang="ru-RU" sz="3200" dirty="0"/>
              <a:t> </a:t>
            </a:r>
            <a:r>
              <a:rPr lang="ru-RU" sz="3200" dirty="0" err="1"/>
              <a:t>від</a:t>
            </a:r>
            <a:r>
              <a:rPr lang="ru-RU" sz="3200" dirty="0"/>
              <a:t> типу </a:t>
            </a:r>
            <a:r>
              <a:rPr lang="ru-RU" sz="3200" dirty="0" err="1"/>
              <a:t>огиди</a:t>
            </a:r>
            <a:r>
              <a:rPr lang="ru-RU" sz="3200" dirty="0"/>
              <a:t> </a:t>
            </a:r>
            <a:r>
              <a:rPr lang="ru-RU" sz="3200" dirty="0" err="1"/>
              <a:t>огидний</a:t>
            </a:r>
            <a:r>
              <a:rPr lang="ru-RU" sz="3200" dirty="0"/>
              <a:t> </a:t>
            </a:r>
            <a:r>
              <a:rPr lang="ru-RU" sz="3200" dirty="0" err="1"/>
              <a:t>об'єкт</a:t>
            </a:r>
            <a:r>
              <a:rPr lang="ru-RU" sz="3200" dirty="0"/>
              <a:t> </a:t>
            </a:r>
            <a:r>
              <a:rPr lang="ru-RU" sz="3200" dirty="0" err="1"/>
              <a:t>може</a:t>
            </a:r>
            <a:r>
              <a:rPr lang="ru-RU" sz="3200" dirty="0"/>
              <a:t> бути </a:t>
            </a:r>
            <a:r>
              <a:rPr lang="ru-RU" sz="3200" dirty="0" err="1"/>
              <a:t>естетично</a:t>
            </a:r>
            <a:r>
              <a:rPr lang="ru-RU" sz="3200" dirty="0"/>
              <a:t> </a:t>
            </a:r>
            <a:r>
              <a:rPr lang="ru-RU" sz="3200" dirty="0" err="1"/>
              <a:t>оцінений</a:t>
            </a:r>
            <a:r>
              <a:rPr lang="ru-RU" sz="3200" dirty="0"/>
              <a:t>, </a:t>
            </a:r>
            <a:r>
              <a:rPr lang="ru-RU" sz="3200" dirty="0" err="1"/>
              <a:t>якщо</a:t>
            </a:r>
            <a:r>
              <a:rPr lang="ru-RU" sz="3200" dirty="0"/>
              <a:t> створено </a:t>
            </a:r>
            <a:r>
              <a:rPr lang="ru-RU" sz="3200" dirty="0" err="1"/>
              <a:t>умови</a:t>
            </a:r>
            <a:r>
              <a:rPr lang="ru-RU" sz="3200" dirty="0"/>
              <a:t> для </a:t>
            </a:r>
            <a:r>
              <a:rPr lang="ru-RU" sz="3200" dirty="0" err="1"/>
              <a:t>його</a:t>
            </a:r>
            <a:r>
              <a:rPr lang="ru-RU" sz="3200" dirty="0"/>
              <a:t> </a:t>
            </a:r>
            <a:r>
              <a:rPr lang="ru-RU" sz="3200" dirty="0" err="1"/>
              <a:t>сприйняття</a:t>
            </a:r>
            <a:r>
              <a:rPr lang="ru-RU" sz="3200" dirty="0"/>
              <a:t>. Є </a:t>
            </a:r>
            <a:r>
              <a:rPr lang="ru-RU" sz="3200" dirty="0" err="1"/>
              <a:t>межі</a:t>
            </a:r>
            <a:r>
              <a:rPr lang="ru-RU" sz="3200" dirty="0"/>
              <a:t>, </a:t>
            </a:r>
            <a:r>
              <a:rPr lang="ru-RU" sz="3200" dirty="0" err="1"/>
              <a:t>зумовлені</a:t>
            </a:r>
            <a:r>
              <a:rPr lang="ru-RU" sz="3200" dirty="0"/>
              <a:t> </a:t>
            </a:r>
            <a:r>
              <a:rPr lang="ru-RU" sz="3200" dirty="0" err="1"/>
              <a:t>психологією</a:t>
            </a:r>
            <a:r>
              <a:rPr lang="ru-RU" sz="3200" dirty="0"/>
              <a:t> </a:t>
            </a:r>
            <a:r>
              <a:rPr lang="ru-RU" sz="3200" dirty="0" err="1"/>
              <a:t>сприйняття</a:t>
            </a:r>
            <a:r>
              <a:rPr lang="ru-RU" sz="3200" dirty="0"/>
              <a:t> та </a:t>
            </a:r>
            <a:r>
              <a:rPr lang="ru-RU" sz="3200" dirty="0" err="1"/>
              <a:t>культурними</a:t>
            </a:r>
            <a:r>
              <a:rPr lang="ru-RU" sz="3200" dirty="0"/>
              <a:t> </a:t>
            </a:r>
            <a:r>
              <a:rPr lang="ru-RU" sz="3200" dirty="0" err="1"/>
              <a:t>особливостями</a:t>
            </a:r>
            <a:r>
              <a:rPr lang="ru-RU" sz="3200" dirty="0"/>
              <a:t>.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570" y="345669"/>
            <a:ext cx="10515600" cy="1325563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dirty="0"/>
              <a:t>Проблеми сучасної естетики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1.  Специфіка некласичної естетики полягає у зміні інтересу з питань метафізики мистецтва до галузі </a:t>
            </a:r>
            <a:r>
              <a:rPr lang="uk-UA" b="1" dirty="0"/>
              <a:t>арт-практик</a:t>
            </a:r>
            <a:r>
              <a:rPr lang="uk-UA" dirty="0"/>
              <a:t>.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2. Усвідомлення взаємозв'язку трьох складових естетичного – історичного, теоретичного та практичного, на які спирається сучасне дослідження естетики.</a:t>
            </a:r>
            <a:endParaRPr lang="uk-UA" dirty="0"/>
          </a:p>
          <a:p>
            <a:pPr marL="0" indent="0">
              <a:buNone/>
            </a:pPr>
            <a:r>
              <a:rPr lang="ru-RU" dirty="0"/>
              <a:t>3.	</a:t>
            </a:r>
            <a:r>
              <a:rPr lang="ru-RU" dirty="0" err="1"/>
              <a:t>Естетізація</a:t>
            </a:r>
            <a:r>
              <a:rPr lang="ru-RU" dirty="0"/>
              <a:t> як парадигма </a:t>
            </a:r>
            <a:r>
              <a:rPr lang="ru-RU" dirty="0" err="1"/>
              <a:t>сучасності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4.	</a:t>
            </a:r>
            <a:r>
              <a:rPr lang="ru-RU" dirty="0" err="1"/>
              <a:t>Інтелектуалізація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мистецьких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при </a:t>
            </a:r>
            <a:r>
              <a:rPr lang="ru-RU" dirty="0" err="1"/>
              <a:t>збереженні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на </a:t>
            </a:r>
            <a:r>
              <a:rPr lang="ru-RU" dirty="0" err="1"/>
              <a:t>елітарне</a:t>
            </a:r>
            <a:r>
              <a:rPr lang="ru-RU" dirty="0"/>
              <a:t> та </a:t>
            </a:r>
            <a:r>
              <a:rPr lang="ru-RU" dirty="0" err="1"/>
              <a:t>масове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5.	</a:t>
            </a:r>
            <a:r>
              <a:rPr lang="ru-RU" dirty="0" err="1"/>
              <a:t>Семантична</a:t>
            </a:r>
            <a:r>
              <a:rPr lang="ru-RU" dirty="0"/>
              <a:t> </a:t>
            </a:r>
            <a:r>
              <a:rPr lang="ru-RU" dirty="0" err="1"/>
              <a:t>насиченість</a:t>
            </a:r>
            <a:r>
              <a:rPr lang="ru-RU" dirty="0"/>
              <a:t>,  складна </a:t>
            </a:r>
            <a:r>
              <a:rPr lang="ru-RU" dirty="0" err="1"/>
              <a:t>компонентність</a:t>
            </a:r>
            <a:r>
              <a:rPr lang="ru-RU" dirty="0"/>
              <a:t>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6.	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складової</a:t>
            </a:r>
            <a:r>
              <a:rPr lang="ru-RU" dirty="0"/>
              <a:t>  в </a:t>
            </a:r>
            <a:r>
              <a:rPr lang="ru-RU" dirty="0" err="1"/>
              <a:t>творах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7.	</a:t>
            </a:r>
            <a:r>
              <a:rPr lang="ru-RU" dirty="0" err="1"/>
              <a:t>Наявність</a:t>
            </a:r>
            <a:r>
              <a:rPr lang="ru-RU" dirty="0"/>
              <a:t> культурного коду в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творах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8.	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безлічі</a:t>
            </a:r>
            <a:r>
              <a:rPr lang="ru-RU" dirty="0"/>
              <a:t> </a:t>
            </a:r>
            <a:r>
              <a:rPr lang="ru-RU" dirty="0" err="1"/>
              <a:t>інтерпретацій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9.	</a:t>
            </a:r>
            <a:r>
              <a:rPr lang="ru-RU" dirty="0" err="1"/>
              <a:t>Розширення</a:t>
            </a:r>
            <a:r>
              <a:rPr lang="ru-RU" dirty="0"/>
              <a:t> меж </a:t>
            </a:r>
            <a:r>
              <a:rPr lang="ru-RU" dirty="0" err="1"/>
              <a:t>мистецтва</a:t>
            </a:r>
            <a:r>
              <a:rPr lang="ru-RU" dirty="0"/>
              <a:t>, </a:t>
            </a:r>
            <a:r>
              <a:rPr lang="ru-RU" dirty="0" err="1"/>
              <a:t>об’єктів</a:t>
            </a:r>
            <a:r>
              <a:rPr lang="ru-RU" dirty="0"/>
              <a:t> </a:t>
            </a:r>
            <a:r>
              <a:rPr lang="ru-RU" dirty="0" err="1"/>
              <a:t>естетичного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uk-UA" dirty="0"/>
              <a:t>Проблеми сучасної естетики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083425"/>
            <a:ext cx="33997900" cy="39719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none" lIns="0" tIns="-12696" rIns="0" bIns="-12696" numCol="1" anchor="ctr" anchorCtr="0" compatLnSpc="1">
            <a:spAutoFit/>
          </a:bodyPr>
          <a:lstStyle/>
          <a:p>
            <a:pPr lvl="0"/>
            <a:r>
              <a:rPr lang="uk-UA" i="1" dirty="0"/>
              <a:t>10.Естетизація потворного</a:t>
            </a:r>
            <a:r>
              <a:rPr lang="uk-UA" dirty="0"/>
              <a:t> в сучасній культурній практиці як етико-естетична і правова проблема сучасності. </a:t>
            </a:r>
            <a:endParaRPr lang="en-US" dirty="0"/>
          </a:p>
          <a:p>
            <a:pPr lvl="0"/>
            <a:r>
              <a:rPr lang="uk-UA" i="1" dirty="0"/>
              <a:t> 11.В нових художніх практиках </a:t>
            </a:r>
            <a:r>
              <a:rPr lang="en-US" dirty="0"/>
              <a:t>понят</a:t>
            </a:r>
            <a:r>
              <a:rPr lang="uk-UA" dirty="0" err="1"/>
              <a:t>тя</a:t>
            </a:r>
            <a:r>
              <a:rPr lang="en-US" dirty="0"/>
              <a:t> </a:t>
            </a:r>
            <a:r>
              <a:rPr lang="en-US" u="sng" dirty="0" err="1"/>
              <a:t>крас</a:t>
            </a:r>
            <a:r>
              <a:rPr lang="uk-UA" u="sng" dirty="0"/>
              <a:t>и вже</a:t>
            </a:r>
            <a:r>
              <a:rPr lang="en-US" dirty="0"/>
              <a:t> </a:t>
            </a:r>
            <a:r>
              <a:rPr lang="ru-RU" dirty="0"/>
              <a:t>не є </a:t>
            </a:r>
            <a:r>
              <a:rPr lang="ru-RU" dirty="0" err="1"/>
              <a:t>основним</a:t>
            </a:r>
            <a:r>
              <a:rPr lang="uk-UA" dirty="0"/>
              <a:t>.</a:t>
            </a:r>
            <a:endParaRPr lang="en-US" dirty="0"/>
          </a:p>
          <a:p>
            <a:pPr lvl="0"/>
            <a:r>
              <a:rPr lang="uk-UA" i="1" dirty="0"/>
              <a:t>12. Поява нових художніх прийомів та нових видів художньої діяльності</a:t>
            </a:r>
            <a:r>
              <a:rPr lang="uk-UA" dirty="0"/>
              <a:t> (інсталяція, </a:t>
            </a:r>
            <a:r>
              <a:rPr lang="uk-UA" dirty="0" err="1"/>
              <a:t>перформанс</a:t>
            </a:r>
            <a:r>
              <a:rPr lang="uk-UA" dirty="0"/>
              <a:t>, </a:t>
            </a:r>
            <a:r>
              <a:rPr lang="uk-UA" dirty="0" err="1"/>
              <a:t>хепенінг</a:t>
            </a:r>
            <a:r>
              <a:rPr lang="uk-UA" dirty="0"/>
              <a:t>, акція, відео-арт тощо), нових соціальних функцій мистецтва.</a:t>
            </a:r>
            <a:endParaRPr lang="en-US" dirty="0"/>
          </a:p>
          <a:p>
            <a:pPr lvl="0"/>
            <a:r>
              <a:rPr lang="uk-UA" dirty="0"/>
              <a:t>13. Актуалізація нового способу освоєння реальності у </a:t>
            </a:r>
            <a:r>
              <a:rPr lang="uk-UA" i="1" dirty="0"/>
              <a:t>категоріях “тривіальне”, “банальне”, “похабне”.</a:t>
            </a:r>
            <a:r>
              <a:rPr lang="uk-UA" dirty="0"/>
              <a:t> </a:t>
            </a:r>
            <a:r>
              <a:rPr lang="uk-UA" i="1" dirty="0"/>
              <a:t>Кітч і </a:t>
            </a:r>
            <a:r>
              <a:rPr lang="uk-UA" i="1" dirty="0" err="1"/>
              <a:t>кемп</a:t>
            </a:r>
            <a:r>
              <a:rPr lang="uk-UA" i="1" dirty="0"/>
              <a:t> як провідні категорії некласичної естетики.</a:t>
            </a:r>
            <a:endParaRPr lang="en-US" dirty="0"/>
          </a:p>
          <a:p>
            <a:pPr lvl="0"/>
            <a:r>
              <a:rPr lang="uk-UA" dirty="0"/>
              <a:t>14. Найцікавіші творчі роботи не належать до традиційних художніх форм. Це може означати те, що відбувалася криза традиційних форм мистецтва.</a:t>
            </a:r>
            <a:endParaRPr lang="uk-UA" dirty="0"/>
          </a:p>
          <a:p>
            <a:pPr lvl="0"/>
            <a:r>
              <a:rPr lang="uk-UA" dirty="0"/>
              <a:t>15. Відбувається радикальне розширення творчих кордонів і через них розрив із традиційними очікуваннями публіки від мистецтва. Якщо Фрейд відкрив несвідоме, М. </a:t>
            </a:r>
            <a:r>
              <a:rPr lang="uk-UA" dirty="0" err="1"/>
              <a:t>Дюшан</a:t>
            </a:r>
            <a:r>
              <a:rPr lang="uk-UA" dirty="0"/>
              <a:t> відкрив «мистецтво» у сфері «не мистецтва». </a:t>
            </a:r>
            <a:endParaRPr lang="en-US" dirty="0"/>
          </a:p>
          <a:p>
            <a:pPr marL="0" indent="0">
              <a:buNone/>
            </a:pPr>
            <a:r>
              <a:rPr lang="uk-UA" b="1" u="sng" dirty="0"/>
              <a:t>Сучасна естетика найбільш обумовлена такими течіями як:</a:t>
            </a:r>
            <a:endParaRPr lang="en-US" dirty="0"/>
          </a:p>
          <a:p>
            <a:pPr lvl="0"/>
            <a:r>
              <a:rPr lang="uk-UA" dirty="0"/>
              <a:t>Постмодернізм.Екзистенціалізм. Психоаналіз.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uk-UA" dirty="0"/>
            </a:br>
            <a:br>
              <a:rPr lang="uk-UA" dirty="0"/>
            </a:br>
            <a:r>
              <a:rPr lang="uk-UA" dirty="0"/>
              <a:t>2.</a:t>
            </a:r>
            <a:r>
              <a:rPr lang="uk-UA" sz="4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k-UA" sz="4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Кітч і </a:t>
            </a:r>
            <a:r>
              <a:rPr lang="uk-UA" sz="4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кемп</a:t>
            </a:r>
            <a:r>
              <a:rPr lang="uk-UA" sz="4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як провідні категорії некласичної естетики. Актуалізація нового способу освоєння естетичної реальності у категоріях “тривіальне”, “банальне”, “похабне”.</a:t>
            </a:r>
            <a:br>
              <a:rPr lang="en-US" sz="4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99FF"/>
          </a:solidFill>
        </p:spPr>
        <p:txBody>
          <a:bodyPr/>
          <a:lstStyle/>
          <a:p>
            <a:pPr algn="ctr"/>
            <a:r>
              <a:rPr lang="uk-UA" dirty="0"/>
              <a:t>КЕМП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Camp </a:t>
            </a:r>
            <a:r>
              <a:rPr lang="ru-RU" dirty="0"/>
              <a:t>походить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французького</a:t>
            </a:r>
            <a:r>
              <a:rPr lang="ru-RU" dirty="0"/>
              <a:t> </a:t>
            </a:r>
            <a:r>
              <a:rPr lang="en-US" dirty="0"/>
              <a:t>se camper,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 "</a:t>
            </a:r>
            <a:r>
              <a:rPr lang="ru-RU" dirty="0" err="1"/>
              <a:t>приймати</a:t>
            </a:r>
            <a:r>
              <a:rPr lang="ru-RU" dirty="0"/>
              <a:t> позу </a:t>
            </a:r>
            <a:r>
              <a:rPr lang="ru-RU" dirty="0" err="1"/>
              <a:t>надмірної</a:t>
            </a:r>
            <a:r>
              <a:rPr lang="ru-RU" dirty="0"/>
              <a:t> </a:t>
            </a:r>
            <a:r>
              <a:rPr lang="ru-RU" dirty="0" err="1"/>
              <a:t>манірності</a:t>
            </a:r>
            <a:r>
              <a:rPr lang="ru-RU" dirty="0"/>
              <a:t>". </a:t>
            </a:r>
            <a:r>
              <a:rPr lang="ru-RU" dirty="0" err="1"/>
              <a:t>Оксфордський</a:t>
            </a:r>
            <a:r>
              <a:rPr lang="ru-RU" dirty="0"/>
              <a:t> словник </a:t>
            </a:r>
            <a:r>
              <a:rPr lang="ru-RU" dirty="0" err="1"/>
              <a:t>англійської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наводить перше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en-US" dirty="0"/>
              <a:t>camp: «</a:t>
            </a:r>
            <a:r>
              <a:rPr lang="ru-RU" dirty="0" err="1"/>
              <a:t>показний</a:t>
            </a:r>
            <a:r>
              <a:rPr lang="ru-RU" dirty="0"/>
              <a:t>, </a:t>
            </a:r>
            <a:r>
              <a:rPr lang="ru-RU" dirty="0" err="1"/>
              <a:t>перебільшений</a:t>
            </a:r>
            <a:r>
              <a:rPr lang="ru-RU" dirty="0"/>
              <a:t>, </a:t>
            </a:r>
            <a:r>
              <a:rPr lang="ru-RU" dirty="0" err="1"/>
              <a:t>роблений</a:t>
            </a:r>
            <a:r>
              <a:rPr lang="ru-RU" dirty="0"/>
              <a:t>, </a:t>
            </a:r>
            <a:r>
              <a:rPr lang="ru-RU" dirty="0" err="1"/>
              <a:t>театральний</a:t>
            </a:r>
            <a:r>
              <a:rPr lang="ru-RU" dirty="0"/>
              <a:t>; </a:t>
            </a:r>
            <a:r>
              <a:rPr lang="ru-RU" dirty="0" err="1"/>
              <a:t>женоподібний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гомосексуальний</a:t>
            </a:r>
            <a:r>
              <a:rPr lang="ru-RU" dirty="0"/>
              <a:t>; </a:t>
            </a:r>
            <a:r>
              <a:rPr lang="ru-RU" dirty="0" err="1"/>
              <a:t>що</a:t>
            </a:r>
            <a:r>
              <a:rPr lang="ru-RU" dirty="0"/>
              <a:t>  </a:t>
            </a:r>
            <a:r>
              <a:rPr lang="ru-RU" dirty="0" err="1"/>
              <a:t>характерний</a:t>
            </a:r>
            <a:r>
              <a:rPr lang="ru-RU" dirty="0"/>
              <a:t> для </a:t>
            </a:r>
            <a:r>
              <a:rPr lang="ru-RU" dirty="0" err="1"/>
              <a:t>гомосексуалів</a:t>
            </a:r>
            <a:r>
              <a:rPr lang="ru-RU" dirty="0"/>
              <a:t>. Як </a:t>
            </a:r>
            <a:r>
              <a:rPr lang="ru-RU" dirty="0" err="1"/>
              <a:t>іменник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кемп</a:t>
            </a:r>
            <a:r>
              <a:rPr lang="ru-RU" dirty="0"/>
              <a:t> як </a:t>
            </a:r>
            <a:r>
              <a:rPr lang="ru-RU" dirty="0" err="1"/>
              <a:t>поведінка</a:t>
            </a:r>
            <a:r>
              <a:rPr lang="ru-RU" dirty="0"/>
              <a:t>, </a:t>
            </a:r>
            <a:r>
              <a:rPr lang="ru-RU" dirty="0" err="1"/>
              <a:t>манірність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r>
              <a:rPr lang="ru-RU" dirty="0" err="1"/>
              <a:t>людина</a:t>
            </a:r>
            <a:r>
              <a:rPr lang="ru-RU" dirty="0"/>
              <a:t>, яка </a:t>
            </a:r>
            <a:r>
              <a:rPr lang="ru-RU" dirty="0" err="1"/>
              <a:t>демонструє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».</a:t>
            </a:r>
            <a:endParaRPr lang="ru-RU" dirty="0"/>
          </a:p>
          <a:p>
            <a:r>
              <a:rPr lang="en-US" dirty="0"/>
              <a:t>C</a:t>
            </a:r>
            <a:r>
              <a:rPr lang="ru-RU" dirty="0" err="1"/>
              <a:t>лово</a:t>
            </a:r>
            <a:r>
              <a:rPr lang="ru-RU" dirty="0"/>
              <a:t> </a:t>
            </a:r>
            <a:r>
              <a:rPr lang="ru-RU" dirty="0" err="1"/>
              <a:t>використовувалося</a:t>
            </a:r>
            <a:r>
              <a:rPr lang="ru-RU" dirty="0"/>
              <a:t> для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естетичних</a:t>
            </a:r>
            <a:r>
              <a:rPr lang="ru-RU" dirty="0"/>
              <a:t> </a:t>
            </a:r>
            <a:r>
              <a:rPr lang="ru-RU" dirty="0" err="1"/>
              <a:t>уподобань</a:t>
            </a:r>
            <a:r>
              <a:rPr lang="ru-RU" dirty="0"/>
              <a:t> та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гомосексуальних</a:t>
            </a:r>
            <a:r>
              <a:rPr lang="ru-RU" dirty="0"/>
              <a:t> </a:t>
            </a:r>
            <a:r>
              <a:rPr lang="ru-RU" dirty="0" err="1"/>
              <a:t>чоловіків</a:t>
            </a:r>
            <a:r>
              <a:rPr lang="ru-RU" dirty="0"/>
              <a:t> </a:t>
            </a:r>
            <a:r>
              <a:rPr lang="ru-RU" dirty="0" err="1"/>
              <a:t>робітничого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dirty="0"/>
              <a:t>КЕМП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err="1"/>
              <a:t>Постмодернізм</a:t>
            </a:r>
            <a:r>
              <a:rPr lang="ru-RU" dirty="0"/>
              <a:t> </a:t>
            </a:r>
            <a:r>
              <a:rPr lang="ru-RU" dirty="0" err="1"/>
              <a:t>перетворив</a:t>
            </a:r>
            <a:r>
              <a:rPr lang="ru-RU" dirty="0"/>
              <a:t> </a:t>
            </a:r>
            <a:r>
              <a:rPr lang="ru-RU" dirty="0" err="1"/>
              <a:t>кемп</a:t>
            </a:r>
            <a:r>
              <a:rPr lang="ru-RU" dirty="0"/>
              <a:t> на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загальний</a:t>
            </a:r>
            <a:r>
              <a:rPr lang="ru-RU" dirty="0"/>
              <a:t> тип </a:t>
            </a:r>
            <a:r>
              <a:rPr lang="ru-RU" dirty="0" err="1"/>
              <a:t>чутливості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не </a:t>
            </a:r>
            <a:r>
              <a:rPr lang="ru-RU" dirty="0" err="1"/>
              <a:t>приписувався</a:t>
            </a:r>
            <a:r>
              <a:rPr lang="ru-RU" dirty="0"/>
              <a:t>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вузькій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. </a:t>
            </a:r>
            <a:r>
              <a:rPr lang="ru-RU" dirty="0" err="1"/>
              <a:t>Спочатку</a:t>
            </a:r>
            <a:r>
              <a:rPr lang="ru-RU" dirty="0"/>
              <a:t> ж </a:t>
            </a:r>
            <a:r>
              <a:rPr lang="ru-RU" dirty="0" err="1"/>
              <a:t>кемп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відмінною</a:t>
            </a:r>
            <a:r>
              <a:rPr lang="ru-RU" dirty="0"/>
              <a:t>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чоловічих</a:t>
            </a:r>
            <a:r>
              <a:rPr lang="ru-RU" dirty="0"/>
              <a:t> гей-</a:t>
            </a:r>
            <a:r>
              <a:rPr lang="ru-RU" dirty="0" err="1"/>
              <a:t>спільнот</a:t>
            </a:r>
            <a:r>
              <a:rPr lang="ru-RU" dirty="0"/>
              <a:t>. У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чутливості</a:t>
            </a:r>
            <a:r>
              <a:rPr lang="ru-RU" dirty="0"/>
              <a:t> —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гомосексуальності</a:t>
            </a:r>
            <a:r>
              <a:rPr lang="ru-RU" dirty="0"/>
              <a:t> як </a:t>
            </a:r>
            <a:r>
              <a:rPr lang="ru-RU" dirty="0" err="1"/>
              <a:t>жіночності</a:t>
            </a:r>
            <a:r>
              <a:rPr lang="ru-RU" dirty="0"/>
              <a:t> (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втілюється</a:t>
            </a:r>
            <a:r>
              <a:rPr lang="en-US" dirty="0"/>
              <a:t> </a:t>
            </a:r>
            <a:r>
              <a:rPr lang="uk-UA" dirty="0"/>
              <a:t> людина). </a:t>
            </a:r>
            <a:r>
              <a:rPr lang="ru-RU" dirty="0"/>
              <a:t>Два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кемпу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патерни</a:t>
            </a:r>
            <a:r>
              <a:rPr lang="ru-RU" dirty="0"/>
              <a:t> </a:t>
            </a:r>
            <a:r>
              <a:rPr lang="ru-RU" dirty="0" err="1"/>
              <a:t>жіночої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позначаються</a:t>
            </a:r>
            <a:r>
              <a:rPr lang="ru-RU" dirty="0"/>
              <a:t> на сленгу </a:t>
            </a:r>
            <a:r>
              <a:rPr lang="en-US" dirty="0"/>
              <a:t>swish (</a:t>
            </a:r>
            <a:r>
              <a:rPr lang="ru-RU" dirty="0"/>
              <a:t>плавна </a:t>
            </a:r>
            <a:r>
              <a:rPr lang="ru-RU" dirty="0" err="1"/>
              <a:t>жіночна</a:t>
            </a:r>
            <a:r>
              <a:rPr lang="ru-RU" dirty="0"/>
              <a:t> хода, </a:t>
            </a:r>
            <a:r>
              <a:rPr lang="ru-RU" dirty="0" err="1"/>
              <a:t>м'які</a:t>
            </a:r>
            <a:r>
              <a:rPr lang="ru-RU" dirty="0"/>
              <a:t> жести, фальцет, характерна лексика) і </a:t>
            </a:r>
            <a:r>
              <a:rPr lang="en-US" dirty="0"/>
              <a:t>drag (</a:t>
            </a:r>
            <a:r>
              <a:rPr lang="ru-RU" dirty="0" err="1"/>
              <a:t>носіння</a:t>
            </a:r>
            <a:r>
              <a:rPr lang="ru-RU" dirty="0"/>
              <a:t> </a:t>
            </a:r>
            <a:r>
              <a:rPr lang="ru-RU" dirty="0" err="1"/>
              <a:t>одягу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стійко</a:t>
            </a:r>
            <a:r>
              <a:rPr lang="ru-RU" dirty="0"/>
              <a:t> </a:t>
            </a:r>
            <a:r>
              <a:rPr lang="ru-RU" dirty="0" err="1"/>
              <a:t>асоціюється</a:t>
            </a:r>
            <a:r>
              <a:rPr lang="ru-RU" dirty="0"/>
              <a:t> з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ґендерною</a:t>
            </a:r>
            <a:r>
              <a:rPr lang="ru-RU" dirty="0"/>
              <a:t> </a:t>
            </a:r>
            <a:r>
              <a:rPr lang="ru-RU" dirty="0" err="1"/>
              <a:t>роллю</a:t>
            </a:r>
            <a:r>
              <a:rPr lang="ru-RU" dirty="0"/>
              <a:t>, </a:t>
            </a:r>
            <a:r>
              <a:rPr lang="ru-RU" dirty="0" err="1"/>
              <a:t>обличчям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ґендера</a:t>
            </a:r>
            <a:r>
              <a:rPr lang="ru-RU" dirty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uk-UA" dirty="0"/>
              <a:t>СПЕЦИФІКА КЕМП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/>
              <a:t>Кемп як </a:t>
            </a:r>
            <a:r>
              <a:rPr lang="ru-RU" dirty="0" err="1"/>
              <a:t>особливий</a:t>
            </a:r>
            <a:r>
              <a:rPr lang="ru-RU" dirty="0"/>
              <a:t> тип </a:t>
            </a:r>
            <a:r>
              <a:rPr lang="ru-RU" dirty="0" err="1"/>
              <a:t>чутливості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співвідношенням</a:t>
            </a:r>
            <a:r>
              <a:rPr lang="ru-RU" dirty="0"/>
              <a:t> </a:t>
            </a:r>
            <a:r>
              <a:rPr lang="ru-RU" dirty="0" err="1"/>
              <a:t>естетичних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краси</a:t>
            </a:r>
            <a:r>
              <a:rPr lang="ru-RU" dirty="0"/>
              <a:t> та </a:t>
            </a:r>
            <a:r>
              <a:rPr lang="ru-RU" dirty="0" err="1"/>
              <a:t>каліцтва</a:t>
            </a:r>
            <a:r>
              <a:rPr lang="ru-RU" dirty="0"/>
              <a:t>, </a:t>
            </a:r>
            <a:r>
              <a:rPr lang="ru-RU" dirty="0" err="1"/>
              <a:t>серйозного</a:t>
            </a:r>
            <a:r>
              <a:rPr lang="ru-RU" dirty="0"/>
              <a:t> та фривольного, </a:t>
            </a:r>
            <a:r>
              <a:rPr lang="ru-RU" dirty="0" err="1"/>
              <a:t>наївності</a:t>
            </a:r>
            <a:r>
              <a:rPr lang="ru-RU" dirty="0"/>
              <a:t> та </a:t>
            </a:r>
            <a:r>
              <a:rPr lang="ru-RU" dirty="0" err="1"/>
              <a:t>маньєризму</a:t>
            </a:r>
            <a:r>
              <a:rPr lang="ru-RU" dirty="0"/>
              <a:t>, стилю та </a:t>
            </a:r>
            <a:r>
              <a:rPr lang="ru-RU" dirty="0" err="1"/>
              <a:t>змісту</a:t>
            </a:r>
            <a:r>
              <a:rPr lang="ru-RU" dirty="0"/>
              <a:t>.</a:t>
            </a: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 err="1"/>
              <a:t>Домінанти</a:t>
            </a:r>
            <a:r>
              <a:rPr lang="ru-RU" dirty="0"/>
              <a:t> </a:t>
            </a:r>
            <a:r>
              <a:rPr lang="ru-RU" dirty="0" err="1"/>
              <a:t>кемпа</a:t>
            </a:r>
            <a:r>
              <a:rPr lang="ru-RU" dirty="0"/>
              <a:t> - </a:t>
            </a:r>
            <a:r>
              <a:rPr lang="ru-RU" dirty="0" err="1"/>
              <a:t>фривольність</a:t>
            </a:r>
            <a:r>
              <a:rPr lang="ru-RU" dirty="0"/>
              <a:t> (</a:t>
            </a:r>
            <a:r>
              <a:rPr lang="ru-RU" dirty="0" err="1"/>
              <a:t>гра</a:t>
            </a:r>
            <a:r>
              <a:rPr lang="ru-RU" dirty="0"/>
              <a:t>), </a:t>
            </a:r>
            <a:r>
              <a:rPr lang="ru-RU" dirty="0" err="1"/>
              <a:t>надмірність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підкреслена</a:t>
            </a:r>
            <a:r>
              <a:rPr lang="ru-RU" dirty="0"/>
              <a:t> </a:t>
            </a:r>
            <a:r>
              <a:rPr lang="ru-RU" dirty="0" err="1"/>
              <a:t>свідома</a:t>
            </a:r>
            <a:r>
              <a:rPr lang="ru-RU" dirty="0"/>
              <a:t> </a:t>
            </a:r>
            <a:r>
              <a:rPr lang="ru-RU" dirty="0" err="1"/>
              <a:t>орієнтація</a:t>
            </a:r>
            <a:r>
              <a:rPr lang="ru-RU" dirty="0"/>
              <a:t> на </a:t>
            </a:r>
            <a:r>
              <a:rPr lang="ru-RU" dirty="0" err="1"/>
              <a:t>штучність</a:t>
            </a:r>
            <a:r>
              <a:rPr lang="ru-RU" dirty="0"/>
              <a:t> та </a:t>
            </a:r>
            <a:r>
              <a:rPr lang="ru-RU" dirty="0" err="1"/>
              <a:t>естетизм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відсуває</a:t>
            </a:r>
            <a:r>
              <a:rPr lang="ru-RU" dirty="0"/>
              <a:t>, </a:t>
            </a:r>
            <a:r>
              <a:rPr lang="ru-RU" dirty="0" err="1"/>
              <a:t>затемняє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dirty="0"/>
              <a:t>КІТЧ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err="1"/>
              <a:t>Кіч</a:t>
            </a:r>
            <a:r>
              <a:rPr lang="ru-RU" sz="3600" dirty="0"/>
              <a:t>, </a:t>
            </a:r>
            <a:r>
              <a:rPr lang="ru-RU" sz="3600" dirty="0" err="1"/>
              <a:t>або</a:t>
            </a:r>
            <a:r>
              <a:rPr lang="ru-RU" sz="3600" dirty="0"/>
              <a:t> </a:t>
            </a:r>
            <a:r>
              <a:rPr lang="ru-RU" sz="3600" dirty="0" err="1"/>
              <a:t>Кітч</a:t>
            </a:r>
            <a:r>
              <a:rPr lang="ru-RU" sz="3600" dirty="0"/>
              <a:t> (</a:t>
            </a:r>
            <a:r>
              <a:rPr lang="ru-RU" sz="3600" dirty="0" err="1"/>
              <a:t>нім</a:t>
            </a:r>
            <a:r>
              <a:rPr lang="ru-RU" sz="3600" dirty="0"/>
              <a:t>. </a:t>
            </a:r>
            <a:r>
              <a:rPr lang="en-US" sz="3600" dirty="0"/>
              <a:t>Kitsch — </a:t>
            </a:r>
            <a:r>
              <a:rPr lang="ru-RU" sz="3600" dirty="0" err="1"/>
              <a:t>ницість</a:t>
            </a:r>
            <a:r>
              <a:rPr lang="ru-RU" sz="3600" dirty="0"/>
              <a:t>, халтура, </a:t>
            </a:r>
            <a:r>
              <a:rPr lang="ru-RU" sz="3600" dirty="0" err="1"/>
              <a:t>несмак</a:t>
            </a:r>
            <a:r>
              <a:rPr lang="ru-RU" sz="3600" dirty="0"/>
              <a:t>) — </a:t>
            </a:r>
            <a:r>
              <a:rPr lang="ru-RU" sz="3600" dirty="0" err="1"/>
              <a:t>категорія</a:t>
            </a:r>
            <a:r>
              <a:rPr lang="ru-RU" sz="3600" dirty="0"/>
              <a:t> </a:t>
            </a:r>
            <a:r>
              <a:rPr lang="ru-RU" sz="3600" dirty="0" err="1"/>
              <a:t>мистецтва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характеризується</a:t>
            </a:r>
            <a:r>
              <a:rPr lang="ru-RU" sz="3600" dirty="0"/>
              <a:t> </a:t>
            </a:r>
            <a:r>
              <a:rPr lang="ru-RU" sz="3600" dirty="0" err="1"/>
              <a:t>спрямуванням</a:t>
            </a:r>
            <a:r>
              <a:rPr lang="ru-RU" sz="3600" dirty="0"/>
              <a:t> на те, </a:t>
            </a:r>
            <a:r>
              <a:rPr lang="ru-RU" sz="3600" dirty="0" err="1"/>
              <a:t>аби</a:t>
            </a:r>
            <a:r>
              <a:rPr lang="ru-RU" sz="3600" dirty="0"/>
              <a:t> </a:t>
            </a:r>
            <a:r>
              <a:rPr lang="ru-RU" sz="3600" dirty="0" err="1"/>
              <a:t>виглядати</a:t>
            </a:r>
            <a:r>
              <a:rPr lang="ru-RU" sz="3600" dirty="0"/>
              <a:t>, як «</a:t>
            </a:r>
            <a:r>
              <a:rPr lang="ru-RU" sz="3600" dirty="0" err="1"/>
              <a:t>високе</a:t>
            </a:r>
            <a:r>
              <a:rPr lang="ru-RU" sz="3600" dirty="0"/>
              <a:t>» </a:t>
            </a:r>
            <a:r>
              <a:rPr lang="ru-RU" sz="3600" dirty="0" err="1"/>
              <a:t>мистецтво</a:t>
            </a:r>
            <a:r>
              <a:rPr lang="ru-RU" sz="3600" dirty="0"/>
              <a:t>, </a:t>
            </a:r>
            <a:r>
              <a:rPr lang="ru-RU" sz="3600" dirty="0" err="1"/>
              <a:t>наслідуючи</a:t>
            </a:r>
            <a:r>
              <a:rPr lang="ru-RU" sz="3600" dirty="0"/>
              <a:t> </a:t>
            </a:r>
            <a:r>
              <a:rPr lang="ru-RU" sz="3600" dirty="0" err="1"/>
              <a:t>його</a:t>
            </a:r>
            <a:r>
              <a:rPr lang="ru-RU" sz="3600" dirty="0"/>
              <a:t> </a:t>
            </a:r>
            <a:r>
              <a:rPr lang="ru-RU" sz="3600" dirty="0" err="1"/>
              <a:t>зовнішні</a:t>
            </a:r>
            <a:r>
              <a:rPr lang="ru-RU" sz="3600" dirty="0"/>
              <a:t> </a:t>
            </a:r>
            <a:r>
              <a:rPr lang="ru-RU" sz="3600" dirty="0" err="1"/>
              <a:t>риси</a:t>
            </a:r>
            <a:r>
              <a:rPr lang="ru-RU" sz="3600" dirty="0"/>
              <a:t>, але </a:t>
            </a:r>
            <a:r>
              <a:rPr lang="ru-RU" sz="3600" dirty="0" err="1"/>
              <a:t>використовуючи</a:t>
            </a:r>
            <a:r>
              <a:rPr lang="ru-RU" sz="3600" dirty="0"/>
              <a:t> </a:t>
            </a:r>
            <a:r>
              <a:rPr lang="ru-RU" sz="3600" dirty="0" err="1"/>
              <a:t>дешеві</a:t>
            </a:r>
            <a:r>
              <a:rPr lang="ru-RU" sz="3600" dirty="0"/>
              <a:t> </a:t>
            </a:r>
            <a:r>
              <a:rPr lang="ru-RU" sz="3600" dirty="0" err="1"/>
              <a:t>матеріали</a:t>
            </a:r>
            <a:r>
              <a:rPr lang="ru-RU" sz="3600" dirty="0"/>
              <a:t> і </a:t>
            </a:r>
            <a:r>
              <a:rPr lang="ru-RU" sz="3600" dirty="0" err="1"/>
              <a:t>методи</a:t>
            </a:r>
            <a:r>
              <a:rPr lang="ru-RU" sz="3600" dirty="0"/>
              <a:t> </a:t>
            </a:r>
            <a:r>
              <a:rPr lang="ru-RU" sz="3600" dirty="0" err="1"/>
              <a:t>виготовлення</a:t>
            </a:r>
            <a:r>
              <a:rPr lang="ru-RU" sz="3600" dirty="0"/>
              <a:t>. </a:t>
            </a:r>
            <a:r>
              <a:rPr lang="ru-RU" sz="3600" dirty="0" err="1"/>
              <a:t>Кіч</a:t>
            </a:r>
            <a:r>
              <a:rPr lang="ru-RU" sz="3600" dirty="0"/>
              <a:t> —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переважно</a:t>
            </a:r>
            <a:r>
              <a:rPr lang="ru-RU" sz="3600" dirty="0"/>
              <a:t> </a:t>
            </a:r>
            <a:r>
              <a:rPr lang="ru-RU" sz="3600" dirty="0" err="1"/>
              <a:t>масове</a:t>
            </a:r>
            <a:r>
              <a:rPr lang="ru-RU" sz="3600" dirty="0"/>
              <a:t> </a:t>
            </a:r>
            <a:r>
              <a:rPr lang="ru-RU" sz="3600" dirty="0" err="1"/>
              <a:t>мистецтво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робить </a:t>
            </a:r>
            <a:r>
              <a:rPr lang="ru-RU" sz="3600" dirty="0" err="1"/>
              <a:t>ознаки</a:t>
            </a:r>
            <a:r>
              <a:rPr lang="ru-RU" sz="3600" dirty="0"/>
              <a:t> дорогого, </a:t>
            </a:r>
            <a:r>
              <a:rPr lang="ru-RU" sz="3600" dirty="0" err="1"/>
              <a:t>елітарного</a:t>
            </a:r>
            <a:r>
              <a:rPr lang="ru-RU" sz="3600" dirty="0"/>
              <a:t> </a:t>
            </a:r>
            <a:r>
              <a:rPr lang="ru-RU" sz="3600" dirty="0" err="1"/>
              <a:t>мистецтва</a:t>
            </a:r>
            <a:r>
              <a:rPr lang="ru-RU" sz="3600" dirty="0"/>
              <a:t> </a:t>
            </a:r>
            <a:r>
              <a:rPr lang="ru-RU" sz="3600" dirty="0" err="1"/>
              <a:t>доступними</a:t>
            </a:r>
            <a:r>
              <a:rPr lang="ru-RU" sz="3600" dirty="0"/>
              <a:t> для </a:t>
            </a:r>
            <a:r>
              <a:rPr lang="ru-RU" sz="3600" dirty="0" err="1"/>
              <a:t>загалу</a:t>
            </a:r>
            <a:r>
              <a:rPr lang="ru-RU" sz="3600" dirty="0"/>
              <a:t>.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11635</Words>
  <Application>WPS Presentation</Application>
  <PresentationFormat>Широкоэкранный</PresentationFormat>
  <Paragraphs>134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Calibri</vt:lpstr>
      <vt:lpstr>Calibri Light</vt:lpstr>
      <vt:lpstr>Microsoft YaHei</vt:lpstr>
      <vt:lpstr>Arial Unicode MS</vt:lpstr>
      <vt:lpstr>Тема Office</vt:lpstr>
      <vt:lpstr>Лекція 2. ПРОБЛЕМИ СУЧАСНОЇ ЕСТЕТИКИ(2 год) </vt:lpstr>
      <vt:lpstr>1. Проблематизація сучасного естетичного дискурсу. </vt:lpstr>
      <vt:lpstr>Проблеми сучасної естетики</vt:lpstr>
      <vt:lpstr>Проблеми сучасної естетики</vt:lpstr>
      <vt:lpstr>2. Кітч і кемп як провідні категорії некласичної естетики. Актуалізація нового способу освоєння естетичної реальності у категоріях “тривіальне”, “банальне”, “похабне”. </vt:lpstr>
      <vt:lpstr>КЕМП</vt:lpstr>
      <vt:lpstr>КЕМП</vt:lpstr>
      <vt:lpstr>СПЕЦИФІКА КЕМП</vt:lpstr>
      <vt:lpstr>КІТЧ</vt:lpstr>
      <vt:lpstr>КІТЧ</vt:lpstr>
      <vt:lpstr>КІТЧ</vt:lpstr>
      <vt:lpstr>Категорія “тривіальне”</vt:lpstr>
      <vt:lpstr>Категорія “банальне” </vt:lpstr>
      <vt:lpstr>Категорія “похабне” </vt:lpstr>
      <vt:lpstr>3 питання</vt:lpstr>
      <vt:lpstr> Естетизація “потворного” як етико-естетична і правова проблема сучасності.   </vt:lpstr>
      <vt:lpstr>ЕСТЕТІЗАЦІЯ ПОТВОРНОГО</vt:lpstr>
      <vt:lpstr>Сутність естетичної оцінки у реалізації арт-практик постмодерну</vt:lpstr>
      <vt:lpstr>У сучасній арт-практиці аксіологічна складова починає набувати очевидних економічних орієнтирів.</vt:lpstr>
      <vt:lpstr>Класифікація потворного: </vt:lpstr>
      <vt:lpstr>В арт-практики включені такі явища, які можна охарактеризувати як жахливі, жорстокі, абсурдні, страшні, шокуючі та огидні.</vt:lpstr>
      <vt:lpstr>Види огидного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Кривега</dc:creator>
  <cp:lastModifiedBy>User</cp:lastModifiedBy>
  <cp:revision>7</cp:revision>
  <dcterms:created xsi:type="dcterms:W3CDTF">2022-09-13T20:41:00Z</dcterms:created>
  <dcterms:modified xsi:type="dcterms:W3CDTF">2024-10-24T20:54:30Z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A1ACC22E6E3147BBAF0F245484459B35_13</vt:lpwstr>
  </property>
  <property fmtid="{D5CDD505-2E9C-101B-9397-08002B2CF9AE}" pid="3" name="KSOProductBuildVer">
    <vt:lpwstr>1033-12.2.0.18607</vt:lpwstr>
  </property>
</Properties>
</file>