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 userDrawn="1">
          <p15:clr>
            <a:srgbClr val="A4A3A4"/>
          </p15:clr>
        </p15:guide>
        <p15:guide id="2" pos="3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4"/>
        <p:guide pos="380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1975" y="3231515"/>
            <a:ext cx="10977880" cy="3384550"/>
          </a:xfrm>
        </p:spPr>
        <p:txBody>
          <a:bodyPr>
            <a:normAutofit fontScale="90000"/>
          </a:bodyPr>
          <a:p>
            <a:pPr marL="0" indent="0" algn="l">
              <a:lnSpc>
                <a:spcPct val="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</a:pPr>
            <a:r>
              <a:rPr lang="uk-UA" altLang="en-US" sz="222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Питання для обговорення</a:t>
            </a:r>
            <a:br>
              <a:rPr lang="uk-UA" altLang="en-US" sz="222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uk-UA" altLang="en-US" sz="222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uk-UA" altLang="en-US" sz="222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uk-UA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Що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таке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методологія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?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Чим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методологія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відрізняється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від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конкретного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методу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чи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способу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аналізу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?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uk-UA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Поясніть термін 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художнього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твору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?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Які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основні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цілі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інтерпретації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твору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?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Які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фактори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впливають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на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різні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інтерпретації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одного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того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ж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твору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(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авторський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контекст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читач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культурний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історичний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контекст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)?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Які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підходи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до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інтерпретації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існують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(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біографічний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історико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-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культурний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структурний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психологічний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uk-UA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порівняльний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феміністський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гендерний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тощо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)?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uk-UA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 чому полягають їх особливості? 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Як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особистий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досвід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світогляд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читача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впливають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на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інтерпретацію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?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Чим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відрізняється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суб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’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єктивна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від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науково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обґрунтованої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?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Які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критерії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надійності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інтерпретації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твору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літературознавстві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?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Як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взаємодіють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формальний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та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змістовий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аспекти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твору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під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час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інтерпретації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?</a:t>
            </a: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b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Які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етичні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та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методологічні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питання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можуть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виникати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під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час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інтерпретації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?</a:t>
            </a:r>
            <a:endParaRPr lang="en-US" altLang="ru-RU" sz="20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221615" y="648335"/>
            <a:ext cx="11331575" cy="4799965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Calibri" panose="020F0502020204030204"/>
                <a:cs typeface="Calibri" panose="020F0502020204030204" charset="0"/>
              </a:rPr>
              <a:t>Література: </a:t>
            </a:r>
            <a:endParaRPr lang="en-US" altLang="zh-CN">
              <a:solidFill>
                <a:srgbClr val="7030A0"/>
              </a:solidFill>
              <a:latin typeface="Calibri" panose="020F0502020204030204" charset="0"/>
              <a:ea typeface="Calibri" panose="020F0502020204030204"/>
              <a:cs typeface="Calibri" panose="020F0502020204030204" charset="0"/>
            </a:endParaRPr>
          </a:p>
          <a:p>
            <a:pPr algn="just"/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</a:rPr>
              <a:t>• </a:t>
            </a:r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Calibri" panose="020F0502020204030204"/>
                <a:cs typeface="Calibri" panose="020F0502020204030204" charset="0"/>
              </a:rPr>
              <a:t>Еко У. Інтерпретація та надінтерпретація. Умберто Еко. Маятник Фуко. Львів, 1998. 751 с. </a:t>
            </a:r>
            <a:endParaRPr lang="en-US" altLang="zh-CN">
              <a:solidFill>
                <a:srgbClr val="7030A0"/>
              </a:solidFill>
              <a:latin typeface="Calibri" panose="020F0502020204030204" charset="0"/>
              <a:ea typeface="Calibri" panose="020F0502020204030204"/>
              <a:cs typeface="Calibri" panose="020F0502020204030204" charset="0"/>
            </a:endParaRPr>
          </a:p>
          <a:p>
            <a:pPr algn="just"/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</a:rPr>
              <a:t>• </a:t>
            </a:r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Calibri" panose="020F0502020204030204"/>
                <a:cs typeface="Calibri" panose="020F0502020204030204" charset="0"/>
              </a:rPr>
              <a:t>Іванишин В., Іванишин П. Пізнання літературного твору : методичний посібник для студентів і вчителів. Дрогобич : Відродження, 2003. 80 с. </a:t>
            </a:r>
            <a:endParaRPr lang="en-US" altLang="zh-CN">
              <a:solidFill>
                <a:srgbClr val="7030A0"/>
              </a:solidFill>
              <a:latin typeface="Calibri" panose="020F0502020204030204" charset="0"/>
              <a:ea typeface="Calibri" panose="020F0502020204030204"/>
              <a:cs typeface="Calibri" panose="020F0502020204030204" charset="0"/>
            </a:endParaRPr>
          </a:p>
          <a:p>
            <a:pPr algn="just"/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</a:rPr>
              <a:t>• </a:t>
            </a:r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Calibri" panose="020F0502020204030204"/>
                <a:cs typeface="Calibri" panose="020F0502020204030204" charset="0"/>
              </a:rPr>
              <a:t>Іванишин П. В. Теорія будови та інтерпретації літературного твору : навчальний посібник. Дрогобич : РВВ ДДПУ, 2009. 78 с. </a:t>
            </a:r>
            <a:endParaRPr lang="en-US" altLang="zh-CN">
              <a:solidFill>
                <a:srgbClr val="7030A0"/>
              </a:solidFill>
              <a:latin typeface="Calibri" panose="020F0502020204030204" charset="0"/>
              <a:ea typeface="Calibri" panose="020F0502020204030204"/>
              <a:cs typeface="Calibri" panose="020F0502020204030204" charset="0"/>
            </a:endParaRPr>
          </a:p>
          <a:p>
            <a:pPr algn="just"/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</a:rPr>
              <a:t>• </a:t>
            </a:r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Calibri" panose="020F0502020204030204"/>
                <a:cs typeface="Calibri" panose="020F0502020204030204" charset="0"/>
              </a:rPr>
              <a:t>Козлик І. Літературознавчий аналіз художнього тексту / твору в умовах сучасної міжнаукової та міжгалузевої взаємодії. Vychází péčí Středoevropského centra slovanských studií ve spolupráci s Českou asociací slavistů a Ústavem slavistiky Filozofické fakulty Masarykovy univerzity. Brno, 2020. 238 с. </a:t>
            </a:r>
            <a:endParaRPr lang="en-US" altLang="zh-CN">
              <a:solidFill>
                <a:srgbClr val="7030A0"/>
              </a:solidFill>
              <a:latin typeface="Calibri" panose="020F0502020204030204" charset="0"/>
              <a:ea typeface="Calibri" panose="020F0502020204030204"/>
              <a:cs typeface="Calibri" panose="020F0502020204030204" charset="0"/>
            </a:endParaRPr>
          </a:p>
          <a:p>
            <a:pPr algn="just"/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</a:rPr>
              <a:t>• </a:t>
            </a:r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Calibri" panose="020F0502020204030204"/>
                <a:cs typeface="Calibri" panose="020F0502020204030204" charset="0"/>
              </a:rPr>
              <a:t>Марко В. Аналіз художнього твору : навч. посіб. Київ : ВЦ «Академія», 2013. 280 с. </a:t>
            </a:r>
            <a:endParaRPr lang="en-US" altLang="zh-CN">
              <a:solidFill>
                <a:srgbClr val="7030A0"/>
              </a:solidFill>
              <a:latin typeface="Calibri" panose="020F0502020204030204" charset="0"/>
              <a:ea typeface="Calibri" panose="020F0502020204030204"/>
              <a:cs typeface="Calibri" panose="020F0502020204030204" charset="0"/>
            </a:endParaRPr>
          </a:p>
          <a:p>
            <a:pPr algn="just"/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</a:rPr>
              <a:t>• </a:t>
            </a:r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Calibri" panose="020F0502020204030204"/>
                <a:cs typeface="Calibri" panose="020F0502020204030204" charset="0"/>
              </a:rPr>
              <a:t>Ситченко А. Л. Навчально-технологічна концепція літературного аналізу : монографія. Київ : Ленвіт, 2004. 304 с. </a:t>
            </a:r>
            <a:endParaRPr lang="en-US" altLang="zh-CN">
              <a:solidFill>
                <a:srgbClr val="7030A0"/>
              </a:solidFill>
              <a:latin typeface="Calibri" panose="020F0502020204030204" charset="0"/>
              <a:ea typeface="Calibri" panose="020F0502020204030204"/>
              <a:cs typeface="Calibri" panose="020F0502020204030204" charset="0"/>
            </a:endParaRPr>
          </a:p>
          <a:p>
            <a:pPr algn="just"/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</a:rPr>
              <a:t>• </a:t>
            </a:r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Calibri" panose="020F0502020204030204"/>
                <a:cs typeface="Calibri" panose="020F0502020204030204" charset="0"/>
              </a:rPr>
              <a:t>Скорина Л. Аналіз художнього твору : навч. посібник для студентів гуманітарних спеціальностей (філологія, літературна творчість, журналістика). Тернопіль : Навчальна книга–Богдан, 2013. 424 с. </a:t>
            </a:r>
            <a:endParaRPr lang="en-US" altLang="zh-CN">
              <a:solidFill>
                <a:srgbClr val="7030A0"/>
              </a:solidFill>
              <a:latin typeface="Calibri" panose="020F0502020204030204" charset="0"/>
              <a:ea typeface="Calibri" panose="020F0502020204030204"/>
              <a:cs typeface="Calibri" panose="020F0502020204030204" charset="0"/>
            </a:endParaRPr>
          </a:p>
          <a:p>
            <a:pPr algn="just"/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</a:rPr>
              <a:t>• </a:t>
            </a:r>
            <a:r>
              <a:rPr lang="en-US" altLang="zh-CN">
                <a:solidFill>
                  <a:srgbClr val="7030A0"/>
                </a:solidFill>
                <a:latin typeface="Calibri" panose="020F0502020204030204" charset="0"/>
                <a:ea typeface="Calibri" panose="020F0502020204030204"/>
                <a:cs typeface="Calibri" panose="020F0502020204030204" charset="0"/>
              </a:rPr>
              <a:t>Славінський Я. Аналіз, інтерпретація та оцінювання літературного твору. Теорія літератури в Польщі : Антологія текстів. Друга половина ХХ – початок ХХІ століття / упоряд. Б. Бакули; за заг. ред. В. Моренця. Київ : Вид. дім. «Києво-Могилянська академія», 2008. С. 87–109. </a:t>
            </a:r>
            <a:endParaRPr lang="en-US" altLang="zh-CN">
              <a:solidFill>
                <a:srgbClr val="7030A0"/>
              </a:solidFill>
              <a:latin typeface="Calibri" panose="020F0502020204030204" charset="0"/>
              <a:ea typeface="Calibri" panose="020F0502020204030204"/>
              <a:cs typeface="Calibri" panose="020F0502020204030204" charset="0"/>
            </a:endParaRPr>
          </a:p>
          <a:p>
            <a:pPr algn="just"/>
            <a:endParaRPr lang="en-US" altLang="zh-CN">
              <a:solidFill>
                <a:srgbClr val="7030A0"/>
              </a:solidFill>
              <a:latin typeface="Calibri" panose="020F0502020204030204" charset="0"/>
              <a:ea typeface="Calibri" panose="020F0502020204030204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584835" y="445770"/>
            <a:ext cx="11121390" cy="4351655"/>
          </a:xfrm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lang="uk-UA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Завдання:</a:t>
            </a:r>
            <a:endParaRPr lang="uk-UA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60000"/>
              </a:lnSpc>
            </a:pP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Оберіть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уривок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із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художнього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твору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та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запропонуйте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дві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різні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інтерпретації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(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наприклад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психологічну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та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історико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-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культурну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).</a:t>
            </a: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60000"/>
              </a:lnSpc>
            </a:pP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60000"/>
              </a:lnSpc>
            </a:pP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Проаналізуйте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як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зміна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читача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або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контексту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може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змінити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сприйняття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того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самого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уривку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60000"/>
              </a:lnSpc>
            </a:pP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60000"/>
              </a:lnSpc>
            </a:pP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Складіть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герменевтичне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коло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для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обраного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уривку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: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спостереження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→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початкове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розуміння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→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уточнення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→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нове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осмислення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60000"/>
              </a:lnSpc>
            </a:pP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60000"/>
              </a:lnSpc>
            </a:pPr>
            <a:r>
              <a:rPr lang="uk-UA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Прокоментуйте,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які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аспекти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твору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підкреслює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ваш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підхід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а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що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залишилося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поза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увагою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60000"/>
              </a:lnSpc>
            </a:pP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Виконайте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вправу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«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читачі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з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різними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перспективами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»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: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уявіть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що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ваш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твір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читають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люди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з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різним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соціальним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або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культурним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досвідом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складіть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короткий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аналіз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як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зміниться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інтерпретація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60000"/>
              </a:lnSpc>
            </a:pP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60000"/>
              </a:lnSpc>
            </a:pP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Оберіть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образ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або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символ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творі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та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запропонуйте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мінімум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три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інтерпретації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пояснивши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їх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методологію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60000"/>
              </a:lnSpc>
            </a:pP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lnSpc>
                <a:spcPct val="110000"/>
              </a:lnSpc>
            </a:pP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Визначте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центральну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тему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уривку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обґрунтуйте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її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інтерпретацію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через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різні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підходи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 (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проблемно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-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тематичний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пообразний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en-US" altLang="en-US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структурний</a:t>
            </a:r>
            <a:r>
              <a:rPr lang="en-US" altLang="ru-RU" sz="1600">
                <a:solidFill>
                  <a:srgbClr val="7030A0"/>
                </a:solidFill>
                <a:latin typeface="Calibri" panose="020F0502020204030204" charset="0"/>
                <a:cs typeface="Calibri" panose="020F0502020204030204" charset="0"/>
              </a:rPr>
              <a:t>)</a:t>
            </a:r>
            <a:endParaRPr lang="en-US" altLang="ru-RU" sz="1600">
              <a:solidFill>
                <a:srgbClr val="7030A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3079</Words>
  <Application>WPS Presentation</Application>
  <PresentationFormat>宽屏</PresentationFormat>
  <Paragraphs>28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Calibri</vt:lpstr>
      <vt:lpstr>Calibri</vt:lpstr>
      <vt:lpstr>Arial</vt:lpstr>
      <vt:lpstr>Microsoft YaHei</vt:lpstr>
      <vt:lpstr>Arial Unicode MS</vt:lpstr>
      <vt:lpstr>Office Theme</vt:lpstr>
      <vt:lpstr>Питання для обговорення    Що таке методологія?    Чим методологія відрізняється від конкретного методу чи способу аналізу?    Поясніть термін  інтерпретація художнього твору ?    Які основні цілі інтерпретації твору?    Які фактори впливають на різні інтерпретації одного й того ж твору (авторський контекст, читач,    культурний і історичний контекст)?    Які підходи до інтерпретації існують (біографічний, історико-культурний, структурний, психологічний,     порівняльний, феміністський, гендерний тощо)?   В чому полягають їх особливості?    Як особистий досвід і світогляд читача впливають на інтерпретацію?   Чим відрізняється суб’єктивна інтерпретація від науково обґрунтованої?   Які критерії надійності інтерпретації твору в літературознавстві?    Як взаємодіють формальний та змістовий аспекти твору під час інтерпретації?    Які етичні та методологічні питання можуть виникати під час інтерпретації?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Валентина Нікол�</cp:lastModifiedBy>
  <cp:revision>6</cp:revision>
  <dcterms:created xsi:type="dcterms:W3CDTF">2025-07-23T00:59:00Z</dcterms:created>
  <dcterms:modified xsi:type="dcterms:W3CDTF">2025-11-14T10:42:05Z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1049-12.2.0.23155</vt:lpwstr>
  </property>
  <property fmtid="{D5CDD505-2E9C-101B-9397-08002B2CF9AE}" pid="3" name="ICV">
    <vt:lpwstr>E9570D2E314C4FE9B5D2497FAA2293AB_13</vt:lpwstr>
  </property>
</Properties>
</file>