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ctoria" initials="V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28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881E98-DBFE-4016-93AE-1716DA4AE8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E01F8C-0B99-4BE7-87EF-21D1B1AA69E5}">
      <dgm:prSet custT="1"/>
      <dgm:spPr/>
      <dgm:t>
        <a:bodyPr/>
        <a:lstStyle/>
        <a:p>
          <a:pPr algn="ctr" rtl="0"/>
          <a:r>
            <a:rPr lang="uk-UA" sz="2400" dirty="0" smtClean="0"/>
            <a:t>Важливість фінансових потоків у логістичних системах визначається такими факторами:</a:t>
          </a:r>
          <a:endParaRPr lang="ru-RU" sz="2400" dirty="0"/>
        </a:p>
      </dgm:t>
    </dgm:pt>
    <dgm:pt modelId="{1FF5F71C-6A47-4DF2-9BD7-53298D67A7EB}" type="parTrans" cxnId="{53C5D0BE-CFD8-492C-84E3-8D08BDCCACE7}">
      <dgm:prSet/>
      <dgm:spPr/>
      <dgm:t>
        <a:bodyPr/>
        <a:lstStyle/>
        <a:p>
          <a:endParaRPr lang="ru-RU"/>
        </a:p>
      </dgm:t>
    </dgm:pt>
    <dgm:pt modelId="{C1E387CB-AA4D-480B-BE33-24A75BA226B2}" type="sibTrans" cxnId="{53C5D0BE-CFD8-492C-84E3-8D08BDCCACE7}">
      <dgm:prSet/>
      <dgm:spPr/>
      <dgm:t>
        <a:bodyPr/>
        <a:lstStyle/>
        <a:p>
          <a:endParaRPr lang="ru-RU"/>
        </a:p>
      </dgm:t>
    </dgm:pt>
    <dgm:pt modelId="{936BB345-5A71-47DB-8D2B-D6D4C73BA892}">
      <dgm:prSet custT="1"/>
      <dgm:spPr/>
      <dgm:t>
        <a:bodyPr/>
        <a:lstStyle/>
        <a:p>
          <a:pPr rtl="0"/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необхідністю планування схем руху фінансів;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9C525B3-7FA6-42E5-BE1A-9058BC61E33C}" type="parTrans" cxnId="{541368EE-F213-418B-9157-27C591622E0C}">
      <dgm:prSet/>
      <dgm:spPr/>
      <dgm:t>
        <a:bodyPr/>
        <a:lstStyle/>
        <a:p>
          <a:endParaRPr lang="ru-RU"/>
        </a:p>
      </dgm:t>
    </dgm:pt>
    <dgm:pt modelId="{DBFD9611-B928-40C2-A7B7-581B48A34022}" type="sibTrans" cxnId="{541368EE-F213-418B-9157-27C591622E0C}">
      <dgm:prSet/>
      <dgm:spPr/>
      <dgm:t>
        <a:bodyPr/>
        <a:lstStyle/>
        <a:p>
          <a:endParaRPr lang="ru-RU"/>
        </a:p>
      </dgm:t>
    </dgm:pt>
    <dgm:pt modelId="{7215AC57-A3D0-45E6-A6A9-6A7CC5C3927F}">
      <dgm:prSet custT="1"/>
      <dgm:spPr/>
      <dgm:t>
        <a:bodyPr/>
        <a:lstStyle/>
        <a:p>
          <a:pPr rtl="0"/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наявністю різних варіантів організації фінансових потоків;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E4F1C15-541C-4266-B147-56B1E21C8AD4}" type="parTrans" cxnId="{F120ED17-8AC4-4B58-8A55-6E5066BE4AE2}">
      <dgm:prSet/>
      <dgm:spPr/>
      <dgm:t>
        <a:bodyPr/>
        <a:lstStyle/>
        <a:p>
          <a:endParaRPr lang="ru-RU"/>
        </a:p>
      </dgm:t>
    </dgm:pt>
    <dgm:pt modelId="{51FCDD69-F94A-43BB-A356-9F63931B57F8}" type="sibTrans" cxnId="{F120ED17-8AC4-4B58-8A55-6E5066BE4AE2}">
      <dgm:prSet/>
      <dgm:spPr/>
      <dgm:t>
        <a:bodyPr/>
        <a:lstStyle/>
        <a:p>
          <a:endParaRPr lang="ru-RU"/>
        </a:p>
      </dgm:t>
    </dgm:pt>
    <dgm:pt modelId="{6857A36C-4475-4DDD-9329-790F1544929A}">
      <dgm:prSet custT="1"/>
      <dgm:spPr/>
      <dgm:t>
        <a:bodyPr/>
        <a:lstStyle/>
        <a:p>
          <a:pPr rtl="0"/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можливістю залучення інвесторів та кредиторів до фінансування матеріальних та інформаційних потоків;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FB61F5F-9E90-4CEF-AB95-78F721E6AB40}" type="parTrans" cxnId="{EFDA596C-C11F-4EFA-BA22-003F355E978A}">
      <dgm:prSet/>
      <dgm:spPr/>
      <dgm:t>
        <a:bodyPr/>
        <a:lstStyle/>
        <a:p>
          <a:endParaRPr lang="ru-RU"/>
        </a:p>
      </dgm:t>
    </dgm:pt>
    <dgm:pt modelId="{BBC1EF26-5EA5-4504-96F1-3F64B0919498}" type="sibTrans" cxnId="{EFDA596C-C11F-4EFA-BA22-003F355E978A}">
      <dgm:prSet/>
      <dgm:spPr/>
      <dgm:t>
        <a:bodyPr/>
        <a:lstStyle/>
        <a:p>
          <a:endParaRPr lang="ru-RU"/>
        </a:p>
      </dgm:t>
    </dgm:pt>
    <dgm:pt modelId="{069FC54D-12C4-432D-94A6-2E554DF1766D}">
      <dgm:prSet custT="1"/>
      <dgm:spPr/>
      <dgm:t>
        <a:bodyPr/>
        <a:lstStyle/>
        <a:p>
          <a:pPr rtl="0"/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вибір постачальників та джерел послуг та ресурсів залежно від структури фінансування організації.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3105724-9DA9-4765-9451-4E4C0ED03BC3}" type="parTrans" cxnId="{A764E677-9090-4400-AC92-A3B8693B5683}">
      <dgm:prSet/>
      <dgm:spPr/>
      <dgm:t>
        <a:bodyPr/>
        <a:lstStyle/>
        <a:p>
          <a:endParaRPr lang="ru-RU"/>
        </a:p>
      </dgm:t>
    </dgm:pt>
    <dgm:pt modelId="{4D629FED-4AB0-4FBD-B6F4-66112D9BB787}" type="sibTrans" cxnId="{A764E677-9090-4400-AC92-A3B8693B5683}">
      <dgm:prSet/>
      <dgm:spPr/>
      <dgm:t>
        <a:bodyPr/>
        <a:lstStyle/>
        <a:p>
          <a:endParaRPr lang="ru-RU"/>
        </a:p>
      </dgm:t>
    </dgm:pt>
    <dgm:pt modelId="{F06974C2-520D-4D06-9616-3BE07B65E869}" type="pres">
      <dgm:prSet presAssocID="{05881E98-DBFE-4016-93AE-1716DA4AE8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F0B441-5D9E-4F57-A83F-391D19DB09A3}" type="pres">
      <dgm:prSet presAssocID="{43E01F8C-0B99-4BE7-87EF-21D1B1AA69E5}" presName="parentText" presStyleLbl="node1" presStyleIdx="0" presStyleCnt="1" custScaleY="233056" custLinFactNeighborX="85" custLinFactNeighborY="-632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80F24-04D7-43C8-947B-D83C4C6DBEEB}" type="pres">
      <dgm:prSet presAssocID="{43E01F8C-0B99-4BE7-87EF-21D1B1AA69E5}" presName="childText" presStyleLbl="revTx" presStyleIdx="0" presStyleCnt="1" custScaleY="1814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42CDE1-684C-450E-AF97-F7C4B5F32D43}" type="presOf" srcId="{6857A36C-4475-4DDD-9329-790F1544929A}" destId="{1A480F24-04D7-43C8-947B-D83C4C6DBEEB}" srcOrd="0" destOrd="2" presId="urn:microsoft.com/office/officeart/2005/8/layout/vList2"/>
    <dgm:cxn modelId="{EFDA596C-C11F-4EFA-BA22-003F355E978A}" srcId="{43E01F8C-0B99-4BE7-87EF-21D1B1AA69E5}" destId="{6857A36C-4475-4DDD-9329-790F1544929A}" srcOrd="2" destOrd="0" parTransId="{BFB61F5F-9E90-4CEF-AB95-78F721E6AB40}" sibTransId="{BBC1EF26-5EA5-4504-96F1-3F64B0919498}"/>
    <dgm:cxn modelId="{A3300153-336D-483F-89B0-1210ED0A1C92}" type="presOf" srcId="{7215AC57-A3D0-45E6-A6A9-6A7CC5C3927F}" destId="{1A480F24-04D7-43C8-947B-D83C4C6DBEEB}" srcOrd="0" destOrd="1" presId="urn:microsoft.com/office/officeart/2005/8/layout/vList2"/>
    <dgm:cxn modelId="{A764E677-9090-4400-AC92-A3B8693B5683}" srcId="{43E01F8C-0B99-4BE7-87EF-21D1B1AA69E5}" destId="{069FC54D-12C4-432D-94A6-2E554DF1766D}" srcOrd="3" destOrd="0" parTransId="{D3105724-9DA9-4765-9451-4E4C0ED03BC3}" sibTransId="{4D629FED-4AB0-4FBD-B6F4-66112D9BB787}"/>
    <dgm:cxn modelId="{0EE9A9D4-01C3-42B1-A8CA-0D921E34B967}" type="presOf" srcId="{069FC54D-12C4-432D-94A6-2E554DF1766D}" destId="{1A480F24-04D7-43C8-947B-D83C4C6DBEEB}" srcOrd="0" destOrd="3" presId="urn:microsoft.com/office/officeart/2005/8/layout/vList2"/>
    <dgm:cxn modelId="{F120ED17-8AC4-4B58-8A55-6E5066BE4AE2}" srcId="{43E01F8C-0B99-4BE7-87EF-21D1B1AA69E5}" destId="{7215AC57-A3D0-45E6-A6A9-6A7CC5C3927F}" srcOrd="1" destOrd="0" parTransId="{2E4F1C15-541C-4266-B147-56B1E21C8AD4}" sibTransId="{51FCDD69-F94A-43BB-A356-9F63931B57F8}"/>
    <dgm:cxn modelId="{3A888953-A884-444E-BBA8-803061894E02}" type="presOf" srcId="{43E01F8C-0B99-4BE7-87EF-21D1B1AA69E5}" destId="{26F0B441-5D9E-4F57-A83F-391D19DB09A3}" srcOrd="0" destOrd="0" presId="urn:microsoft.com/office/officeart/2005/8/layout/vList2"/>
    <dgm:cxn modelId="{0D9632E1-D041-4062-B357-2DA4F2637EC2}" type="presOf" srcId="{936BB345-5A71-47DB-8D2B-D6D4C73BA892}" destId="{1A480F24-04D7-43C8-947B-D83C4C6DBEEB}" srcOrd="0" destOrd="0" presId="urn:microsoft.com/office/officeart/2005/8/layout/vList2"/>
    <dgm:cxn modelId="{541368EE-F213-418B-9157-27C591622E0C}" srcId="{43E01F8C-0B99-4BE7-87EF-21D1B1AA69E5}" destId="{936BB345-5A71-47DB-8D2B-D6D4C73BA892}" srcOrd="0" destOrd="0" parTransId="{49C525B3-7FA6-42E5-BE1A-9058BC61E33C}" sibTransId="{DBFD9611-B928-40C2-A7B7-581B48A34022}"/>
    <dgm:cxn modelId="{1B92545B-2C7E-497F-86BE-AA7A6AC45E5C}" type="presOf" srcId="{05881E98-DBFE-4016-93AE-1716DA4AE870}" destId="{F06974C2-520D-4D06-9616-3BE07B65E869}" srcOrd="0" destOrd="0" presId="urn:microsoft.com/office/officeart/2005/8/layout/vList2"/>
    <dgm:cxn modelId="{53C5D0BE-CFD8-492C-84E3-8D08BDCCACE7}" srcId="{05881E98-DBFE-4016-93AE-1716DA4AE870}" destId="{43E01F8C-0B99-4BE7-87EF-21D1B1AA69E5}" srcOrd="0" destOrd="0" parTransId="{1FF5F71C-6A47-4DF2-9BD7-53298D67A7EB}" sibTransId="{C1E387CB-AA4D-480B-BE33-24A75BA226B2}"/>
    <dgm:cxn modelId="{F0ADD436-F40F-4961-B433-F94B45844FA3}" type="presParOf" srcId="{F06974C2-520D-4D06-9616-3BE07B65E869}" destId="{26F0B441-5D9E-4F57-A83F-391D19DB09A3}" srcOrd="0" destOrd="0" presId="urn:microsoft.com/office/officeart/2005/8/layout/vList2"/>
    <dgm:cxn modelId="{0432FDE3-6309-4AE3-8290-1A4A141A9328}" type="presParOf" srcId="{F06974C2-520D-4D06-9616-3BE07B65E869}" destId="{1A480F24-04D7-43C8-947B-D83C4C6DBEE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881E98-DBFE-4016-93AE-1716DA4AE8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E01F8C-0B99-4BE7-87EF-21D1B1AA69E5}">
      <dgm:prSet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3500" b="1" dirty="0" smtClean="0">
              <a:solidFill>
                <a:schemeClr val="tx1"/>
              </a:solidFill>
            </a:rPr>
            <a:t>На </a:t>
          </a:r>
          <a:r>
            <a:rPr lang="ru-RU" sz="3500" b="1" dirty="0" smtClean="0">
              <a:solidFill>
                <a:schemeClr val="tx1"/>
              </a:solidFill>
            </a:rPr>
            <a:t>пер</a:t>
          </a:r>
          <a:r>
            <a:rPr lang="uk-UA" sz="3500" b="1" dirty="0" err="1" smtClean="0">
              <a:solidFill>
                <a:schemeClr val="tx1"/>
              </a:solidFill>
            </a:rPr>
            <a:t>шій</a:t>
          </a:r>
          <a:r>
            <a:rPr lang="ru-RU" sz="3500" b="1" dirty="0" smtClean="0">
              <a:solidFill>
                <a:schemeClr val="tx1"/>
              </a:solidFill>
            </a:rPr>
            <a:t> </a:t>
          </a:r>
          <a:r>
            <a:rPr lang="ru-RU" sz="3500" b="1" dirty="0" err="1" smtClean="0">
              <a:solidFill>
                <a:schemeClr val="tx1"/>
              </a:solidFill>
            </a:rPr>
            <a:t>стадії</a:t>
          </a:r>
          <a:r>
            <a:rPr lang="ru-RU" sz="3500" b="1" dirty="0" smtClean="0">
              <a:solidFill>
                <a:schemeClr val="tx1"/>
              </a:solidFill>
            </a:rPr>
            <a:t> –</a:t>
          </a:r>
        </a:p>
        <a:p>
          <a:pPr rtl="0"/>
          <a:r>
            <a:rPr lang="ru-RU" sz="3500" b="0" i="0" dirty="0" err="1" smtClean="0">
              <a:solidFill>
                <a:schemeClr val="tx1"/>
              </a:solidFill>
            </a:rPr>
            <a:t>планування</a:t>
          </a:r>
          <a:r>
            <a:rPr lang="ru-RU" sz="3500" b="0" i="0" dirty="0" smtClean="0">
              <a:solidFill>
                <a:schemeClr val="tx1"/>
              </a:solidFill>
            </a:rPr>
            <a:t> </a:t>
          </a:r>
          <a:r>
            <a:rPr lang="ru-RU" sz="3500" b="0" i="0" dirty="0" err="1" smtClean="0">
              <a:solidFill>
                <a:schemeClr val="tx1"/>
              </a:solidFill>
            </a:rPr>
            <a:t>ресурсопотоків</a:t>
          </a:r>
          <a:r>
            <a:rPr lang="ru-RU" sz="3500" b="0" i="0" dirty="0" smtClean="0">
              <a:solidFill>
                <a:schemeClr val="tx1"/>
              </a:solidFill>
            </a:rPr>
            <a:t>, </a:t>
          </a:r>
          <a:r>
            <a:rPr lang="ru-RU" sz="3500" b="0" i="0" dirty="0" err="1" smtClean="0">
              <a:solidFill>
                <a:schemeClr val="tx1"/>
              </a:solidFill>
            </a:rPr>
            <a:t>які</a:t>
          </a:r>
          <a:r>
            <a:rPr lang="ru-RU" sz="3500" b="0" i="0" dirty="0" smtClean="0">
              <a:solidFill>
                <a:schemeClr val="tx1"/>
              </a:solidFill>
            </a:rPr>
            <a:t> </a:t>
          </a:r>
          <a:r>
            <a:rPr lang="ru-RU" sz="3500" b="0" i="0" dirty="0" err="1" smtClean="0">
              <a:solidFill>
                <a:schemeClr val="tx1"/>
              </a:solidFill>
            </a:rPr>
            <a:t>включають</a:t>
          </a:r>
          <a:r>
            <a:rPr lang="ru-RU" sz="3500" b="0" i="0" dirty="0" smtClean="0">
              <a:solidFill>
                <a:schemeClr val="tx1"/>
              </a:solidFill>
            </a:rPr>
            <a:t> </a:t>
          </a:r>
          <a:r>
            <a:rPr lang="ru-RU" sz="3500" b="0" i="0" dirty="0" err="1" smtClean="0">
              <a:solidFill>
                <a:schemeClr val="tx1"/>
              </a:solidFill>
            </a:rPr>
            <a:t>такі</a:t>
          </a:r>
          <a:r>
            <a:rPr lang="ru-RU" sz="3500" b="0" i="0" dirty="0" smtClean="0">
              <a:solidFill>
                <a:schemeClr val="tx1"/>
              </a:solidFill>
            </a:rPr>
            <a:t> </a:t>
          </a:r>
          <a:r>
            <a:rPr lang="ru-RU" sz="3500" b="0" i="0" dirty="0" err="1" smtClean="0">
              <a:solidFill>
                <a:schemeClr val="tx1"/>
              </a:solidFill>
            </a:rPr>
            <a:t>етапи</a:t>
          </a:r>
          <a:r>
            <a:rPr lang="ru-RU" sz="3500" b="0" i="0" dirty="0" smtClean="0">
              <a:solidFill>
                <a:schemeClr val="tx1"/>
              </a:solidFill>
            </a:rPr>
            <a:t> як:</a:t>
          </a:r>
          <a:endParaRPr lang="ru-RU" sz="3500" b="0" i="0" dirty="0"/>
        </a:p>
      </dgm:t>
    </dgm:pt>
    <dgm:pt modelId="{1FF5F71C-6A47-4DF2-9BD7-53298D67A7EB}" type="parTrans" cxnId="{53C5D0BE-CFD8-492C-84E3-8D08BDCCACE7}">
      <dgm:prSet/>
      <dgm:spPr/>
      <dgm:t>
        <a:bodyPr/>
        <a:lstStyle/>
        <a:p>
          <a:endParaRPr lang="ru-RU"/>
        </a:p>
      </dgm:t>
    </dgm:pt>
    <dgm:pt modelId="{C1E387CB-AA4D-480B-BE33-24A75BA226B2}" type="sibTrans" cxnId="{53C5D0BE-CFD8-492C-84E3-8D08BDCCACE7}">
      <dgm:prSet/>
      <dgm:spPr/>
      <dgm:t>
        <a:bodyPr/>
        <a:lstStyle/>
        <a:p>
          <a:endParaRPr lang="ru-RU"/>
        </a:p>
      </dgm:t>
    </dgm:pt>
    <dgm:pt modelId="{7BB3FB9C-2D93-44DD-B0BE-540C0A56DDF2}">
      <dgm:prSet custT="1"/>
      <dgm:spPr/>
      <dgm:t>
        <a:bodyPr/>
        <a:lstStyle/>
        <a:p>
          <a:pPr rtl="0"/>
          <a:r>
            <a:rPr lang="uk-UA" sz="2000" noProof="0" dirty="0" smtClean="0"/>
            <a:t>формування різних варіантів здійснення логістичних процесів</a:t>
          </a:r>
          <a:endParaRPr lang="uk-UA" sz="2000" noProof="0" dirty="0"/>
        </a:p>
      </dgm:t>
    </dgm:pt>
    <dgm:pt modelId="{3C169452-E75A-4797-8886-DE5411956D06}" type="parTrans" cxnId="{AF784925-C045-4C0F-93DA-AE8A9301AD48}">
      <dgm:prSet/>
      <dgm:spPr/>
      <dgm:t>
        <a:bodyPr/>
        <a:lstStyle/>
        <a:p>
          <a:endParaRPr lang="ru-RU"/>
        </a:p>
      </dgm:t>
    </dgm:pt>
    <dgm:pt modelId="{107C3568-3110-4792-95C2-51F6C90A45ED}" type="sibTrans" cxnId="{AF784925-C045-4C0F-93DA-AE8A9301AD48}">
      <dgm:prSet/>
      <dgm:spPr/>
      <dgm:t>
        <a:bodyPr/>
        <a:lstStyle/>
        <a:p>
          <a:endParaRPr lang="ru-RU"/>
        </a:p>
      </dgm:t>
    </dgm:pt>
    <dgm:pt modelId="{EBDECCE0-B4FF-44B1-9F20-D67C1D00F395}">
      <dgm:prSet custT="1"/>
      <dgm:spPr/>
      <dgm:t>
        <a:bodyPr/>
        <a:lstStyle/>
        <a:p>
          <a:r>
            <a:rPr lang="uk-UA" sz="2000" noProof="0" dirty="0" smtClean="0"/>
            <a:t>аналіз альтернативних варіантів</a:t>
          </a:r>
          <a:endParaRPr lang="uk-UA" sz="2000" noProof="0" dirty="0" smtClean="0"/>
        </a:p>
      </dgm:t>
    </dgm:pt>
    <dgm:pt modelId="{CE326AE3-D2DF-449D-8300-918B05748057}" type="parTrans" cxnId="{FE762E6B-B219-4A76-AAAE-B83710D1B73A}">
      <dgm:prSet/>
      <dgm:spPr/>
      <dgm:t>
        <a:bodyPr/>
        <a:lstStyle/>
        <a:p>
          <a:endParaRPr lang="ru-RU"/>
        </a:p>
      </dgm:t>
    </dgm:pt>
    <dgm:pt modelId="{617008B6-C0E0-4431-8AEB-AB8D9E78ACD8}" type="sibTrans" cxnId="{FE762E6B-B219-4A76-AAAE-B83710D1B73A}">
      <dgm:prSet/>
      <dgm:spPr/>
      <dgm:t>
        <a:bodyPr/>
        <a:lstStyle/>
        <a:p>
          <a:endParaRPr lang="ru-RU"/>
        </a:p>
      </dgm:t>
    </dgm:pt>
    <dgm:pt modelId="{60FEF8F9-C46F-4E46-B52F-773894AB36E8}">
      <dgm:prSet custT="1"/>
      <dgm:spPr/>
      <dgm:t>
        <a:bodyPr/>
        <a:lstStyle/>
        <a:p>
          <a:r>
            <a:rPr lang="uk-UA" sz="2000" noProof="0" smtClean="0"/>
            <a:t>вибір оптимальних для ЛС процесів, схем і технологій - складається планова документація, важливою частиною якої є фінансовий план</a:t>
          </a:r>
          <a:endParaRPr lang="uk-UA" sz="2000" noProof="0"/>
        </a:p>
      </dgm:t>
    </dgm:pt>
    <dgm:pt modelId="{AE5415D3-EE2E-417F-979B-128A03C66CF7}" type="parTrans" cxnId="{97BD5925-EA99-4ABF-A389-59D29BA84748}">
      <dgm:prSet/>
      <dgm:spPr/>
      <dgm:t>
        <a:bodyPr/>
        <a:lstStyle/>
        <a:p>
          <a:endParaRPr lang="ru-RU"/>
        </a:p>
      </dgm:t>
    </dgm:pt>
    <dgm:pt modelId="{953268AC-8197-446E-91AD-36D70ED451D9}" type="sibTrans" cxnId="{97BD5925-EA99-4ABF-A389-59D29BA84748}">
      <dgm:prSet/>
      <dgm:spPr/>
      <dgm:t>
        <a:bodyPr/>
        <a:lstStyle/>
        <a:p>
          <a:endParaRPr lang="ru-RU"/>
        </a:p>
      </dgm:t>
    </dgm:pt>
    <dgm:pt modelId="{F06974C2-520D-4D06-9616-3BE07B65E869}" type="pres">
      <dgm:prSet presAssocID="{05881E98-DBFE-4016-93AE-1716DA4AE8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F0B441-5D9E-4F57-A83F-391D19DB09A3}" type="pres">
      <dgm:prSet presAssocID="{43E01F8C-0B99-4BE7-87EF-21D1B1AA69E5}" presName="parentText" presStyleLbl="node1" presStyleIdx="0" presStyleCnt="1" custLinFactNeighborY="-568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80F24-04D7-43C8-947B-D83C4C6DBEEB}" type="pres">
      <dgm:prSet presAssocID="{43E01F8C-0B99-4BE7-87EF-21D1B1AA69E5}" presName="childText" presStyleLbl="revTx" presStyleIdx="0" presStyleCnt="1" custScaleY="1856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BD5925-EA99-4ABF-A389-59D29BA84748}" srcId="{43E01F8C-0B99-4BE7-87EF-21D1B1AA69E5}" destId="{60FEF8F9-C46F-4E46-B52F-773894AB36E8}" srcOrd="2" destOrd="0" parTransId="{AE5415D3-EE2E-417F-979B-128A03C66CF7}" sibTransId="{953268AC-8197-446E-91AD-36D70ED451D9}"/>
    <dgm:cxn modelId="{3B96F151-90AB-4791-9B36-F3D22E6E7EFB}" type="presOf" srcId="{43E01F8C-0B99-4BE7-87EF-21D1B1AA69E5}" destId="{26F0B441-5D9E-4F57-A83F-391D19DB09A3}" srcOrd="0" destOrd="0" presId="urn:microsoft.com/office/officeart/2005/8/layout/vList2"/>
    <dgm:cxn modelId="{142F04A3-2C87-4F7B-ABD6-FBFB37F3590F}" type="presOf" srcId="{05881E98-DBFE-4016-93AE-1716DA4AE870}" destId="{F06974C2-520D-4D06-9616-3BE07B65E869}" srcOrd="0" destOrd="0" presId="urn:microsoft.com/office/officeart/2005/8/layout/vList2"/>
    <dgm:cxn modelId="{194377CE-C369-4F03-87F0-469347133ED3}" type="presOf" srcId="{EBDECCE0-B4FF-44B1-9F20-D67C1D00F395}" destId="{1A480F24-04D7-43C8-947B-D83C4C6DBEEB}" srcOrd="0" destOrd="1" presId="urn:microsoft.com/office/officeart/2005/8/layout/vList2"/>
    <dgm:cxn modelId="{FE762E6B-B219-4A76-AAAE-B83710D1B73A}" srcId="{43E01F8C-0B99-4BE7-87EF-21D1B1AA69E5}" destId="{EBDECCE0-B4FF-44B1-9F20-D67C1D00F395}" srcOrd="1" destOrd="0" parTransId="{CE326AE3-D2DF-449D-8300-918B05748057}" sibTransId="{617008B6-C0E0-4431-8AEB-AB8D9E78ACD8}"/>
    <dgm:cxn modelId="{54201600-9AA3-4305-B8CA-7AE305B8A7F8}" type="presOf" srcId="{60FEF8F9-C46F-4E46-B52F-773894AB36E8}" destId="{1A480F24-04D7-43C8-947B-D83C4C6DBEEB}" srcOrd="0" destOrd="2" presId="urn:microsoft.com/office/officeart/2005/8/layout/vList2"/>
    <dgm:cxn modelId="{0C941A7E-2341-4F2D-BEC7-DE7165FD7F67}" type="presOf" srcId="{7BB3FB9C-2D93-44DD-B0BE-540C0A56DDF2}" destId="{1A480F24-04D7-43C8-947B-D83C4C6DBEEB}" srcOrd="0" destOrd="0" presId="urn:microsoft.com/office/officeart/2005/8/layout/vList2"/>
    <dgm:cxn modelId="{53C5D0BE-CFD8-492C-84E3-8D08BDCCACE7}" srcId="{05881E98-DBFE-4016-93AE-1716DA4AE870}" destId="{43E01F8C-0B99-4BE7-87EF-21D1B1AA69E5}" srcOrd="0" destOrd="0" parTransId="{1FF5F71C-6A47-4DF2-9BD7-53298D67A7EB}" sibTransId="{C1E387CB-AA4D-480B-BE33-24A75BA226B2}"/>
    <dgm:cxn modelId="{AF784925-C045-4C0F-93DA-AE8A9301AD48}" srcId="{43E01F8C-0B99-4BE7-87EF-21D1B1AA69E5}" destId="{7BB3FB9C-2D93-44DD-B0BE-540C0A56DDF2}" srcOrd="0" destOrd="0" parTransId="{3C169452-E75A-4797-8886-DE5411956D06}" sibTransId="{107C3568-3110-4792-95C2-51F6C90A45ED}"/>
    <dgm:cxn modelId="{29AE136E-C5A3-4413-9BE2-6153E6A11471}" type="presParOf" srcId="{F06974C2-520D-4D06-9616-3BE07B65E869}" destId="{26F0B441-5D9E-4F57-A83F-391D19DB09A3}" srcOrd="0" destOrd="0" presId="urn:microsoft.com/office/officeart/2005/8/layout/vList2"/>
    <dgm:cxn modelId="{1FB325FF-AC05-4200-811C-C3D21DD12763}" type="presParOf" srcId="{F06974C2-520D-4D06-9616-3BE07B65E869}" destId="{1A480F24-04D7-43C8-947B-D83C4C6DBEE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881E98-DBFE-4016-93AE-1716DA4AE8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E01F8C-0B99-4BE7-87EF-21D1B1AA69E5}">
      <dgm:prSet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На </a:t>
          </a:r>
          <a:r>
            <a:rPr lang="ru-RU" sz="2000" b="1" dirty="0" err="1" smtClean="0">
              <a:solidFill>
                <a:schemeClr val="tx1"/>
              </a:solidFill>
            </a:rPr>
            <a:t>наступній</a:t>
          </a:r>
          <a:r>
            <a:rPr lang="ru-RU" sz="2000" b="1" dirty="0" smtClean="0">
              <a:solidFill>
                <a:schemeClr val="tx1"/>
              </a:solidFill>
            </a:rPr>
            <a:t> </a:t>
          </a:r>
          <a:r>
            <a:rPr lang="ru-RU" sz="2000" b="1" dirty="0" err="1" smtClean="0">
              <a:solidFill>
                <a:schemeClr val="tx1"/>
              </a:solidFill>
            </a:rPr>
            <a:t>стадії</a:t>
          </a:r>
          <a:r>
            <a:rPr lang="ru-RU" sz="2000" b="1" dirty="0" smtClean="0">
              <a:solidFill>
                <a:schemeClr val="tx1"/>
              </a:solidFill>
            </a:rPr>
            <a:t> </a:t>
          </a:r>
          <a:r>
            <a:rPr lang="ru-RU" sz="2000" b="1" dirty="0" err="1" smtClean="0">
              <a:solidFill>
                <a:schemeClr val="tx1"/>
              </a:solidFill>
            </a:rPr>
            <a:t>управління</a:t>
          </a:r>
          <a:r>
            <a:rPr lang="ru-RU" sz="2000" b="1" dirty="0" smtClean="0">
              <a:solidFill>
                <a:schemeClr val="tx1"/>
              </a:solidFill>
            </a:rPr>
            <a:t>  </a:t>
          </a:r>
          <a:r>
            <a:rPr lang="ru-RU" sz="2000" b="1" dirty="0" err="1" smtClean="0">
              <a:solidFill>
                <a:schemeClr val="tx1"/>
              </a:solidFill>
            </a:rPr>
            <a:t>о</a:t>
          </a:r>
          <a:r>
            <a:rPr lang="ru-RU" sz="2000" b="1" i="1" dirty="0" err="1" smtClean="0">
              <a:solidFill>
                <a:schemeClr val="tx1"/>
              </a:solidFill>
            </a:rPr>
            <a:t>рганізації</a:t>
          </a:r>
          <a:r>
            <a:rPr lang="ru-RU" sz="2000" b="1" i="1" dirty="0" smtClean="0">
              <a:solidFill>
                <a:schemeClr val="tx1"/>
              </a:solidFill>
            </a:rPr>
            <a:t> </a:t>
          </a:r>
          <a:r>
            <a:rPr lang="ru-RU" sz="2000" b="1" i="1" dirty="0" err="1" smtClean="0">
              <a:solidFill>
                <a:schemeClr val="tx1"/>
              </a:solidFill>
            </a:rPr>
            <a:t>логістичних</a:t>
          </a:r>
          <a:r>
            <a:rPr lang="ru-RU" sz="2000" b="1" i="1" dirty="0" smtClean="0">
              <a:solidFill>
                <a:schemeClr val="tx1"/>
              </a:solidFill>
            </a:rPr>
            <a:t> </a:t>
          </a:r>
          <a:r>
            <a:rPr lang="ru-RU" sz="2000" b="1" i="1" dirty="0" err="1" smtClean="0">
              <a:solidFill>
                <a:schemeClr val="tx1"/>
              </a:solidFill>
            </a:rPr>
            <a:t>процесів</a:t>
          </a:r>
          <a:r>
            <a:rPr lang="ru-RU" sz="2000" b="0" i="0" dirty="0" smtClean="0"/>
            <a:t> </a:t>
          </a:r>
          <a:r>
            <a:rPr lang="ru-RU" sz="2000" b="0" i="0" dirty="0" err="1" smtClean="0"/>
            <a:t>здійснюється</a:t>
          </a:r>
          <a:r>
            <a:rPr lang="ru-RU" sz="2000" b="0" i="0" dirty="0" smtClean="0"/>
            <a:t> </a:t>
          </a:r>
          <a:r>
            <a:rPr lang="uk-UA" sz="2000" dirty="0" smtClean="0"/>
            <a:t>великі витрати коштів, необхідні оплати праці персоналу, оплати за сировину, матеріали, готову продукцію і напівфабрикати, оплата постачальникам транспортних послуг, обслуговуючим компаніям, оплату послуг залучених експертів, ведення договірних відносин тощо.</a:t>
          </a:r>
        </a:p>
        <a:p>
          <a:pPr rtl="0"/>
          <a:r>
            <a:rPr lang="ru-RU" sz="2000" b="1" i="1" dirty="0" err="1" smtClean="0">
              <a:solidFill>
                <a:schemeClr val="tx1"/>
              </a:solidFill>
            </a:rPr>
            <a:t>Стадія</a:t>
          </a:r>
          <a:r>
            <a:rPr lang="ru-RU" sz="2000" b="1" i="1" dirty="0" smtClean="0">
              <a:solidFill>
                <a:schemeClr val="tx1"/>
              </a:solidFill>
            </a:rPr>
            <a:t> контролю</a:t>
          </a:r>
          <a:r>
            <a:rPr lang="ru-RU" sz="2000" b="0" i="0" dirty="0" smtClean="0"/>
            <a:t> </a:t>
          </a:r>
          <a:r>
            <a:rPr lang="ru-RU" sz="2000" b="0" i="0" dirty="0" err="1" smtClean="0"/>
            <a:t>включає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моніторинг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порушень</a:t>
          </a:r>
          <a:r>
            <a:rPr lang="ru-RU" sz="2000" b="0" i="0" dirty="0" smtClean="0"/>
            <a:t> </a:t>
          </a:r>
          <a:r>
            <a:rPr lang="ru-RU" sz="2000" b="0" i="0" dirty="0" smtClean="0"/>
            <a:t>в </a:t>
          </a:r>
          <a:r>
            <a:rPr lang="ru-RU" sz="2000" b="0" i="0" dirty="0" err="1" smtClean="0"/>
            <a:t>логістичних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процесах</a:t>
          </a:r>
          <a:r>
            <a:rPr lang="ru-RU" sz="2000" b="0" i="0" dirty="0" smtClean="0"/>
            <a:t>, </a:t>
          </a:r>
          <a:r>
            <a:rPr lang="ru-RU" sz="2000" b="0" i="0" dirty="0" err="1" smtClean="0"/>
            <a:t>невідповідності</a:t>
          </a:r>
          <a:r>
            <a:rPr lang="ru-RU" sz="2000" b="0" i="0" dirty="0" smtClean="0"/>
            <a:t> в </a:t>
          </a:r>
          <a:r>
            <a:rPr lang="ru-RU" sz="2000" b="0" i="0" dirty="0" smtClean="0"/>
            <a:t>параметрах </a:t>
          </a:r>
          <a:r>
            <a:rPr lang="ru-RU" sz="2000" b="0" i="0" dirty="0" err="1" smtClean="0"/>
            <a:t>фінансових</a:t>
          </a:r>
          <a:r>
            <a:rPr lang="ru-RU" sz="2000" b="0" i="0" dirty="0" smtClean="0"/>
            <a:t> та </a:t>
          </a:r>
          <a:r>
            <a:rPr lang="ru-RU" sz="2000" b="0" i="0" dirty="0" err="1" smtClean="0"/>
            <a:t>матеріальних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потоків</a:t>
          </a:r>
          <a:endParaRPr lang="ru-RU" sz="2000" b="0" i="0" dirty="0"/>
        </a:p>
      </dgm:t>
    </dgm:pt>
    <dgm:pt modelId="{1FF5F71C-6A47-4DF2-9BD7-53298D67A7EB}" type="parTrans" cxnId="{53C5D0BE-CFD8-492C-84E3-8D08BDCCACE7}">
      <dgm:prSet/>
      <dgm:spPr/>
      <dgm:t>
        <a:bodyPr/>
        <a:lstStyle/>
        <a:p>
          <a:endParaRPr lang="ru-RU"/>
        </a:p>
      </dgm:t>
    </dgm:pt>
    <dgm:pt modelId="{C1E387CB-AA4D-480B-BE33-24A75BA226B2}" type="sibTrans" cxnId="{53C5D0BE-CFD8-492C-84E3-8D08BDCCACE7}">
      <dgm:prSet/>
      <dgm:spPr/>
      <dgm:t>
        <a:bodyPr/>
        <a:lstStyle/>
        <a:p>
          <a:endParaRPr lang="ru-RU"/>
        </a:p>
      </dgm:t>
    </dgm:pt>
    <dgm:pt modelId="{F06974C2-520D-4D06-9616-3BE07B65E869}" type="pres">
      <dgm:prSet presAssocID="{05881E98-DBFE-4016-93AE-1716DA4AE8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F0B441-5D9E-4F57-A83F-391D19DB09A3}" type="pres">
      <dgm:prSet presAssocID="{43E01F8C-0B99-4BE7-87EF-21D1B1AA69E5}" presName="parentText" presStyleLbl="node1" presStyleIdx="0" presStyleCnt="1" custScaleX="100000" custScaleY="1073310" custLinFactNeighborY="-568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C5D0BE-CFD8-492C-84E3-8D08BDCCACE7}" srcId="{05881E98-DBFE-4016-93AE-1716DA4AE870}" destId="{43E01F8C-0B99-4BE7-87EF-21D1B1AA69E5}" srcOrd="0" destOrd="0" parTransId="{1FF5F71C-6A47-4DF2-9BD7-53298D67A7EB}" sibTransId="{C1E387CB-AA4D-480B-BE33-24A75BA226B2}"/>
    <dgm:cxn modelId="{422FE950-E401-4A5B-82DB-C071B8E0C49F}" type="presOf" srcId="{05881E98-DBFE-4016-93AE-1716DA4AE870}" destId="{F06974C2-520D-4D06-9616-3BE07B65E869}" srcOrd="0" destOrd="0" presId="urn:microsoft.com/office/officeart/2005/8/layout/vList2"/>
    <dgm:cxn modelId="{94967F1C-BB4C-4735-97B8-F7AC67A318CD}" type="presOf" srcId="{43E01F8C-0B99-4BE7-87EF-21D1B1AA69E5}" destId="{26F0B441-5D9E-4F57-A83F-391D19DB09A3}" srcOrd="0" destOrd="0" presId="urn:microsoft.com/office/officeart/2005/8/layout/vList2"/>
    <dgm:cxn modelId="{493D5E66-02F6-4490-B47F-5616431A3EC0}" type="presParOf" srcId="{F06974C2-520D-4D06-9616-3BE07B65E869}" destId="{26F0B441-5D9E-4F57-A83F-391D19DB09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2A0E1A-3347-412E-8D84-1FDAB9456ED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845C3E-215E-4912-9C9B-DEDFFADDB589}">
      <dgm:prSet phldrT="[Текст]"/>
      <dgm:spPr/>
      <dgm:t>
        <a:bodyPr/>
        <a:lstStyle/>
        <a:p>
          <a:pPr algn="ctr"/>
          <a:r>
            <a:rPr lang="uk-UA" b="1" i="0" u="sng" noProof="0" dirty="0" smtClean="0">
              <a:solidFill>
                <a:schemeClr val="tx1"/>
              </a:solidFill>
            </a:rPr>
            <a:t>На етапі аналізу:</a:t>
          </a:r>
        </a:p>
        <a:p>
          <a:pPr algn="l"/>
          <a:r>
            <a:rPr lang="uk-UA" b="0" i="0" noProof="0" dirty="0" smtClean="0"/>
            <a:t>фінансовий та факторний аналіз;</a:t>
          </a:r>
        </a:p>
        <a:p>
          <a:pPr algn="l"/>
          <a:r>
            <a:rPr lang="uk-UA" b="0" i="0" noProof="0" dirty="0" smtClean="0"/>
            <a:t>технічний аналіз фінансових ринків;</a:t>
          </a:r>
        </a:p>
        <a:p>
          <a:pPr algn="l"/>
          <a:r>
            <a:rPr lang="uk-UA" b="0" i="0" noProof="0" dirty="0" err="1" smtClean="0"/>
            <a:t>многоваріативний</a:t>
          </a:r>
          <a:r>
            <a:rPr lang="uk-UA" b="0" i="0" noProof="0" dirty="0" smtClean="0"/>
            <a:t> ресурсний аналіз</a:t>
          </a:r>
          <a:endParaRPr lang="uk-UA" noProof="0" dirty="0"/>
        </a:p>
      </dgm:t>
    </dgm:pt>
    <dgm:pt modelId="{D8A76E7F-136A-4502-BEDC-4BDF421CBC76}" type="parTrans" cxnId="{60BB26E9-7A6D-41D5-8B58-EE6056379FBC}">
      <dgm:prSet/>
      <dgm:spPr/>
      <dgm:t>
        <a:bodyPr/>
        <a:lstStyle/>
        <a:p>
          <a:endParaRPr lang="ru-RU"/>
        </a:p>
      </dgm:t>
    </dgm:pt>
    <dgm:pt modelId="{41FBD0A2-1FFC-4BF0-8CCE-BC8B83B6592E}" type="sibTrans" cxnId="{60BB26E9-7A6D-41D5-8B58-EE6056379FBC}">
      <dgm:prSet/>
      <dgm:spPr/>
      <dgm:t>
        <a:bodyPr/>
        <a:lstStyle/>
        <a:p>
          <a:endParaRPr lang="ru-RU"/>
        </a:p>
      </dgm:t>
    </dgm:pt>
    <dgm:pt modelId="{2128781F-F424-4A7E-8C4A-E41E3D1D324F}">
      <dgm:prSet phldrT="[Текст]"/>
      <dgm:spPr/>
      <dgm:t>
        <a:bodyPr/>
        <a:lstStyle/>
        <a:p>
          <a:pPr algn="ctr"/>
          <a:r>
            <a:rPr lang="uk-UA" b="1" i="0" u="sng" noProof="0" dirty="0" smtClean="0">
              <a:solidFill>
                <a:schemeClr val="tx1"/>
              </a:solidFill>
            </a:rPr>
            <a:t>В процесі прийняття рішення:</a:t>
          </a:r>
        </a:p>
        <a:p>
          <a:pPr algn="l"/>
          <a:r>
            <a:rPr lang="uk-UA" b="0" i="0" noProof="0" dirty="0" smtClean="0"/>
            <a:t>метод дерева рішень;</a:t>
          </a:r>
        </a:p>
        <a:p>
          <a:pPr algn="l"/>
          <a:r>
            <a:rPr lang="uk-UA" b="0" i="0" noProof="0" dirty="0" smtClean="0"/>
            <a:t>платіжні матриці</a:t>
          </a:r>
          <a:endParaRPr lang="uk-UA" noProof="0" dirty="0"/>
        </a:p>
      </dgm:t>
    </dgm:pt>
    <dgm:pt modelId="{5268C4FC-1367-45F2-97EF-8BE24192507D}" type="parTrans" cxnId="{600C5927-E7F5-4BF4-B30D-3896D1793346}">
      <dgm:prSet/>
      <dgm:spPr/>
      <dgm:t>
        <a:bodyPr/>
        <a:lstStyle/>
        <a:p>
          <a:endParaRPr lang="ru-RU"/>
        </a:p>
      </dgm:t>
    </dgm:pt>
    <dgm:pt modelId="{3E2A105E-CFFE-4555-8A29-C7A8AB3142FB}" type="sibTrans" cxnId="{600C5927-E7F5-4BF4-B30D-3896D1793346}">
      <dgm:prSet/>
      <dgm:spPr/>
      <dgm:t>
        <a:bodyPr/>
        <a:lstStyle/>
        <a:p>
          <a:endParaRPr lang="ru-RU"/>
        </a:p>
      </dgm:t>
    </dgm:pt>
    <dgm:pt modelId="{4EC69AFD-96CC-407C-BDCD-3952CDE4D0DF}">
      <dgm:prSet phldrT="[Текст]"/>
      <dgm:spPr/>
      <dgm:t>
        <a:bodyPr/>
        <a:lstStyle/>
        <a:p>
          <a:pPr algn="ctr"/>
          <a:r>
            <a:rPr lang="uk-UA" b="1" i="0" u="sng" noProof="0" dirty="0" smtClean="0">
              <a:solidFill>
                <a:schemeClr val="tx1"/>
              </a:solidFill>
            </a:rPr>
            <a:t>При контролі:</a:t>
          </a:r>
        </a:p>
        <a:p>
          <a:pPr algn="l"/>
          <a:r>
            <a:rPr lang="uk-UA" b="0" i="0" noProof="0" dirty="0" smtClean="0"/>
            <a:t>методи </a:t>
          </a:r>
          <a:r>
            <a:rPr lang="uk-UA" b="0" i="0" noProof="0" dirty="0" err="1" smtClean="0"/>
            <a:t>моніторинга</a:t>
          </a:r>
          <a:r>
            <a:rPr lang="uk-UA" b="0" i="0" noProof="0" dirty="0" smtClean="0"/>
            <a:t>;</a:t>
          </a:r>
        </a:p>
        <a:p>
          <a:pPr algn="l"/>
          <a:r>
            <a:rPr lang="uk-UA" b="0" i="0" noProof="0" dirty="0" smtClean="0"/>
            <a:t>методи </a:t>
          </a:r>
          <a:r>
            <a:rPr lang="uk-UA" b="0" i="0" noProof="0" dirty="0" err="1" smtClean="0"/>
            <a:t>контроллінга</a:t>
          </a:r>
          <a:r>
            <a:rPr lang="uk-UA" b="0" i="0" noProof="0" dirty="0" smtClean="0"/>
            <a:t>;</a:t>
          </a:r>
        </a:p>
        <a:p>
          <a:pPr algn="l"/>
          <a:r>
            <a:rPr lang="uk-UA" b="0" i="0" noProof="0" dirty="0" smtClean="0"/>
            <a:t>експертна діагностика</a:t>
          </a:r>
          <a:endParaRPr lang="uk-UA" noProof="0" dirty="0"/>
        </a:p>
      </dgm:t>
    </dgm:pt>
    <dgm:pt modelId="{E5E33AAB-4118-4F5D-BBED-6B1F1347BF62}" type="parTrans" cxnId="{6929CC38-5B7D-443B-B430-F1DB3F5FCC11}">
      <dgm:prSet/>
      <dgm:spPr/>
      <dgm:t>
        <a:bodyPr/>
        <a:lstStyle/>
        <a:p>
          <a:endParaRPr lang="ru-RU"/>
        </a:p>
      </dgm:t>
    </dgm:pt>
    <dgm:pt modelId="{8DF5A7B7-F8C7-4E0F-91CE-4B664BC2C883}" type="sibTrans" cxnId="{6929CC38-5B7D-443B-B430-F1DB3F5FCC11}">
      <dgm:prSet/>
      <dgm:spPr/>
      <dgm:t>
        <a:bodyPr/>
        <a:lstStyle/>
        <a:p>
          <a:endParaRPr lang="ru-RU"/>
        </a:p>
      </dgm:t>
    </dgm:pt>
    <dgm:pt modelId="{367005EF-91C2-42F6-BB7E-A22F73CE3647}">
      <dgm:prSet phldrT="[Текст]"/>
      <dgm:spPr/>
      <dgm:t>
        <a:bodyPr/>
        <a:lstStyle/>
        <a:p>
          <a:pPr algn="ctr"/>
          <a:r>
            <a:rPr lang="uk-UA" b="1" i="0" u="sng" noProof="0" dirty="0" smtClean="0">
              <a:solidFill>
                <a:schemeClr val="tx1"/>
              </a:solidFill>
            </a:rPr>
            <a:t>Направлених на внутрішнє середовище фірми:</a:t>
          </a:r>
        </a:p>
        <a:p>
          <a:pPr algn="l"/>
          <a:r>
            <a:rPr lang="uk-UA" b="0" i="0" noProof="0" dirty="0" smtClean="0"/>
            <a:t>інвестиційне забезпечення;</a:t>
          </a:r>
        </a:p>
        <a:p>
          <a:pPr algn="l"/>
          <a:r>
            <a:rPr lang="uk-UA" b="0" i="0" noProof="0" dirty="0" smtClean="0"/>
            <a:t>складання кошторисів витрат;</a:t>
          </a:r>
        </a:p>
        <a:p>
          <a:pPr algn="l"/>
          <a:r>
            <a:rPr lang="uk-UA" b="0" i="0" noProof="0" dirty="0" smtClean="0"/>
            <a:t>аналіз фінансово – господарської </a:t>
          </a:r>
          <a:r>
            <a:rPr lang="uk-UA" b="0" i="0" noProof="0" dirty="0" err="1" smtClean="0"/>
            <a:t>діятельності</a:t>
          </a:r>
          <a:r>
            <a:rPr lang="uk-UA" b="0" i="0" noProof="0" dirty="0" smtClean="0"/>
            <a:t>;</a:t>
          </a:r>
        </a:p>
        <a:p>
          <a:pPr algn="l"/>
          <a:r>
            <a:rPr lang="uk-UA" b="0" i="0" noProof="0" dirty="0" smtClean="0"/>
            <a:t>страхування ризиків</a:t>
          </a:r>
          <a:endParaRPr lang="uk-UA" noProof="0" dirty="0"/>
        </a:p>
      </dgm:t>
    </dgm:pt>
    <dgm:pt modelId="{D727670E-8123-49F0-8218-2B283A72EE36}" type="parTrans" cxnId="{8B8D11EA-31B8-4B3E-B4D9-479F0B50ADC1}">
      <dgm:prSet/>
      <dgm:spPr/>
      <dgm:t>
        <a:bodyPr/>
        <a:lstStyle/>
        <a:p>
          <a:endParaRPr lang="ru-RU"/>
        </a:p>
      </dgm:t>
    </dgm:pt>
    <dgm:pt modelId="{1EF04CC8-5066-4BE1-822F-317759ED084A}" type="sibTrans" cxnId="{8B8D11EA-31B8-4B3E-B4D9-479F0B50ADC1}">
      <dgm:prSet/>
      <dgm:spPr/>
      <dgm:t>
        <a:bodyPr/>
        <a:lstStyle/>
        <a:p>
          <a:endParaRPr lang="ru-RU"/>
        </a:p>
      </dgm:t>
    </dgm:pt>
    <dgm:pt modelId="{7F9AC394-9762-466D-8552-DD4DE0284AF9}" type="pres">
      <dgm:prSet presAssocID="{432A0E1A-3347-412E-8D84-1FDAB9456ED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5C6AD6-625C-4B09-83BE-CBD2053B6527}" type="pres">
      <dgm:prSet presAssocID="{432A0E1A-3347-412E-8D84-1FDAB9456EDA}" presName="diamond" presStyleLbl="bgShp" presStyleIdx="0" presStyleCnt="1" custScaleX="153225" custLinFactNeighborX="4645" custLinFactNeighborY="3542"/>
      <dgm:spPr/>
    </dgm:pt>
    <dgm:pt modelId="{24FD4863-36F7-45AC-A5CE-1FD492385948}" type="pres">
      <dgm:prSet presAssocID="{432A0E1A-3347-412E-8D84-1FDAB9456EDA}" presName="quad1" presStyleLbl="node1" presStyleIdx="0" presStyleCnt="4" custScaleX="170449" custScaleY="127308" custLinFactNeighborX="-56827" custLinFactNeighborY="-92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EA4735-2333-46B7-93B3-407C54E7308E}" type="pres">
      <dgm:prSet presAssocID="{432A0E1A-3347-412E-8D84-1FDAB9456EDA}" presName="quad2" presStyleLbl="node1" presStyleIdx="1" presStyleCnt="4" custScaleX="174894" custScaleY="127307" custLinFactNeighborX="45628" custLinFactNeighborY="-107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BC8D21-69C5-45AC-9CC1-8014BCD910E7}" type="pres">
      <dgm:prSet presAssocID="{432A0E1A-3347-412E-8D84-1FDAB9456EDA}" presName="quad3" presStyleLbl="node1" presStyleIdx="2" presStyleCnt="4" custScaleX="173859" custScaleY="122731" custLinFactNeighborX="-95840" custLinFactNeighborY="247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C67F6-0EF0-4D93-9CD0-B031929AB096}" type="pres">
      <dgm:prSet presAssocID="{432A0E1A-3347-412E-8D84-1FDAB9456EDA}" presName="quad4" presStyleLbl="node1" presStyleIdx="3" presStyleCnt="4" custScaleX="178125" custScaleY="122730" custLinFactNeighborX="51473" custLinFactNeighborY="134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053E92-49DF-48F2-8EEC-37A9C8C22785}" type="presOf" srcId="{2128781F-F424-4A7E-8C4A-E41E3D1D324F}" destId="{00EA4735-2333-46B7-93B3-407C54E7308E}" srcOrd="0" destOrd="0" presId="urn:microsoft.com/office/officeart/2005/8/layout/matrix3"/>
    <dgm:cxn modelId="{FDE9F8BC-D2F3-4331-A4E5-B8EFC0666C3D}" type="presOf" srcId="{FD845C3E-215E-4912-9C9B-DEDFFADDB589}" destId="{24FD4863-36F7-45AC-A5CE-1FD492385948}" srcOrd="0" destOrd="0" presId="urn:microsoft.com/office/officeart/2005/8/layout/matrix3"/>
    <dgm:cxn modelId="{11B050E1-F540-4F5E-A2D5-686BB4D832F8}" type="presOf" srcId="{432A0E1A-3347-412E-8D84-1FDAB9456EDA}" destId="{7F9AC394-9762-466D-8552-DD4DE0284AF9}" srcOrd="0" destOrd="0" presId="urn:microsoft.com/office/officeart/2005/8/layout/matrix3"/>
    <dgm:cxn modelId="{6929CC38-5B7D-443B-B430-F1DB3F5FCC11}" srcId="{432A0E1A-3347-412E-8D84-1FDAB9456EDA}" destId="{4EC69AFD-96CC-407C-BDCD-3952CDE4D0DF}" srcOrd="2" destOrd="0" parTransId="{E5E33AAB-4118-4F5D-BBED-6B1F1347BF62}" sibTransId="{8DF5A7B7-F8C7-4E0F-91CE-4B664BC2C883}"/>
    <dgm:cxn modelId="{8B8D11EA-31B8-4B3E-B4D9-479F0B50ADC1}" srcId="{432A0E1A-3347-412E-8D84-1FDAB9456EDA}" destId="{367005EF-91C2-42F6-BB7E-A22F73CE3647}" srcOrd="3" destOrd="0" parTransId="{D727670E-8123-49F0-8218-2B283A72EE36}" sibTransId="{1EF04CC8-5066-4BE1-822F-317759ED084A}"/>
    <dgm:cxn modelId="{600C5927-E7F5-4BF4-B30D-3896D1793346}" srcId="{432A0E1A-3347-412E-8D84-1FDAB9456EDA}" destId="{2128781F-F424-4A7E-8C4A-E41E3D1D324F}" srcOrd="1" destOrd="0" parTransId="{5268C4FC-1367-45F2-97EF-8BE24192507D}" sibTransId="{3E2A105E-CFFE-4555-8A29-C7A8AB3142FB}"/>
    <dgm:cxn modelId="{0B22E38D-8A93-4D63-9B4F-48DC55F120B4}" type="presOf" srcId="{367005EF-91C2-42F6-BB7E-A22F73CE3647}" destId="{D74C67F6-0EF0-4D93-9CD0-B031929AB096}" srcOrd="0" destOrd="0" presId="urn:microsoft.com/office/officeart/2005/8/layout/matrix3"/>
    <dgm:cxn modelId="{FAFED436-C924-4589-9791-5D212C6E5D12}" type="presOf" srcId="{4EC69AFD-96CC-407C-BDCD-3952CDE4D0DF}" destId="{8FBC8D21-69C5-45AC-9CC1-8014BCD910E7}" srcOrd="0" destOrd="0" presId="urn:microsoft.com/office/officeart/2005/8/layout/matrix3"/>
    <dgm:cxn modelId="{60BB26E9-7A6D-41D5-8B58-EE6056379FBC}" srcId="{432A0E1A-3347-412E-8D84-1FDAB9456EDA}" destId="{FD845C3E-215E-4912-9C9B-DEDFFADDB589}" srcOrd="0" destOrd="0" parTransId="{D8A76E7F-136A-4502-BEDC-4BDF421CBC76}" sibTransId="{41FBD0A2-1FFC-4BF0-8CCE-BC8B83B6592E}"/>
    <dgm:cxn modelId="{F0D78709-3FBE-44AC-8046-052BDB75441F}" type="presParOf" srcId="{7F9AC394-9762-466D-8552-DD4DE0284AF9}" destId="{A75C6AD6-625C-4B09-83BE-CBD2053B6527}" srcOrd="0" destOrd="0" presId="urn:microsoft.com/office/officeart/2005/8/layout/matrix3"/>
    <dgm:cxn modelId="{4B0BE0E4-6DA1-4492-BE25-B44190F104A3}" type="presParOf" srcId="{7F9AC394-9762-466D-8552-DD4DE0284AF9}" destId="{24FD4863-36F7-45AC-A5CE-1FD492385948}" srcOrd="1" destOrd="0" presId="urn:microsoft.com/office/officeart/2005/8/layout/matrix3"/>
    <dgm:cxn modelId="{6188FFB2-74AB-48A4-98A9-4DAB27741308}" type="presParOf" srcId="{7F9AC394-9762-466D-8552-DD4DE0284AF9}" destId="{00EA4735-2333-46B7-93B3-407C54E7308E}" srcOrd="2" destOrd="0" presId="urn:microsoft.com/office/officeart/2005/8/layout/matrix3"/>
    <dgm:cxn modelId="{C579B7C3-0B86-45E9-A913-B86AD46AEDC6}" type="presParOf" srcId="{7F9AC394-9762-466D-8552-DD4DE0284AF9}" destId="{8FBC8D21-69C5-45AC-9CC1-8014BCD910E7}" srcOrd="3" destOrd="0" presId="urn:microsoft.com/office/officeart/2005/8/layout/matrix3"/>
    <dgm:cxn modelId="{2B8CA1FB-EB2D-4798-AA26-15EDA99C5FD7}" type="presParOf" srcId="{7F9AC394-9762-466D-8552-DD4DE0284AF9}" destId="{D74C67F6-0EF0-4D93-9CD0-B031929AB09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0B441-5D9E-4F57-A83F-391D19DB09A3}">
      <dsp:nvSpPr>
        <dsp:cNvPr id="0" name=""/>
        <dsp:cNvSpPr/>
      </dsp:nvSpPr>
      <dsp:spPr>
        <a:xfrm>
          <a:off x="0" y="0"/>
          <a:ext cx="7601272" cy="2530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Важливість фінансових потоків у логістичних системах визначається такими факторами:</a:t>
          </a:r>
          <a:endParaRPr lang="ru-RU" sz="2400" kern="1200" dirty="0"/>
        </a:p>
      </dsp:txBody>
      <dsp:txXfrm>
        <a:off x="123525" y="123525"/>
        <a:ext cx="7354222" cy="2283378"/>
      </dsp:txXfrm>
    </dsp:sp>
    <dsp:sp modelId="{1A480F24-04D7-43C8-947B-D83C4C6DBEEB}">
      <dsp:nvSpPr>
        <dsp:cNvPr id="0" name=""/>
        <dsp:cNvSpPr/>
      </dsp:nvSpPr>
      <dsp:spPr>
        <a:xfrm>
          <a:off x="0" y="2531096"/>
          <a:ext cx="7601272" cy="3321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4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необхідністю планування схем руху фінансів;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наявністю різних варіантів організації фінансових потоків;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можливістю залучення інвесторів та кредиторів до фінансування матеріальних та інформаційних потоків;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вибір постачальників та джерел послуг та ресурсів залежно від структури фінансування організації.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31096"/>
        <a:ext cx="7601272" cy="3321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0B441-5D9E-4F57-A83F-391D19DB09A3}">
      <dsp:nvSpPr>
        <dsp:cNvPr id="0" name=""/>
        <dsp:cNvSpPr/>
      </dsp:nvSpPr>
      <dsp:spPr>
        <a:xfrm>
          <a:off x="0" y="0"/>
          <a:ext cx="7601272" cy="2129400"/>
        </a:xfrm>
        <a:prstGeom prst="roundRect">
          <a:avLst/>
        </a:prstGeom>
        <a:solidFill>
          <a:schemeClr val="accent1"/>
        </a:solidFill>
        <a:ln w="63500" cap="flat" cmpd="sng" algn="ctr">
          <a:solidFill>
            <a:schemeClr val="l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solidFill>
                <a:schemeClr val="tx1"/>
              </a:solidFill>
            </a:rPr>
            <a:t>На </a:t>
          </a:r>
          <a:r>
            <a:rPr lang="ru-RU" sz="3500" b="1" kern="1200" dirty="0" smtClean="0">
              <a:solidFill>
                <a:schemeClr val="tx1"/>
              </a:solidFill>
            </a:rPr>
            <a:t>пер</a:t>
          </a:r>
          <a:r>
            <a:rPr lang="uk-UA" sz="3500" b="1" kern="1200" dirty="0" err="1" smtClean="0">
              <a:solidFill>
                <a:schemeClr val="tx1"/>
              </a:solidFill>
            </a:rPr>
            <a:t>шій</a:t>
          </a:r>
          <a:r>
            <a:rPr lang="ru-RU" sz="3500" b="1" kern="1200" dirty="0" smtClean="0">
              <a:solidFill>
                <a:schemeClr val="tx1"/>
              </a:solidFill>
            </a:rPr>
            <a:t> </a:t>
          </a:r>
          <a:r>
            <a:rPr lang="ru-RU" sz="3500" b="1" kern="1200" dirty="0" err="1" smtClean="0">
              <a:solidFill>
                <a:schemeClr val="tx1"/>
              </a:solidFill>
            </a:rPr>
            <a:t>стадії</a:t>
          </a:r>
          <a:r>
            <a:rPr lang="ru-RU" sz="3500" b="1" kern="1200" dirty="0" smtClean="0">
              <a:solidFill>
                <a:schemeClr val="tx1"/>
              </a:solidFill>
            </a:rPr>
            <a:t> –</a:t>
          </a:r>
        </a:p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 smtClean="0">
              <a:solidFill>
                <a:schemeClr val="tx1"/>
              </a:solidFill>
            </a:rPr>
            <a:t>планування</a:t>
          </a:r>
          <a:r>
            <a:rPr lang="ru-RU" sz="3500" b="0" i="0" kern="1200" dirty="0" smtClean="0">
              <a:solidFill>
                <a:schemeClr val="tx1"/>
              </a:solidFill>
            </a:rPr>
            <a:t> </a:t>
          </a:r>
          <a:r>
            <a:rPr lang="ru-RU" sz="3500" b="0" i="0" kern="1200" dirty="0" err="1" smtClean="0">
              <a:solidFill>
                <a:schemeClr val="tx1"/>
              </a:solidFill>
            </a:rPr>
            <a:t>ресурсопотоків</a:t>
          </a:r>
          <a:r>
            <a:rPr lang="ru-RU" sz="3500" b="0" i="0" kern="1200" dirty="0" smtClean="0">
              <a:solidFill>
                <a:schemeClr val="tx1"/>
              </a:solidFill>
            </a:rPr>
            <a:t>, </a:t>
          </a:r>
          <a:r>
            <a:rPr lang="ru-RU" sz="3500" b="0" i="0" kern="1200" dirty="0" err="1" smtClean="0">
              <a:solidFill>
                <a:schemeClr val="tx1"/>
              </a:solidFill>
            </a:rPr>
            <a:t>які</a:t>
          </a:r>
          <a:r>
            <a:rPr lang="ru-RU" sz="3500" b="0" i="0" kern="1200" dirty="0" smtClean="0">
              <a:solidFill>
                <a:schemeClr val="tx1"/>
              </a:solidFill>
            </a:rPr>
            <a:t> </a:t>
          </a:r>
          <a:r>
            <a:rPr lang="ru-RU" sz="3500" b="0" i="0" kern="1200" dirty="0" err="1" smtClean="0">
              <a:solidFill>
                <a:schemeClr val="tx1"/>
              </a:solidFill>
            </a:rPr>
            <a:t>включають</a:t>
          </a:r>
          <a:r>
            <a:rPr lang="ru-RU" sz="3500" b="0" i="0" kern="1200" dirty="0" smtClean="0">
              <a:solidFill>
                <a:schemeClr val="tx1"/>
              </a:solidFill>
            </a:rPr>
            <a:t> </a:t>
          </a:r>
          <a:r>
            <a:rPr lang="ru-RU" sz="3500" b="0" i="0" kern="1200" dirty="0" err="1" smtClean="0">
              <a:solidFill>
                <a:schemeClr val="tx1"/>
              </a:solidFill>
            </a:rPr>
            <a:t>такі</a:t>
          </a:r>
          <a:r>
            <a:rPr lang="ru-RU" sz="3500" b="0" i="0" kern="1200" dirty="0" smtClean="0">
              <a:solidFill>
                <a:schemeClr val="tx1"/>
              </a:solidFill>
            </a:rPr>
            <a:t> </a:t>
          </a:r>
          <a:r>
            <a:rPr lang="ru-RU" sz="3500" b="0" i="0" kern="1200" dirty="0" err="1" smtClean="0">
              <a:solidFill>
                <a:schemeClr val="tx1"/>
              </a:solidFill>
            </a:rPr>
            <a:t>етапи</a:t>
          </a:r>
          <a:r>
            <a:rPr lang="ru-RU" sz="3500" b="0" i="0" kern="1200" dirty="0" smtClean="0">
              <a:solidFill>
                <a:schemeClr val="tx1"/>
              </a:solidFill>
            </a:rPr>
            <a:t> як:</a:t>
          </a:r>
          <a:endParaRPr lang="ru-RU" sz="3500" b="0" i="0" kern="1200" dirty="0"/>
        </a:p>
      </dsp:txBody>
      <dsp:txXfrm>
        <a:off x="103949" y="103949"/>
        <a:ext cx="7393374" cy="1921502"/>
      </dsp:txXfrm>
    </dsp:sp>
    <dsp:sp modelId="{1A480F24-04D7-43C8-947B-D83C4C6DBEEB}">
      <dsp:nvSpPr>
        <dsp:cNvPr id="0" name=""/>
        <dsp:cNvSpPr/>
      </dsp:nvSpPr>
      <dsp:spPr>
        <a:xfrm>
          <a:off x="0" y="2274316"/>
          <a:ext cx="7601272" cy="3434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4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noProof="0" dirty="0" smtClean="0"/>
            <a:t>формування різних варіантів здійснення логістичних процесів</a:t>
          </a:r>
          <a:endParaRPr lang="uk-UA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noProof="0" dirty="0" smtClean="0"/>
            <a:t>аналіз альтернативних варіантів</a:t>
          </a:r>
          <a:endParaRPr lang="uk-UA" sz="2000" kern="1200" noProof="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noProof="0" smtClean="0"/>
            <a:t>вибір оптимальних для ЛС процесів, схем і технологій - складається планова документація, важливою частиною якої є фінансовий план</a:t>
          </a:r>
          <a:endParaRPr lang="uk-UA" sz="2000" kern="1200" noProof="0"/>
        </a:p>
      </dsp:txBody>
      <dsp:txXfrm>
        <a:off x="0" y="2274316"/>
        <a:ext cx="7601272" cy="3434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0B441-5D9E-4F57-A83F-391D19DB09A3}">
      <dsp:nvSpPr>
        <dsp:cNvPr id="0" name=""/>
        <dsp:cNvSpPr/>
      </dsp:nvSpPr>
      <dsp:spPr>
        <a:xfrm>
          <a:off x="0" y="360039"/>
          <a:ext cx="7601272" cy="4641821"/>
        </a:xfrm>
        <a:prstGeom prst="roundRect">
          <a:avLst/>
        </a:prstGeom>
        <a:solidFill>
          <a:schemeClr val="accent1"/>
        </a:solidFill>
        <a:ln w="63500" cap="flat" cmpd="sng" algn="ctr">
          <a:solidFill>
            <a:schemeClr val="l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 </a:t>
          </a:r>
          <a:r>
            <a:rPr lang="ru-RU" sz="2000" b="1" kern="1200" dirty="0" err="1" smtClean="0">
              <a:solidFill>
                <a:schemeClr val="tx1"/>
              </a:solidFill>
            </a:rPr>
            <a:t>наступній</a:t>
          </a:r>
          <a:r>
            <a:rPr lang="ru-RU" sz="2000" b="1" kern="1200" dirty="0" smtClean="0">
              <a:solidFill>
                <a:schemeClr val="tx1"/>
              </a:solidFill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</a:rPr>
            <a:t>стадії</a:t>
          </a:r>
          <a:r>
            <a:rPr lang="ru-RU" sz="2000" b="1" kern="1200" dirty="0" smtClean="0">
              <a:solidFill>
                <a:schemeClr val="tx1"/>
              </a:solidFill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</a:rPr>
            <a:t>управління</a:t>
          </a:r>
          <a:r>
            <a:rPr lang="ru-RU" sz="2000" b="1" kern="1200" dirty="0" smtClean="0">
              <a:solidFill>
                <a:schemeClr val="tx1"/>
              </a:solidFill>
            </a:rPr>
            <a:t>  </a:t>
          </a:r>
          <a:r>
            <a:rPr lang="ru-RU" sz="2000" b="1" kern="1200" dirty="0" err="1" smtClean="0">
              <a:solidFill>
                <a:schemeClr val="tx1"/>
              </a:solidFill>
            </a:rPr>
            <a:t>о</a:t>
          </a:r>
          <a:r>
            <a:rPr lang="ru-RU" sz="2000" b="1" i="1" kern="1200" dirty="0" err="1" smtClean="0">
              <a:solidFill>
                <a:schemeClr val="tx1"/>
              </a:solidFill>
            </a:rPr>
            <a:t>рганізації</a:t>
          </a:r>
          <a:r>
            <a:rPr lang="ru-RU" sz="2000" b="1" i="1" kern="1200" dirty="0" smtClean="0">
              <a:solidFill>
                <a:schemeClr val="tx1"/>
              </a:solidFill>
            </a:rPr>
            <a:t> </a:t>
          </a:r>
          <a:r>
            <a:rPr lang="ru-RU" sz="2000" b="1" i="1" kern="1200" dirty="0" err="1" smtClean="0">
              <a:solidFill>
                <a:schemeClr val="tx1"/>
              </a:solidFill>
            </a:rPr>
            <a:t>логістичних</a:t>
          </a:r>
          <a:r>
            <a:rPr lang="ru-RU" sz="2000" b="1" i="1" kern="1200" dirty="0" smtClean="0">
              <a:solidFill>
                <a:schemeClr val="tx1"/>
              </a:solidFill>
            </a:rPr>
            <a:t> </a:t>
          </a:r>
          <a:r>
            <a:rPr lang="ru-RU" sz="2000" b="1" i="1" kern="1200" dirty="0" err="1" smtClean="0">
              <a:solidFill>
                <a:schemeClr val="tx1"/>
              </a:solidFill>
            </a:rPr>
            <a:t>процесів</a:t>
          </a:r>
          <a:r>
            <a:rPr lang="ru-RU" sz="2000" b="0" i="0" kern="1200" dirty="0" smtClean="0"/>
            <a:t> </a:t>
          </a:r>
          <a:r>
            <a:rPr lang="ru-RU" sz="2000" b="0" i="0" kern="1200" dirty="0" err="1" smtClean="0"/>
            <a:t>здійснюється</a:t>
          </a:r>
          <a:r>
            <a:rPr lang="ru-RU" sz="2000" b="0" i="0" kern="1200" dirty="0" smtClean="0"/>
            <a:t> </a:t>
          </a:r>
          <a:r>
            <a:rPr lang="uk-UA" sz="2000" kern="1200" dirty="0" smtClean="0"/>
            <a:t>великі витрати коштів, необхідні оплати праці персоналу, оплати за сировину, матеріали, готову продукцію і напівфабрикати, оплата постачальникам транспортних послуг, обслуговуючим компаніям, оплату послуг залучених експертів, ведення договірних відносин тощо.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err="1" smtClean="0">
              <a:solidFill>
                <a:schemeClr val="tx1"/>
              </a:solidFill>
            </a:rPr>
            <a:t>Стадія</a:t>
          </a:r>
          <a:r>
            <a:rPr lang="ru-RU" sz="2000" b="1" i="1" kern="1200" dirty="0" smtClean="0">
              <a:solidFill>
                <a:schemeClr val="tx1"/>
              </a:solidFill>
            </a:rPr>
            <a:t> контролю</a:t>
          </a:r>
          <a:r>
            <a:rPr lang="ru-RU" sz="2000" b="0" i="0" kern="1200" dirty="0" smtClean="0"/>
            <a:t> </a:t>
          </a:r>
          <a:r>
            <a:rPr lang="ru-RU" sz="2000" b="0" i="0" kern="1200" dirty="0" err="1" smtClean="0"/>
            <a:t>включає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моніторинг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порушень</a:t>
          </a:r>
          <a:r>
            <a:rPr lang="ru-RU" sz="2000" b="0" i="0" kern="1200" dirty="0" smtClean="0"/>
            <a:t> </a:t>
          </a:r>
          <a:r>
            <a:rPr lang="ru-RU" sz="2000" b="0" i="0" kern="1200" dirty="0" smtClean="0"/>
            <a:t>в </a:t>
          </a:r>
          <a:r>
            <a:rPr lang="ru-RU" sz="2000" b="0" i="0" kern="1200" dirty="0" err="1" smtClean="0"/>
            <a:t>логістичних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процесах</a:t>
          </a:r>
          <a:r>
            <a:rPr lang="ru-RU" sz="2000" b="0" i="0" kern="1200" dirty="0" smtClean="0"/>
            <a:t>, </a:t>
          </a:r>
          <a:r>
            <a:rPr lang="ru-RU" sz="2000" b="0" i="0" kern="1200" dirty="0" err="1" smtClean="0"/>
            <a:t>невідповідності</a:t>
          </a:r>
          <a:r>
            <a:rPr lang="ru-RU" sz="2000" b="0" i="0" kern="1200" dirty="0" smtClean="0"/>
            <a:t> в </a:t>
          </a:r>
          <a:r>
            <a:rPr lang="ru-RU" sz="2000" b="0" i="0" kern="1200" dirty="0" smtClean="0"/>
            <a:t>параметрах </a:t>
          </a:r>
          <a:r>
            <a:rPr lang="ru-RU" sz="2000" b="0" i="0" kern="1200" dirty="0" err="1" smtClean="0"/>
            <a:t>фінансових</a:t>
          </a:r>
          <a:r>
            <a:rPr lang="ru-RU" sz="2000" b="0" i="0" kern="1200" dirty="0" smtClean="0"/>
            <a:t> та </a:t>
          </a:r>
          <a:r>
            <a:rPr lang="ru-RU" sz="2000" b="0" i="0" kern="1200" dirty="0" err="1" smtClean="0"/>
            <a:t>матеріальних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потоків</a:t>
          </a:r>
          <a:endParaRPr lang="ru-RU" sz="2000" b="0" i="0" kern="1200" dirty="0"/>
        </a:p>
      </dsp:txBody>
      <dsp:txXfrm>
        <a:off x="226595" y="586634"/>
        <a:ext cx="7148082" cy="41886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C6AD6-625C-4B09-83BE-CBD2053B6527}">
      <dsp:nvSpPr>
        <dsp:cNvPr id="0" name=""/>
        <dsp:cNvSpPr/>
      </dsp:nvSpPr>
      <dsp:spPr>
        <a:xfrm>
          <a:off x="-5" y="0"/>
          <a:ext cx="7467611" cy="487362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FD4863-36F7-45AC-A5CE-1FD492385948}">
      <dsp:nvSpPr>
        <dsp:cNvPr id="0" name=""/>
        <dsp:cNvSpPr/>
      </dsp:nvSpPr>
      <dsp:spPr>
        <a:xfrm>
          <a:off x="10346" y="28605"/>
          <a:ext cx="3239747" cy="2419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0" u="sng" kern="1200" noProof="0" dirty="0" smtClean="0">
              <a:solidFill>
                <a:schemeClr val="tx1"/>
              </a:solidFill>
            </a:rPr>
            <a:t>На етапі аналізу: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kern="1200" noProof="0" dirty="0" smtClean="0"/>
            <a:t>фінансовий та факторний аналіз;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kern="1200" noProof="0" dirty="0" smtClean="0"/>
            <a:t>технічний аналіз фінансових ринків;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kern="1200" noProof="0" dirty="0" err="1" smtClean="0"/>
            <a:t>многоваріативний</a:t>
          </a:r>
          <a:r>
            <a:rPr lang="uk-UA" sz="1500" b="0" i="0" kern="1200" noProof="0" dirty="0" smtClean="0"/>
            <a:t> ресурсний аналіз</a:t>
          </a:r>
          <a:endParaRPr lang="uk-UA" sz="1500" kern="1200" noProof="0" dirty="0"/>
        </a:p>
      </dsp:txBody>
      <dsp:txXfrm>
        <a:off x="128469" y="146728"/>
        <a:ext cx="3003501" cy="2183514"/>
      </dsp:txXfrm>
    </dsp:sp>
    <dsp:sp modelId="{00EA4735-2333-46B7-93B3-407C54E7308E}">
      <dsp:nvSpPr>
        <dsp:cNvPr id="0" name=""/>
        <dsp:cNvSpPr/>
      </dsp:nvSpPr>
      <dsp:spPr>
        <a:xfrm>
          <a:off x="3962401" y="9"/>
          <a:ext cx="3324234" cy="2419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0" u="sng" kern="1200" noProof="0" dirty="0" smtClean="0">
              <a:solidFill>
                <a:schemeClr val="tx1"/>
              </a:solidFill>
            </a:rPr>
            <a:t>В процесі прийняття рішення: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kern="1200" noProof="0" dirty="0" smtClean="0"/>
            <a:t>метод дерева рішень;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kern="1200" noProof="0" dirty="0" smtClean="0"/>
            <a:t>платіжні матриці</a:t>
          </a:r>
          <a:endParaRPr lang="uk-UA" sz="1500" kern="1200" noProof="0" dirty="0"/>
        </a:p>
      </dsp:txBody>
      <dsp:txXfrm>
        <a:off x="4080523" y="118131"/>
        <a:ext cx="3087990" cy="2183497"/>
      </dsp:txXfrm>
    </dsp:sp>
    <dsp:sp modelId="{8FBC8D21-69C5-45AC-9CC1-8014BCD910E7}">
      <dsp:nvSpPr>
        <dsp:cNvPr id="0" name=""/>
        <dsp:cNvSpPr/>
      </dsp:nvSpPr>
      <dsp:spPr>
        <a:xfrm>
          <a:off x="0" y="2540860"/>
          <a:ext cx="3304561" cy="2332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u="sng" kern="1200" noProof="0" dirty="0" smtClean="0">
              <a:solidFill>
                <a:schemeClr val="tx1"/>
              </a:solidFill>
            </a:rPr>
            <a:t>При контролі: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noProof="0" dirty="0" smtClean="0"/>
            <a:t>методи </a:t>
          </a:r>
          <a:r>
            <a:rPr lang="uk-UA" sz="1400" b="0" i="0" kern="1200" noProof="0" dirty="0" err="1" smtClean="0"/>
            <a:t>моніторинга</a:t>
          </a:r>
          <a:r>
            <a:rPr lang="uk-UA" sz="1400" b="0" i="0" kern="1200" noProof="0" dirty="0" smtClean="0"/>
            <a:t>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noProof="0" dirty="0" smtClean="0"/>
            <a:t>методи </a:t>
          </a:r>
          <a:r>
            <a:rPr lang="uk-UA" sz="1400" b="0" i="0" kern="1200" noProof="0" dirty="0" err="1" smtClean="0"/>
            <a:t>контроллінга</a:t>
          </a:r>
          <a:r>
            <a:rPr lang="uk-UA" sz="1400" b="0" i="0" kern="1200" noProof="0" dirty="0" smtClean="0"/>
            <a:t>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noProof="0" dirty="0" smtClean="0"/>
            <a:t>експертна діагностика</a:t>
          </a:r>
          <a:endParaRPr lang="uk-UA" sz="1400" kern="1200" noProof="0" dirty="0"/>
        </a:p>
      </dsp:txBody>
      <dsp:txXfrm>
        <a:off x="113876" y="2654736"/>
        <a:ext cx="3076809" cy="2105012"/>
      </dsp:txXfrm>
    </dsp:sp>
    <dsp:sp modelId="{D74C67F6-0EF0-4D93-9CD0-B031929AB096}">
      <dsp:nvSpPr>
        <dsp:cNvPr id="0" name=""/>
        <dsp:cNvSpPr/>
      </dsp:nvSpPr>
      <dsp:spPr>
        <a:xfrm>
          <a:off x="4042792" y="2540879"/>
          <a:ext cx="3385646" cy="2332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0" u="sng" kern="1200" noProof="0" dirty="0" smtClean="0">
              <a:solidFill>
                <a:schemeClr val="tx1"/>
              </a:solidFill>
            </a:rPr>
            <a:t>Направлених на внутрішнє середовище фірми: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0" i="0" kern="1200" noProof="0" dirty="0" smtClean="0"/>
            <a:t>інвестиційне забезпечення;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0" i="0" kern="1200" noProof="0" dirty="0" smtClean="0"/>
            <a:t>складання кошторисів витрат;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0" i="0" kern="1200" noProof="0" dirty="0" smtClean="0"/>
            <a:t>аналіз фінансово – господарської </a:t>
          </a:r>
          <a:r>
            <a:rPr lang="uk-UA" sz="1300" b="0" i="0" kern="1200" noProof="0" dirty="0" err="1" smtClean="0"/>
            <a:t>діятельності</a:t>
          </a:r>
          <a:r>
            <a:rPr lang="uk-UA" sz="1300" b="0" i="0" kern="1200" noProof="0" dirty="0" smtClean="0"/>
            <a:t>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0" i="0" kern="1200" noProof="0" dirty="0" smtClean="0"/>
            <a:t>страхування ризиків</a:t>
          </a:r>
          <a:endParaRPr lang="uk-UA" sz="1300" kern="1200" noProof="0" dirty="0"/>
        </a:p>
      </dsp:txBody>
      <dsp:txXfrm>
        <a:off x="4156667" y="2654754"/>
        <a:ext cx="3157896" cy="2104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4E65F-042C-4482-8310-3A9823D18377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415BE-0446-4926-BB56-B2A9877C59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28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415BE-0446-4926-BB56-B2A9877C595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151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415BE-0446-4926-BB56-B2A9877C595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664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415BE-0446-4926-BB56-B2A9877C595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664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415BE-0446-4926-BB56-B2A9877C595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66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7B80E1-C897-49EA-AD3A-C790EFA39912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63F36F-4957-4C54-A62C-8E440ACD41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848872" cy="51845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err="1" smtClean="0"/>
              <a:t>Управління</a:t>
            </a:r>
            <a:r>
              <a:rPr lang="ru-RU" sz="6000" dirty="0" smtClean="0"/>
              <a:t> </a:t>
            </a:r>
            <a:r>
              <a:rPr lang="ru-RU" sz="6000" dirty="0" err="1" smtClean="0"/>
              <a:t>фінансовими</a:t>
            </a:r>
            <a:r>
              <a:rPr lang="ru-RU" sz="6000" dirty="0" smtClean="0"/>
              <a:t> потоками в </a:t>
            </a:r>
            <a:r>
              <a:rPr lang="ru-RU" sz="6000" dirty="0" err="1" smtClean="0"/>
              <a:t>логістичній</a:t>
            </a:r>
            <a:r>
              <a:rPr lang="ru-RU" sz="6000" dirty="0" smtClean="0"/>
              <a:t> </a:t>
            </a:r>
            <a:br>
              <a:rPr lang="ru-RU" sz="6000" dirty="0" smtClean="0"/>
            </a:br>
            <a:r>
              <a:rPr lang="ru-RU" sz="6000" dirty="0" err="1" smtClean="0"/>
              <a:t>системі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                   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161064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К інструментам та методам управління фінансовими потоками відносять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9150381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3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перфолента 4"/>
          <p:cNvSpPr/>
          <p:nvPr/>
        </p:nvSpPr>
        <p:spPr>
          <a:xfrm>
            <a:off x="1115616" y="1268760"/>
            <a:ext cx="6768752" cy="381642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err="1" smtClean="0"/>
              <a:t>Дякую</a:t>
            </a:r>
            <a:r>
              <a:rPr lang="ru-RU" sz="6000" dirty="0" smtClean="0"/>
              <a:t> за </a:t>
            </a:r>
            <a:r>
              <a:rPr lang="ru-RU" sz="6000" smtClean="0"/>
              <a:t>увагу!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26200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596844" cy="5713957"/>
          </a:xfrm>
        </p:spPr>
      </p:pic>
      <p:sp>
        <p:nvSpPr>
          <p:cNvPr id="5" name="Прямоугольник 4"/>
          <p:cNvSpPr/>
          <p:nvPr/>
        </p:nvSpPr>
        <p:spPr>
          <a:xfrm>
            <a:off x="683568" y="394692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/>
              <a:t>У вузькому значенні, тобто. з позицій бізнесу </a:t>
            </a:r>
            <a:r>
              <a:rPr lang="uk-UA" i="1" dirty="0" err="1"/>
              <a:t>під логістикою розуміється «інструмент</a:t>
            </a:r>
            <a:r>
              <a:rPr lang="uk-UA" i="1" dirty="0"/>
              <a:t>арій інтегрованого управління матеріальними та пов'язаними з ними інформаційними, фінансовими потоками, а також супутнім сервісом, що сприяє досягненню цілей організації бізнесу з оптимальними витратами ресурсів</a:t>
            </a:r>
            <a:endParaRPr lang="ru-RU" i="1" dirty="0" smtClean="0"/>
          </a:p>
          <a:p>
            <a:endParaRPr lang="ru-RU" dirty="0"/>
          </a:p>
          <a:p>
            <a:pPr algn="just"/>
            <a:r>
              <a:rPr lang="uk-UA" b="1" i="1" dirty="0"/>
              <a:t>Ключовим потоком </a:t>
            </a:r>
            <a:r>
              <a:rPr lang="uk-UA" i="1" dirty="0"/>
              <a:t>логістичної діяльності є матеріальний товарний потік - </a:t>
            </a:r>
            <a:r>
              <a:rPr lang="uk-UA" i="1" dirty="0" err="1"/>
              <a:t>потік</a:t>
            </a:r>
            <a:r>
              <a:rPr lang="uk-UA" i="1" dirty="0"/>
              <a:t> руху сировини, матеріалів, готової продукції та напівфабрикатів. Усі матеріальні потоки, що виникли в процесах закупівлі матеріалів, або збуту продукції, транспортуванні від постачальників, складської переробки, доставки товару покупцям супроводжуються фінансовим потоком: вкладенням грошових коштів або їх поверненням шляхом реалізації товару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67020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47497551"/>
              </p:ext>
            </p:extLst>
          </p:nvPr>
        </p:nvGraphicFramePr>
        <p:xfrm>
          <a:off x="755576" y="548680"/>
          <a:ext cx="7601272" cy="585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042953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3096344"/>
          </a:xfrm>
        </p:spPr>
        <p:txBody>
          <a:bodyPr>
            <a:normAutofit fontScale="90000"/>
          </a:bodyPr>
          <a:lstStyle/>
          <a:p>
            <a:pPr algn="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uk-UA" sz="2200" b="1" i="1" dirty="0">
                <a:solidFill>
                  <a:schemeClr val="tx1"/>
                </a:solidFill>
              </a:rPr>
              <a:t>з позицій логістики фінансовий потік – це напрямок руху фінансових ресурсів (грошових коштів), пов'язаних з матеріальними та/або інформаційними потоками в рамках логістичної системи компанії або ланцюга поставок загалом</a:t>
            </a:r>
            <a:r>
              <a:rPr lang="uk-UA" sz="2200" b="1" i="1" dirty="0" smtClean="0">
                <a:solidFill>
                  <a:schemeClr val="tx1"/>
                </a:solidFill>
              </a:rPr>
              <a:t>».</a:t>
            </a:r>
            <a:r>
              <a:rPr lang="ru-RU" sz="4400" b="1" dirty="0">
                <a:solidFill>
                  <a:schemeClr val="tx1"/>
                </a:solidFill>
              </a:rPr>
              <a:t/>
            </a:r>
            <a:br>
              <a:rPr lang="ru-RU" sz="4400" b="1" dirty="0">
                <a:solidFill>
                  <a:schemeClr val="tx1"/>
                </a:solidFill>
              </a:rPr>
            </a:b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56992"/>
            <a:ext cx="5417542" cy="3385964"/>
          </a:xfrm>
        </p:spPr>
      </p:pic>
    </p:spTree>
    <p:extLst>
      <p:ext uri="{BB962C8B-B14F-4D97-AF65-F5344CB8AC3E}">
        <p14:creationId xmlns:p14="http://schemas.microsoft.com/office/powerpoint/2010/main" val="212660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1600" dirty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Залежно від форм розрахунків, що застосовуються, всі фінансові потоки в логістиці поділяються на дві групи, які в свою чергу поділяються на підгрупи</a:t>
            </a:r>
            <a:r>
              <a:rPr lang="uk-UA" sz="16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6" y="1828800"/>
            <a:ext cx="7493753" cy="440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41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620688"/>
            <a:ext cx="7632848" cy="468052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Під </a:t>
            </a:r>
            <a:r>
              <a:rPr lang="uk-UA" dirty="0"/>
              <a:t>управлінням фінансовими потоками в логістиці розуміється </a:t>
            </a:r>
            <a:r>
              <a:rPr lang="uk-UA" i="1" dirty="0"/>
              <a:t>«оптимізація фінансового механізму ЛЗ, координування фінансових операцій, забезпечення їх упорядкованості та збалансованості. </a:t>
            </a:r>
            <a:endParaRPr lang="uk-UA" i="1" dirty="0" smtClean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r>
              <a:rPr lang="uk-UA" i="1" dirty="0" smtClean="0"/>
              <a:t>Основний </a:t>
            </a:r>
            <a:r>
              <a:rPr lang="uk-UA" i="1" dirty="0"/>
              <a:t>ефект при цьому досягається завдяки оптимізації вільних залишків фінансових засобів, мінімізації ризиків, обліку довгострокових факторів розвитку системи.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20439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06613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uk-UA" sz="2000" dirty="0" smtClean="0"/>
              <a:t>        До </a:t>
            </a:r>
            <a:r>
              <a:rPr lang="uk-UA" sz="2000" dirty="0"/>
              <a:t>параметрів та процесів управління фінансовими потоками в логістичних системах висувають такі вимоги: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991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73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5536867"/>
              </p:ext>
            </p:extLst>
          </p:nvPr>
        </p:nvGraphicFramePr>
        <p:xfrm>
          <a:off x="755576" y="548680"/>
          <a:ext cx="7601272" cy="585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014659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97024510"/>
              </p:ext>
            </p:extLst>
          </p:nvPr>
        </p:nvGraphicFramePr>
        <p:xfrm>
          <a:off x="755576" y="548680"/>
          <a:ext cx="7601272" cy="585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Овал 1"/>
          <p:cNvSpPr/>
          <p:nvPr/>
        </p:nvSpPr>
        <p:spPr>
          <a:xfrm>
            <a:off x="1547664" y="5373216"/>
            <a:ext cx="604867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Таким чином, управління фінансовими потоками здійснюється на основі фінансового плану, своєчасному його коректуванню та контролю за фінансовими потоками організації.</a:t>
            </a:r>
            <a:endParaRPr lang="uk-UA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82354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231</TotalTime>
  <Words>258</Words>
  <Application>Microsoft Office PowerPoint</Application>
  <PresentationFormat>Экран (4:3)</PresentationFormat>
  <Paragraphs>45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Управління фінансовими потоками в логістичній  системі                     </vt:lpstr>
      <vt:lpstr>Презентация PowerPoint</vt:lpstr>
      <vt:lpstr>Презентация PowerPoint</vt:lpstr>
      <vt:lpstr>          з позицій логістики фінансовий потік – це напрямок руху фінансових ресурсів (грошових коштів), пов'язаних з матеріальними та/або інформаційними потоками в рамках логістичної системи компанії або ланцюга поставок загалом». </vt:lpstr>
      <vt:lpstr>Залежно від форм розрахунків, що застосовуються, всі фінансові потоки в логістиці поділяються на дві групи, які в свою чергу поділяються на підгрупи.</vt:lpstr>
      <vt:lpstr>Презентация PowerPoint</vt:lpstr>
      <vt:lpstr>        До параметрів та процесів управління фінансовими потоками в логістичних системах висувають такі вимоги:</vt:lpstr>
      <vt:lpstr>Презентация PowerPoint</vt:lpstr>
      <vt:lpstr>Презентация PowerPoint</vt:lpstr>
      <vt:lpstr>К інструментам та методам управління фінансовими потоками відносять: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финансовыми потоками в логистической системе</dc:title>
  <dc:creator>Victoria</dc:creator>
  <cp:lastModifiedBy>User</cp:lastModifiedBy>
  <cp:revision>23</cp:revision>
  <dcterms:created xsi:type="dcterms:W3CDTF">2014-10-29T09:02:15Z</dcterms:created>
  <dcterms:modified xsi:type="dcterms:W3CDTF">2022-01-21T12:23:25Z</dcterms:modified>
</cp:coreProperties>
</file>