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9" r:id="rId3"/>
    <p:sldId id="264" r:id="rId4"/>
    <p:sldId id="265" r:id="rId5"/>
    <p:sldId id="266" r:id="rId6"/>
    <p:sldId id="288" r:id="rId7"/>
    <p:sldId id="262" r:id="rId8"/>
    <p:sldId id="261" r:id="rId9"/>
    <p:sldId id="263" r:id="rId10"/>
    <p:sldId id="289" r:id="rId11"/>
    <p:sldId id="277" r:id="rId12"/>
    <p:sldId id="278" r:id="rId13"/>
    <p:sldId id="267" r:id="rId14"/>
    <p:sldId id="268" r:id="rId15"/>
    <p:sldId id="279" r:id="rId16"/>
    <p:sldId id="281" r:id="rId17"/>
    <p:sldId id="280" r:id="rId18"/>
    <p:sldId id="282" r:id="rId19"/>
    <p:sldId id="284" r:id="rId20"/>
    <p:sldId id="283" r:id="rId21"/>
    <p:sldId id="285" r:id="rId22"/>
    <p:sldId id="269" r:id="rId23"/>
    <p:sldId id="287" r:id="rId24"/>
    <p:sldId id="286" r:id="rId25"/>
    <p:sldId id="273" r:id="rId26"/>
    <p:sldId id="270" r:id="rId27"/>
    <p:sldId id="271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1" r:id="rId38"/>
    <p:sldId id="299" r:id="rId39"/>
    <p:sldId id="300" r:id="rId40"/>
    <p:sldId id="313" r:id="rId41"/>
    <p:sldId id="314" r:id="rId42"/>
    <p:sldId id="309" r:id="rId43"/>
    <p:sldId id="310" r:id="rId44"/>
    <p:sldId id="311" r:id="rId45"/>
    <p:sldId id="31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33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90845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EB1AD-96B8-4CB4-91DA-F8799BF1E3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C276-6DE8-4826-983B-2DCCD634D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A122-84D2-41A8-8E94-4EA1C7E28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B5C140-D299-4EEB-9F08-B28DE6FA1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280952-08D3-4E1A-AB01-05CD42797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2F9F6-58A6-4F03-A3E7-29AAE483A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9548D-CE09-4880-8245-9D2E20F30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4766-DD05-4DE2-AE9B-F87405B4C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A993-48C0-4EF4-93E5-B46AA58BA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6F295-37E0-46E5-A5BA-C4D7DD146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85AAD-58D7-49CF-B903-23A9B0DB8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A430-E01E-41D2-93DB-70D07880B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7CF5B-F4AD-4CC7-89B2-1CE74949F7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583EA7B-DA49-449D-B367-CB3CD43029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04"/>
            <a:ext cx="7772400" cy="1928826"/>
          </a:xfrm>
        </p:spPr>
        <p:txBody>
          <a:bodyPr/>
          <a:lstStyle/>
          <a:p>
            <a:pPr algn="ctr"/>
            <a:r>
              <a:rPr lang="ru-RU" sz="3200" b="1" dirty="0" smtClean="0"/>
              <a:t>РАСЧЕТ И КОНСТРУИРОВАНИЕ</a:t>
            </a:r>
            <a:br>
              <a:rPr lang="ru-RU" sz="3200" b="1" dirty="0" smtClean="0"/>
            </a:br>
            <a:r>
              <a:rPr lang="ru-RU" sz="3200" b="1" dirty="0" smtClean="0"/>
              <a:t>МНОГОЭТАЖНЫХ И</a:t>
            </a:r>
            <a:br>
              <a:rPr lang="ru-RU" sz="3200" b="1" dirty="0" smtClean="0"/>
            </a:br>
            <a:r>
              <a:rPr lang="ru-RU" sz="3200" b="1" dirty="0" smtClean="0"/>
              <a:t>ВЫСОТНЫХ МОНОЛИТНЫХ</a:t>
            </a:r>
            <a:br>
              <a:rPr lang="ru-RU" sz="3200" b="1" dirty="0" smtClean="0"/>
            </a:br>
            <a:r>
              <a:rPr lang="ru-RU" sz="3200" b="1" dirty="0" smtClean="0"/>
              <a:t>ЖЕЛЕЗОБЕТОННЫХ ЗДАНИЙ</a:t>
            </a:r>
            <a:endParaRPr lang="ru-RU" sz="3200" dirty="0">
              <a:solidFill>
                <a:srgbClr val="FF9933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69988" y="2603503"/>
            <a:ext cx="3935412" cy="1254125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Расчет на основное сочетание нагрузок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143000" y="4000504"/>
            <a:ext cx="39354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 на особое сочетание нагрузок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953000" y="40386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устойчивости конструкций от прогрессирующего обрушения;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несущей способности конструкций при сейсмических воздействиях пониженной интенсивности;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иные особые воздействия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029200" y="2714628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обеспечения требований критериев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группы предельных состояний.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(«Подвеска» колонны).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25538"/>
            <a:ext cx="7821613" cy="1295400"/>
          </a:xfrm>
        </p:spPr>
        <p:txBody>
          <a:bodyPr/>
          <a:lstStyle/>
          <a:p>
            <a:r>
              <a:rPr lang="ru-RU" sz="2000">
                <a:solidFill>
                  <a:srgbClr val="FFFF00"/>
                </a:solidFill>
              </a:rPr>
              <a:t>Расчет выполняется по модели с фиксированными начальными длинами элементов: модель «возникает» в пространстве в полном объеме («мгновенно»!) со всеми приложенными к элементам нагрузками.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87450" y="2420938"/>
            <a:ext cx="78120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Для отдельных видов нагрузок (например, нагрузок от собственного веса) следует учитывать последовательность приложения нагрузок, т.е. расчет следует выполнять с учетом «технологии монтажа», при которой в процессе возведения сооружения каждый новый ярус несущих конструкций устанавливается в ПРОЕКТНОЕ положение, корректирующее деформации расположенных ниже конструкций.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50825" y="4724400"/>
            <a:ext cx="88931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Выводы:</a:t>
            </a:r>
            <a:r>
              <a:rPr lang="ru-RU" sz="22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2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2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Расчетная модель несущих конструкций здания </a:t>
            </a:r>
            <a:r>
              <a:rPr lang="ru-RU" sz="22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воздействий(!)</a:t>
            </a:r>
            <a:r>
              <a:rPr lang="ru-RU" sz="22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 может быть единственной.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2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воздействий должна учитывать реальную механику формирования модели и работы конструкций под нагрузкой.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/>
          <a:lstStyle/>
          <a:p>
            <a:r>
              <a:rPr lang="ru-RU" sz="2400">
                <a:solidFill>
                  <a:srgbClr val="FF9933"/>
                </a:solidFill>
              </a:rPr>
              <a:t>Анализ возможности реализации механизмов прогрессирующего обрушения (монолитные колонны, стены)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527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/>
          <a:lstStyle/>
          <a:p>
            <a:r>
              <a:rPr lang="ru-RU" sz="2400">
                <a:solidFill>
                  <a:srgbClr val="FF9933"/>
                </a:solidFill>
              </a:rPr>
              <a:t>Анализ возможности реализации механизмов прогрессирующего обрушения (узел монолитного перекрытия)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287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14478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Предложения по конструктивным решениям.</a:t>
            </a:r>
            <a:br>
              <a:rPr lang="ru-RU" sz="2800">
                <a:solidFill>
                  <a:srgbClr val="FF9933"/>
                </a:solidFill>
              </a:rPr>
            </a:br>
            <a:r>
              <a:rPr lang="ru-RU" sz="2000">
                <a:solidFill>
                  <a:srgbClr val="FF9933"/>
                </a:solidFill>
              </a:rPr>
              <a:t>(Исходная схема)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14478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Предложения по конструктивным решениям.</a:t>
            </a:r>
            <a:br>
              <a:rPr lang="ru-RU" sz="2800">
                <a:solidFill>
                  <a:srgbClr val="FF9933"/>
                </a:solidFill>
              </a:rPr>
            </a:br>
            <a:r>
              <a:rPr lang="ru-RU" sz="2000">
                <a:solidFill>
                  <a:srgbClr val="FF9933"/>
                </a:solidFill>
              </a:rPr>
              <a:t>(Схема с «удаленным» угловым элементом)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4104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Предложения по конструктивным решениям.</a:t>
            </a:r>
            <a:br>
              <a:rPr lang="ru-RU" sz="2800">
                <a:solidFill>
                  <a:srgbClr val="FF9933"/>
                </a:solidFill>
              </a:rPr>
            </a:br>
            <a:r>
              <a:rPr lang="ru-RU" sz="2000">
                <a:solidFill>
                  <a:srgbClr val="FF9933"/>
                </a:solidFill>
              </a:rPr>
              <a:t>(Деформированное состояние схемы с «удаленным» элементом)</a:t>
            </a:r>
          </a:p>
        </p:txBody>
      </p:sp>
      <p:pic>
        <p:nvPicPr>
          <p:cNvPr id="7271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12875"/>
            <a:ext cx="8027987" cy="5688013"/>
          </a:xfrm>
        </p:spPr>
      </p:pic>
      <p:pic>
        <p:nvPicPr>
          <p:cNvPr id="7271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4071938"/>
            <a:ext cx="3527425" cy="2646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01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Предложения по конструктивным решениям.</a:t>
            </a:r>
            <a:br>
              <a:rPr lang="ru-RU" sz="2800">
                <a:solidFill>
                  <a:srgbClr val="FF9933"/>
                </a:solidFill>
              </a:rPr>
            </a:br>
            <a:r>
              <a:rPr lang="ru-RU" sz="1800">
                <a:solidFill>
                  <a:srgbClr val="FF9933"/>
                </a:solidFill>
              </a:rPr>
              <a:t>(Вертикальное армирование конструкций схемы с «удаленным» элементом).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411288"/>
            <a:ext cx="7265987" cy="5446712"/>
          </a:xfrm>
          <a:noFill/>
          <a:ln/>
        </p:spPr>
      </p:pic>
      <p:pic>
        <p:nvPicPr>
          <p:cNvPr id="76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149725"/>
            <a:ext cx="2627312" cy="234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3125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Предложения по конструктивным решениям.</a:t>
            </a:r>
            <a:br>
              <a:rPr lang="ru-RU" sz="2800">
                <a:solidFill>
                  <a:srgbClr val="FF9933"/>
                </a:solidFill>
              </a:rPr>
            </a:br>
            <a:r>
              <a:rPr lang="ru-RU" sz="2800">
                <a:solidFill>
                  <a:srgbClr val="FF9933"/>
                </a:solidFill>
              </a:rPr>
              <a:t> </a:t>
            </a:r>
            <a:r>
              <a:rPr lang="ru-RU" sz="1800">
                <a:solidFill>
                  <a:srgbClr val="FF9933"/>
                </a:solidFill>
              </a:rPr>
              <a:t>(Горизонтальное армирование конструкций схемы с «удаленным» элементом).</a:t>
            </a:r>
          </a:p>
        </p:txBody>
      </p:sp>
      <p:pic>
        <p:nvPicPr>
          <p:cNvPr id="757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63688"/>
            <a:ext cx="7434263" cy="5178425"/>
          </a:xfrm>
        </p:spPr>
      </p:pic>
      <p:pic>
        <p:nvPicPr>
          <p:cNvPr id="757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4437063"/>
            <a:ext cx="2952750" cy="2214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pPr algn="ctr"/>
            <a:r>
              <a:rPr lang="ru-RU" sz="1800">
                <a:solidFill>
                  <a:srgbClr val="FF00FF"/>
                </a:solidFill>
              </a:rPr>
              <a:t>Оценка устойчивости конструкций от прогрессирующего обрушения.</a:t>
            </a:r>
            <a:br>
              <a:rPr lang="ru-RU" sz="1800">
                <a:solidFill>
                  <a:srgbClr val="FF00FF"/>
                </a:solidFill>
              </a:rPr>
            </a:br>
            <a:r>
              <a:rPr lang="ru-RU" sz="1800">
                <a:solidFill>
                  <a:srgbClr val="FF00FF"/>
                </a:solidFill>
              </a:rPr>
              <a:t>Проект 30-ти этажного жилого дома. Исходное конструктивное решение.</a:t>
            </a:r>
            <a:endParaRPr lang="ru-RU" sz="1800">
              <a:solidFill>
                <a:srgbClr val="FF9933"/>
              </a:solidFill>
            </a:endParaRPr>
          </a:p>
        </p:txBody>
      </p:sp>
      <p:pic>
        <p:nvPicPr>
          <p:cNvPr id="778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96975"/>
            <a:ext cx="5241925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pPr algn="ctr"/>
            <a:r>
              <a:rPr lang="ru-RU" sz="1800">
                <a:solidFill>
                  <a:srgbClr val="FF00FF"/>
                </a:solidFill>
              </a:rPr>
              <a:t>Оценка устойчивости конструкций от прогрессирующего обрушения.</a:t>
            </a:r>
            <a:br>
              <a:rPr lang="ru-RU" sz="1800">
                <a:solidFill>
                  <a:srgbClr val="FF00FF"/>
                </a:solidFill>
              </a:rPr>
            </a:br>
            <a:r>
              <a:rPr lang="ru-RU" sz="1800">
                <a:solidFill>
                  <a:srgbClr val="FF00FF"/>
                </a:solidFill>
              </a:rPr>
              <a:t>Проект 30-ти этажного жилого дома. Конструктивное решение верхних этажей здания.</a:t>
            </a:r>
            <a:endParaRPr lang="ru-RU" sz="1800">
              <a:solidFill>
                <a:srgbClr val="FF9933"/>
              </a:solidFill>
            </a:endParaRP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9988" y="1125538"/>
            <a:ext cx="72898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0668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9933"/>
                </a:solidFill>
              </a:rPr>
              <a:t>Нормирование воздействия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8486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Отечественные нормы - </a:t>
            </a:r>
            <a:r>
              <a:rPr lang="ru-RU" sz="1800">
                <a:solidFill>
                  <a:srgbClr val="FFFF00"/>
                </a:solidFill>
              </a:rPr>
              <a:t>удаление любого вертикального несущего элемента</a:t>
            </a: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ru-RU" sz="1800">
                <a:solidFill>
                  <a:srgbClr val="FFFF00"/>
                </a:solidFill>
              </a:rPr>
              <a:t>и соответствующие  механизмы прогрессирующего обрушения.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Оценка конструкций – </a:t>
            </a:r>
            <a:r>
              <a:rPr lang="ru-RU" sz="1800">
                <a:solidFill>
                  <a:srgbClr val="FFFF00"/>
                </a:solidFill>
              </a:rPr>
              <a:t>по критериям</a:t>
            </a:r>
            <a:r>
              <a:rPr lang="ru-RU" sz="2800">
                <a:solidFill>
                  <a:srgbClr val="FFFF00"/>
                </a:solidFill>
              </a:rPr>
              <a:t> </a:t>
            </a:r>
            <a:r>
              <a:rPr lang="en-US" sz="1800">
                <a:solidFill>
                  <a:srgbClr val="FFFF00"/>
                </a:solidFill>
              </a:rPr>
              <a:t>I</a:t>
            </a:r>
            <a:r>
              <a:rPr lang="ru-RU" sz="1800">
                <a:solidFill>
                  <a:srgbClr val="FFFF00"/>
                </a:solidFill>
              </a:rPr>
              <a:t> группы предельных состояний (с отсутствием ограничений по деформациям и раскрытию трещин). 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143000" y="3962400"/>
            <a:ext cx="78216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Зарубежные нормы: +силовое аварийное воздействие 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6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США (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ASCE [C2.5])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1,2D+A</a:t>
            </a:r>
            <a:r>
              <a:rPr lang="en-US" sz="20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+(0,5L 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0,5S)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Европейские нормы (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Eurocode 1)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D+ A</a:t>
            </a:r>
            <a:r>
              <a:rPr lang="en-US" sz="20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+ 0,5L 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D+ A</a:t>
            </a:r>
            <a:r>
              <a:rPr lang="en-US" sz="20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+ 0,2S+0,3L 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endParaRPr lang="en-US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D+ A</a:t>
            </a:r>
            <a:r>
              <a:rPr lang="en-US" sz="20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+ 0,5W+ 0,3L </a:t>
            </a:r>
            <a:endParaRPr lang="ru-RU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pPr algn="ctr"/>
            <a:r>
              <a:rPr lang="ru-RU" sz="1800">
                <a:solidFill>
                  <a:srgbClr val="FF00FF"/>
                </a:solidFill>
              </a:rPr>
              <a:t>Оценка устойчивости конструкций от прогрессирующего обрушения.</a:t>
            </a:r>
            <a:br>
              <a:rPr lang="ru-RU" sz="1800">
                <a:solidFill>
                  <a:srgbClr val="FF00FF"/>
                </a:solidFill>
              </a:rPr>
            </a:br>
            <a:r>
              <a:rPr lang="ru-RU" sz="1800">
                <a:solidFill>
                  <a:srgbClr val="FF00FF"/>
                </a:solidFill>
              </a:rPr>
              <a:t>Проект 30-ти этажного жилого дома. Вариант с «удаленными» элементами 1-го этажа.</a:t>
            </a:r>
            <a:endParaRPr lang="ru-RU" sz="1800">
              <a:solidFill>
                <a:srgbClr val="FF9933"/>
              </a:solidFill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341438"/>
            <a:ext cx="781208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pPr algn="ctr"/>
            <a:r>
              <a:rPr lang="ru-RU" sz="1800">
                <a:solidFill>
                  <a:srgbClr val="FF00FF"/>
                </a:solidFill>
              </a:rPr>
              <a:t>Оценка устойчивости конструкций от прогрессирующего обрушения.</a:t>
            </a:r>
            <a:br>
              <a:rPr lang="ru-RU" sz="1800">
                <a:solidFill>
                  <a:srgbClr val="FF00FF"/>
                </a:solidFill>
              </a:rPr>
            </a:br>
            <a:r>
              <a:rPr lang="ru-RU" sz="1800">
                <a:solidFill>
                  <a:srgbClr val="FF00FF"/>
                </a:solidFill>
              </a:rPr>
              <a:t>Проект 30-ти этажного жилого дома. Вариант с «удаленными» элементами 1-го этажа.</a:t>
            </a:r>
            <a:r>
              <a:rPr lang="en-US" sz="1800">
                <a:solidFill>
                  <a:srgbClr val="FF00FF"/>
                </a:solidFill>
              </a:rPr>
              <a:t/>
            </a:r>
            <a:br>
              <a:rPr lang="en-US" sz="1800">
                <a:solidFill>
                  <a:srgbClr val="FF00FF"/>
                </a:solidFill>
              </a:rPr>
            </a:br>
            <a:r>
              <a:rPr lang="ru-RU" sz="1800">
                <a:solidFill>
                  <a:srgbClr val="FF00FF"/>
                </a:solidFill>
              </a:rPr>
              <a:t>Горизонтальное армирование несущих конструкций верхних ярусов при «подвеске» расположенных ниже конструкций.</a:t>
            </a:r>
            <a:endParaRPr lang="ru-RU" sz="1800">
              <a:solidFill>
                <a:srgbClr val="FF9933"/>
              </a:solidFill>
            </a:endParaRP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325563"/>
            <a:ext cx="6499225" cy="553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 Схема «подвески» колонны.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Усилия от собственного веса конструкций в колоннах 1-го этажа.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5940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325563"/>
            <a:ext cx="7380287" cy="5532437"/>
          </a:xfrm>
          <a:noFill/>
          <a:ln/>
        </p:spPr>
      </p:pic>
      <p:pic>
        <p:nvPicPr>
          <p:cNvPr id="59405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699000"/>
            <a:ext cx="2879725" cy="2159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 Схема «подвески» колонны.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Усилия от собственного веса конструкций в колоннах типового (1-го) этажа при нагрузках от всех вышерасположенных этажей.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12875"/>
            <a:ext cx="7164387" cy="5370513"/>
          </a:xfrm>
          <a:noFill/>
          <a:ln/>
        </p:spPr>
      </p:pic>
      <p:pic>
        <p:nvPicPr>
          <p:cNvPr id="839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673600"/>
            <a:ext cx="2663825" cy="1995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(«Подвеска» колонны).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(«Подвеска» колонны). Расчетная схема типового этажа. Усилия в элементах.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(«Подвеска» колонны).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Особенности формирования расчетных моделей монолитных железобетонных каркасных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(«Подвеска» колонны).</a:t>
            </a:r>
            <a:endParaRPr lang="ru-RU" sz="2800">
              <a:solidFill>
                <a:srgbClr val="FF9933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37588" cy="2000240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FF00FF"/>
                </a:solidFill>
              </a:rPr>
              <a:t/>
            </a:r>
            <a:br>
              <a:rPr lang="ru-RU" sz="2200" dirty="0" smtClean="0">
                <a:solidFill>
                  <a:srgbClr val="FF00FF"/>
                </a:solidFill>
              </a:rPr>
            </a:br>
            <a:r>
              <a:rPr lang="ru-RU" sz="2200" dirty="0" smtClean="0">
                <a:solidFill>
                  <a:srgbClr val="FF00FF"/>
                </a:solidFill>
              </a:rPr>
              <a:t/>
            </a:r>
            <a:br>
              <a:rPr lang="ru-RU" sz="2200" dirty="0" smtClean="0">
                <a:solidFill>
                  <a:srgbClr val="FF00FF"/>
                </a:solidFill>
              </a:rPr>
            </a:br>
            <a:r>
              <a:rPr lang="ru-RU" sz="2200" dirty="0" smtClean="0">
                <a:solidFill>
                  <a:srgbClr val="FF00FF"/>
                </a:solidFill>
              </a:rPr>
              <a:t>Динамические </a:t>
            </a:r>
            <a:r>
              <a:rPr lang="ru-RU" sz="2200" dirty="0">
                <a:solidFill>
                  <a:srgbClr val="FF00FF"/>
                </a:solidFill>
              </a:rPr>
              <a:t>характеристики зданий.</a:t>
            </a:r>
            <a:br>
              <a:rPr lang="ru-RU" sz="2200" dirty="0">
                <a:solidFill>
                  <a:srgbClr val="FF00FF"/>
                </a:solidFill>
              </a:rPr>
            </a:br>
            <a:r>
              <a:rPr lang="ru-RU" sz="22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200" dirty="0">
                <a:solidFill>
                  <a:srgbClr val="FF00FF"/>
                </a:solidFill>
              </a:rPr>
            </a:br>
            <a:r>
              <a:rPr lang="ru-RU" sz="22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200" dirty="0" smtClean="0">
                <a:solidFill>
                  <a:srgbClr val="FF00FF"/>
                </a:solidFill>
              </a:rPr>
              <a:t>Алуште</a:t>
            </a:r>
            <a:r>
              <a:rPr lang="ru-RU" sz="2200" dirty="0">
                <a:solidFill>
                  <a:srgbClr val="FF00FF"/>
                </a:solidFill>
              </a:rPr>
              <a:t>.</a:t>
            </a:r>
            <a:br>
              <a:rPr lang="ru-RU" sz="2200" dirty="0">
                <a:solidFill>
                  <a:srgbClr val="FF00FF"/>
                </a:solidFill>
              </a:rPr>
            </a:br>
            <a:r>
              <a:rPr lang="ru-RU" sz="2200" dirty="0">
                <a:solidFill>
                  <a:srgbClr val="FF00FF"/>
                </a:solidFill>
              </a:rPr>
              <a:t>Объемно-планировочные решения.</a:t>
            </a:r>
          </a:p>
        </p:txBody>
      </p:sp>
      <p:pic>
        <p:nvPicPr>
          <p:cNvPr id="8909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492375"/>
            <a:ext cx="4440238" cy="3328988"/>
          </a:xfrm>
          <a:noFill/>
          <a:ln/>
        </p:spPr>
      </p:pic>
      <p:pic>
        <p:nvPicPr>
          <p:cNvPr id="890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92375"/>
            <a:ext cx="4500562" cy="3373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Расчетная модель здания.</a:t>
            </a:r>
          </a:p>
        </p:txBody>
      </p:sp>
      <p:pic>
        <p:nvPicPr>
          <p:cNvPr id="9216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12875"/>
            <a:ext cx="6643688" cy="527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/>
            <a:r>
              <a:rPr lang="ru-RU" sz="3200">
                <a:solidFill>
                  <a:srgbClr val="FF9933"/>
                </a:solidFill>
              </a:rPr>
              <a:t>Оценка устойчивости конструкций от прогрессирующего обрушения</a:t>
            </a:r>
          </a:p>
        </p:txBody>
      </p:sp>
      <p:sp>
        <p:nvSpPr>
          <p:cNvPr id="54275" name="Rectangle 1027"/>
          <p:cNvSpPr>
            <a:spLocks noGrp="1" noChangeArrowheads="1" noTextEdit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1219200"/>
            <a:ext cx="7086600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00"/>
                </a:solidFill>
              </a:rPr>
              <a:t>Механизмы прогрессирующего обрушения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Механизм </a:t>
            </a:r>
            <a:r>
              <a:rPr lang="en-US" sz="2000">
                <a:solidFill>
                  <a:srgbClr val="FFFF00"/>
                </a:solidFill>
              </a:rPr>
              <a:t>I</a:t>
            </a:r>
            <a:r>
              <a:rPr lang="ru-RU" sz="2000">
                <a:solidFill>
                  <a:srgbClr val="FFFF00"/>
                </a:solidFill>
              </a:rPr>
              <a:t> типа</a:t>
            </a:r>
          </a:p>
        </p:txBody>
      </p:sp>
      <p:sp>
        <p:nvSpPr>
          <p:cNvPr id="54277" name="Rectangle 1029"/>
          <p:cNvSpPr>
            <a:spLocks noChangeArrowheads="1"/>
          </p:cNvSpPr>
          <p:nvPr/>
        </p:nvSpPr>
        <p:spPr bwMode="auto">
          <a:xfrm>
            <a:off x="1609725" y="-566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279" name="Rectangle 1031"/>
          <p:cNvSpPr>
            <a:spLocks noChangeArrowheads="1"/>
          </p:cNvSpPr>
          <p:nvPr/>
        </p:nvSpPr>
        <p:spPr bwMode="auto">
          <a:xfrm>
            <a:off x="2424113" y="32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4282" name="Picture 1034" descr="Механизм 1 тип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6019800" cy="4475163"/>
          </a:xfrm>
          <a:prstGeom prst="rect">
            <a:avLst/>
          </a:prstGeom>
          <a:noFill/>
        </p:spPr>
      </p:pic>
      <p:sp>
        <p:nvSpPr>
          <p:cNvPr id="54283" name="Rectangle 1035"/>
          <p:cNvSpPr>
            <a:spLocks noChangeArrowheads="1"/>
          </p:cNvSpPr>
          <p:nvPr/>
        </p:nvSpPr>
        <p:spPr bwMode="auto">
          <a:xfrm>
            <a:off x="6629400" y="1905000"/>
            <a:ext cx="205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Поступатель-ное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смещение вниз вертикальных конструкций (или отдельных их частей),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расположен-ных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над локальным разрушением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1-я форма колебаний (толщина перекрытий 0,1 м)</a:t>
            </a:r>
          </a:p>
        </p:txBody>
      </p:sp>
      <p:graphicFrame>
        <p:nvGraphicFramePr>
          <p:cNvPr id="93190" name="Object 6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9188" y="1341438"/>
          <a:ext cx="7769225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Видео-клип" r:id="rId3" imgW="11333333" imgH="7935433" progId="Package">
                  <p:embed/>
                </p:oleObj>
              </mc:Choice>
              <mc:Fallback>
                <p:oleObj name="Видео-клип" r:id="rId3" imgW="11333333" imgH="7935433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341438"/>
                        <a:ext cx="7769225" cy="543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2-я форма колебаний (толщина перекрытий 0,1 м)</a:t>
            </a:r>
          </a:p>
        </p:txBody>
      </p:sp>
      <p:graphicFrame>
        <p:nvGraphicFramePr>
          <p:cNvPr id="94213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341438"/>
          <a:ext cx="7777162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7777162" cy="543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3-я форма колебаний (толщина перекрытий 0,1 м)</a:t>
            </a:r>
          </a:p>
        </p:txBody>
      </p:sp>
      <p:graphicFrame>
        <p:nvGraphicFramePr>
          <p:cNvPr id="95237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341438"/>
          <a:ext cx="7777162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7777162" cy="544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1-я форма колебаний (толщина перекрытий 0,2 м)</a:t>
            </a:r>
          </a:p>
        </p:txBody>
      </p:sp>
      <p:graphicFrame>
        <p:nvGraphicFramePr>
          <p:cNvPr id="96261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412875"/>
          <a:ext cx="7777162" cy="54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7777162" cy="544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2-я форма колебаний (толщина перекрытий 0,2 м)</a:t>
            </a:r>
          </a:p>
        </p:txBody>
      </p:sp>
      <p:graphicFrame>
        <p:nvGraphicFramePr>
          <p:cNvPr id="97285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341438"/>
          <a:ext cx="7777162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7777162" cy="544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«Неожиданные» результаты.</a:t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Здание общественного блока туристического комплекса в г. </a:t>
            </a:r>
            <a:r>
              <a:rPr lang="ru-RU" sz="2000" dirty="0" smtClean="0">
                <a:solidFill>
                  <a:srgbClr val="FF00FF"/>
                </a:solidFill>
              </a:rPr>
              <a:t>Алуште.</a:t>
            </a:r>
            <a:r>
              <a:rPr lang="ru-RU" sz="2000" dirty="0">
                <a:solidFill>
                  <a:srgbClr val="FF00FF"/>
                </a:solidFill>
              </a:rPr>
              <a:t/>
            </a:r>
            <a:br>
              <a:rPr lang="ru-RU" sz="2000" dirty="0">
                <a:solidFill>
                  <a:srgbClr val="FF00FF"/>
                </a:solidFill>
              </a:rPr>
            </a:br>
            <a:r>
              <a:rPr lang="ru-RU" sz="2000" dirty="0">
                <a:solidFill>
                  <a:srgbClr val="FF00FF"/>
                </a:solidFill>
              </a:rPr>
              <a:t>3-я форма колебаний (толщина перекрытий 0,2 м)</a:t>
            </a:r>
          </a:p>
        </p:txBody>
      </p:sp>
      <p:graphicFrame>
        <p:nvGraphicFramePr>
          <p:cNvPr id="98309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341438"/>
          <a:ext cx="7848600" cy="549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7848600" cy="549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865187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План типового этажа.</a:t>
            </a:r>
          </a:p>
        </p:txBody>
      </p:sp>
      <p:pic>
        <p:nvPicPr>
          <p:cNvPr id="993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81075"/>
            <a:ext cx="7561263" cy="576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865187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1-я форма колебаний.</a:t>
            </a:r>
          </a:p>
        </p:txBody>
      </p:sp>
      <p:graphicFrame>
        <p:nvGraphicFramePr>
          <p:cNvPr id="102404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125538"/>
          <a:ext cx="80279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8027988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2-я форма колебаний.</a:t>
            </a:r>
          </a:p>
        </p:txBody>
      </p:sp>
      <p:graphicFrame>
        <p:nvGraphicFramePr>
          <p:cNvPr id="100357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836613"/>
          <a:ext cx="8424863" cy="589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8424863" cy="589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3-я форма колебаний.</a:t>
            </a:r>
          </a:p>
        </p:txBody>
      </p:sp>
      <p:graphicFrame>
        <p:nvGraphicFramePr>
          <p:cNvPr id="101381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76263" y="863600"/>
          <a:ext cx="8567737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863600"/>
                        <a:ext cx="8567737" cy="599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/>
            <a:r>
              <a:rPr lang="ru-RU" sz="3200">
                <a:solidFill>
                  <a:srgbClr val="FF9933"/>
                </a:solidFill>
              </a:rPr>
              <a:t>Оценка устойчивости конструкций от прогрессирующего обрушения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219200"/>
            <a:ext cx="7620000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00"/>
                </a:solidFill>
              </a:rPr>
              <a:t>Механизмы прогрессирующего обрушения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Механизм </a:t>
            </a:r>
            <a:r>
              <a:rPr lang="en-US" sz="2000">
                <a:solidFill>
                  <a:srgbClr val="FFFF00"/>
                </a:solidFill>
              </a:rPr>
              <a:t>II</a:t>
            </a:r>
            <a:r>
              <a:rPr lang="ru-RU" sz="2000">
                <a:solidFill>
                  <a:srgbClr val="FFFF00"/>
                </a:solidFill>
              </a:rPr>
              <a:t> типа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09725" y="-566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24113" y="32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5304" name="Picture 8" descr="Механизм 2-1 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092450" cy="4219575"/>
          </a:xfrm>
          <a:prstGeom prst="rect">
            <a:avLst/>
          </a:prstGeom>
          <a:noFill/>
        </p:spPr>
      </p:pic>
      <p:pic>
        <p:nvPicPr>
          <p:cNvPr id="55305" name="Picture 9" descr="Механизм 2-1-A 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81200"/>
            <a:ext cx="3057525" cy="3300413"/>
          </a:xfrm>
          <a:prstGeom prst="rect">
            <a:avLst/>
          </a:prstGeom>
          <a:noFill/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705600" y="1981200"/>
            <a:ext cx="220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Одновременный поворот каждой конструктивной части здания, расположенной над локальным разрушением, вокруг своего центра вращения (при разрушении связей этих конструкций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неповрежден-ными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элементами здания).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</a:t>
            </a:r>
            <a:r>
              <a:rPr lang="en-US" sz="2000">
                <a:solidFill>
                  <a:srgbClr val="FF00FF"/>
                </a:solidFill>
              </a:rPr>
              <a:t>4</a:t>
            </a:r>
            <a:r>
              <a:rPr lang="ru-RU" sz="2000">
                <a:solidFill>
                  <a:srgbClr val="FF00FF"/>
                </a:solidFill>
              </a:rPr>
              <a:t>-я форма колебаний.</a:t>
            </a:r>
          </a:p>
        </p:txBody>
      </p:sp>
      <p:graphicFrame>
        <p:nvGraphicFramePr>
          <p:cNvPr id="116740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84213" y="908050"/>
          <a:ext cx="8459787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8459787" cy="591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</a:t>
            </a:r>
            <a:r>
              <a:rPr lang="en-US" sz="2000">
                <a:solidFill>
                  <a:srgbClr val="FF00FF"/>
                </a:solidFill>
              </a:rPr>
              <a:t>5</a:t>
            </a:r>
            <a:r>
              <a:rPr lang="ru-RU" sz="2000">
                <a:solidFill>
                  <a:srgbClr val="FF00FF"/>
                </a:solidFill>
              </a:rPr>
              <a:t>-я форма колебаний.</a:t>
            </a:r>
          </a:p>
        </p:txBody>
      </p:sp>
      <p:graphicFrame>
        <p:nvGraphicFramePr>
          <p:cNvPr id="117764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836613"/>
          <a:ext cx="860425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860425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План типового этажа.</a:t>
            </a:r>
          </a:p>
        </p:txBody>
      </p:sp>
      <p:pic>
        <p:nvPicPr>
          <p:cNvPr id="1116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836613"/>
            <a:ext cx="7416800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1-я форма колебаний.</a:t>
            </a:r>
          </a:p>
        </p:txBody>
      </p:sp>
      <p:graphicFrame>
        <p:nvGraphicFramePr>
          <p:cNvPr id="112645" name="Object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765175"/>
          <a:ext cx="8459788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8459788" cy="591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2-я форма колебаний.</a:t>
            </a:r>
          </a:p>
        </p:txBody>
      </p:sp>
      <p:graphicFrame>
        <p:nvGraphicFramePr>
          <p:cNvPr id="113668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84963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84963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37588" cy="72072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Динамические характеристики зданий.</a:t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FF00FF"/>
                </a:solidFill>
              </a:rPr>
              <a:t>30-ти этажный жилой дом. 3-я форма колебаний.</a:t>
            </a:r>
          </a:p>
        </p:txBody>
      </p:sp>
      <p:graphicFrame>
        <p:nvGraphicFramePr>
          <p:cNvPr id="114692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836613"/>
          <a:ext cx="8569325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Видео-клип" r:id="rId3" imgW="13276190" imgH="9285714" progId="Package">
                  <p:embed/>
                </p:oleObj>
              </mc:Choice>
              <mc:Fallback>
                <p:oleObj name="Видео-клип" r:id="rId3" imgW="13276190" imgH="9285714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569325" cy="599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3917963"/>
            <a:ext cx="4316413" cy="136842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FF"/>
                </a:solidFill>
              </a:rPr>
              <a:t>Принципиальные положения механики деформирования свай.</a:t>
            </a:r>
          </a:p>
        </p:txBody>
      </p:sp>
      <p:pic>
        <p:nvPicPr>
          <p:cNvPr id="105477" name="Picture 5" descr="Осадки сва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115888"/>
            <a:ext cx="3405187" cy="6596062"/>
          </a:xfr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9057" y="544516"/>
            <a:ext cx="4959355" cy="23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Расчетные модели комбинированного плитно-свайного фундамента.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Принципиальные положения механики деформирования и контактного трения свай.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620713"/>
            <a:ext cx="3236913" cy="223202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FF"/>
                </a:solidFill>
              </a:rPr>
              <a:t>Принципиальные положения контактного трения свай.</a:t>
            </a:r>
          </a:p>
        </p:txBody>
      </p:sp>
      <p:pic>
        <p:nvPicPr>
          <p:cNvPr id="106501" name="Picture 5" descr="Эпюры контактного тре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49275"/>
            <a:ext cx="5275262" cy="588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04138" cy="93662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FF"/>
                </a:solidFill>
              </a:rPr>
              <a:t>Плитно-свайный фундамент 30-ти этажного дома.</a:t>
            </a:r>
            <a:br>
              <a:rPr lang="ru-RU" sz="2400">
                <a:solidFill>
                  <a:srgbClr val="FF00FF"/>
                </a:solidFill>
              </a:rPr>
            </a:br>
            <a:r>
              <a:rPr lang="ru-RU" sz="2400">
                <a:solidFill>
                  <a:srgbClr val="FF00FF"/>
                </a:solidFill>
              </a:rPr>
              <a:t>Исходные решения (по критериям одиночной сваи).</a:t>
            </a:r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25538"/>
            <a:ext cx="7127875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04138" cy="93662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FF"/>
                </a:solidFill>
              </a:rPr>
              <a:t>Плитно-свайный фундамент 30-ти этажного дома.</a:t>
            </a:r>
            <a:br>
              <a:rPr lang="ru-RU" sz="2400">
                <a:solidFill>
                  <a:srgbClr val="FF00FF"/>
                </a:solidFill>
              </a:rPr>
            </a:br>
            <a:r>
              <a:rPr lang="ru-RU" sz="2400">
                <a:solidFill>
                  <a:srgbClr val="FF00FF"/>
                </a:solidFill>
              </a:rPr>
              <a:t>Промежуточные решения (по критериям несущей способности сваи в составе свайного поля).</a:t>
            </a:r>
          </a:p>
        </p:txBody>
      </p:sp>
      <p:pic>
        <p:nvPicPr>
          <p:cNvPr id="1085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6985000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algn="ctr"/>
            <a:r>
              <a:rPr lang="ru-RU" sz="3200">
                <a:solidFill>
                  <a:srgbClr val="FF9933"/>
                </a:solidFill>
              </a:rPr>
              <a:t>Оценка устойчивости конструкций от прогрессирующего обрушения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219200"/>
            <a:ext cx="7086600" cy="685800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Механизмы прогрессирующего обрушения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09725" y="-566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24113" y="32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6329" name="Picture 9" descr="Механизм 3-1 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114800" cy="3105150"/>
          </a:xfrm>
          <a:prstGeom prst="rect">
            <a:avLst/>
          </a:prstGeom>
          <a:noFill/>
        </p:spPr>
      </p:pic>
      <p:pic>
        <p:nvPicPr>
          <p:cNvPr id="56330" name="Picture 10" descr="Механизм 4-1 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162425" cy="3146425"/>
          </a:xfrm>
          <a:prstGeom prst="rect">
            <a:avLst/>
          </a:prstGeom>
          <a:noFill/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09600" y="1676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Механизм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III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типа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257800" y="1676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Механизм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IV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типа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81000" y="52578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Обрушение участка перекрытия, расположенного непосредственно над  «выбитой» вертикальной конструкцией и первоначально на нее опертого.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572000" y="5257800"/>
            <a:ext cx="441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Перемещение конструкций лишь одного этажа, расположенного непосредственно над  «выбитой» вертикальной конструкцией (при отрыве вертикальных конструкций от перекрытия, расположенного над ними).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04138" cy="93662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FF"/>
                </a:solidFill>
              </a:rPr>
              <a:t>Плитно-свайный фундамент 30-ти этажного дома.</a:t>
            </a:r>
            <a:br>
              <a:rPr lang="ru-RU" sz="2400">
                <a:solidFill>
                  <a:srgbClr val="FF00FF"/>
                </a:solidFill>
              </a:rPr>
            </a:br>
            <a:r>
              <a:rPr lang="ru-RU" sz="2400">
                <a:solidFill>
                  <a:srgbClr val="FF00FF"/>
                </a:solidFill>
              </a:rPr>
              <a:t>Промежуточные решения (по критериям деформаций сваи в составе свайного поля).</a:t>
            </a:r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68413"/>
            <a:ext cx="7056438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04138" cy="93662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FF"/>
                </a:solidFill>
              </a:rPr>
              <a:t>Плитно-свайный фундамент 30-ти этажного дома.</a:t>
            </a:r>
            <a:br>
              <a:rPr lang="ru-RU" sz="2400">
                <a:solidFill>
                  <a:srgbClr val="FF00FF"/>
                </a:solidFill>
              </a:rPr>
            </a:br>
            <a:r>
              <a:rPr lang="ru-RU" sz="2400">
                <a:solidFill>
                  <a:srgbClr val="FF00FF"/>
                </a:solidFill>
              </a:rPr>
              <a:t>Схема деформационных параметров основания (С1) комбинированного плитно-свайного фундамента.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68413"/>
            <a:ext cx="727233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3200">
                <a:solidFill>
                  <a:srgbClr val="FF9933"/>
                </a:solidFill>
              </a:rPr>
              <a:t>Анализ критериев расчетных проверок</a:t>
            </a:r>
            <a:br>
              <a:rPr lang="ru-RU" sz="3200">
                <a:solidFill>
                  <a:srgbClr val="FF9933"/>
                </a:solidFill>
              </a:rPr>
            </a:br>
            <a:r>
              <a:rPr lang="ru-RU" sz="2400">
                <a:solidFill>
                  <a:srgbClr val="FF9933"/>
                </a:solidFill>
              </a:rPr>
              <a:t>(для монолитных железобетонных каркасных зданий)</a:t>
            </a:r>
            <a:endParaRPr lang="ru-RU" sz="3200">
              <a:solidFill>
                <a:srgbClr val="FF9933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821613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FFFF00"/>
                </a:solidFill>
              </a:rPr>
              <a:t>Сечения несущих конструкций определены по проектным (исходным) пролетам здания.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322388" y="2205038"/>
            <a:ext cx="78216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При удалении вертикального несущего элемента пролет возрастает кратно.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322388" y="2924175"/>
            <a:ext cx="7821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Расчетные проверки железобетонных сечений, оптимизированных для исходных пролетов, не могут соответствовать (при кратно увеличенном пролете!) критериям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группы предельных состояний.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Требуется увеличение размеров железобетонных сечений и иная схема расположения арматуры.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58888" y="4941888"/>
            <a:ext cx="7696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Выводы: </a:t>
            </a:r>
            <a:endParaRPr lang="en-US" sz="18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Нормативные принципы (механизмы и критерии расчетных проверок) не универсальны.</a:t>
            </a:r>
            <a:endParaRPr lang="en-US" sz="18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sz="1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Обеспечить выполнение критериев </a:t>
            </a:r>
            <a:r>
              <a:rPr lang="en-US" sz="1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1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группы предельных состояний при приемлемых ТЭП не представляется возможным</a:t>
            </a:r>
            <a:r>
              <a:rPr lang="ru-RU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3200">
                <a:solidFill>
                  <a:srgbClr val="FF9933"/>
                </a:solidFill>
              </a:rPr>
              <a:t>Исследования разрушения железобетонных конструкций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676400"/>
            <a:ext cx="7010400" cy="1260475"/>
          </a:xfrm>
        </p:spPr>
        <p:txBody>
          <a:bodyPr/>
          <a:lstStyle/>
          <a:p>
            <a:r>
              <a:rPr lang="ru-RU" sz="2400">
                <a:solidFill>
                  <a:srgbClr val="FFFF00"/>
                </a:solidFill>
                <a:cs typeface="Times New Roman" charset="0"/>
              </a:rPr>
              <a:t>Попов Н.Н., Расторгуев Б.С. «Динамический расчет железобетонных конструкций». Москва, Стройиздат, 1974 г. 207 с.</a:t>
            </a:r>
            <a:r>
              <a:rPr lang="ru-RU" sz="2400"/>
              <a:t> </a:t>
            </a:r>
          </a:p>
        </p:txBody>
      </p:sp>
      <p:pic>
        <p:nvPicPr>
          <p:cNvPr id="50185" name="Picture 9" descr="~AUT00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200400"/>
            <a:ext cx="7848600" cy="3243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3200">
                <a:solidFill>
                  <a:srgbClr val="FF9933"/>
                </a:solidFill>
              </a:rPr>
              <a:t>Анализ механизма прогрессирующего обрушения 1-го типа средних колонн</a:t>
            </a:r>
            <a:br>
              <a:rPr lang="ru-RU" sz="3200">
                <a:solidFill>
                  <a:srgbClr val="FF9933"/>
                </a:solidFill>
              </a:rPr>
            </a:br>
            <a:r>
              <a:rPr lang="ru-RU" sz="2400">
                <a:solidFill>
                  <a:srgbClr val="FF9933"/>
                </a:solidFill>
              </a:rPr>
              <a:t>(для монолитных железобетонных каркасных зданий)</a:t>
            </a:r>
            <a:endParaRPr lang="ru-RU" sz="3200">
              <a:solidFill>
                <a:srgbClr val="FF9933"/>
              </a:solidFill>
            </a:endParaRPr>
          </a:p>
        </p:txBody>
      </p:sp>
      <p:graphicFrame>
        <p:nvGraphicFramePr>
          <p:cNvPr id="4711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1143000" y="1981200"/>
          <a:ext cx="5078413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AutoCAD Drawing" r:id="rId3" imgW="12525480" imgH="7639200" progId="">
                  <p:embed/>
                </p:oleObj>
              </mc:Choice>
              <mc:Fallback>
                <p:oleObj name="AutoCAD Drawing" r:id="rId3" imgW="12525480" imgH="7639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5078413" cy="309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362200"/>
            <a:ext cx="2667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>
                <a:solidFill>
                  <a:srgbClr val="FFFF00"/>
                </a:solidFill>
                <a:effectLst/>
              </a:rPr>
              <a:t>В железобетонных конструкциях формируются локальные участки с разрушенным бетоном.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solidFill>
                  <a:srgbClr val="FFFF00"/>
                </a:solidFill>
                <a:effectLst/>
              </a:rPr>
              <a:t>Продольная арматура утрачивает признаки нормативной локализации.</a:t>
            </a:r>
          </a:p>
          <a:p>
            <a:pPr>
              <a:buFont typeface="Wingdings" pitchFamily="2" charset="2"/>
              <a:buNone/>
            </a:pPr>
            <a:r>
              <a:rPr lang="ru-RU" sz="1600">
                <a:solidFill>
                  <a:srgbClr val="FFFF00"/>
                </a:solidFill>
                <a:effectLst/>
              </a:rPr>
              <a:t>На участках с разрушенным бетоном продольная арматура работает по принципу растяжимой нити (при обеспечении необходимой анкеровки).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81000" y="57912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52400" y="46482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400"/>
              <a:t>Предложения по принципам формирования расчетной модели: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000">
                <a:solidFill>
                  <a:srgbClr val="FF00FF"/>
                </a:solidFill>
              </a:rPr>
              <a:t>Расчет железобетонных конструкций здания по схеме с врезанными шарнирами в геометрически нелинейной постановке с проверкой арматуры по критериям растяжимой нити.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FF"/>
                </a:solidFill>
              </a:rPr>
              <a:t>Оценка устойчивости конструкций от прогрессирующего обрушения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2800">
                <a:solidFill>
                  <a:srgbClr val="FF9933"/>
                </a:solidFill>
              </a:rPr>
              <a:t>Анализ механизма прогрессирующего обрушения 1-го типа крайних колонн</a:t>
            </a:r>
            <a:r>
              <a:rPr lang="ru-RU" sz="3200">
                <a:solidFill>
                  <a:srgbClr val="FF9933"/>
                </a:solidFill>
              </a:rPr>
              <a:t/>
            </a:r>
            <a:br>
              <a:rPr lang="ru-RU" sz="3200">
                <a:solidFill>
                  <a:srgbClr val="FF9933"/>
                </a:solidFill>
              </a:rPr>
            </a:br>
            <a:r>
              <a:rPr lang="ru-RU" sz="2400">
                <a:solidFill>
                  <a:srgbClr val="FF9933"/>
                </a:solidFill>
              </a:rPr>
              <a:t>(для монолитных железобетонных каркасных зданий)</a:t>
            </a:r>
            <a:endParaRPr lang="ru-RU" sz="3200">
              <a:solidFill>
                <a:srgbClr val="FF9933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828800"/>
            <a:ext cx="3695700" cy="205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  <a:effectLst/>
              </a:rPr>
              <a:t>При «удалении» крайних несущих элементов железобетонных каркасных зданий обеспечить необрушение конструкций не представляется возможным</a:t>
            </a:r>
            <a:r>
              <a:rPr lang="ru-RU" sz="1800">
                <a:solidFill>
                  <a:srgbClr val="FFFF00"/>
                </a:solidFill>
                <a:effectLst/>
              </a:rPr>
              <a:t>.</a:t>
            </a:r>
            <a:r>
              <a:rPr lang="ru-RU" sz="160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579120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66800" y="39624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200"/>
              <a:t>Предложения по принципам обеспечения устойчивости от прогрессирующего обрушения: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1600">
                <a:solidFill>
                  <a:srgbClr val="FF00FF"/>
                </a:solidFill>
              </a:rPr>
              <a:t>Применение специальных конструктивных приемов, позволяющих зафиксировать конструкции, расположенные над «удаленным» элементом (например – подвеска колонн к верхним этажам)</a:t>
            </a:r>
            <a:endParaRPr lang="en-US" sz="1600">
              <a:solidFill>
                <a:srgbClr val="FF00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1600">
                <a:solidFill>
                  <a:srgbClr val="FF00FF"/>
                </a:solidFill>
              </a:rPr>
              <a:t>Применение в качестве ключевых элементов здания конструкций, обладающих большими запасами несущей способности (по примеру зарубежных норм).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1600">
                <a:solidFill>
                  <a:srgbClr val="FF00FF"/>
                </a:solidFill>
              </a:rPr>
              <a:t>Применение резервных несущих элементов, дублирующих ключевые конструкции здания.</a:t>
            </a:r>
          </a:p>
        </p:txBody>
      </p:sp>
      <p:graphicFrame>
        <p:nvGraphicFramePr>
          <p:cNvPr id="5120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676400"/>
          <a:ext cx="38100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AutoCAD Drawing" r:id="rId3" imgW="12525480" imgH="7639200" progId="">
                  <p:embed/>
                </p:oleObj>
              </mc:Choice>
              <mc:Fallback>
                <p:oleObj name="AutoCAD Drawing" r:id="rId3" imgW="12525480" imgH="7639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3810000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тона">
  <a:themeElements>
    <a:clrScheme name="Синие тона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Синие тон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е тона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е тона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тона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959</Words>
  <Application>Microsoft Office PowerPoint</Application>
  <PresentationFormat>Экран (4:3)</PresentationFormat>
  <Paragraphs>99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Синие тона</vt:lpstr>
      <vt:lpstr>AutoCAD Drawing</vt:lpstr>
      <vt:lpstr>Видео-клип</vt:lpstr>
      <vt:lpstr>РАСЧЕТ И КОНСТРУИРОВАНИЕ МНОГОЭТАЖНЫХ И ВЫСОТНЫХ МОНОЛИТНЫХ ЖЕЛЕЗОБЕТОННЫХ ЗДАНИЙ</vt:lpstr>
      <vt:lpstr>Оценка устойчивости конструкций от прогрессирующего обрушения Нормирование воздействия</vt:lpstr>
      <vt:lpstr>Оценка устойчивости конструкций от прогрессирующего обрушения</vt:lpstr>
      <vt:lpstr>Оценка устойчивости конструкций от прогрессирующего обрушения</vt:lpstr>
      <vt:lpstr>Оценка устойчивости конструкций от прогрессирующего обрушения</vt:lpstr>
      <vt:lpstr>Оценка устойчивости конструкций от прогрессирующего обрушения Анализ критериев расчетных проверок (для монолитных железобетонных каркасных зданий)</vt:lpstr>
      <vt:lpstr>Оценка устойчивости конструкций от прогрессирующего обрушения Исследования разрушения железобетонных конструкций</vt:lpstr>
      <vt:lpstr>Оценка устойчивости конструкций от прогрессирующего обрушения Анализ механизма прогрессирующего обрушения 1-го типа средних колонн (для монолитных железобетонных каркасных зданий)</vt:lpstr>
      <vt:lpstr>Оценка устойчивости конструкций от прогрессирующего обрушения Анализ механизма прогрессирующего обрушения 1-го типа крайних колонн (для монолитных железобетонных каркасных зданий)</vt:lpstr>
      <vt:lpstr>Особенности формирования расчетных моделей монолитных железобетонных каркасных зданий. («Подвеска» колонны).</vt:lpstr>
      <vt:lpstr>Анализ возможности реализации механизмов прогрессирующего обрушения (монолитные колонны, стены)</vt:lpstr>
      <vt:lpstr>Анализ возможности реализации механизмов прогрессирующего обрушения (узел монолитного перекрытия)</vt:lpstr>
      <vt:lpstr>Оценка устойчивости конструкций от прогрессирующего обрушения Предложения по конструктивным решениям. (Исходная схема)</vt:lpstr>
      <vt:lpstr>Оценка устойчивости конструкций от прогрессирующего обрушения Предложения по конструктивным решениям. (Схема с «удаленным» угловым элементом)</vt:lpstr>
      <vt:lpstr>Оценка устойчивости конструкций от прогрессирующего обрушения Предложения по конструктивным решениям. (Деформированное состояние схемы с «удаленным» элементом)</vt:lpstr>
      <vt:lpstr>Оценка устойчивости конструкций от прогрессирующего обрушения Предложения по конструктивным решениям. (Вертикальное армирование конструкций схемы с «удаленным» элементом).</vt:lpstr>
      <vt:lpstr>Оценка устойчивости конструкций от прогрессирующего обрушения Предложения по конструктивным решениям.  (Горизонтальное армирование конструкций схемы с «удаленным» элементом).</vt:lpstr>
      <vt:lpstr>Оценка устойчивости конструкций от прогрессирующего обрушения. Проект 30-ти этажного жилого дома. Исходное конструктивное решение.</vt:lpstr>
      <vt:lpstr>Оценка устойчивости конструкций от прогрессирующего обрушения. Проект 30-ти этажного жилого дома. Конструктивное решение верхних этажей здания.</vt:lpstr>
      <vt:lpstr>Оценка устойчивости конструкций от прогрессирующего обрушения. Проект 30-ти этажного жилого дома. Вариант с «удаленными» элементами 1-го этажа.</vt:lpstr>
      <vt:lpstr>Оценка устойчивости конструкций от прогрессирующего обрушения. Проект 30-ти этажного жилого дома. Вариант с «удаленными» элементами 1-го этажа. Горизонтальное армирование несущих конструкций верхних ярусов при «подвеске» расположенных ниже конструкций.</vt:lpstr>
      <vt:lpstr>Особенности формирования расчетных моделей монолитных железобетонных каркасных зданий. Схема «подвески» колонны. Усилия от собственного веса конструкций в колоннах 1-го этажа.</vt:lpstr>
      <vt:lpstr>Особенности формирования расчетных моделей монолитных железобетонных каркасных зданий. Схема «подвески» колонны. Усилия от собственного веса конструкций в колоннах типового (1-го) этажа при нагрузках от всех вышерасположенных этажей.</vt:lpstr>
      <vt:lpstr>Особенности формирования расчетных моделей монолитных железобетонных каркасных зданий. («Подвеска» колонны).</vt:lpstr>
      <vt:lpstr>Особенности формирования расчетных моделей монолитных железобетонных каркасных зданий. («Подвеска» колонны). Расчетная схема типового этажа. Усилия в элементах.</vt:lpstr>
      <vt:lpstr>Особенности формирования расчетных моделей монолитных железобетонных каркасных зданий. («Подвеска» колонны).</vt:lpstr>
      <vt:lpstr>Особенности формирования расчетных моделей монолитных железобетонных каркасных зданий. («Подвеска» колонны).</vt:lpstr>
      <vt:lpstr>  Динамические характеристики зданий. «Неожиданные» результаты. Здание общественного блока туристического комплекса в г. Алуште. Объемно-планировочные решения.</vt:lpstr>
      <vt:lpstr>Динамические характеристики зданий. «Неожиданные» результаты. Здание общественного блока туристического комплекса в г. Алуште. Расчетная модель здания.</vt:lpstr>
      <vt:lpstr>Динамические характеристики зданий. «Неожиданные» результаты. Здание общественного блока туристического комплекса в г. Алуште. 1-я форма колебаний (толщина перекрытий 0,1 м)</vt:lpstr>
      <vt:lpstr>Динамические характеристики зданий. «Неожиданные» результаты. Здание общественного блока туристического комплекса в г. Алуште. 2-я форма колебаний (толщина перекрытий 0,1 м)</vt:lpstr>
      <vt:lpstr>Динамические характеристики зданий. «Неожиданные» результаты. Здание общественного блока туристического комплекса в г. Алуште. 3-я форма колебаний (толщина перекрытий 0,1 м)</vt:lpstr>
      <vt:lpstr>Динамические характеристики зданий. «Неожиданные» результаты. Здание общественного блока туристического комплекса в г. Алуште. 1-я форма колебаний (толщина перекрытий 0,2 м)</vt:lpstr>
      <vt:lpstr>Динамические характеристики зданий. «Неожиданные» результаты. Здание общественного блока туристического комплекса в г. Алуште. 2-я форма колебаний (толщина перекрытий 0,2 м)</vt:lpstr>
      <vt:lpstr>Динамические характеристики зданий. «Неожиданные» результаты. Здание общественного блока туристического комплекса в г. Алуште. 3-я форма колебаний (толщина перекрытий 0,2 м)</vt:lpstr>
      <vt:lpstr>Динамические характеристики зданий. 30-ти этажный жилой дом. План типового этажа.</vt:lpstr>
      <vt:lpstr>Динамические характеристики зданий. 30-ти этажный жилой дом. 1-я форма колебаний.</vt:lpstr>
      <vt:lpstr>Динамические характеристики зданий. 30-ти этажный жилой дом. 2-я форма колебаний.</vt:lpstr>
      <vt:lpstr>Динамические характеристики зданий. 30-ти этажный жилой дом. 3-я форма колебаний.</vt:lpstr>
      <vt:lpstr>Динамические характеристики зданий. 30-ти этажный жилой дом. 4-я форма колебаний.</vt:lpstr>
      <vt:lpstr>Динамические характеристики зданий. 30-ти этажный жилой дом. 5-я форма колебаний.</vt:lpstr>
      <vt:lpstr>Динамические характеристики зданий. 30-ти этажный жилой дом. План типового этажа.</vt:lpstr>
      <vt:lpstr>Динамические характеристики зданий. 30-ти этажный жилой дом. 1-я форма колебаний.</vt:lpstr>
      <vt:lpstr>Динамические характеристики зданий. 30-ти этажный жилой дом. 2-я форма колебаний.</vt:lpstr>
      <vt:lpstr>Динамические характеристики зданий. 30-ти этажный жилой дом. 3-я форма колебаний.</vt:lpstr>
      <vt:lpstr>Принципиальные положения механики деформирования свай.</vt:lpstr>
      <vt:lpstr>Принципиальные положения контактного трения свай.</vt:lpstr>
      <vt:lpstr>Плитно-свайный фундамент 30-ти этажного дома. Исходные решения (по критериям одиночной сваи).</vt:lpstr>
      <vt:lpstr>Плитно-свайный фундамент 30-ти этажного дома. Промежуточные решения (по критериям несущей способности сваи в составе свайного поля).</vt:lpstr>
      <vt:lpstr>Плитно-свайный фундамент 30-ти этажного дома. Промежуточные решения (по критериям деформаций сваи в составе свайного поля).</vt:lpstr>
      <vt:lpstr>Плитно-свайный фундамент 30-ти этажного дома. Схема деформационных параметров основания (С1) комбинированного плитно-свайного фундамента.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расчетных моделей монолитных железобетонных высотных зданий</dc:title>
  <dc:creator>OVK</dc:creator>
  <cp:lastModifiedBy>Core</cp:lastModifiedBy>
  <cp:revision>93</cp:revision>
  <cp:lastPrinted>1601-01-01T00:00:00Z</cp:lastPrinted>
  <dcterms:created xsi:type="dcterms:W3CDTF">2006-05-20T04:17:37Z</dcterms:created>
  <dcterms:modified xsi:type="dcterms:W3CDTF">2013-10-18T05:30:32Z</dcterms:modified>
</cp:coreProperties>
</file>