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125" d="100"/>
          <a:sy n="125" d="100"/>
        </p:scale>
        <p:origin x="8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25622-D3C2-409B-BFD1-6F19CFE265A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89FFA-F26E-4D07-B798-5649F4CD3CD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86E92-3DE9-47EC-8F9F-485B0F9DAA8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E162-66F4-4A8F-A650-4C01E31169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E0B40-2BD9-489D-8E81-4BA11BCFC41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EBD6-6B84-4009-9839-87ACCD86DB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31E84-2A21-4B18-92F2-F57106682EF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14F5E-CD15-4AA2-8CA5-A031336E8A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D0BAF-0B16-4C2D-8B90-BC57F30EA0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D42A-C728-420D-8BDA-877928C958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C1E54-00DF-4452-83F5-61E22D04C2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BE35E2-8FF3-4C73-9D13-A9476ECCFC3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23928" y="4509120"/>
            <a:ext cx="5363766" cy="720105"/>
          </a:xfrm>
          <a:noFill/>
          <a:ln/>
        </p:spPr>
        <p:txBody>
          <a:bodyPr/>
          <a:lstStyle/>
          <a:p>
            <a:pPr algn="l"/>
            <a:r>
              <a:rPr lang="uk-UA" sz="3600" b="1" dirty="0">
                <a:solidFill>
                  <a:schemeClr val="bg1"/>
                </a:solidFill>
              </a:rPr>
              <a:t>Специфіка соціальної роботи у громаді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5364088" y="5589240"/>
            <a:ext cx="39608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b="1" dirty="0" smtClean="0">
                <a:solidFill>
                  <a:schemeClr val="bg1"/>
                </a:solidFill>
              </a:rPr>
              <a:t>Лекція 5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63688" y="116632"/>
            <a:ext cx="6192688" cy="576064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Соціальна робота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2952328" cy="1943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По-друге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громадян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забезпечити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належною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інформацією</a:t>
            </a:r>
            <a:r>
              <a:rPr lang="ru-RU" sz="2000" dirty="0">
                <a:solidFill>
                  <a:schemeClr val="tx1"/>
                </a:solidFill>
              </a:rPr>
              <a:t>, вони </a:t>
            </a:r>
            <a:r>
              <a:rPr lang="ru-RU" sz="2000" dirty="0" err="1">
                <a:solidFill>
                  <a:schemeClr val="tx1"/>
                </a:solidFill>
              </a:rPr>
              <a:t>візьмуть</a:t>
            </a:r>
            <a:r>
              <a:rPr lang="ru-RU" sz="2000" dirty="0">
                <a:solidFill>
                  <a:schemeClr val="tx1"/>
                </a:solidFill>
              </a:rPr>
              <a:t> участь у </a:t>
            </a:r>
            <a:r>
              <a:rPr lang="ru-RU" sz="2000" dirty="0" err="1">
                <a:solidFill>
                  <a:schemeClr val="tx1"/>
                </a:solidFill>
              </a:rPr>
              <a:t>цьому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процесі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692696"/>
            <a:ext cx="3947889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19672" y="3860"/>
            <a:ext cx="6223776" cy="762000"/>
          </a:xfrm>
          <a:noFill/>
          <a:ln/>
        </p:spPr>
        <p:txBody>
          <a:bodyPr/>
          <a:lstStyle/>
          <a:p>
            <a:r>
              <a:rPr lang="uk-UA" sz="3600" dirty="0">
                <a:solidFill>
                  <a:schemeClr val="tx1"/>
                </a:solidFill>
              </a:rPr>
              <a:t>Соціальна робота в громаді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3816424" cy="34552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По-третє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голосу </a:t>
            </a:r>
            <a:r>
              <a:rPr lang="ru-RU" sz="2000" dirty="0" err="1">
                <a:solidFill>
                  <a:schemeClr val="tx1"/>
                </a:solidFill>
              </a:rPr>
              <a:t>громадян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чути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означає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вони </a:t>
            </a:r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err="1">
                <a:solidFill>
                  <a:schemeClr val="tx1"/>
                </a:solidFill>
              </a:rPr>
              <a:t>обізнані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процесом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вироблення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рішень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несправедливий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 err="1">
                <a:solidFill>
                  <a:schemeClr val="tx1"/>
                </a:solidFill>
              </a:rPr>
              <a:t>досягнення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справедливості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потрібне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втручання</a:t>
            </a:r>
            <a:r>
              <a:rPr lang="ru-RU" sz="2000" dirty="0">
                <a:solidFill>
                  <a:schemeClr val="tx1"/>
                </a:solidFill>
              </a:rPr>
              <a:t> особи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осіб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котрі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навички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790228"/>
            <a:ext cx="3034326" cy="34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63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91680" y="9952"/>
            <a:ext cx="6264696" cy="649228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Соціальна робота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3816424" cy="347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Фази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роботи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громаді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</a:rPr>
              <a:t>організація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</a:t>
            </a:r>
            <a:r>
              <a:rPr lang="ru-RU" sz="2000" dirty="0">
                <a:solidFill>
                  <a:schemeClr val="tx1"/>
                </a:solidFill>
              </a:rPr>
              <a:t> та служб у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</a:rPr>
              <a:t>розвиток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професіоналізму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компетентності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членів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співробітників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волонтерів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</a:rPr>
              <a:t>боротьба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за </a:t>
            </a:r>
            <a:r>
              <a:rPr lang="ru-RU" sz="2000" dirty="0" err="1">
                <a:solidFill>
                  <a:schemeClr val="tx1"/>
                </a:solidFill>
              </a:rPr>
              <a:t>зміни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зокрема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зміни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соціальній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політиці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40768"/>
            <a:ext cx="4311089" cy="24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4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475656" y="1156"/>
            <a:ext cx="6371754" cy="764704"/>
          </a:xfrm>
          <a:noFill/>
          <a:ln/>
        </p:spPr>
        <p:txBody>
          <a:bodyPr/>
          <a:lstStyle/>
          <a:p>
            <a:r>
              <a:rPr lang="uk-UA" sz="3600" dirty="0">
                <a:solidFill>
                  <a:schemeClr val="tx1"/>
                </a:solidFill>
              </a:rPr>
              <a:t>Соціальна робота в громаді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3528392" cy="3167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Процес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роботи</a:t>
            </a:r>
            <a:r>
              <a:rPr lang="ru-RU" sz="2000" b="1" dirty="0">
                <a:solidFill>
                  <a:schemeClr val="tx1"/>
                </a:solidFill>
              </a:rPr>
              <a:t> в </a:t>
            </a:r>
            <a:r>
              <a:rPr lang="ru-RU" sz="2000" b="1" dirty="0" err="1">
                <a:solidFill>
                  <a:schemeClr val="tx1"/>
                </a:solidFill>
              </a:rPr>
              <a:t>громаді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подібний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процесу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індивідуальної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соціальної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Мова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йде</a:t>
            </a:r>
            <a:r>
              <a:rPr lang="ru-RU" sz="2000" dirty="0">
                <a:solidFill>
                  <a:schemeClr val="tx1"/>
                </a:solidFill>
              </a:rPr>
              <a:t> про </a:t>
            </a:r>
            <a:r>
              <a:rPr lang="ru-RU" sz="2000" dirty="0" err="1">
                <a:solidFill>
                  <a:schemeClr val="tx1"/>
                </a:solidFill>
              </a:rPr>
              <a:t>контакти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аналіз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планування</a:t>
            </a:r>
            <a:r>
              <a:rPr lang="ru-RU" sz="2000" dirty="0">
                <a:solidFill>
                  <a:schemeClr val="tx1"/>
                </a:solidFill>
              </a:rPr>
              <a:t>, роботу з </a:t>
            </a:r>
            <a:r>
              <a:rPr lang="ru-RU" sz="2000" dirty="0" err="1">
                <a:solidFill>
                  <a:schemeClr val="tx1"/>
                </a:solidFill>
              </a:rPr>
              <a:t>групами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вихід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межі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залучення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засобів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масової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тощо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33" y="765860"/>
            <a:ext cx="3519835" cy="35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90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8964488" cy="765861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Рівні соціальної роботи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4752528" cy="347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</a:rPr>
              <a:t>базова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робота за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проживання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окремими</a:t>
            </a:r>
            <a:r>
              <a:rPr lang="ru-RU" sz="2000" dirty="0">
                <a:solidFill>
                  <a:schemeClr val="tx1"/>
                </a:solidFill>
              </a:rPr>
              <a:t> людьми, </a:t>
            </a:r>
            <a:r>
              <a:rPr lang="ru-RU" sz="2000" dirty="0" err="1">
                <a:solidFill>
                  <a:schemeClr val="tx1"/>
                </a:solidFill>
              </a:rPr>
              <a:t>сім'ями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групами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самостійна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діяльність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мешканців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робота </a:t>
            </a:r>
            <a:r>
              <a:rPr lang="ru-RU" sz="2000" dirty="0" err="1">
                <a:solidFill>
                  <a:schemeClr val="tx1"/>
                </a:solidFill>
              </a:rPr>
              <a:t>місцевих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агенцій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агенціями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тобто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діяльність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очолювана</a:t>
            </a:r>
            <a:r>
              <a:rPr lang="ru-RU" sz="2000" dirty="0">
                <a:solidFill>
                  <a:schemeClr val="tx1"/>
                </a:solidFill>
              </a:rPr>
              <a:t> органами </a:t>
            </a:r>
            <a:r>
              <a:rPr lang="ru-RU" sz="2000" dirty="0" err="1">
                <a:solidFill>
                  <a:schemeClr val="tx1"/>
                </a:solidFill>
              </a:rPr>
              <a:t>влади</a:t>
            </a:r>
            <a:r>
              <a:rPr lang="ru-RU" sz="2000" dirty="0">
                <a:solidFill>
                  <a:schemeClr val="tx1"/>
                </a:solidFill>
              </a:rPr>
              <a:t> та/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організована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іншими</a:t>
            </a:r>
            <a:r>
              <a:rPr lang="ru-RU" sz="2000" dirty="0">
                <a:solidFill>
                  <a:schemeClr val="tx1"/>
                </a:solidFill>
              </a:rPr>
              <a:t> структурами;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err="1" smtClean="0">
                <a:solidFill>
                  <a:schemeClr val="tx1"/>
                </a:solidFill>
              </a:rPr>
              <a:t>регіональна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та </a:t>
            </a:r>
            <a:r>
              <a:rPr lang="ru-RU" sz="2000" dirty="0" err="1">
                <a:solidFill>
                  <a:schemeClr val="tx1"/>
                </a:solidFill>
              </a:rPr>
              <a:t>національна</a:t>
            </a:r>
            <a:r>
              <a:rPr lang="ru-RU" sz="2000" dirty="0">
                <a:solidFill>
                  <a:schemeClr val="tx1"/>
                </a:solidFill>
              </a:rPr>
              <a:t> робота з </a:t>
            </a:r>
            <a:r>
              <a:rPr lang="ru-RU" sz="2000" dirty="0" err="1">
                <a:solidFill>
                  <a:schemeClr val="tx1"/>
                </a:solidFill>
              </a:rPr>
              <a:t>планування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громад.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68760"/>
            <a:ext cx="3467516" cy="25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0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755576" y="279377"/>
            <a:ext cx="9036496" cy="50405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Становлення соціальної роботи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4248472" cy="3455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Становлення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 як </a:t>
            </a:r>
            <a:r>
              <a:rPr lang="ru-RU" sz="2000" dirty="0" err="1">
                <a:solidFill>
                  <a:schemeClr val="tx1"/>
                </a:solidFill>
              </a:rPr>
              <a:t>професійної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взаємопов'язане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змінами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соціальній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політиці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децентралізацією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орієнтацією</a:t>
            </a:r>
            <a:r>
              <a:rPr lang="ru-RU" sz="2000" dirty="0">
                <a:solidFill>
                  <a:schemeClr val="tx1"/>
                </a:solidFill>
              </a:rPr>
              <a:t> на догляд за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проживання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створенням</a:t>
            </a:r>
            <a:r>
              <a:rPr lang="ru-RU" sz="2000" dirty="0">
                <a:solidFill>
                  <a:schemeClr val="tx1"/>
                </a:solidFill>
              </a:rPr>
              <a:t> умов для </a:t>
            </a:r>
            <a:r>
              <a:rPr lang="ru-RU" sz="2000" dirty="0" err="1">
                <a:solidFill>
                  <a:schemeClr val="tx1"/>
                </a:solidFill>
              </a:rPr>
              <a:t>залучення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недержавних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організацій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надання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послуг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здобуття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місцевим</a:t>
            </a:r>
            <a:r>
              <a:rPr lang="ru-RU" sz="2000" dirty="0">
                <a:solidFill>
                  <a:schemeClr val="tx1"/>
                </a:solidFill>
              </a:rPr>
              <a:t> громадам </a:t>
            </a:r>
            <a:r>
              <a:rPr lang="ru-RU" sz="2000" dirty="0" err="1">
                <a:solidFill>
                  <a:schemeClr val="tx1"/>
                </a:solidFill>
              </a:rPr>
              <a:t>грантів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інфраструктури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тощо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308783"/>
            <a:ext cx="4316979" cy="23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7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9036496" cy="864096"/>
          </a:xfrm>
          <a:noFill/>
          <a:ln/>
        </p:spPr>
        <p:txBody>
          <a:bodyPr/>
          <a:lstStyle/>
          <a:p>
            <a:r>
              <a:rPr lang="uk-UA" sz="3600" dirty="0"/>
              <a:t>Відмінності між рівнями соціальної роботи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62772"/>
              </p:ext>
            </p:extLst>
          </p:nvPr>
        </p:nvGraphicFramePr>
        <p:xfrm>
          <a:off x="467544" y="1196752"/>
          <a:ext cx="8229600" cy="4005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690"/>
                <a:gridCol w="2002876"/>
                <a:gridCol w="2113493"/>
                <a:gridCol w="2222541"/>
              </a:tblGrid>
              <a:tr h="484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Рівні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Характеристика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Індивідуальна робота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Групова робота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Робота в громаді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496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Як організовано роботу?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Організація роботи індивіду­ально з клієнтом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Організація роботи з людьми, об'єднаними в групу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Організація роботи всередині громади і в зовнішньому її середовищі (із владними структурами)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532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 яких проблемах зосереджено роботу?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Зосередже­ність на психологі­чних і соціальних проблемах особи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Зосередженість роботи на психологічних, соціальних проблемах групи людей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Зосередженість зусиль на соціальних проблемах громади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396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Які ресурси вивчаються?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Вивчення прихованих ресурсів індивіда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Вивчення ресурсів групи, здатних допомог­ти вирішити індивідуальні проблеми кожного її члена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Вивчення ресурсів громади для вирішення спільних проблем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926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 що спрямовано зусилля?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Спрямування зусиль на мобілізацію особистих властивостей клієнта для розв'язання його проблем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Спрямування зусиль на інтеграцію членів групи для вирішення певної проблеми або на використання терапевтичного ефекту групи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Спрямування зусиль на згуртування осіб, які належать до громади для розв'язання спільних проблем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96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7268"/>
            <a:ext cx="9036496" cy="504056"/>
          </a:xfrm>
          <a:noFill/>
          <a:ln/>
        </p:spPr>
        <p:txBody>
          <a:bodyPr/>
          <a:lstStyle/>
          <a:p>
            <a:r>
              <a:rPr lang="ru-RU" sz="3600" dirty="0" err="1" smtClean="0">
                <a:solidFill>
                  <a:schemeClr val="tx1"/>
                </a:solidFill>
              </a:rPr>
              <a:t>Напрями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соціальної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роботи</a:t>
            </a:r>
            <a:r>
              <a:rPr lang="ru-RU" sz="3600" dirty="0">
                <a:solidFill>
                  <a:schemeClr val="tx1"/>
                </a:solidFill>
              </a:rPr>
              <a:t> в </a:t>
            </a:r>
            <a:r>
              <a:rPr lang="ru-RU" sz="3600" dirty="0" err="1">
                <a:solidFill>
                  <a:schemeClr val="tx1"/>
                </a:solidFill>
              </a:rPr>
              <a:t>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92696"/>
            <a:ext cx="4248472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Дж. </a:t>
            </a:r>
            <a:r>
              <a:rPr lang="ru-RU" sz="2000" dirty="0" err="1">
                <a:solidFill>
                  <a:schemeClr val="tx1"/>
                </a:solidFill>
              </a:rPr>
              <a:t>Ротман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визначив</a:t>
            </a:r>
            <a:r>
              <a:rPr lang="ru-RU" sz="2000" dirty="0">
                <a:solidFill>
                  <a:schemeClr val="tx1"/>
                </a:solidFill>
              </a:rPr>
              <a:t> (1968) три </a:t>
            </a:r>
            <a:r>
              <a:rPr lang="ru-RU" sz="2000" dirty="0" err="1">
                <a:solidFill>
                  <a:schemeClr val="tx1"/>
                </a:solidFill>
              </a:rPr>
              <a:t>основні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напрями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соціальної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err="1" smtClean="0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1) </a:t>
            </a:r>
            <a:r>
              <a:rPr lang="ru-RU" sz="2000" dirty="0" err="1" smtClean="0">
                <a:solidFill>
                  <a:schemeClr val="tx1"/>
                </a:solidFill>
              </a:rPr>
              <a:t>розвиток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населеного</a:t>
            </a:r>
            <a:r>
              <a:rPr lang="ru-RU" sz="2000" dirty="0">
                <a:solidFill>
                  <a:schemeClr val="tx1"/>
                </a:solidFill>
              </a:rPr>
              <a:t> пункту (</a:t>
            </a:r>
            <a:r>
              <a:rPr lang="ru-RU" sz="2000" dirty="0" err="1">
                <a:solidFill>
                  <a:schemeClr val="tx1"/>
                </a:solidFill>
              </a:rPr>
              <a:t>проекти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,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самодопомоги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2) </a:t>
            </a:r>
            <a:r>
              <a:rPr lang="ru-RU" sz="2000" dirty="0" err="1" smtClean="0">
                <a:solidFill>
                  <a:schemeClr val="tx1"/>
                </a:solidFill>
              </a:rPr>
              <a:t>соціальне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планування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програмний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розвиток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3) </a:t>
            </a:r>
            <a:r>
              <a:rPr lang="ru-RU" sz="2000" dirty="0" err="1" smtClean="0">
                <a:solidFill>
                  <a:schemeClr val="tx1"/>
                </a:solidFill>
              </a:rPr>
              <a:t>соціальну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дію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реформи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користь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клієнтів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</a:rPr>
              <a:t>малозабезпе</a:t>
            </a:r>
            <a:r>
              <a:rPr lang="ru-RU" sz="2000" dirty="0" err="1">
                <a:solidFill>
                  <a:schemeClr val="tx1"/>
                </a:solidFill>
              </a:rPr>
              <a:t>чених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прошарків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268760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08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9036496" cy="50405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Моделі роботи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4248472" cy="29854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Сусідська модель – класична.</a:t>
            </a:r>
          </a:p>
          <a:p>
            <a:endParaRPr lang="uk-UA" sz="800" dirty="0">
              <a:solidFill>
                <a:schemeClr val="tx1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</a:rPr>
              <a:t>Задача </a:t>
            </a:r>
            <a:r>
              <a:rPr lang="uk-UA" sz="2000" dirty="0">
                <a:solidFill>
                  <a:schemeClr val="tx1"/>
                </a:solidFill>
              </a:rPr>
              <a:t>соціального працівника — дослідити, як мешканці невеличкого регіону сприймають свої спільні сусідські інтереси та потреби, допомогти їм сформувати цільові групи захисту інтересів, спрямувати їхню діяльність.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68760"/>
            <a:ext cx="3923419" cy="22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85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9036496" cy="50405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Моделі роботи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4248472" cy="347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 err="1">
                <a:solidFill>
                  <a:schemeClr val="tx1"/>
                </a:solidFill>
              </a:rPr>
              <a:t>Дії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всередині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громади</a:t>
            </a:r>
            <a:r>
              <a:rPr lang="ru-RU" sz="2000" b="1" dirty="0" smtClean="0">
                <a:solidFill>
                  <a:schemeClr val="tx1"/>
                </a:solidFill>
              </a:rPr>
              <a:t>» - </a:t>
            </a:r>
            <a:r>
              <a:rPr lang="ru-RU" sz="2000" dirty="0" err="1" smtClean="0">
                <a:solidFill>
                  <a:schemeClr val="tx1"/>
                </a:solidFill>
              </a:rPr>
              <a:t>зароджується</a:t>
            </a:r>
            <a:r>
              <a:rPr lang="ru-RU" sz="2000" dirty="0" smtClean="0">
                <a:solidFill>
                  <a:schemeClr val="tx1"/>
                </a:solidFill>
              </a:rPr>
              <a:t> спонтанно.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Це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бути </a:t>
            </a:r>
            <a:r>
              <a:rPr lang="ru-RU" sz="2000" dirty="0" err="1">
                <a:solidFill>
                  <a:schemeClr val="tx1"/>
                </a:solidFill>
              </a:rPr>
              <a:t>обладнання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дитячого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майданчика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створення</a:t>
            </a:r>
            <a:r>
              <a:rPr lang="ru-RU" sz="2000" dirty="0">
                <a:solidFill>
                  <a:schemeClr val="tx1"/>
                </a:solidFill>
              </a:rPr>
              <a:t> ради </a:t>
            </a:r>
            <a:r>
              <a:rPr lang="ru-RU" sz="2000" dirty="0" err="1">
                <a:solidFill>
                  <a:schemeClr val="tx1"/>
                </a:solidFill>
              </a:rPr>
              <a:t>мікрорайону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більшості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країн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такі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місцеві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ініціативи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підтримують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Внутрішня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активність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вигідна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</a:rPr>
              <a:t>суспільства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бо</a:t>
            </a:r>
            <a:r>
              <a:rPr lang="ru-RU" sz="2000" dirty="0">
                <a:solidFill>
                  <a:schemeClr val="tx1"/>
                </a:solidFill>
              </a:rPr>
              <a:t> вона </a:t>
            </a:r>
            <a:r>
              <a:rPr lang="ru-RU" sz="2000" dirty="0" err="1">
                <a:solidFill>
                  <a:schemeClr val="tx1"/>
                </a:solidFill>
              </a:rPr>
              <a:t>зводить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мінімуму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необхідність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втручання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52285"/>
            <a:ext cx="38862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483768" y="116632"/>
            <a:ext cx="4715570" cy="648072"/>
          </a:xfrm>
          <a:noFill/>
          <a:ln/>
        </p:spPr>
        <p:txBody>
          <a:bodyPr/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План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3816424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Уявлення про громаду.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Ознаки громади.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Соціальна робота в громаді.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Рівні соціальної роботи в громаді.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Напрями соціальної роботи в громаді.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+mn-lt"/>
              </a:rPr>
              <a:t>Моделі соціальної роботи в громаді.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03144"/>
            <a:ext cx="32099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4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9036496" cy="50405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Моделі роботи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4248472" cy="347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 err="1">
                <a:solidFill>
                  <a:schemeClr val="tx1"/>
                </a:solidFill>
              </a:rPr>
              <a:t>Розвиток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громади</a:t>
            </a:r>
            <a:r>
              <a:rPr lang="ru-RU" sz="2000" b="1" dirty="0">
                <a:solidFill>
                  <a:schemeClr val="tx1"/>
                </a:solidFill>
              </a:rPr>
              <a:t>» </a:t>
            </a:r>
            <a:r>
              <a:rPr lang="ru-RU" sz="2000" dirty="0" err="1" smtClean="0">
                <a:solidFill>
                  <a:schemeClr val="tx1"/>
                </a:solidFill>
              </a:rPr>
              <a:t>має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передумовою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співробітництво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ентузіастів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професіоналів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справі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активізації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різних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сторін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Як </a:t>
            </a:r>
            <a:r>
              <a:rPr lang="ru-RU" sz="2000" dirty="0">
                <a:solidFill>
                  <a:schemeClr val="tx1"/>
                </a:solidFill>
              </a:rPr>
              <a:t>правило, </a:t>
            </a:r>
            <a:r>
              <a:rPr lang="ru-RU" sz="2000" dirty="0" err="1">
                <a:solidFill>
                  <a:schemeClr val="tx1"/>
                </a:solidFill>
              </a:rPr>
              <a:t>програми</a:t>
            </a:r>
            <a:r>
              <a:rPr lang="ru-RU" sz="2000" dirty="0">
                <a:solidFill>
                  <a:schemeClr val="tx1"/>
                </a:solidFill>
              </a:rPr>
              <a:t> такого роду </a:t>
            </a:r>
            <a:r>
              <a:rPr lang="ru-RU" sz="2000" dirty="0" err="1" smtClean="0">
                <a:solidFill>
                  <a:schemeClr val="tx1"/>
                </a:solidFill>
              </a:rPr>
              <a:t>передбачають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наявність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зовнішньої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підтримки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фестивалю </a:t>
            </a:r>
            <a:r>
              <a:rPr lang="ru-RU" sz="2000" dirty="0" err="1" smtClean="0">
                <a:solidFill>
                  <a:schemeClr val="tx1"/>
                </a:solidFill>
              </a:rPr>
              <a:t>мистецтв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створення</a:t>
            </a:r>
            <a:r>
              <a:rPr lang="ru-RU" sz="2000" dirty="0">
                <a:solidFill>
                  <a:schemeClr val="tx1"/>
                </a:solidFill>
              </a:rPr>
              <a:t> клубу.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64" y="1332752"/>
            <a:ext cx="4035138" cy="23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2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9036496" cy="50405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Моделі роботи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4248472" cy="40934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«</a:t>
            </a:r>
            <a:r>
              <a:rPr lang="ru-RU" sz="2000" b="1" dirty="0" err="1">
                <a:solidFill>
                  <a:schemeClr val="tx1"/>
                </a:solidFill>
              </a:rPr>
              <a:t>Місцева</a:t>
            </a:r>
            <a:r>
              <a:rPr lang="ru-RU" sz="2000" b="1" dirty="0">
                <a:solidFill>
                  <a:schemeClr val="tx1"/>
                </a:solidFill>
              </a:rPr>
              <a:t>/</a:t>
            </a:r>
            <a:r>
              <a:rPr lang="ru-RU" sz="2000" b="1" dirty="0" err="1">
                <a:solidFill>
                  <a:schemeClr val="tx1"/>
                </a:solidFill>
              </a:rPr>
              <a:t>громадська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політика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комплекс </a:t>
            </a:r>
            <a:r>
              <a:rPr lang="ru-RU" sz="2000" dirty="0" err="1" smtClean="0">
                <a:solidFill>
                  <a:schemeClr val="tx1"/>
                </a:solidFill>
              </a:rPr>
              <a:t>програм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спрямованих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err="1">
                <a:solidFill>
                  <a:schemeClr val="tx1"/>
                </a:solidFill>
              </a:rPr>
              <a:t>залучення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членів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досягнення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певних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цілей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Прикладом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бути </a:t>
            </a:r>
            <a:r>
              <a:rPr lang="ru-RU" sz="2000" dirty="0" err="1">
                <a:solidFill>
                  <a:schemeClr val="tx1"/>
                </a:solidFill>
              </a:rPr>
              <a:t>створення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 людей,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сусідами</a:t>
            </a:r>
            <a:r>
              <a:rPr lang="ru-RU" sz="2000" dirty="0">
                <a:solidFill>
                  <a:schemeClr val="tx1"/>
                </a:solidFill>
              </a:rPr>
              <a:t>, з </a:t>
            </a:r>
            <a:r>
              <a:rPr lang="ru-RU" sz="2000" dirty="0" smtClean="0">
                <a:solidFill>
                  <a:schemeClr val="tx1"/>
                </a:solidFill>
              </a:rPr>
              <a:t>метою </a:t>
            </a:r>
            <a:r>
              <a:rPr lang="ru-RU" sz="2000" dirty="0" err="1" smtClean="0">
                <a:solidFill>
                  <a:schemeClr val="tx1"/>
                </a:solidFill>
              </a:rPr>
              <a:t>охорони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власності</a:t>
            </a:r>
            <a:r>
              <a:rPr lang="ru-RU" sz="2000" dirty="0">
                <a:solidFill>
                  <a:schemeClr val="tx1"/>
                </a:solidFill>
              </a:rPr>
              <a:t> один одного й </a:t>
            </a:r>
            <a:r>
              <a:rPr lang="ru-RU" sz="2000" dirty="0" err="1" smtClean="0">
                <a:solidFill>
                  <a:schemeClr val="tx1"/>
                </a:solidFill>
              </a:rPr>
              <a:t>профілактики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правопорушень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допомога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err="1">
                <a:solidFill>
                  <a:schemeClr val="tx1"/>
                </a:solidFill>
              </a:rPr>
              <a:t>поліції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виконані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функцій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Сюди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віднести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надання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допомоги</a:t>
            </a:r>
            <a:r>
              <a:rPr lang="ru-RU" sz="2000" dirty="0" smtClean="0">
                <a:solidFill>
                  <a:schemeClr val="tx1"/>
                </a:solidFill>
              </a:rPr>
              <a:t> з </a:t>
            </a:r>
            <a:r>
              <a:rPr lang="ru-RU" sz="2000" dirty="0">
                <a:solidFill>
                  <a:schemeClr val="tx1"/>
                </a:solidFill>
              </a:rPr>
              <a:t>боку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інвалідам</a:t>
            </a:r>
            <a:r>
              <a:rPr lang="ru-RU" sz="2000" dirty="0" smtClean="0">
                <a:solidFill>
                  <a:schemeClr val="tx1"/>
                </a:solidFill>
              </a:rPr>
              <a:t> та людям </a:t>
            </a:r>
            <a:r>
              <a:rPr lang="ru-RU" sz="2000" dirty="0" err="1">
                <a:solidFill>
                  <a:schemeClr val="tx1"/>
                </a:solidFill>
              </a:rPr>
              <a:t>похилого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віку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340768"/>
            <a:ext cx="3209933" cy="26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0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9036496" cy="50405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Питання на практичне заняття: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1"/>
            <a:ext cx="5904656" cy="32932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Теоретичні питання:</a:t>
            </a:r>
          </a:p>
          <a:p>
            <a:pPr marL="457200" lvl="0" indent="-457200"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Класифікація </a:t>
            </a:r>
            <a:r>
              <a:rPr lang="uk-UA" sz="2000" dirty="0">
                <a:solidFill>
                  <a:schemeClr val="tx1"/>
                </a:solidFill>
              </a:rPr>
              <a:t>методів соціальної роботи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uk-UA" sz="2000" dirty="0">
                <a:solidFill>
                  <a:schemeClr val="tx1"/>
                </a:solidFill>
              </a:rPr>
              <a:t>Професійні межі застосування методів і форм соціальної роботи. </a:t>
            </a:r>
            <a:endParaRPr lang="ru-RU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Особливості командної роботи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</a:p>
          <a:p>
            <a:endParaRPr lang="uk-UA" sz="800" dirty="0">
              <a:solidFill>
                <a:schemeClr val="tx1"/>
              </a:solidFill>
            </a:endParaRPr>
          </a:p>
          <a:p>
            <a:r>
              <a:rPr lang="uk-UA" sz="2000" b="1" dirty="0" smtClean="0">
                <a:solidFill>
                  <a:schemeClr val="tx1"/>
                </a:solidFill>
              </a:rPr>
              <a:t>Творче завдання: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Навести приклади моделей соціальної роботи в громаді на тлі сучасних українських реалій, докладно розповісти хоча б про один приклад (презентація, фото- відео- матеріали вітаються).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268760"/>
            <a:ext cx="2646294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35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95736" y="44624"/>
            <a:ext cx="5795690" cy="648072"/>
          </a:xfrm>
          <a:noFill/>
          <a:ln/>
        </p:spPr>
        <p:txBody>
          <a:bodyPr/>
          <a:lstStyle/>
          <a:p>
            <a:r>
              <a:rPr lang="uk-UA" sz="3600" dirty="0"/>
              <a:t>Уявлення про громаду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64704"/>
            <a:ext cx="4536504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професійній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соціальній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термін</a:t>
            </a:r>
            <a:r>
              <a:rPr lang="ru-RU" sz="2000" dirty="0">
                <a:solidFill>
                  <a:schemeClr val="tx1"/>
                </a:solidFill>
              </a:rPr>
              <a:t> «громада» </a:t>
            </a:r>
            <a:r>
              <a:rPr lang="ru-RU" sz="2000" dirty="0" err="1">
                <a:solidFill>
                  <a:schemeClr val="tx1"/>
                </a:solidFill>
              </a:rPr>
              <a:t>найчастіше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вживають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двох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значеннях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територіальна</a:t>
            </a:r>
            <a:r>
              <a:rPr lang="ru-RU" sz="2000" dirty="0">
                <a:solidFill>
                  <a:schemeClr val="tx1"/>
                </a:solidFill>
              </a:rPr>
              <a:t> громада та громада за </a:t>
            </a:r>
            <a:r>
              <a:rPr lang="ru-RU" sz="2000" dirty="0" err="1">
                <a:solidFill>
                  <a:schemeClr val="tx1"/>
                </a:solidFill>
              </a:rPr>
              <a:t>інтересами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прихильністю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Громада як </a:t>
            </a:r>
            <a:r>
              <a:rPr lang="ru-RU" sz="2000" dirty="0" err="1">
                <a:solidFill>
                  <a:schemeClr val="tx1"/>
                </a:solidFill>
              </a:rPr>
              <a:t>об'єднання</a:t>
            </a:r>
            <a:r>
              <a:rPr lang="ru-RU" sz="2000" dirty="0">
                <a:solidFill>
                  <a:schemeClr val="tx1"/>
                </a:solidFill>
              </a:rPr>
              <a:t> людей, </a:t>
            </a:r>
            <a:r>
              <a:rPr lang="ru-RU" sz="2000" dirty="0" err="1">
                <a:solidFill>
                  <a:schemeClr val="tx1"/>
                </a:solidFill>
              </a:rPr>
              <a:t>котрі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мешкають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одній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географічній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місцевості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територіальна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громада. </a:t>
            </a:r>
            <a:r>
              <a:rPr lang="ru-RU" sz="2000" dirty="0" err="1" smtClean="0">
                <a:solidFill>
                  <a:schemeClr val="tx1"/>
                </a:solidFill>
              </a:rPr>
              <a:t>Історичне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розуміння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пов'язане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саме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приналежністю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певної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географічної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місцевості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093433"/>
            <a:ext cx="3542636" cy="31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5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483768" y="44624"/>
            <a:ext cx="4715570" cy="648072"/>
          </a:xfrm>
          <a:noFill/>
          <a:ln/>
        </p:spPr>
        <p:txBody>
          <a:bodyPr/>
          <a:lstStyle/>
          <a:p>
            <a:r>
              <a:rPr lang="uk-UA" sz="3600" dirty="0" smtClean="0"/>
              <a:t>Ознаки громади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4"/>
            <a:ext cx="5112568" cy="37856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Громада </a:t>
            </a:r>
            <a:r>
              <a:rPr lang="ru-RU" sz="2000" dirty="0">
                <a:solidFill>
                  <a:schemeClr val="tx1"/>
                </a:solidFill>
              </a:rPr>
              <a:t>за </a:t>
            </a:r>
            <a:r>
              <a:rPr lang="ru-RU" sz="2000" dirty="0" err="1">
                <a:solidFill>
                  <a:schemeClr val="tx1"/>
                </a:solidFill>
              </a:rPr>
              <a:t>інтересами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об'єднує</a:t>
            </a:r>
            <a:r>
              <a:rPr lang="ru-RU" sz="2000" dirty="0">
                <a:solidFill>
                  <a:schemeClr val="tx1"/>
                </a:solidFill>
              </a:rPr>
              <a:t> людей, </a:t>
            </a:r>
            <a:r>
              <a:rPr lang="ru-RU" sz="2000" dirty="0" err="1">
                <a:solidFill>
                  <a:schemeClr val="tx1"/>
                </a:solidFill>
              </a:rPr>
              <a:t>котрі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спільні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проблеми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наприклад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дітей-інвалідів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людей, </a:t>
            </a:r>
            <a:r>
              <a:rPr lang="ru-RU" sz="2000" dirty="0" err="1">
                <a:solidFill>
                  <a:schemeClr val="tx1"/>
                </a:solidFill>
              </a:rPr>
              <a:t>котрі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спільні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інтереси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соціальні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зв'язки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характеристики. </a:t>
            </a:r>
            <a:r>
              <a:rPr lang="ru-RU" sz="2000" dirty="0" err="1">
                <a:solidFill>
                  <a:schemeClr val="tx1"/>
                </a:solidFill>
              </a:rPr>
              <a:t>Сюди</a:t>
            </a:r>
            <a:r>
              <a:rPr lang="ru-RU" sz="2000" dirty="0">
                <a:solidFill>
                  <a:schemeClr val="tx1"/>
                </a:solidFill>
              </a:rPr>
              <a:t> ж належать </a:t>
            </a:r>
            <a:r>
              <a:rPr lang="ru-RU" sz="2000" dirty="0" err="1">
                <a:solidFill>
                  <a:schemeClr val="tx1"/>
                </a:solidFill>
              </a:rPr>
              <a:t>громади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етнічною</a:t>
            </a:r>
            <a:r>
              <a:rPr lang="ru-RU" sz="2000" dirty="0">
                <a:solidFill>
                  <a:schemeClr val="tx1"/>
                </a:solidFill>
              </a:rPr>
              <a:t>/</a:t>
            </a:r>
            <a:r>
              <a:rPr lang="ru-RU" sz="2000" dirty="0" err="1">
                <a:solidFill>
                  <a:schemeClr val="tx1"/>
                </a:solidFill>
              </a:rPr>
              <a:t>національною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ознакою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здебільшого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нині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проживають</a:t>
            </a:r>
            <a:r>
              <a:rPr lang="ru-RU" sz="2000" dirty="0">
                <a:solidFill>
                  <a:schemeClr val="tx1"/>
                </a:solidFill>
              </a:rPr>
              <a:t> компактно, але все ж люди </a:t>
            </a:r>
            <a:r>
              <a:rPr lang="ru-RU" sz="2000" dirty="0" err="1">
                <a:solidFill>
                  <a:schemeClr val="tx1"/>
                </a:solidFill>
              </a:rPr>
              <a:t>певних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національностей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відчувають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деяку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по-сучасному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кажучи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віртуальну</a:t>
            </a:r>
            <a:r>
              <a:rPr lang="ru-RU" sz="2000" dirty="0">
                <a:solidFill>
                  <a:schemeClr val="tx1"/>
                </a:solidFill>
              </a:rPr>
              <a:t>», межу, яка </a:t>
            </a:r>
            <a:r>
              <a:rPr lang="ru-RU" sz="2000" dirty="0" err="1">
                <a:solidFill>
                  <a:schemeClr val="tx1"/>
                </a:solidFill>
              </a:rPr>
              <a:t>відокремлює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98" y="1429517"/>
            <a:ext cx="3279080" cy="24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5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331640" y="44624"/>
            <a:ext cx="6371754" cy="627916"/>
          </a:xfrm>
          <a:noFill/>
          <a:ln/>
        </p:spPr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Соціальна робота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4"/>
            <a:ext cx="4104456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Послуги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надають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передусім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служби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проекти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програми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спрямовані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забезпечення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різнопланових</a:t>
            </a:r>
            <a:r>
              <a:rPr lang="ru-RU" sz="2000" dirty="0">
                <a:solidFill>
                  <a:schemeClr val="tx1"/>
                </a:solidFill>
              </a:rPr>
              <a:t> потреб </a:t>
            </a:r>
            <a:r>
              <a:rPr lang="ru-RU" sz="2000" dirty="0" err="1">
                <a:solidFill>
                  <a:schemeClr val="tx1"/>
                </a:solidFill>
              </a:rPr>
              <a:t>соціально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вразливих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</a:t>
            </a:r>
            <a:r>
              <a:rPr lang="ru-RU" sz="2000" dirty="0">
                <a:solidFill>
                  <a:schemeClr val="tx1"/>
                </a:solidFill>
              </a:rPr>
              <a:t> людей за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проживання</a:t>
            </a:r>
            <a:r>
              <a:rPr lang="ru-RU" sz="2000" dirty="0">
                <a:solidFill>
                  <a:schemeClr val="tx1"/>
                </a:solidFill>
              </a:rPr>
              <a:t>. При </a:t>
            </a:r>
            <a:r>
              <a:rPr lang="ru-RU" sz="2000" dirty="0" err="1">
                <a:solidFill>
                  <a:schemeClr val="tx1"/>
                </a:solidFill>
              </a:rPr>
              <a:t>визначенні</a:t>
            </a:r>
            <a:r>
              <a:rPr lang="ru-RU" sz="2000" dirty="0">
                <a:solidFill>
                  <a:schemeClr val="tx1"/>
                </a:solidFill>
              </a:rPr>
              <a:t> плану догляду за </a:t>
            </a:r>
            <a:r>
              <a:rPr lang="ru-RU" sz="2000" dirty="0" err="1">
                <a:solidFill>
                  <a:schemeClr val="tx1"/>
                </a:solidFill>
              </a:rPr>
              <a:t>конкретним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клієнтом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вирішальним</a:t>
            </a:r>
            <a:r>
              <a:rPr lang="ru-RU" sz="2000" dirty="0">
                <a:solidFill>
                  <a:schemeClr val="tx1"/>
                </a:solidFill>
              </a:rPr>
              <a:t> є </a:t>
            </a:r>
            <a:r>
              <a:rPr lang="ru-RU" sz="2000" dirty="0" err="1">
                <a:solidFill>
                  <a:schemeClr val="tx1"/>
                </a:solidFill>
              </a:rPr>
              <a:t>оцінювання</a:t>
            </a:r>
            <a:r>
              <a:rPr lang="ru-RU" sz="2000" dirty="0">
                <a:solidFill>
                  <a:schemeClr val="tx1"/>
                </a:solidFill>
              </a:rPr>
              <a:t> потреб </a:t>
            </a:r>
            <a:r>
              <a:rPr lang="ru-RU" sz="2000" dirty="0" err="1">
                <a:solidFill>
                  <a:schemeClr val="tx1"/>
                </a:solidFill>
              </a:rPr>
              <a:t>людини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ресурсів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40688"/>
            <a:ext cx="4037434" cy="28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46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91680" y="2332"/>
            <a:ext cx="6299746" cy="648072"/>
          </a:xfrm>
          <a:noFill/>
          <a:ln/>
        </p:spPr>
        <p:txBody>
          <a:bodyPr/>
          <a:lstStyle/>
          <a:p>
            <a:r>
              <a:rPr lang="uk-UA" sz="3600" dirty="0">
                <a:solidFill>
                  <a:schemeClr val="tx1"/>
                </a:solidFill>
              </a:rPr>
              <a:t>Соціальна робота в громаді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4"/>
            <a:ext cx="3672408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Робота 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допомоги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самовдосконаленні</a:t>
            </a:r>
            <a:r>
              <a:rPr lang="ru-RU" sz="2000" dirty="0">
                <a:solidFill>
                  <a:schemeClr val="tx1"/>
                </a:solidFill>
              </a:rPr>
              <a:t> громад шляхом </a:t>
            </a:r>
            <a:r>
              <a:rPr lang="ru-RU" sz="2000" dirty="0" err="1">
                <a:solidFill>
                  <a:schemeClr val="tx1"/>
                </a:solidFill>
              </a:rPr>
              <a:t>організації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колективних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дій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спрямованих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врівноваження</a:t>
            </a:r>
            <a:r>
              <a:rPr lang="ru-RU" sz="2000" dirty="0">
                <a:solidFill>
                  <a:schemeClr val="tx1"/>
                </a:solidFill>
              </a:rPr>
              <a:t> умов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нужденних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дискримінованих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членів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громади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185222"/>
            <a:ext cx="4795575" cy="23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02147" y="127740"/>
            <a:ext cx="6371754" cy="648072"/>
          </a:xfrm>
          <a:noFill/>
          <a:ln/>
        </p:spPr>
        <p:txBody>
          <a:bodyPr/>
          <a:lstStyle/>
          <a:p>
            <a:r>
              <a:rPr lang="uk-UA" sz="3600" dirty="0">
                <a:solidFill>
                  <a:schemeClr val="tx1"/>
                </a:solidFill>
              </a:rPr>
              <a:t>Соціальна робота в громаді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4680520" cy="35272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Робота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ru-RU" sz="2000" b="1" dirty="0" err="1">
                <a:solidFill>
                  <a:schemeClr val="tx1"/>
                </a:solidFill>
              </a:rPr>
              <a:t>громаді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стосується</a:t>
            </a:r>
            <a:r>
              <a:rPr lang="ru-RU" sz="2000" dirty="0">
                <a:solidFill>
                  <a:schemeClr val="tx1"/>
                </a:solidFill>
              </a:rPr>
              <a:t> активного </a:t>
            </a:r>
            <a:r>
              <a:rPr lang="ru-RU" sz="2000" dirty="0" err="1">
                <a:solidFill>
                  <a:schemeClr val="tx1"/>
                </a:solidFill>
              </a:rPr>
              <a:t>залучення</a:t>
            </a:r>
            <a:r>
              <a:rPr lang="ru-RU" sz="2000" dirty="0">
                <a:solidFill>
                  <a:schemeClr val="tx1"/>
                </a:solidFill>
              </a:rPr>
              <a:t> людей до </a:t>
            </a:r>
            <a:r>
              <a:rPr lang="ru-RU" sz="2000" dirty="0" err="1">
                <a:solidFill>
                  <a:schemeClr val="tx1"/>
                </a:solidFill>
              </a:rPr>
              <a:t>розв'язання</a:t>
            </a:r>
            <a:r>
              <a:rPr lang="ru-RU" sz="2000" dirty="0">
                <a:solidFill>
                  <a:schemeClr val="tx1"/>
                </a:solidFill>
              </a:rPr>
              <a:t> проблем,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впливають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їхнє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, та </a:t>
            </a:r>
            <a:r>
              <a:rPr lang="ru-RU" sz="2000" dirty="0" err="1">
                <a:solidFill>
                  <a:schemeClr val="tx1"/>
                </a:solidFill>
              </a:rPr>
              <a:t>зосереджена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стосунках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індивідами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групами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інституціями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визначають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щоденне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Робота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процес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колективного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індивідуального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розвитку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досвіду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територіальних</a:t>
            </a:r>
            <a:r>
              <a:rPr lang="ru-RU" sz="2000" dirty="0">
                <a:solidFill>
                  <a:schemeClr val="tx1"/>
                </a:solidFill>
              </a:rPr>
              <a:t> громадах та громадах за </a:t>
            </a:r>
            <a:r>
              <a:rPr lang="ru-RU" sz="2000" dirty="0" err="1">
                <a:solidFill>
                  <a:schemeClr val="tx1"/>
                </a:solidFill>
              </a:rPr>
              <a:t>інтересами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096179"/>
            <a:ext cx="2857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5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403648" y="9952"/>
            <a:ext cx="6552728" cy="649228"/>
          </a:xfrm>
          <a:noFill/>
          <a:ln/>
        </p:spPr>
        <p:txBody>
          <a:bodyPr/>
          <a:lstStyle/>
          <a:p>
            <a:r>
              <a:rPr lang="uk-UA" sz="3600" dirty="0">
                <a:solidFill>
                  <a:schemeClr val="tx1"/>
                </a:solidFill>
              </a:rPr>
              <a:t>Соціальна робота в громаді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5328592" cy="3477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Головна мета </a:t>
            </a:r>
            <a:r>
              <a:rPr lang="ru-RU" sz="2000" dirty="0" smtClean="0">
                <a:solidFill>
                  <a:schemeClr val="tx1"/>
                </a:solidFill>
              </a:rPr>
              <a:t>– у </a:t>
            </a:r>
            <a:r>
              <a:rPr lang="ru-RU" sz="2000" dirty="0" err="1">
                <a:solidFill>
                  <a:schemeClr val="tx1"/>
                </a:solidFill>
              </a:rPr>
              <a:t>роботі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тими</a:t>
            </a:r>
            <a:r>
              <a:rPr lang="ru-RU" sz="2000" dirty="0">
                <a:solidFill>
                  <a:schemeClr val="tx1"/>
                </a:solidFill>
              </a:rPr>
              <a:t> громадами,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перебувають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невигідному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становищі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задля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колективного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з'ясування</a:t>
            </a:r>
            <a:r>
              <a:rPr lang="ru-RU" sz="2000" dirty="0">
                <a:solidFill>
                  <a:schemeClr val="tx1"/>
                </a:solidFill>
              </a:rPr>
              <a:t> ними </a:t>
            </a:r>
            <a:r>
              <a:rPr lang="ru-RU" sz="2000" dirty="0" err="1">
                <a:solidFill>
                  <a:schemeClr val="tx1"/>
                </a:solidFill>
              </a:rPr>
              <a:t>своїх</a:t>
            </a:r>
            <a:r>
              <a:rPr lang="ru-RU" sz="2000" dirty="0">
                <a:solidFill>
                  <a:schemeClr val="tx1"/>
                </a:solidFill>
              </a:rPr>
              <a:t> потреб та прав, </a:t>
            </a:r>
            <a:r>
              <a:rPr lang="ru-RU" sz="2000" dirty="0" err="1">
                <a:solidFill>
                  <a:schemeClr val="tx1"/>
                </a:solidFill>
              </a:rPr>
              <a:t>визначення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досягнення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цілей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демократичним</a:t>
            </a:r>
            <a:r>
              <a:rPr lang="ru-RU" sz="2000" dirty="0">
                <a:solidFill>
                  <a:schemeClr val="tx1"/>
                </a:solidFill>
              </a:rPr>
              <a:t> шляхом, </a:t>
            </a:r>
            <a:r>
              <a:rPr lang="ru-RU" sz="2000" dirty="0" err="1">
                <a:solidFill>
                  <a:schemeClr val="tx1"/>
                </a:solidFill>
              </a:rPr>
              <a:t>поважаючи</a:t>
            </a:r>
            <a:r>
              <a:rPr lang="ru-RU" sz="2000" dirty="0">
                <a:solidFill>
                  <a:schemeClr val="tx1"/>
                </a:solidFill>
              </a:rPr>
              <a:t> потреби та права </a:t>
            </a:r>
            <a:r>
              <a:rPr lang="ru-RU" sz="2000" dirty="0" err="1" smtClean="0">
                <a:solidFill>
                  <a:schemeClr val="tx1"/>
                </a:solidFill>
              </a:rPr>
              <a:t>інших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Відомий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фахівець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Г.Чейнен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вважає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визначення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» не </a:t>
            </a:r>
            <a:r>
              <a:rPr lang="ru-RU" sz="2000" dirty="0" err="1">
                <a:solidFill>
                  <a:schemeClr val="tx1"/>
                </a:solidFill>
              </a:rPr>
              <a:t>підпадає</a:t>
            </a:r>
            <a:r>
              <a:rPr lang="ru-RU" sz="2000" dirty="0">
                <a:solidFill>
                  <a:schemeClr val="tx1"/>
                </a:solidFill>
              </a:rPr>
              <a:t> «</a:t>
            </a:r>
            <a:r>
              <a:rPr lang="ru-RU" sz="2000" dirty="0" err="1">
                <a:solidFill>
                  <a:schemeClr val="tx1"/>
                </a:solidFill>
              </a:rPr>
              <a:t>діяльність</a:t>
            </a:r>
            <a:r>
              <a:rPr lang="ru-RU" sz="2000" dirty="0">
                <a:solidFill>
                  <a:schemeClr val="tx1"/>
                </a:solidFill>
              </a:rPr>
              <a:t> будь-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влади</a:t>
            </a:r>
            <a:r>
              <a:rPr lang="ru-RU" sz="2000" dirty="0">
                <a:solidFill>
                  <a:schemeClr val="tx1"/>
                </a:solidFill>
              </a:rPr>
              <a:t> без </a:t>
            </a:r>
            <a:r>
              <a:rPr lang="ru-RU" sz="2000" dirty="0" err="1">
                <a:solidFill>
                  <a:schemeClr val="tx1"/>
                </a:solidFill>
              </a:rPr>
              <a:t>активної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участі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жителів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374216"/>
            <a:ext cx="3397920" cy="22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30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691680" y="25192"/>
            <a:ext cx="6480720" cy="648072"/>
          </a:xfrm>
          <a:noFill/>
          <a:ln/>
        </p:spPr>
        <p:txBody>
          <a:bodyPr/>
          <a:lstStyle/>
          <a:p>
            <a:r>
              <a:rPr lang="uk-UA" sz="3600" dirty="0">
                <a:solidFill>
                  <a:schemeClr val="tx1"/>
                </a:solidFill>
              </a:rPr>
              <a:t>Соціальна робота в громаді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5860"/>
            <a:ext cx="4032448" cy="2303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Практична </a:t>
            </a:r>
            <a:r>
              <a:rPr lang="ru-RU" sz="2000" dirty="0" err="1">
                <a:solidFill>
                  <a:schemeClr val="tx1"/>
                </a:solidFill>
              </a:rPr>
              <a:t>соціальна</a:t>
            </a:r>
            <a:r>
              <a:rPr lang="ru-RU" sz="2000" dirty="0">
                <a:solidFill>
                  <a:schemeClr val="tx1"/>
                </a:solidFill>
              </a:rPr>
              <a:t> робота в </a:t>
            </a:r>
            <a:r>
              <a:rPr lang="ru-RU" sz="2000" dirty="0" err="1">
                <a:solidFill>
                  <a:schemeClr val="tx1"/>
                </a:solidFill>
              </a:rPr>
              <a:t>громаді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виходить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із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кількох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припущень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По-перше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громадяни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мають</a:t>
            </a:r>
            <a:r>
              <a:rPr lang="ru-RU" sz="2000" dirty="0">
                <a:solidFill>
                  <a:schemeClr val="tx1"/>
                </a:solidFill>
              </a:rPr>
              <a:t> право </a:t>
            </a:r>
            <a:r>
              <a:rPr lang="ru-RU" sz="2000" dirty="0" err="1">
                <a:solidFill>
                  <a:schemeClr val="tx1"/>
                </a:solidFill>
              </a:rPr>
              <a:t>брати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безпосередню</a:t>
            </a:r>
            <a:r>
              <a:rPr lang="ru-RU" sz="2000" dirty="0">
                <a:solidFill>
                  <a:schemeClr val="tx1"/>
                </a:solidFill>
              </a:rPr>
              <a:t> участь у </a:t>
            </a:r>
            <a:r>
              <a:rPr lang="ru-RU" sz="2000" dirty="0" err="1">
                <a:solidFill>
                  <a:schemeClr val="tx1"/>
                </a:solidFill>
              </a:rPr>
              <a:t>виробленні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рішень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впливають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їхнє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08720"/>
            <a:ext cx="4334857" cy="30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6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8001</TotalTime>
  <Words>999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Diseño predeterminado</vt:lpstr>
      <vt:lpstr>Специфіка соціальної роботи у громаді</vt:lpstr>
      <vt:lpstr>План</vt:lpstr>
      <vt:lpstr>Уявлення про громаду</vt:lpstr>
      <vt:lpstr>Ознаки громади</vt:lpstr>
      <vt:lpstr>Соціальна робота в громаді</vt:lpstr>
      <vt:lpstr>Соціальна робота в громаді</vt:lpstr>
      <vt:lpstr>Соціальна робота в громаді</vt:lpstr>
      <vt:lpstr>Соціальна робота в громаді</vt:lpstr>
      <vt:lpstr>Соціальна робота в громаді</vt:lpstr>
      <vt:lpstr>Соціальна робота в громаді</vt:lpstr>
      <vt:lpstr>Соціальна робота в громаді</vt:lpstr>
      <vt:lpstr>Соціальна робота в громаді</vt:lpstr>
      <vt:lpstr>Соціальна робота в громаді</vt:lpstr>
      <vt:lpstr>Рівні соціальної роботи в громаді</vt:lpstr>
      <vt:lpstr>Становлення соціальної роботи в громаді</vt:lpstr>
      <vt:lpstr>Відмінності між рівнями соціальної роботи</vt:lpstr>
      <vt:lpstr>Напрями соціальної роботи в громаді</vt:lpstr>
      <vt:lpstr>Моделі роботи в громаді</vt:lpstr>
      <vt:lpstr>Моделі роботи в громаді</vt:lpstr>
      <vt:lpstr>Моделі роботи в громаді</vt:lpstr>
      <vt:lpstr>Моделі роботи в громаді</vt:lpstr>
      <vt:lpstr>Питання на практичне заняття: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Diakov</cp:lastModifiedBy>
  <cp:revision>716</cp:revision>
  <dcterms:created xsi:type="dcterms:W3CDTF">2010-05-23T14:28:12Z</dcterms:created>
  <dcterms:modified xsi:type="dcterms:W3CDTF">2017-10-31T21:39:05Z</dcterms:modified>
</cp:coreProperties>
</file>