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337" r:id="rId3"/>
    <p:sldId id="387" r:id="rId4"/>
    <p:sldId id="338" r:id="rId5"/>
    <p:sldId id="388"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419" r:id="rId37"/>
    <p:sldId id="420" r:id="rId38"/>
    <p:sldId id="421" r:id="rId39"/>
    <p:sldId id="422" r:id="rId40"/>
    <p:sldId id="296" r:id="rId41"/>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FD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13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4/6/2024</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4083071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4/6/2024</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5914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4/6/2024</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35901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4/6/2024</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504482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4/6/2024</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2292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4/6/2024</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26384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4/6/2024</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96377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4/6/2024</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96464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4/6/2024</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10544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4/6/2024</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6748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4/6/2024</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35870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4/6/2024</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31805850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8.gif"/><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3.jpeg"/><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5.jpe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jpeg"/><Relationship Id="rId7" Type="http://schemas.openxmlformats.org/officeDocument/2006/relationships/image" Target="../media/image42.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F57B0F3-A8E0-41BC-8EE0-80EDA7439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Облачно, нефтяной Paint Art">
            <a:extLst>
              <a:ext uri="{FF2B5EF4-FFF2-40B4-BE49-F238E27FC236}">
                <a16:creationId xmlns:a16="http://schemas.microsoft.com/office/drawing/2014/main" id="{3C74F552-9B88-AA3C-072F-B54938020246}"/>
              </a:ext>
            </a:extLst>
          </p:cNvPr>
          <p:cNvPicPr>
            <a:picLocks noChangeAspect="1"/>
          </p:cNvPicPr>
          <p:nvPr/>
        </p:nvPicPr>
        <p:blipFill rotWithShape="1">
          <a:blip r:embed="rId2"/>
          <a:srcRect t="7865" b="7865"/>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042BD0CA-AB68-4EF2-9E2A-C4E24BD45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00" y="2057400"/>
            <a:ext cx="6781800" cy="27432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54CDDD2-AA22-4828-D52E-A99CF12AFDA1}"/>
              </a:ext>
            </a:extLst>
          </p:cNvPr>
          <p:cNvSpPr>
            <a:spLocks noGrp="1"/>
          </p:cNvSpPr>
          <p:nvPr>
            <p:ph type="ctrTitle"/>
          </p:nvPr>
        </p:nvSpPr>
        <p:spPr>
          <a:xfrm>
            <a:off x="3390900" y="2516094"/>
            <a:ext cx="5448300" cy="1057099"/>
          </a:xfrm>
        </p:spPr>
        <p:txBody>
          <a:bodyPr>
            <a:normAutofit/>
          </a:bodyPr>
          <a:lstStyle/>
          <a:p>
            <a:r>
              <a:rPr lang="uk-UA" sz="3200" dirty="0">
                <a:solidFill>
                  <a:schemeClr val="bg2"/>
                </a:solidFill>
              </a:rPr>
              <a:t>Фізіологія рослин</a:t>
            </a:r>
            <a:endParaRPr lang="ru-UA" sz="3200" dirty="0">
              <a:solidFill>
                <a:schemeClr val="bg2"/>
              </a:solidFill>
            </a:endParaRPr>
          </a:p>
        </p:txBody>
      </p:sp>
      <p:sp>
        <p:nvSpPr>
          <p:cNvPr id="3" name="Подзаголовок 2">
            <a:extLst>
              <a:ext uri="{FF2B5EF4-FFF2-40B4-BE49-F238E27FC236}">
                <a16:creationId xmlns:a16="http://schemas.microsoft.com/office/drawing/2014/main" id="{34CD8D67-D42A-2F9C-84CB-E3E35BF2FFF4}"/>
              </a:ext>
            </a:extLst>
          </p:cNvPr>
          <p:cNvSpPr>
            <a:spLocks noGrp="1"/>
          </p:cNvSpPr>
          <p:nvPr>
            <p:ph type="subTitle" idx="1"/>
          </p:nvPr>
        </p:nvSpPr>
        <p:spPr>
          <a:xfrm>
            <a:off x="3390900" y="3713871"/>
            <a:ext cx="5448300" cy="750554"/>
          </a:xfrm>
        </p:spPr>
        <p:txBody>
          <a:bodyPr>
            <a:normAutofit/>
          </a:bodyPr>
          <a:lstStyle/>
          <a:p>
            <a:r>
              <a:rPr lang="uk-UA" sz="2000" dirty="0">
                <a:solidFill>
                  <a:schemeClr val="bg1"/>
                </a:solidFill>
              </a:rPr>
              <a:t>Лекція 9. </a:t>
            </a:r>
            <a:r>
              <a:rPr lang="uk-UA" sz="1800" dirty="0">
                <a:solidFill>
                  <a:schemeClr val="bg1"/>
                </a:solidFill>
                <a:effectLst/>
                <a:latin typeface="Bookman Old Style" panose="02050604050505020204" pitchFamily="18" charset="0"/>
                <a:ea typeface="Aptos" panose="020B0004020202020204" pitchFamily="34" charset="0"/>
                <a:cs typeface="Times New Roman" panose="02020603050405020304" pitchFamily="18" charset="0"/>
              </a:rPr>
              <a:t>Регуляція онтогенезу: внутрішні чинники</a:t>
            </a:r>
            <a:endParaRPr lang="ru-UA" sz="2000" dirty="0">
              <a:solidFill>
                <a:schemeClr val="bg1"/>
              </a:solidFill>
            </a:endParaRPr>
          </a:p>
        </p:txBody>
      </p:sp>
      <p:pic>
        <p:nvPicPr>
          <p:cNvPr id="5"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57242804-30DF-612B-3768-21C2F763F6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790" y="5984621"/>
            <a:ext cx="1802190" cy="873369"/>
          </a:xfrm>
          <a:prstGeom prst="rect">
            <a:avLst/>
          </a:prstGeom>
        </p:spPr>
      </p:pic>
    </p:spTree>
    <p:extLst>
      <p:ext uri="{BB962C8B-B14F-4D97-AF65-F5344CB8AC3E}">
        <p14:creationId xmlns:p14="http://schemas.microsoft.com/office/powerpoint/2010/main" val="118190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FAEF624B-289D-E2EB-4DC2-1D9D2A570EC0}"/>
              </a:ext>
            </a:extLst>
          </p:cNvPr>
          <p:cNvSpPr txBox="1"/>
          <p:nvPr/>
        </p:nvSpPr>
        <p:spPr>
          <a:xfrm>
            <a:off x="287693" y="771060"/>
            <a:ext cx="11616613" cy="5315879"/>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6) У пазухах листя створюються сприятливі умови для закладки і розвитку бічних пагонів (бруньок). Проте, у більшості рослин бічні пагони не розвиваються доки активно росте головний пагін. Пригнічення росту бічних бруньок на користь апікальної меристеми  називається апікальним домінуванням. Якщо видалити верхівку пагону, ріст бічних пагонів активізується.</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7) Ауксин впливає і на кореневу систему. Оскільки велика кількість ауксинів є сигналом про ріст пагонів, для забезпечення їхнього росту рослина повинна утворити більше коріння. Обробка ауксинами викликає закладку додаткового коріння на стеблі і бічного коріння на головному корені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різогенез</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Цим ефектом часто користуються в сільському господарстві, обробляючи живиці, які важко вкорінюються, розчинами ауксинів.</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68066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4A3D2694-6CF5-90F7-04A9-C7B2131194AE}"/>
              </a:ext>
            </a:extLst>
          </p:cNvPr>
          <p:cNvSpPr txBox="1"/>
          <p:nvPr/>
        </p:nvSpPr>
        <p:spPr>
          <a:xfrm>
            <a:off x="255036" y="668996"/>
            <a:ext cx="11681927" cy="5315879"/>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Стимуляція розвитку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безнасіннєвих</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плодів - один з відомих фізіологічних ефектів ауксинів.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Атрагуючий</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ефект ауксинів призводить до того, що чим більше насіння утворилося в плоді (тобто чим більше синтезується ауксинів), тим краще плід забезпечується поживними речовинами. Обробляючи безнасінні плоди розчином ауксину, можна створити у рослини "ілюзію", що насіння в них є, туди прямують поживні речовини і це стимулює розвиток плодів.</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Якщо ауксинів дуже багато, то починається синтез гормону-антагоністу - етилену. Етилен пригнічує ріст пагонів в довжину, сприяє опаданню листя, інгібує ріст головного кореня. Ця властивість дозволила використовувати синтетичний ауксин - 2.4-Д - як гербіцид, що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селективно</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вбиває дводольні.</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8799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B4F376D4-0AAA-6CE0-88AB-1AF5E52E7505}"/>
              </a:ext>
            </a:extLst>
          </p:cNvPr>
          <p:cNvSpPr txBox="1"/>
          <p:nvPr/>
        </p:nvSpPr>
        <p:spPr>
          <a:xfrm>
            <a:off x="128296" y="166119"/>
            <a:ext cx="11814888" cy="2308324"/>
          </a:xfrm>
          <a:prstGeom prst="rect">
            <a:avLst/>
          </a:prstGeom>
          <a:noFill/>
        </p:spPr>
        <p:txBody>
          <a:bodyPr wrap="square">
            <a:spAutoFit/>
          </a:bodyPr>
          <a:lstStyle/>
          <a:p>
            <a:pPr indent="457200" algn="just">
              <a:tabLst>
                <a:tab pos="2969895" algn="ctr"/>
                <a:tab pos="5940425" algn="r"/>
                <a:tab pos="457200" algn="l"/>
                <a:tab pos="2969895" algn="ctr"/>
                <a:tab pos="5940425" algn="r"/>
              </a:tabLst>
            </a:pPr>
            <a:r>
              <a:rPr lang="uk-UA" sz="2400" b="1" kern="100" dirty="0" err="1">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Цитокініни</a:t>
            </a:r>
            <a:endParaRPr lang="ru-UA" sz="2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indent="457200" algn="just">
              <a:tabLst>
                <a:tab pos="2969895" algn="ctr"/>
                <a:tab pos="5940425" algn="r"/>
                <a:tab pos="457200" algn="l"/>
                <a:tab pos="2969895" algn="ctr"/>
                <a:tab pos="5940425" algn="r"/>
              </a:tabLst>
            </a:pP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є похідними аденіну і утворюються в апікальній меристемі кореня. Багато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цитокінінів</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 насінні, яке розвивається, і плодах.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tabLst>
                <a:tab pos="2969895" algn="ctr"/>
                <a:tab pos="5940425" algn="r"/>
                <a:tab pos="457200" algn="l"/>
                <a:tab pos="2969895" algn="ctr"/>
                <a:tab pos="5940425" algn="r"/>
              </a:tabLs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Якщо ауксин транспортується по рослині зверху вниз і активно, то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 від низу до верху і пасивно з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ксилемним</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током.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EFECBE93-70D7-27DA-E719-920C7A05F6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5257" y="2474442"/>
            <a:ext cx="1788972" cy="336272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2.2. Цитокініни">
            <a:extLst>
              <a:ext uri="{FF2B5EF4-FFF2-40B4-BE49-F238E27FC236}">
                <a16:creationId xmlns:a16="http://schemas.microsoft.com/office/drawing/2014/main" id="{B3DA0CA7-63AA-22C2-C2D1-8457A856DD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11" y="4463781"/>
            <a:ext cx="5468529" cy="230832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Цитокинины">
            <a:extLst>
              <a:ext uri="{FF2B5EF4-FFF2-40B4-BE49-F238E27FC236}">
                <a16:creationId xmlns:a16="http://schemas.microsoft.com/office/drawing/2014/main" id="{59632F42-F966-E808-6B9D-7C207B39762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8839"/>
          <a:stretch/>
        </p:blipFill>
        <p:spPr bwMode="auto">
          <a:xfrm>
            <a:off x="5915202" y="3429000"/>
            <a:ext cx="4105275" cy="290883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16.5C: Цитокініни - LibreTexts - Ukrayinska">
            <a:extLst>
              <a:ext uri="{FF2B5EF4-FFF2-40B4-BE49-F238E27FC236}">
                <a16:creationId xmlns:a16="http://schemas.microsoft.com/office/drawing/2014/main" id="{1B821B5F-0B52-732B-83A6-97BFC62DC0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4280" y="2439724"/>
            <a:ext cx="1899399" cy="193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74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5DEBF9D5-8587-4302-78D1-4B8E67828E49}"/>
              </a:ext>
            </a:extLst>
          </p:cNvPr>
          <p:cNvSpPr txBox="1"/>
          <p:nvPr/>
        </p:nvSpPr>
        <p:spPr>
          <a:xfrm>
            <a:off x="133738" y="98376"/>
            <a:ext cx="11924523" cy="6661247"/>
          </a:xfrm>
          <a:prstGeom prst="rect">
            <a:avLst/>
          </a:prstGeom>
          <a:noFill/>
        </p:spPr>
        <p:txBody>
          <a:bodyPr wrap="square">
            <a:spAutoFit/>
          </a:bodyPr>
          <a:lstStyle/>
          <a:p>
            <a:pPr indent="457200" algn="just">
              <a:tabLst>
                <a:tab pos="2969895" algn="ctr"/>
                <a:tab pos="5940425" algn="r"/>
                <a:tab pos="457200" algn="l"/>
                <a:tab pos="2969895" algn="ctr"/>
                <a:tab pos="5940425" algn="r"/>
              </a:tabLst>
            </a:pPr>
            <a:r>
              <a:rPr lang="uk-UA" sz="2200" b="1" kern="10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Фізіологічні ефекти: </a:t>
            </a:r>
            <a:endParaRPr lang="ru-UA" sz="22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indent="457200" algn="just">
              <a:tabLst>
                <a:tab pos="2969895" algn="ctr"/>
                <a:tab pos="5940425" algn="r"/>
                <a:tab pos="457200" algn="l"/>
                <a:tab pos="2969895" algn="ctr"/>
                <a:tab pos="5940425" algn="r"/>
              </a:tabLst>
            </a:pP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1)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Атрагуючий</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ефект. Кінчик кореня для свого росту потребує поживних речовин. Мінеральних солей і води біля кореня в достатку, тому необхідно "притягати" продукти фотосинтезу: цукри, амінокислоти і ін. Цей ефект виявляється в зоні поділу (тобто в апікальній меристемі) кореня.</a:t>
            </a:r>
            <a:endParaRPr lang="ru-UA" sz="22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Іноді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цитокініни</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називають гормонами "омолоджування" рослинних тканин. Якщо обробити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цитокініном</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лист, підготовлений до листопада, він ще довго залишатиметься зеленим.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Цитокинін</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не дає листу загинути від виснаження, притягаючи і утримуючи в тканинах поживні речовини.</a:t>
            </a:r>
            <a:endParaRPr lang="ru-UA" sz="22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2)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і диференціювання клітин. У зоні диференціювання кореня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цитокініни</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сприяють утворенню провідної системи. Оскільки корінь потребує продуктів фотосинтезу, які по рослині розносить флоема,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цитокініни</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викликають утворення переважно елементів флоеми.</a:t>
            </a:r>
            <a:endParaRPr lang="ru-UA" sz="22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3) Підвищена концентрація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цитокінінів</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говорить рослині про благополучний розвиток кореневої системи. Це означає, що немає необхідності в новому корінні. Тобто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цитокініни</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пригнічують ріст бічного коріння</a:t>
            </a:r>
            <a:r>
              <a:rPr lang="uk-UA" sz="2200"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ru-UA"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41635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52D43157-85AF-F633-1EDD-1900E5983140}"/>
              </a:ext>
            </a:extLst>
          </p:cNvPr>
          <p:cNvSpPr txBox="1"/>
          <p:nvPr/>
        </p:nvSpPr>
        <p:spPr>
          <a:xfrm>
            <a:off x="149289" y="155861"/>
            <a:ext cx="11840547" cy="6250173"/>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4) З іншого боку, потрібні пагони, які утворять нове листя і дозволять краще забезпечувати коріння. Під дією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цитокінінів</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починають рости бічні бруньки на пагонах. Таким чином,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знімають апікальне домінування, викликане ауксинами.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Ауксини і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 антагоністи в процесі регуляції розвитку бічних бруньок. Проте, в іншому процесі - клітинних поділах - вони синергісти (тобто їх сумісна дія посилюється).</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5) Характерною є реакція продихових клітин на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якщо вода поступає в лист з кореня (тобто збагачена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цитокінінами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продихи відкриваються. Якщо вода поступає з інших органів, вона бідна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цитокінінами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(багата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абсцизовою</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кислотою) і відбувається закривання продихів.</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tabLst>
                <a:tab pos="2969895" algn="ctr"/>
                <a:tab pos="5940425" algn="r"/>
                <a:tab pos="457200" algn="l"/>
                <a:tab pos="2969895" algn="ctr"/>
                <a:tab pos="5940425" algn="r"/>
              </a:tabLs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6)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Цитокиніни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сприяють росту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безнасіннєвих</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плодів. При додаванні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цитокінінов</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ззовні, рослина вважає, що в безнасінному плоді зародки є і виявляється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атрагуючий</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ефект.</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7467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E8384281-F9C8-D958-489F-C2A062FA6C0A}"/>
              </a:ext>
            </a:extLst>
          </p:cNvPr>
          <p:cNvSpPr txBox="1"/>
          <p:nvPr/>
        </p:nvSpPr>
        <p:spPr>
          <a:xfrm>
            <a:off x="149290" y="229975"/>
            <a:ext cx="11644604" cy="1938992"/>
          </a:xfrm>
          <a:prstGeom prst="rect">
            <a:avLst/>
          </a:prstGeom>
          <a:noFill/>
        </p:spPr>
        <p:txBody>
          <a:bodyPr wrap="square">
            <a:spAutoFit/>
          </a:bodyPr>
          <a:lstStyle/>
          <a:p>
            <a:pPr indent="457200" algn="just">
              <a:tabLst>
                <a:tab pos="2969895" algn="ctr"/>
                <a:tab pos="5940425" algn="r"/>
                <a:tab pos="457200" algn="l"/>
                <a:tab pos="2969895" algn="ctr"/>
                <a:tab pos="5940425" algn="r"/>
              </a:tabLst>
            </a:pPr>
            <a:r>
              <a:rPr lang="uk-UA" sz="2400" b="1" kern="10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Гібереліни</a:t>
            </a:r>
            <a:endParaRPr lang="ru-UA" sz="2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indent="457200" algn="just">
              <a:tabLst>
                <a:tab pos="2969895" algn="ctr"/>
                <a:tab pos="5940425" algn="r"/>
                <a:tab pos="457200" algn="l"/>
                <a:tab pos="2969895" algn="ctr"/>
                <a:tab pos="5940425" algn="r"/>
              </a:tabLs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В даний час відомо більше 110 гіберелінів кислої і нейтральної природи. Найбільш відомим і поширеним гібереліном є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гіберелова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кислота (ГК). Гібереліни  є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тетрациклічними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дітерпеноїдами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і синтезуються з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ацетилкоензиму</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А в листі (можуть і в корінні).</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170" name="Picture 2" descr="BENEMÉRITA UNIVERSIDAD AUTÓNOMA DE PUEBLA">
            <a:extLst>
              <a:ext uri="{FF2B5EF4-FFF2-40B4-BE49-F238E27FC236}">
                <a16:creationId xmlns:a16="http://schemas.microsoft.com/office/drawing/2014/main" id="{8D5EBFDC-73F5-2885-C76E-936C17DA3C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751" y="2579474"/>
            <a:ext cx="6789389" cy="353659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гиббереллиновая кислота | PPDB">
            <a:extLst>
              <a:ext uri="{FF2B5EF4-FFF2-40B4-BE49-F238E27FC236}">
                <a16:creationId xmlns:a16="http://schemas.microsoft.com/office/drawing/2014/main" id="{C6770306-26EB-C094-0ADE-50D7E60F40F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611" r="17008"/>
          <a:stretch/>
        </p:blipFill>
        <p:spPr bwMode="auto">
          <a:xfrm>
            <a:off x="7153666" y="3265951"/>
            <a:ext cx="301099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Физиология растения | Суперсилы Вики | Fandom">
            <a:extLst>
              <a:ext uri="{FF2B5EF4-FFF2-40B4-BE49-F238E27FC236}">
                <a16:creationId xmlns:a16="http://schemas.microsoft.com/office/drawing/2014/main" id="{3F1142B5-0409-F04D-FF62-E1F12ABCA2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65094" y="2098196"/>
            <a:ext cx="1989135" cy="373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587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239D9EF7-43AB-E595-8E3A-6D1697370AAB}"/>
              </a:ext>
            </a:extLst>
          </p:cNvPr>
          <p:cNvSpPr txBox="1"/>
          <p:nvPr/>
        </p:nvSpPr>
        <p:spPr>
          <a:xfrm>
            <a:off x="203718" y="96421"/>
            <a:ext cx="11784563" cy="6665158"/>
          </a:xfrm>
          <a:prstGeom prst="rect">
            <a:avLst/>
          </a:prstGeom>
          <a:noFill/>
        </p:spPr>
        <p:txBody>
          <a:bodyPr wrap="square">
            <a:spAutoFit/>
          </a:bodyPr>
          <a:lstStyle/>
          <a:p>
            <a:pPr indent="457200" algn="just">
              <a:lnSpc>
                <a:spcPct val="107000"/>
              </a:lnSpc>
            </a:pPr>
            <a:r>
              <a:rPr lang="uk-UA" sz="2000" b="1" kern="10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Фізіологічні ефекти гіберелінів: </a:t>
            </a:r>
            <a:endParaRPr lang="ru-UA" sz="20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1) Діють гібереліни перш за все на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інтеркалярні</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меристеми, розташовані в безпосередній близькості від вузлів, до яких прикріплене листя, викликаючи їх розтягування. Чим більша площа листа, тим довше міжвузля під ним. Це означає, що крупний зелений лист виробляє гібереліну більше і подає могутніший сигнал в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інтеркалярну</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меристему. Клітини активніше діляться і міжвузля під крупним листом виявляється довшим, що сприяє формування листової мозаїки.</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Дещо складніше фізіологічна відповідь на гіберелін у розеткових рослин. На початку сезону вони утворюють прикореневу розетку листя. Не дивлячись на крупні розміри листя, міжвузля між ними не збільшуються.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Гібереліновий</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сигнал прямує до верхівки пагону, і коли він перевищує деякий поріг, ця меристема починає утворення суцвіть. У суцвіттях розеткових рослин листя поступається в розмірах прикореневим, але міжвузля на квітковому пагоні набагато довше. Це обумовлено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гібереліновими</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сигналами, що поступають в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інтеркалярні</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меристеми з нижче лежачого листя розетки.</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Біосинтез гіберелінів можна подавити за допомогою деяких </a:t>
            </a:r>
            <a:r>
              <a:rPr lang="uk-UA" sz="2000" b="1" i="1" kern="100" dirty="0">
                <a:effectLst/>
                <a:latin typeface="Bookman Old Style" panose="02050604050505020204" pitchFamily="18" charset="0"/>
                <a:ea typeface="Aptos" panose="020B0004020202020204" pitchFamily="34" charset="0"/>
                <a:cs typeface="Times New Roman" panose="02020603050405020304" pitchFamily="18" charset="0"/>
              </a:rPr>
              <a:t>ретардантів </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(один з таких агентів -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паклобутразол</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Якщо при вирощуванні високорослих сортів вчасно провести обробку ретардантом, то вийдуть "штучні карлики" (хризантема, каланхое і ін.). </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11581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F98C5384-47F0-FE29-18E3-05BDF941EF40}"/>
              </a:ext>
            </a:extLst>
          </p:cNvPr>
          <p:cNvSpPr txBox="1"/>
          <p:nvPr/>
        </p:nvSpPr>
        <p:spPr>
          <a:xfrm>
            <a:off x="205273" y="322476"/>
            <a:ext cx="11849878" cy="5813643"/>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2)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Атрагуючий</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ефект гіберелінів</a:t>
            </a:r>
            <a:r>
              <a:rPr lang="uk-UA" sz="2400" b="1" kern="100" dirty="0">
                <a:solidFill>
                  <a:srgbClr val="00008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має місце при проростанні зерна</a:t>
            </a:r>
            <a:r>
              <a:rPr lang="uk-UA" sz="2400" b="1" kern="100" dirty="0">
                <a:solidFill>
                  <a:srgbClr val="00008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Краще всього цей процес вивчений у злаків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ячміню</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жита, пшениці), оскільки має важливе практичне значення для виробництва пива.</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Гібереліни стимулюють проростання не тільки насіння злаків, але і інших рослин. У соняшника і гарбуза ці гормони запускають гідроліз запасних жирів і їх окислення до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сахарів</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у бобів мобілізують гранули запасних білків і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т.п</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Саме тому гібереліном рекомендують обробляти насіння, бульби і цибулини перед посадкою: збільшується % проростання, ріст стає активнішим.</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Ще один приклад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атрагуючої</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дії гіберелінів - стимуляція розвитку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безнасіннєвих</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плодів. Особливе це важливо при вирощуванні безкісточкових сортів винограду. Якщо застосувати гіберелін, ягоди виходять крупнішими і урожай зростає.</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83159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3D923922-00BD-C4D5-2BD5-906FBBEE514C}"/>
              </a:ext>
            </a:extLst>
          </p:cNvPr>
          <p:cNvSpPr txBox="1"/>
          <p:nvPr/>
        </p:nvSpPr>
        <p:spPr>
          <a:xfrm>
            <a:off x="287694" y="384033"/>
            <a:ext cx="11616612" cy="1261564"/>
          </a:xfrm>
          <a:prstGeom prst="rect">
            <a:avLst/>
          </a:prstGeom>
          <a:noFill/>
        </p:spPr>
        <p:txBody>
          <a:bodyPr wrap="square">
            <a:spAutoFit/>
          </a:bodyPr>
          <a:lstStyle/>
          <a:p>
            <a:pPr indent="457200" algn="just">
              <a:lnSpc>
                <a:spcPct val="107000"/>
              </a:lnSpc>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3) За допомогою гібереліну можна викликати зміну статі у рослин.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4) Гіберелін стимулює цвітіння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короткоденних</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рослин.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E53C911C-7E5D-A5E8-73BE-A330B7A8FD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5934" y="1436914"/>
            <a:ext cx="2326046" cy="4372265"/>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Гиббереллин – гормон молодости для растений — Fitofert Россия">
            <a:extLst>
              <a:ext uri="{FF2B5EF4-FFF2-40B4-BE49-F238E27FC236}">
                <a16:creationId xmlns:a16="http://schemas.microsoft.com/office/drawing/2014/main" id="{DC9EE9EC-B61A-4D17-D89A-AFA673D662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64" y="2029620"/>
            <a:ext cx="5216585" cy="4177425"/>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Гиббереллин – гормон молодости для растений — Fitofert Россия">
            <a:extLst>
              <a:ext uri="{FF2B5EF4-FFF2-40B4-BE49-F238E27FC236}">
                <a16:creationId xmlns:a16="http://schemas.microsoft.com/office/drawing/2014/main" id="{7559555F-D28C-DC4E-4754-A0348E6A24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1893" y="4478694"/>
            <a:ext cx="4359994" cy="2292513"/>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Вещества регуляторы роста растений | Блог гроушопа RastOk">
            <a:extLst>
              <a:ext uri="{FF2B5EF4-FFF2-40B4-BE49-F238E27FC236}">
                <a16:creationId xmlns:a16="http://schemas.microsoft.com/office/drawing/2014/main" id="{3569E8CD-55DF-0E4A-EF56-2574650083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2602" y="1755247"/>
            <a:ext cx="3765291" cy="249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09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5114302D-57EE-DD82-AE31-BC1CC06B3A56}"/>
              </a:ext>
            </a:extLst>
          </p:cNvPr>
          <p:cNvSpPr txBox="1"/>
          <p:nvPr/>
        </p:nvSpPr>
        <p:spPr>
          <a:xfrm>
            <a:off x="236375" y="237845"/>
            <a:ext cx="11719249" cy="1938992"/>
          </a:xfrm>
          <a:prstGeom prst="rect">
            <a:avLst/>
          </a:prstGeom>
          <a:noFill/>
        </p:spPr>
        <p:txBody>
          <a:bodyPr wrap="square">
            <a:spAutoFit/>
          </a:bodyPr>
          <a:lstStyle/>
          <a:p>
            <a:pPr indent="457200" algn="just">
              <a:tabLst>
                <a:tab pos="2969895" algn="ctr"/>
                <a:tab pos="5940425" algn="r"/>
                <a:tab pos="457200" algn="l"/>
                <a:tab pos="2969895" algn="ctr"/>
                <a:tab pos="5940425" algn="r"/>
              </a:tabLst>
            </a:pPr>
            <a:r>
              <a:rPr lang="uk-UA" sz="2400" b="1" kern="100" dirty="0" err="1">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Абсцизова</a:t>
            </a:r>
            <a:r>
              <a:rPr lang="uk-UA" sz="2400" b="1" kern="10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 кислота</a:t>
            </a:r>
            <a:endParaRPr lang="ru-UA" sz="2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indent="457200" algn="just">
              <a:tabLst>
                <a:tab pos="2969895" algn="ctr"/>
                <a:tab pos="5940425" algn="r"/>
                <a:tab pos="457200" algn="l"/>
                <a:tab pos="2969895" algn="ctr"/>
                <a:tab pos="5940425" algn="r"/>
              </a:tabLs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Вона синтезується в старіючому листі і кореневому чохлику двома шляхами: з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мевалонової</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кислоти або шляхом розпаду каротиноїдів. Транспортується по судинах і ситовидних трубках у всіх напрямках.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D83C64AB-611D-2D7F-B0EC-7E731C2000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6522" y="1894114"/>
            <a:ext cx="2097707" cy="3943058"/>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Абсцизовая кислота - HimFaq.ru - химический портал химфак">
            <a:extLst>
              <a:ext uri="{FF2B5EF4-FFF2-40B4-BE49-F238E27FC236}">
                <a16:creationId xmlns:a16="http://schemas.microsoft.com/office/drawing/2014/main" id="{71631AD2-CDA8-CAEE-E8B3-088D0516B7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525" y="3467108"/>
            <a:ext cx="2233226" cy="1879836"/>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Абсцизовая кислота (АБК) - «гормон покоя», «гормон засухи», антагонист  гиббереллинов - презентация онлайн">
            <a:extLst>
              <a:ext uri="{FF2B5EF4-FFF2-40B4-BE49-F238E27FC236}">
                <a16:creationId xmlns:a16="http://schemas.microsoft.com/office/drawing/2014/main" id="{5D54C029-3B45-EDE5-AECE-5C430E9B141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503"/>
          <a:stretch/>
        </p:blipFill>
        <p:spPr bwMode="auto">
          <a:xfrm>
            <a:off x="236375" y="2441358"/>
            <a:ext cx="6802554" cy="415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91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pic>
        <p:nvPicPr>
          <p:cNvPr id="1026" name="Picture 2" descr="Физиология растения | Суперсилы Вики | Fandom">
            <a:extLst>
              <a:ext uri="{FF2B5EF4-FFF2-40B4-BE49-F238E27FC236}">
                <a16:creationId xmlns:a16="http://schemas.microsoft.com/office/drawing/2014/main" id="{5FAFDCEB-8FB4-6279-4E02-86BF1CB61E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6688" y="3300385"/>
            <a:ext cx="1496572" cy="28131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AD2819-0E1A-5E46-B920-5D8CDE311333}"/>
              </a:ext>
            </a:extLst>
          </p:cNvPr>
          <p:cNvSpPr txBox="1"/>
          <p:nvPr/>
        </p:nvSpPr>
        <p:spPr>
          <a:xfrm>
            <a:off x="48618" y="253579"/>
            <a:ext cx="11765902" cy="3175421"/>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Складна будова рослинного організму вимагає досконалих систем його управління. Цілісність будь-якого організму забезпечується системами регуляції. Розрізняють системи внутрішньоклітинної регуляції і міжклітинної.</a:t>
            </a:r>
            <a:endParaRPr lang="ru-UA" sz="2400" b="1" dirty="0">
              <a:effectLst/>
              <a:latin typeface="Bookman Old Style" panose="02050604050505020204" pitchFamily="18" charset="0"/>
              <a:ea typeface="Times New Roman" panose="02020603050405020304" pitchFamily="18" charset="0"/>
            </a:endParaRPr>
          </a:p>
          <a:p>
            <a:pPr indent="457200" algn="just">
              <a:lnSpc>
                <a:spcPct val="107000"/>
              </a:lnSpc>
            </a:pPr>
            <a:r>
              <a:rPr lang="uk-UA" sz="2400" b="1" kern="10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Внутрішньоклітинні</a:t>
            </a:r>
            <a:r>
              <a:rPr lang="uk-UA" sz="2400" b="1" kern="100" spc="-6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системи</a:t>
            </a:r>
            <a:r>
              <a:rPr lang="uk-UA" sz="2400" b="1" kern="100" spc="-35"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spc="-1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регуляції</a:t>
            </a:r>
            <a:endParaRPr lang="ru-UA" sz="2400" b="1" kern="10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endParaRPr>
          </a:p>
          <a:p>
            <a:pPr marL="147955" indent="457200" algn="just"/>
            <a:r>
              <a:rPr lang="uk-UA" sz="2400" b="1" dirty="0">
                <a:effectLst/>
                <a:latin typeface="Bookman Old Style" panose="02050604050505020204" pitchFamily="18" charset="0"/>
                <a:ea typeface="Times New Roman" panose="02020603050405020304" pitchFamily="18" charset="0"/>
              </a:rPr>
              <a:t>В ході еволюції спочатку виникли внутрішньоклітинні системи регуляції. До них відноситься регуляція на рівні ферментів, генетична й мембранна. Всі ці системи тісно пов'язані між собою.</a:t>
            </a:r>
            <a:endParaRPr lang="ru-UA" sz="2400" b="1" dirty="0">
              <a:effectLst/>
              <a:latin typeface="Bookman Old Style" panose="02050604050505020204" pitchFamily="18" charset="0"/>
              <a:ea typeface="Times New Roman" panose="02020603050405020304" pitchFamily="18" charset="0"/>
            </a:endParaRPr>
          </a:p>
        </p:txBody>
      </p:sp>
      <p:pic>
        <p:nvPicPr>
          <p:cNvPr id="3074" name="Picture 2" descr="Ученые исследуют происхождение ферментов">
            <a:extLst>
              <a:ext uri="{FF2B5EF4-FFF2-40B4-BE49-F238E27FC236}">
                <a16:creationId xmlns:a16="http://schemas.microsoft.com/office/drawing/2014/main" id="{8E559FCD-70C9-E840-C9F4-6FFCB12902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09" y="3971818"/>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ДНК: что это такое, как работает, на что влияет, структура и функции">
            <a:extLst>
              <a:ext uri="{FF2B5EF4-FFF2-40B4-BE49-F238E27FC236}">
                <a16:creationId xmlns:a16="http://schemas.microsoft.com/office/drawing/2014/main" id="{EC93F1DB-C49E-35C8-8038-E92DE0C80B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6324" y="4262437"/>
            <a:ext cx="4182114" cy="234198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Цитоплазматическая мембрана | справочник Пестициды.ru">
            <a:extLst>
              <a:ext uri="{FF2B5EF4-FFF2-40B4-BE49-F238E27FC236}">
                <a16:creationId xmlns:a16="http://schemas.microsoft.com/office/drawing/2014/main" id="{DD1EEA24-A51E-A406-4F47-866565DD53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5098" y="3429000"/>
            <a:ext cx="3535953" cy="297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33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AFDA639B-F22B-4E4F-0821-3820F55C728C}"/>
              </a:ext>
            </a:extLst>
          </p:cNvPr>
          <p:cNvSpPr txBox="1"/>
          <p:nvPr/>
        </p:nvSpPr>
        <p:spPr>
          <a:xfrm>
            <a:off x="74645" y="114086"/>
            <a:ext cx="11877869" cy="6629828"/>
          </a:xfrm>
          <a:prstGeom prst="rect">
            <a:avLst/>
          </a:prstGeom>
          <a:noFill/>
        </p:spPr>
        <p:txBody>
          <a:bodyPr wrap="square">
            <a:spAutoFit/>
          </a:bodyPr>
          <a:lstStyle/>
          <a:p>
            <a:pPr indent="457200" algn="just">
              <a:tabLst>
                <a:tab pos="2969895" algn="ctr"/>
                <a:tab pos="5940425" algn="r"/>
                <a:tab pos="457200" algn="l"/>
                <a:tab pos="2969895" algn="ctr"/>
                <a:tab pos="5940425" algn="r"/>
              </a:tabLst>
            </a:pPr>
            <a:r>
              <a:rPr lang="uk-UA" sz="2200" b="1" u="sng" kern="10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Фізіологічні ефекти</a:t>
            </a:r>
            <a:r>
              <a:rPr lang="uk-UA" sz="2200" b="1" kern="10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  </a:t>
            </a:r>
            <a:endParaRPr lang="ru-UA" sz="22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indent="457200" algn="just">
              <a:tabLst>
                <a:tab pos="2969895" algn="ctr"/>
                <a:tab pos="5940425" algn="r"/>
                <a:tab pos="457200" algn="l"/>
                <a:tab pos="2969895" algn="ctr"/>
                <a:tab pos="5940425" algn="r"/>
              </a:tabLst>
            </a:pP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Абсцизова</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кислота (АБК) гальмує ріст рослин і є антагоністом стимуляторів росту. </a:t>
            </a:r>
            <a:endParaRPr lang="ru-UA" sz="22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Bef>
                <a:spcPts val="800"/>
              </a:spcBef>
              <a:spcAft>
                <a:spcPts val="400"/>
              </a:spcAft>
            </a:pPr>
            <a:r>
              <a:rPr lang="uk-UA" sz="2200" b="1" kern="100" dirty="0">
                <a:effectLst/>
                <a:latin typeface="Bookman Old Style" panose="02050604050505020204" pitchFamily="18" charset="0"/>
                <a:ea typeface="Times New Roman" panose="02020603050405020304" pitchFamily="18" charset="0"/>
                <a:cs typeface="Times New Roman" panose="02020603050405020304" pitchFamily="18" charset="0"/>
              </a:rPr>
              <a:t>1) АБК- гормон осмотичного стресу. Вона з'являється в клітині у відповідь на зміну стану води (водний дефіцит), викликану  посухою або охолоджуванням. У клітині підвищується концентрація </a:t>
            </a:r>
            <a:r>
              <a:rPr lang="uk-UA" sz="2200" b="1" kern="100" dirty="0" err="1">
                <a:effectLst/>
                <a:latin typeface="Bookman Old Style" panose="02050604050505020204" pitchFamily="18" charset="0"/>
                <a:ea typeface="Times New Roman" panose="02020603050405020304" pitchFamily="18" charset="0"/>
                <a:cs typeface="Times New Roman" panose="02020603050405020304" pitchFamily="18" charset="0"/>
              </a:rPr>
              <a:t>осмотично</a:t>
            </a:r>
            <a:r>
              <a:rPr lang="uk-UA" sz="2200" b="1" kern="100" dirty="0">
                <a:effectLst/>
                <a:latin typeface="Bookman Old Style" panose="02050604050505020204" pitchFamily="18" charset="0"/>
                <a:ea typeface="Times New Roman" panose="02020603050405020304" pitchFamily="18" charset="0"/>
                <a:cs typeface="Times New Roman" panose="02020603050405020304" pitchFamily="18" charset="0"/>
              </a:rPr>
              <a:t> активних речовин: амінокислоти </a:t>
            </a:r>
            <a:r>
              <a:rPr lang="uk-UA" sz="2200" b="1" kern="100" dirty="0" err="1">
                <a:effectLst/>
                <a:latin typeface="Bookman Old Style" panose="02050604050505020204" pitchFamily="18" charset="0"/>
                <a:ea typeface="Times New Roman" panose="02020603050405020304" pitchFamily="18" charset="0"/>
                <a:cs typeface="Times New Roman" panose="02020603050405020304" pitchFamily="18" charset="0"/>
              </a:rPr>
              <a:t>оксипроліну</a:t>
            </a:r>
            <a:r>
              <a:rPr lang="uk-UA" sz="2200" b="1" kern="100" dirty="0">
                <a:effectLst/>
                <a:latin typeface="Bookman Old Style" panose="02050604050505020204" pitchFamily="18" charset="0"/>
                <a:ea typeface="Times New Roman" panose="02020603050405020304" pitchFamily="18" charset="0"/>
                <a:cs typeface="Times New Roman" panose="02020603050405020304" pitchFamily="18" charset="0"/>
              </a:rPr>
              <a:t>, сахарози і інших низькомолекулярних речовин. Осмотичний тиск збільшується, а це перешкоджає втраті води. Якщо в навколишньому середовищі є вода, вона починає активніше поступати в клітину. Окрім цього в клітинах з'являється невеличкий білок </a:t>
            </a:r>
            <a:r>
              <a:rPr lang="uk-UA" sz="2200" b="1" kern="100" dirty="0" err="1">
                <a:effectLst/>
                <a:latin typeface="Bookman Old Style" panose="02050604050505020204" pitchFamily="18" charset="0"/>
                <a:ea typeface="Times New Roman" panose="02020603050405020304" pitchFamily="18" charset="0"/>
                <a:cs typeface="Times New Roman" panose="02020603050405020304" pitchFamily="18" charset="0"/>
              </a:rPr>
              <a:t>осмотин</a:t>
            </a:r>
            <a:r>
              <a:rPr lang="uk-UA" sz="2200" b="1" kern="100" dirty="0">
                <a:effectLst/>
                <a:latin typeface="Bookman Old Style" panose="02050604050505020204" pitchFamily="18" charset="0"/>
                <a:ea typeface="Times New Roman" panose="02020603050405020304" pitchFamily="18" charset="0"/>
                <a:cs typeface="Times New Roman" panose="02020603050405020304" pitchFamily="18" charset="0"/>
              </a:rPr>
              <a:t>, здатний утворити особливо багато водневих </a:t>
            </a:r>
            <a:r>
              <a:rPr lang="uk-UA" sz="2200" b="1" kern="100" dirty="0" err="1">
                <a:effectLst/>
                <a:latin typeface="Bookman Old Style" panose="02050604050505020204" pitchFamily="18" charset="0"/>
                <a:ea typeface="Times New Roman" panose="02020603050405020304" pitchFamily="18" charset="0"/>
                <a:cs typeface="Times New Roman" panose="02020603050405020304" pitchFamily="18" charset="0"/>
              </a:rPr>
              <a:t>зв'язків</a:t>
            </a:r>
            <a:r>
              <a:rPr lang="uk-UA" sz="2200" b="1" kern="100" dirty="0">
                <a:effectLst/>
                <a:latin typeface="Bookman Old Style" panose="02050604050505020204" pitchFamily="18" charset="0"/>
                <a:ea typeface="Times New Roman" panose="02020603050405020304" pitchFamily="18" charset="0"/>
                <a:cs typeface="Times New Roman" panose="02020603050405020304" pitchFamily="18" charset="0"/>
              </a:rPr>
              <a:t> з водою. У відповідь на АБК в клітині синтезуються </a:t>
            </a:r>
            <a:r>
              <a:rPr lang="uk-UA" sz="2200" b="1" kern="100" dirty="0" err="1">
                <a:effectLst/>
                <a:latin typeface="Bookman Old Style" panose="02050604050505020204" pitchFamily="18" charset="0"/>
                <a:ea typeface="Times New Roman" panose="02020603050405020304" pitchFamily="18" charset="0"/>
                <a:cs typeface="Times New Roman" panose="02020603050405020304" pitchFamily="18" charset="0"/>
              </a:rPr>
              <a:t>поліаміни</a:t>
            </a:r>
            <a:r>
              <a:rPr lang="uk-UA" sz="2200" b="1" kern="1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200" b="1" kern="100" dirty="0" err="1">
                <a:effectLst/>
                <a:latin typeface="Bookman Old Style" panose="02050604050505020204" pitchFamily="18" charset="0"/>
                <a:ea typeface="Times New Roman" panose="02020603050405020304" pitchFamily="18" charset="0"/>
                <a:cs typeface="Times New Roman" panose="02020603050405020304" pitchFamily="18" charset="0"/>
              </a:rPr>
              <a:t>спермідин</a:t>
            </a:r>
            <a:r>
              <a:rPr lang="uk-UA" sz="2200" b="1" kern="1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200" b="1" kern="100" dirty="0" err="1">
                <a:effectLst/>
                <a:latin typeface="Bookman Old Style" panose="02050604050505020204" pitchFamily="18" charset="0"/>
                <a:ea typeface="Times New Roman" panose="02020603050405020304" pitchFamily="18" charset="0"/>
                <a:cs typeface="Times New Roman" panose="02020603050405020304" pitchFamily="18" charset="0"/>
              </a:rPr>
              <a:t>путресцин</a:t>
            </a:r>
            <a:r>
              <a:rPr lang="uk-UA" sz="2200" b="1" kern="100" dirty="0">
                <a:effectLst/>
                <a:latin typeface="Bookman Old Style" panose="02050604050505020204" pitchFamily="18" charset="0"/>
                <a:ea typeface="Times New Roman" panose="02020603050405020304" pitchFamily="18" charset="0"/>
                <a:cs typeface="Times New Roman" panose="02020603050405020304" pitchFamily="18" charset="0"/>
              </a:rPr>
              <a:t>). Ці речовини мають позитивний заряд за рахунок </a:t>
            </a:r>
            <a:r>
              <a:rPr lang="uk-UA" sz="2200" b="1" kern="100" dirty="0" err="1">
                <a:effectLst/>
                <a:latin typeface="Bookman Old Style" panose="02050604050505020204" pitchFamily="18" charset="0"/>
                <a:ea typeface="Times New Roman" panose="02020603050405020304" pitchFamily="18" charset="0"/>
                <a:cs typeface="Times New Roman" panose="02020603050405020304" pitchFamily="18" charset="0"/>
              </a:rPr>
              <a:t>протонованих</a:t>
            </a:r>
            <a:r>
              <a:rPr lang="uk-UA" sz="2200" b="1" kern="100" dirty="0">
                <a:effectLst/>
                <a:latin typeface="Bookman Old Style" panose="02050604050505020204" pitchFamily="18" charset="0"/>
                <a:ea typeface="Times New Roman" panose="02020603050405020304" pitchFamily="18" charset="0"/>
                <a:cs typeface="Times New Roman" panose="02020603050405020304" pitchFamily="18" charset="0"/>
              </a:rPr>
              <a:t> атомів азоту. Молекули ДНК і РНК заряджені негативно, тому вони легко асоціюють з молекулами </a:t>
            </a:r>
            <a:r>
              <a:rPr lang="uk-UA" sz="2200" b="1" kern="100" dirty="0" err="1">
                <a:effectLst/>
                <a:latin typeface="Bookman Old Style" panose="02050604050505020204" pitchFamily="18" charset="0"/>
                <a:ea typeface="Times New Roman" panose="02020603050405020304" pitchFamily="18" charset="0"/>
                <a:cs typeface="Times New Roman" panose="02020603050405020304" pitchFamily="18" charset="0"/>
              </a:rPr>
              <a:t>поліамінів</a:t>
            </a:r>
            <a:r>
              <a:rPr lang="uk-UA" sz="2200" b="1" kern="100" dirty="0">
                <a:effectLst/>
                <a:latin typeface="Bookman Old Style" panose="02050604050505020204" pitchFamily="18" charset="0"/>
                <a:ea typeface="Times New Roman" panose="02020603050405020304" pitchFamily="18" charset="0"/>
                <a:cs typeface="Times New Roman" panose="02020603050405020304" pitchFamily="18" charset="0"/>
              </a:rPr>
              <a:t>. Комплекси нуклеїнових кислот з </a:t>
            </a:r>
            <a:r>
              <a:rPr lang="uk-UA" sz="2200" b="1" kern="100" dirty="0" err="1">
                <a:effectLst/>
                <a:latin typeface="Bookman Old Style" panose="02050604050505020204" pitchFamily="18" charset="0"/>
                <a:ea typeface="Times New Roman" panose="02020603050405020304" pitchFamily="18" charset="0"/>
                <a:cs typeface="Times New Roman" panose="02020603050405020304" pitchFamily="18" charset="0"/>
              </a:rPr>
              <a:t>поліамінами</a:t>
            </a:r>
            <a:r>
              <a:rPr lang="uk-UA" sz="2200" b="1" kern="100" dirty="0">
                <a:effectLst/>
                <a:latin typeface="Bookman Old Style" panose="02050604050505020204" pitchFamily="18" charset="0"/>
                <a:ea typeface="Times New Roman" panose="02020603050405020304" pitchFamily="18" charset="0"/>
                <a:cs typeface="Times New Roman" panose="02020603050405020304" pitchFamily="18" charset="0"/>
              </a:rPr>
              <a:t> стійкіші до зневоднення. Синтез нової ДНК і РНК під дією АБК припиняється, клітина переходить в стан спокою.</a:t>
            </a:r>
            <a:endParaRPr lang="ru-UA" sz="2200" b="1" kern="100" dirty="0">
              <a:effectLst/>
              <a:latin typeface="Aptos Display"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245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CF972BD5-9221-7D38-7F6D-62478747D1B7}"/>
              </a:ext>
            </a:extLst>
          </p:cNvPr>
          <p:cNvSpPr txBox="1"/>
          <p:nvPr/>
        </p:nvSpPr>
        <p:spPr>
          <a:xfrm>
            <a:off x="205274" y="573474"/>
            <a:ext cx="9517225" cy="5711051"/>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2) Щоб боротися з водним дефіцитом, потрібно перш за все закрити продихи. Дійсно, АБК за 10-15 хвилин закриває продихові щілини у самих різних рослин. Водний дефіцит може спостерігатися не в листі, а в корінні. Тоді корінь подає сигнал через АБК і продихи закриваються. У сильну посуху рослина скидає старе (нижнє) листя,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прагнучи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позбавиться зайвої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випарювальної</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поверхні. В цьому випадку АБК відповідає за листопад.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3) При водному дефіциті повинні зупинитися процеси росту (адже на 95-98 % органи рослин складаються з води). АБК пригнічує розтягування клітин, викликане ауксином і припиняє транспорт самого ауксину.</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B05AF7AC-12CC-5F34-9F8D-A22C9F6EA1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4299" y="1399592"/>
            <a:ext cx="2345901" cy="440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033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259A4E2A-A0B8-E69B-BD14-ED3C08792394}"/>
              </a:ext>
            </a:extLst>
          </p:cNvPr>
          <p:cNvSpPr txBox="1"/>
          <p:nvPr/>
        </p:nvSpPr>
        <p:spPr>
          <a:xfrm>
            <a:off x="3377681" y="553615"/>
            <a:ext cx="8730323" cy="5213287"/>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4) АБК викликає перехід рослини в стан фізіологічного спокою, коли не спостерігається видимого росту. Але поділ клітин все одно відбувається.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Мерістеми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продовжують працювати. В результаті на насиченому АБК пагоні розвиваються бруньки - пагони майбутнього року. АБК продовжує діяти на бруньки на протязі всього літа. Закінчується її дія у різних рослин в різний час. У дерев помірної зони дія АБК припиняється в зимові місяці і починається видимий ріст. Тому в другій половині зими бруньки охоче розпускаються, якщо перенести рослини в тепле приміщення.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B2A132DE-C8BC-F366-C7E3-34E7C4FF9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96834" y="769484"/>
            <a:ext cx="2658627" cy="499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9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5C2A8217-66F9-01E8-32A3-02DAD9CFA6BA}"/>
              </a:ext>
            </a:extLst>
          </p:cNvPr>
          <p:cNvSpPr txBox="1"/>
          <p:nvPr/>
        </p:nvSpPr>
        <p:spPr>
          <a:xfrm>
            <a:off x="147735" y="414921"/>
            <a:ext cx="11896530" cy="6006516"/>
          </a:xfrm>
          <a:prstGeom prst="rect">
            <a:avLst/>
          </a:prstGeom>
          <a:noFill/>
        </p:spPr>
        <p:txBody>
          <a:bodyPr wrap="square">
            <a:spAutoFit/>
          </a:bodyPr>
          <a:lstStyle/>
          <a:p>
            <a:pPr indent="457200" algn="just">
              <a:lnSpc>
                <a:spcPct val="107000"/>
              </a:lnSpc>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5)  Регуляція спокою насіння. Найглибший фізіологічний спокій - це спокій насіння, який може продовжуватися десятками років. Глибина підсушування насіння і концентрація АБК, що накопичується в ньому, у різних видів різниться. Так, насіння лісових рослин (проліски,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галантуси</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і ін.) практично не зневоднене і не пристосоване до сильного підсушування. Накопичена АБК діє впродовж  всього літа і часто восени, заважаючи їм проростати. У степових і пустинних рослин (ковили, тюльпани) насіння всихає дуже сильно, а АБК руйнується лише після сезону дощів і зимової прохолоди. Особливо багато АБК накопичується в зрілому насінні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піонів</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000" b="1" kern="100" dirty="0" err="1">
                <a:effectLst/>
                <a:latin typeface="Bookman Old Style" panose="02050604050505020204" pitchFamily="18" charset="0"/>
                <a:ea typeface="Aptos" panose="020B0004020202020204" pitchFamily="34" charset="0"/>
                <a:cs typeface="Times New Roman" panose="02020603050405020304" pitchFamily="18" charset="0"/>
              </a:rPr>
              <a:t>гльоду</a:t>
            </a: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 вовчого лика. Що б запустити процеси її руйнування доводиться двічі охолоджувати насіння. Для надійного отримання сходів рекомендується збирати злегка недостигле насіння - вміст АБК у ньому нижчий за повністю достигле насіння. </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pPr>
            <a:r>
              <a:rPr lang="uk-UA" sz="2000" b="1" kern="100" dirty="0">
                <a:effectLst/>
                <a:latin typeface="Bookman Old Style" panose="02050604050505020204" pitchFamily="18" charset="0"/>
                <a:ea typeface="Aptos" panose="020B0004020202020204" pitchFamily="34" charset="0"/>
                <a:cs typeface="Times New Roman" panose="02020603050405020304" pitchFamily="18" charset="0"/>
              </a:rPr>
              <a:t>Деякі рослини "видаляють" АБК з насіння за допомогою весняних талих вод. Щоб проростити таке насіння досить промити його проточною водою. У більшості культурних рослин (горох, пшениця, жито) період дії АБК дуже короткий і досить надати зародку вологу, як АБК руйнуватиметься, і насіння піде в ріст. Особливо неприємно це явище в сезон осінніх дощів, коли на промоклому колоссі (або в бобах) починається проростання насіння.</a:t>
            </a:r>
            <a:endParaRPr lang="ru-UA" sz="20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27856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8DE0004E-B046-B122-A55D-38813F1AB6AC}"/>
              </a:ext>
            </a:extLst>
          </p:cNvPr>
          <p:cNvSpPr txBox="1"/>
          <p:nvPr/>
        </p:nvSpPr>
        <p:spPr>
          <a:xfrm>
            <a:off x="277586" y="229598"/>
            <a:ext cx="6097554" cy="6398803"/>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6) АБК і форма листя. Багато водних рослин після того, як досягнуть поверхні води, розвивають листя принципово відмінні від водних. Умови повітряного середовища посушливіші, ніж умови під водою. Тому як тільки точка росту з’являється над водою, в ній підвищується вміст АБК. Меристема починає утворювати надводне листя. Якщо помістити рослину в акваріум з розчином АБК, меристема вирішить, що її "вийняли" з води і почне утворювати повітряне листя.</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2532" name="Picture 4" descr="Plants | Free Full-Text | Understanding a Mechanistic Basis of ABA  Involvement in Plant Adaptation to Soil Flooding: The Current Standing">
            <a:extLst>
              <a:ext uri="{FF2B5EF4-FFF2-40B4-BE49-F238E27FC236}">
                <a16:creationId xmlns:a16="http://schemas.microsoft.com/office/drawing/2014/main" id="{9B83A3AC-7B64-A960-B828-AB6173D67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7127" y="858416"/>
            <a:ext cx="5724853" cy="459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874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3A28F0DB-BDC2-D268-F23B-B84E086147CA}"/>
              </a:ext>
            </a:extLst>
          </p:cNvPr>
          <p:cNvSpPr txBox="1"/>
          <p:nvPr/>
        </p:nvSpPr>
        <p:spPr>
          <a:xfrm>
            <a:off x="149288" y="314787"/>
            <a:ext cx="11747241" cy="2677656"/>
          </a:xfrm>
          <a:prstGeom prst="rect">
            <a:avLst/>
          </a:prstGeom>
          <a:noFill/>
        </p:spPr>
        <p:txBody>
          <a:bodyPr wrap="square">
            <a:spAutoFit/>
          </a:bodyPr>
          <a:lstStyle/>
          <a:p>
            <a:pPr indent="457200" algn="just">
              <a:tabLst>
                <a:tab pos="2969895" algn="ctr"/>
                <a:tab pos="5940425" algn="r"/>
                <a:tab pos="457200" algn="l"/>
                <a:tab pos="2969895" algn="ctr"/>
                <a:tab pos="5940425" algn="r"/>
              </a:tabLst>
            </a:pPr>
            <a:r>
              <a:rPr lang="uk-UA" sz="2400" b="1" kern="10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Етилен</a:t>
            </a:r>
            <a:endParaRPr lang="ru-UA" sz="2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indent="457200" algn="just">
              <a:tabLst>
                <a:tab pos="2969895" algn="ctr"/>
                <a:tab pos="5940425" algn="r"/>
                <a:tab pos="457200" algn="l"/>
                <a:tab pos="2969895" algn="ctr"/>
                <a:tab pos="5940425" algn="r"/>
              </a:tabLs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Газ етилен синтезується з метіоніну або шляхом відновлення ацетилену і відрізняється від інших гормонів дуже великою летючістю. Утворюється в плодах, насінні, квітках, корінні, тобто його здатні синтезувати всі тканини покритонасінних. Проте в найбільшій кількості етилен утворюється в старіючих або дозріваючих тканинах.</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F0FA8044-152D-EFAB-9661-D038B77ED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850" y="2584580"/>
            <a:ext cx="1730379" cy="325259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Этилен – загадочный гормон созревания фруктов и овощей">
            <a:extLst>
              <a:ext uri="{FF2B5EF4-FFF2-40B4-BE49-F238E27FC236}">
                <a16:creationId xmlns:a16="http://schemas.microsoft.com/office/drawing/2014/main" id="{E70F6773-DF58-EACB-F8CD-9B69F9775F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771" y="2992443"/>
            <a:ext cx="5606384" cy="337547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Этилен в фруктах... зачем? | 888 | Дзен">
            <a:extLst>
              <a:ext uri="{FF2B5EF4-FFF2-40B4-BE49-F238E27FC236}">
                <a16:creationId xmlns:a16="http://schemas.microsoft.com/office/drawing/2014/main" id="{562D8BF2-EC15-6717-0A55-F27AF64902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2908" y="3342852"/>
            <a:ext cx="4019284" cy="267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47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C24C5F87-0263-4656-6E20-C70C4EDA6D53}"/>
              </a:ext>
            </a:extLst>
          </p:cNvPr>
          <p:cNvSpPr txBox="1"/>
          <p:nvPr/>
        </p:nvSpPr>
        <p:spPr>
          <a:xfrm>
            <a:off x="115078" y="90531"/>
            <a:ext cx="11793894" cy="6524863"/>
          </a:xfrm>
          <a:prstGeom prst="rect">
            <a:avLst/>
          </a:prstGeom>
          <a:noFill/>
        </p:spPr>
        <p:txBody>
          <a:bodyPr wrap="square">
            <a:spAutoFit/>
          </a:bodyPr>
          <a:lstStyle/>
          <a:p>
            <a:pPr marL="228600" marR="228600" indent="457200" algn="just"/>
            <a:r>
              <a:rPr lang="uk-UA" sz="2200" b="1" dirty="0">
                <a:solidFill>
                  <a:srgbClr val="FF0000"/>
                </a:solidFill>
                <a:effectLst/>
                <a:latin typeface="Bookman Old Style" panose="02050604050505020204" pitchFamily="18" charset="0"/>
                <a:ea typeface="Times New Roman" panose="02020603050405020304" pitchFamily="18" charset="0"/>
              </a:rPr>
              <a:t>Фізіологічні ефекти: </a:t>
            </a:r>
            <a:endParaRPr lang="ru-UA" sz="2200" b="1" dirty="0">
              <a:solidFill>
                <a:srgbClr val="FF0000"/>
              </a:solidFill>
              <a:effectLst/>
              <a:latin typeface="Times New Roman" panose="02020603050405020304" pitchFamily="18" charset="0"/>
              <a:ea typeface="Times New Roman" panose="02020603050405020304" pitchFamily="18" charset="0"/>
            </a:endParaRPr>
          </a:p>
          <a:p>
            <a:pPr marL="228600" marR="228600" indent="457200" algn="just"/>
            <a:r>
              <a:rPr lang="uk-UA" sz="2200" b="1" dirty="0">
                <a:effectLst/>
                <a:latin typeface="Bookman Old Style" panose="02050604050505020204" pitchFamily="18" charset="0"/>
                <a:ea typeface="Times New Roman" panose="02020603050405020304" pitchFamily="18" charset="0"/>
              </a:rPr>
              <a:t>1) Виділення етилену тісно пов'язане з механічною дією на клітини рослин. Коли на шляху проростка з'являється механічна перешкода (камінь), проросток виділяє більше етилену, ріст в довжину припиняється і починається потовщення. Проросток прагне подолати перешкоду, підсиливши тиск або змінивши орієнтацію в просторі, щоб обігнути камінчик. </a:t>
            </a:r>
            <a:endParaRPr lang="ru-UA" sz="2200" b="1" dirty="0">
              <a:effectLst/>
              <a:latin typeface="Times New Roman" panose="02020603050405020304" pitchFamily="18" charset="0"/>
              <a:ea typeface="Times New Roman" panose="02020603050405020304" pitchFamily="18" charset="0"/>
            </a:endParaRPr>
          </a:p>
          <a:p>
            <a:pPr marL="228600" marR="228600" indent="457200" algn="just"/>
            <a:r>
              <a:rPr lang="uk-UA" sz="2200" b="1" dirty="0">
                <a:effectLst/>
                <a:latin typeface="Bookman Old Style" panose="02050604050505020204" pitchFamily="18" charset="0"/>
                <a:ea typeface="Times New Roman" panose="02020603050405020304" pitchFamily="18" charset="0"/>
              </a:rPr>
              <a:t>2) Реакція рослин на дотик є наслідком синтезу етилену.</a:t>
            </a:r>
            <a:endParaRPr lang="ru-UA" sz="2200" b="1" dirty="0">
              <a:effectLst/>
              <a:latin typeface="Times New Roman" panose="02020603050405020304" pitchFamily="18" charset="0"/>
              <a:ea typeface="Times New Roman" panose="02020603050405020304" pitchFamily="18" charset="0"/>
            </a:endParaRPr>
          </a:p>
          <a:p>
            <a:pPr indent="457200" algn="just"/>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3) Етилен сприяє загоєнню ран у рослин, які утворюють судини, що містять латекс (натуральний каучук).  Якщо рослину пошкодити, на поверхню виступає латекс, який  під дією етилену швидко твердіє і закупорює місце пошкодження. Латекс склеює спори грибів і бактерій, застигає в ротовому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апараті</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комах.  </a:t>
            </a:r>
            <a:endParaRPr lang="ru-UA" sz="22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4) Під дією етилену активізується особлива тканина -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раньова</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перидерма. Утворюється пробковий камбій, який утворює шар </a:t>
            </a:r>
            <a:r>
              <a:rPr lang="uk-UA" sz="2200" b="1" kern="100" dirty="0" err="1">
                <a:effectLst/>
                <a:latin typeface="Bookman Old Style" panose="02050604050505020204" pitchFamily="18" charset="0"/>
                <a:ea typeface="Aptos" panose="020B0004020202020204" pitchFamily="34" charset="0"/>
                <a:cs typeface="Times New Roman" panose="02020603050405020304" pitchFamily="18" charset="0"/>
              </a:rPr>
              <a:t>суберінізованої</a:t>
            </a: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 пробки, що відокремлює здорову (живу) тканину від хворої (мертвої). Пробка високо гідрофобна, що дозволяє ефективно запобігти розповсюдженню грибів і бактерій, які потрапили в рану, та оберігає здорову тканину від надмірного випаровування.</a:t>
            </a:r>
            <a:endParaRPr lang="ru-UA" sz="22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05934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91E3F222-818C-6CFF-6307-9C91F49E39C6}"/>
              </a:ext>
            </a:extLst>
          </p:cNvPr>
          <p:cNvSpPr txBox="1"/>
          <p:nvPr/>
        </p:nvSpPr>
        <p:spPr>
          <a:xfrm>
            <a:off x="194387" y="555697"/>
            <a:ext cx="11803225" cy="5608458"/>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5) Регуляція листопада в помірних широтах. При обпаданні листя утворюється дуже багато відкритих ранок в місцях прикріплення. Щоб лист відокремився без шкоди для цілої рослини, в його основі формується віддільний шар. Його утворення практично ідентичне утворенню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раньової</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перидерми. Місце майбутнього пошкодження закривається пробкою, тканина, що розміщена вище, розрихлюється і стає неміцною, лист обпадає. Що б розрихлити клітинну стінку, в неї виділяються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пектинази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При розщепленні пектину вивільняються фізіологічно активні речовини -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олігосахарини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які стимулюють подальше розм'якшення клітинних стінок. Листя, яке готується до листопаду, передає сполуки азоту і вуглеводи іншим частинам рослини. Хлорофіл руйнується, і лист жовтіє. У тканинах накопичуються шкідливі речовини, які будуть видалені з рослини листопадом.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777384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536CAE63-7392-BB61-5303-E8EC2205A1F2}"/>
              </a:ext>
            </a:extLst>
          </p:cNvPr>
          <p:cNvSpPr txBox="1"/>
          <p:nvPr/>
        </p:nvSpPr>
        <p:spPr>
          <a:xfrm>
            <a:off x="121298" y="235342"/>
            <a:ext cx="11765902" cy="6603987"/>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6) Формування і дозрівання плодів. На поверхню приймочки потрапляють пилкові зерна, вони починають проростати і механічно тиснути на провідникову тканину стовпчика, що б досягти насіннєвих зачатків, захованих в глибині маточки. Природно, що при проростанні пилку тканини стовпчика починають виділяти етилен.</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Різні частини квітки по-різному відповідають на сигнал етилену. Так, всі органи, що привертали комах-запилювачів або відмирають, або міняють забарвлення. Тичинки при дії етилену в'януть, а зав'язі починають активно рости, привертаючи нові поживні речовини.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Особливо важливий етилен на останньому етапі дозрівання соковитих плодів. Плід зупиняється в рості, клітини плоду починають виділяти в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апопласт</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пектинази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 плоди стають м'якими. В ніжках плодів активізується віддільний шар і утворюється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раньова</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перидерма, змінюється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рН</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 плоди стають менш кислими, змінюється їх забарвлення із зеленого на жовтіше або червоніше.</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17343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7" name="TextBox 6">
            <a:extLst>
              <a:ext uri="{FF2B5EF4-FFF2-40B4-BE49-F238E27FC236}">
                <a16:creationId xmlns:a16="http://schemas.microsoft.com/office/drawing/2014/main" id="{33CC8105-65C6-BDBA-DEB2-892FBB68B0D1}"/>
              </a:ext>
            </a:extLst>
          </p:cNvPr>
          <p:cNvSpPr txBox="1"/>
          <p:nvPr/>
        </p:nvSpPr>
        <p:spPr>
          <a:xfrm>
            <a:off x="213049" y="262270"/>
            <a:ext cx="11765902" cy="3735190"/>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Раніше інших дозрівають і обпадають пошкоджені плоди. Механічний стрес викликають птахи, личинки комах або фітопатогенні гриби. Рослина прагне відкинути неякісний плід, щоб решта плодів виявилася по можливості здоровою.</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Властивість етилену прискорювати дозрівання плодів широко використовують. При транспортуванні важливо, щоб плоди залишалися міцними і зеленими. Для цього їх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перевозять</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в провітрюваній тарі, оберігаючи плоди від механічних пошкоджень, що викликають синтез етилену.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3554" name="Picture 2" descr="болезни плодов груши | Результаты поиска | АППЯПМ">
            <a:extLst>
              <a:ext uri="{FF2B5EF4-FFF2-40B4-BE49-F238E27FC236}">
                <a16:creationId xmlns:a16="http://schemas.microsoft.com/office/drawing/2014/main" id="{3AAADD96-4E43-F286-A48C-08B82CE5B9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134" y="3997460"/>
            <a:ext cx="4357396" cy="2723373"/>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Как защитить яблони от плодовой гнили - 25.07.2021, Sputnik Беларусь">
            <a:extLst>
              <a:ext uri="{FF2B5EF4-FFF2-40B4-BE49-F238E27FC236}">
                <a16:creationId xmlns:a16="http://schemas.microsoft.com/office/drawing/2014/main" id="{C9E4FB24-3BFF-DAE6-E152-E81E33BADA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4989" y="3597703"/>
            <a:ext cx="3348426" cy="25080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Физиология растения | Суперсилы Вики | Fandom">
            <a:extLst>
              <a:ext uri="{FF2B5EF4-FFF2-40B4-BE49-F238E27FC236}">
                <a16:creationId xmlns:a16="http://schemas.microsoft.com/office/drawing/2014/main" id="{B758B9FA-DC8B-06A1-063A-147A60F153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4453" y="3860303"/>
            <a:ext cx="1521802" cy="286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34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1BA6C30D-8C91-63AD-9905-84AD48A8D25B}"/>
              </a:ext>
            </a:extLst>
          </p:cNvPr>
          <p:cNvSpPr txBox="1"/>
          <p:nvPr/>
        </p:nvSpPr>
        <p:spPr>
          <a:xfrm>
            <a:off x="315685" y="495554"/>
            <a:ext cx="11560629" cy="5904630"/>
          </a:xfrm>
          <a:prstGeom prst="rect">
            <a:avLst/>
          </a:prstGeom>
          <a:noFill/>
        </p:spPr>
        <p:txBody>
          <a:bodyPr wrap="square">
            <a:spAutoFit/>
          </a:bodyPr>
          <a:lstStyle/>
          <a:p>
            <a:pPr marL="147955" indent="457200" algn="just"/>
            <a:r>
              <a:rPr lang="uk-UA" sz="2200" b="1" dirty="0">
                <a:solidFill>
                  <a:srgbClr val="FF0000"/>
                </a:solidFill>
                <a:effectLst/>
                <a:latin typeface="Bookman Old Style" panose="02050604050505020204" pitchFamily="18" charset="0"/>
                <a:ea typeface="Times New Roman" panose="02020603050405020304" pitchFamily="18" charset="0"/>
              </a:rPr>
              <a:t>Генетична</a:t>
            </a:r>
            <a:r>
              <a:rPr lang="uk-UA" sz="2200" b="1" spc="-20" dirty="0">
                <a:solidFill>
                  <a:srgbClr val="FF0000"/>
                </a:solidFill>
                <a:effectLst/>
                <a:latin typeface="Bookman Old Style" panose="02050604050505020204" pitchFamily="18" charset="0"/>
                <a:ea typeface="Times New Roman" panose="02020603050405020304" pitchFamily="18" charset="0"/>
              </a:rPr>
              <a:t> </a:t>
            </a:r>
            <a:r>
              <a:rPr lang="uk-UA" sz="2200" b="1" dirty="0">
                <a:solidFill>
                  <a:srgbClr val="FF0000"/>
                </a:solidFill>
                <a:effectLst/>
                <a:latin typeface="Bookman Old Style" panose="02050604050505020204" pitchFamily="18" charset="0"/>
                <a:ea typeface="Times New Roman" panose="02020603050405020304" pitchFamily="18" charset="0"/>
              </a:rPr>
              <a:t>регуляція</a:t>
            </a:r>
            <a:r>
              <a:rPr lang="uk-UA" sz="2200" b="1" i="1" dirty="0">
                <a:solidFill>
                  <a:srgbClr val="FF0000"/>
                </a:solidFill>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базується на</a:t>
            </a:r>
            <a:r>
              <a:rPr lang="uk-UA" sz="2200" b="1" spc="-5"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збереженні</a:t>
            </a:r>
            <a:r>
              <a:rPr lang="uk-UA" sz="2200" b="1" spc="-15"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в молекулах ДНК генетичного коду даного виду рослини, що:</a:t>
            </a:r>
            <a:endParaRPr lang="ru-UA" sz="2200" b="1" dirty="0">
              <a:effectLst/>
              <a:latin typeface="Times New Roman" panose="02020603050405020304" pitchFamily="18" charset="0"/>
              <a:ea typeface="Times New Roman" panose="02020603050405020304" pitchFamily="18" charset="0"/>
            </a:endParaRPr>
          </a:p>
          <a:p>
            <a:pPr marL="147955" indent="457200" algn="just"/>
            <a:r>
              <a:rPr lang="uk-UA" sz="2200" b="1" dirty="0">
                <a:effectLst/>
                <a:latin typeface="Bookman Old Style" panose="02050604050505020204" pitchFamily="18" charset="0"/>
                <a:ea typeface="Times New Roman" panose="02020603050405020304" pitchFamily="18" charset="0"/>
              </a:rPr>
              <a:t>а)</a:t>
            </a:r>
            <a:r>
              <a:rPr lang="uk-UA" sz="2200" b="1" spc="-25"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забезпечує</a:t>
            </a:r>
            <a:r>
              <a:rPr lang="uk-UA" sz="2200" b="1" spc="-10"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збереження</a:t>
            </a:r>
            <a:r>
              <a:rPr lang="uk-UA" sz="2200" b="1" spc="-20"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інформації</a:t>
            </a:r>
            <a:r>
              <a:rPr lang="uk-UA" sz="2200" b="1" spc="-35"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про</a:t>
            </a:r>
            <a:r>
              <a:rPr lang="uk-UA" sz="2200" b="1" spc="-40"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всі</a:t>
            </a:r>
            <a:r>
              <a:rPr lang="uk-UA" sz="2200" b="1" spc="-10"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основні</a:t>
            </a:r>
            <a:r>
              <a:rPr lang="uk-UA" sz="2200" b="1" spc="-35"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особливості даного виду рослини і її передачу від покоління до покоління;</a:t>
            </a:r>
            <a:endParaRPr lang="ru-UA" sz="2200" b="1" dirty="0">
              <a:effectLst/>
              <a:latin typeface="Times New Roman" panose="02020603050405020304" pitchFamily="18" charset="0"/>
              <a:ea typeface="Times New Roman" panose="02020603050405020304" pitchFamily="18" charset="0"/>
            </a:endParaRPr>
          </a:p>
          <a:p>
            <a:pPr marL="147955" indent="457200" algn="just"/>
            <a:r>
              <a:rPr lang="uk-UA" sz="2200" b="1" dirty="0">
                <a:effectLst/>
                <a:latin typeface="Bookman Old Style" panose="02050604050505020204" pitchFamily="18" charset="0"/>
                <a:ea typeface="Times New Roman" panose="02020603050405020304" pitchFamily="18" charset="0"/>
              </a:rPr>
              <a:t>б)</a:t>
            </a:r>
            <a:r>
              <a:rPr lang="uk-UA" sz="2200" b="1" spc="-35"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регулює</a:t>
            </a:r>
            <a:r>
              <a:rPr lang="uk-UA" sz="2200" b="1" spc="-20"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процес</a:t>
            </a:r>
            <a:r>
              <a:rPr lang="uk-UA" sz="2200" b="1" spc="-10"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експресії</a:t>
            </a:r>
            <a:r>
              <a:rPr lang="uk-UA" sz="2200" b="1" spc="-40"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генів</a:t>
            </a:r>
            <a:r>
              <a:rPr lang="uk-UA" sz="2200" b="1" spc="-20"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і</a:t>
            </a:r>
            <a:r>
              <a:rPr lang="uk-UA" sz="2200" b="1" spc="-40"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генних</a:t>
            </a:r>
            <a:r>
              <a:rPr lang="uk-UA" sz="2200" b="1" spc="-25"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комбінацій; </a:t>
            </a:r>
            <a:endParaRPr lang="ru-UA" sz="2200" b="1" dirty="0">
              <a:effectLst/>
              <a:latin typeface="Times New Roman" panose="02020603050405020304" pitchFamily="18" charset="0"/>
              <a:ea typeface="Times New Roman" panose="02020603050405020304" pitchFamily="18" charset="0"/>
            </a:endParaRPr>
          </a:p>
          <a:p>
            <a:pPr marL="147955" indent="457200" algn="just"/>
            <a:r>
              <a:rPr lang="uk-UA" sz="2200" b="1" dirty="0">
                <a:effectLst/>
                <a:latin typeface="Bookman Old Style" panose="02050604050505020204" pitchFamily="18" charset="0"/>
                <a:ea typeface="Times New Roman" panose="02020603050405020304" pitchFamily="18" charset="0"/>
              </a:rPr>
              <a:t>в)</a:t>
            </a:r>
            <a:r>
              <a:rPr lang="uk-UA" sz="2200" b="1" spc="-20"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контролює</a:t>
            </a:r>
            <a:r>
              <a:rPr lang="uk-UA" sz="2200" b="1" spc="-5"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функціонування</a:t>
            </a:r>
            <a:r>
              <a:rPr lang="uk-UA" sz="2200" b="1" spc="-15"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рибосом</a:t>
            </a:r>
            <a:r>
              <a:rPr lang="uk-UA" sz="2200" b="1" spc="-15"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і</a:t>
            </a:r>
            <a:r>
              <a:rPr lang="uk-UA" sz="2200" b="1" spc="-30" dirty="0">
                <a:effectLst/>
                <a:latin typeface="Bookman Old Style" panose="02050604050505020204" pitchFamily="18" charset="0"/>
                <a:ea typeface="Times New Roman" panose="02020603050405020304" pitchFamily="18" charset="0"/>
              </a:rPr>
              <a:t> </a:t>
            </a:r>
            <a:r>
              <a:rPr lang="uk-UA" sz="2200" b="1" dirty="0" err="1">
                <a:effectLst/>
                <a:latin typeface="Bookman Old Style" panose="02050604050505020204" pitchFamily="18" charset="0"/>
                <a:ea typeface="Times New Roman" panose="02020603050405020304" pitchFamily="18" charset="0"/>
              </a:rPr>
              <a:t>полірибосом</a:t>
            </a:r>
            <a:r>
              <a:rPr lang="uk-UA" sz="2200" b="1" dirty="0">
                <a:effectLst/>
                <a:latin typeface="Bookman Old Style" panose="02050604050505020204" pitchFamily="18" charset="0"/>
                <a:ea typeface="Times New Roman" panose="02020603050405020304" pitchFamily="18" charset="0"/>
              </a:rPr>
              <a:t>.</a:t>
            </a:r>
            <a:endParaRPr lang="ru-UA" sz="2200" b="1" dirty="0">
              <a:effectLst/>
              <a:latin typeface="Times New Roman" panose="02020603050405020304" pitchFamily="18" charset="0"/>
              <a:ea typeface="Times New Roman" panose="02020603050405020304" pitchFamily="18" charset="0"/>
            </a:endParaRPr>
          </a:p>
          <a:p>
            <a:pPr marL="147955" indent="457200" algn="just"/>
            <a:r>
              <a:rPr lang="uk-UA" sz="2200" b="1" dirty="0">
                <a:effectLst/>
                <a:latin typeface="Bookman Old Style" panose="02050604050505020204" pitchFamily="18" charset="0"/>
                <a:ea typeface="Times New Roman" panose="02020603050405020304" pitchFamily="18" charset="0"/>
              </a:rPr>
              <a:t>Генетична регуляція включає в себе регуляцію на рівні реплікації, транскрипції, </a:t>
            </a:r>
            <a:r>
              <a:rPr lang="uk-UA" sz="2200" b="1" dirty="0" err="1">
                <a:effectLst/>
                <a:latin typeface="Bookman Old Style" panose="02050604050505020204" pitchFamily="18" charset="0"/>
                <a:ea typeface="Times New Roman" panose="02020603050405020304" pitchFamily="18" charset="0"/>
              </a:rPr>
              <a:t>процесингу</a:t>
            </a:r>
            <a:r>
              <a:rPr lang="uk-UA" sz="2200" b="1" dirty="0">
                <a:effectLst/>
                <a:latin typeface="Bookman Old Style" panose="02050604050505020204" pitchFamily="18" charset="0"/>
                <a:ea typeface="Times New Roman" panose="02020603050405020304" pitchFamily="18" charset="0"/>
              </a:rPr>
              <a:t> (модифікація біополімерів) і </a:t>
            </a:r>
            <a:r>
              <a:rPr lang="uk-UA" sz="2200" b="1" spc="-10" dirty="0">
                <a:effectLst/>
                <a:latin typeface="Bookman Old Style" panose="02050604050505020204" pitchFamily="18" charset="0"/>
                <a:ea typeface="Times New Roman" panose="02020603050405020304" pitchFamily="18" charset="0"/>
              </a:rPr>
              <a:t>трансляції.</a:t>
            </a:r>
            <a:endParaRPr lang="ru-UA" sz="2200" b="1" dirty="0">
              <a:effectLst/>
              <a:latin typeface="Times New Roman" panose="02020603050405020304" pitchFamily="18" charset="0"/>
              <a:ea typeface="Times New Roman" panose="02020603050405020304" pitchFamily="18" charset="0"/>
            </a:endParaRPr>
          </a:p>
          <a:p>
            <a:pPr marL="147955" indent="457200" algn="just"/>
            <a:r>
              <a:rPr lang="uk-UA" sz="2200" b="1" dirty="0">
                <a:effectLst/>
                <a:latin typeface="Bookman Old Style" panose="02050604050505020204" pitchFamily="18" charset="0"/>
                <a:ea typeface="Times New Roman" panose="02020603050405020304" pitchFamily="18" charset="0"/>
              </a:rPr>
              <a:t>Передача генетичної інформації здійснюється шляхом: транскрипції, трансляції, </a:t>
            </a:r>
            <a:r>
              <a:rPr lang="uk-UA" sz="2200" b="1" dirty="0" err="1">
                <a:effectLst/>
                <a:latin typeface="Bookman Old Style" panose="02050604050505020204" pitchFamily="18" charset="0"/>
                <a:ea typeface="Times New Roman" panose="02020603050405020304" pitchFamily="18" charset="0"/>
              </a:rPr>
              <a:t>процесингу</a:t>
            </a:r>
            <a:r>
              <a:rPr lang="uk-UA" sz="2200" b="1" dirty="0">
                <a:effectLst/>
                <a:latin typeface="Bookman Old Style" panose="02050604050505020204" pitchFamily="18" charset="0"/>
                <a:ea typeface="Times New Roman" panose="02020603050405020304" pitchFamily="18" charset="0"/>
              </a:rPr>
              <a:t>.</a:t>
            </a:r>
            <a:r>
              <a:rPr lang="uk-UA" sz="2200" b="1" spc="200" dirty="0">
                <a:effectLst/>
                <a:latin typeface="Bookman Old Style" panose="02050604050505020204" pitchFamily="18" charset="0"/>
                <a:ea typeface="Times New Roman" panose="02020603050405020304" pitchFamily="18" charset="0"/>
              </a:rPr>
              <a:t> </a:t>
            </a:r>
            <a:r>
              <a:rPr lang="uk-UA" sz="2200" b="1" dirty="0">
                <a:effectLst/>
                <a:latin typeface="Bookman Old Style" panose="02050604050505020204" pitchFamily="18" charset="0"/>
                <a:ea typeface="Times New Roman" panose="02020603050405020304" pitchFamily="18" charset="0"/>
              </a:rPr>
              <a:t>У результаті утворюється активний білок, який виконує різноманітні функції: </a:t>
            </a:r>
            <a:r>
              <a:rPr lang="uk-UA" sz="2200" b="1" i="1" dirty="0">
                <a:effectLst/>
                <a:latin typeface="Bookman Old Style" panose="02050604050505020204" pitchFamily="18" charset="0"/>
                <a:ea typeface="Times New Roman" panose="02020603050405020304" pitchFamily="18" charset="0"/>
              </a:rPr>
              <a:t>каталітичні </a:t>
            </a:r>
            <a:r>
              <a:rPr lang="uk-UA" sz="2200" b="1" dirty="0">
                <a:effectLst/>
                <a:latin typeface="Bookman Old Style" panose="02050604050505020204" pitchFamily="18" charset="0"/>
                <a:ea typeface="Times New Roman" panose="02020603050405020304" pitchFamily="18" charset="0"/>
              </a:rPr>
              <a:t>(ферменти); </a:t>
            </a:r>
            <a:r>
              <a:rPr lang="uk-UA" sz="2200" b="1" i="1" dirty="0">
                <a:effectLst/>
                <a:latin typeface="Bookman Old Style" panose="02050604050505020204" pitchFamily="18" charset="0"/>
                <a:ea typeface="Times New Roman" panose="02020603050405020304" pitchFamily="18" charset="0"/>
              </a:rPr>
              <a:t>рухові </a:t>
            </a:r>
            <a:r>
              <a:rPr lang="uk-UA" sz="2200" b="1" dirty="0">
                <a:effectLst/>
                <a:latin typeface="Bookman Old Style" panose="02050604050505020204" pitchFamily="18" charset="0"/>
                <a:ea typeface="Times New Roman" panose="02020603050405020304" pitchFamily="18" charset="0"/>
              </a:rPr>
              <a:t>(скоротливі білки); </a:t>
            </a:r>
            <a:r>
              <a:rPr lang="uk-UA" sz="2200" b="1" i="1" dirty="0">
                <a:effectLst/>
                <a:latin typeface="Bookman Old Style" panose="02050604050505020204" pitchFamily="18" charset="0"/>
                <a:ea typeface="Times New Roman" panose="02020603050405020304" pitchFamily="18" charset="0"/>
              </a:rPr>
              <a:t>транспортні </a:t>
            </a:r>
            <a:r>
              <a:rPr lang="uk-UA" sz="2200" b="1" dirty="0">
                <a:effectLst/>
                <a:latin typeface="Bookman Old Style" panose="02050604050505020204" pitchFamily="18" charset="0"/>
                <a:ea typeface="Times New Roman" panose="02020603050405020304" pitchFamily="18" charset="0"/>
              </a:rPr>
              <a:t>(насоси, переносники); </a:t>
            </a:r>
            <a:r>
              <a:rPr lang="uk-UA" sz="2200" b="1" i="1" dirty="0">
                <a:effectLst/>
                <a:latin typeface="Bookman Old Style" panose="02050604050505020204" pitchFamily="18" charset="0"/>
                <a:ea typeface="Times New Roman" panose="02020603050405020304" pitchFamily="18" charset="0"/>
              </a:rPr>
              <a:t>рецепторні </a:t>
            </a:r>
            <a:r>
              <a:rPr lang="uk-UA" sz="2200" b="1" dirty="0">
                <a:effectLst/>
                <a:latin typeface="Bookman Old Style" panose="02050604050505020204" pitchFamily="18" charset="0"/>
                <a:ea typeface="Times New Roman" panose="02020603050405020304" pitchFamily="18" charset="0"/>
              </a:rPr>
              <a:t>(</a:t>
            </a:r>
            <a:r>
              <a:rPr lang="uk-UA" sz="2200" b="1" dirty="0" err="1">
                <a:effectLst/>
                <a:latin typeface="Bookman Old Style" panose="02050604050505020204" pitchFamily="18" charset="0"/>
                <a:ea typeface="Times New Roman" panose="02020603050405020304" pitchFamily="18" charset="0"/>
              </a:rPr>
              <a:t>хемо</a:t>
            </a:r>
            <a:r>
              <a:rPr lang="uk-UA" sz="2200" b="1" dirty="0">
                <a:effectLst/>
                <a:latin typeface="Bookman Old Style" panose="02050604050505020204" pitchFamily="18" charset="0"/>
                <a:ea typeface="Times New Roman" panose="02020603050405020304" pitchFamily="18" charset="0"/>
              </a:rPr>
              <a:t>-, фото, механорецептори); </a:t>
            </a:r>
            <a:r>
              <a:rPr lang="uk-UA" sz="2200" b="1" i="1" dirty="0">
                <a:effectLst/>
                <a:latin typeface="Bookman Old Style" panose="02050604050505020204" pitchFamily="18" charset="0"/>
                <a:ea typeface="Times New Roman" panose="02020603050405020304" pitchFamily="18" charset="0"/>
              </a:rPr>
              <a:t>регуляторні </a:t>
            </a:r>
            <a:r>
              <a:rPr lang="uk-UA" sz="2200" b="1" dirty="0">
                <a:effectLst/>
                <a:latin typeface="Bookman Old Style" panose="02050604050505020204" pitchFamily="18" charset="0"/>
                <a:ea typeface="Times New Roman" panose="02020603050405020304" pitchFamily="18" charset="0"/>
              </a:rPr>
              <a:t>(білки активатори, інгібітори, </a:t>
            </a:r>
            <a:r>
              <a:rPr lang="uk-UA" sz="2200" b="1" dirty="0" err="1">
                <a:effectLst/>
                <a:latin typeface="Bookman Old Style" panose="02050604050505020204" pitchFamily="18" charset="0"/>
                <a:ea typeface="Times New Roman" panose="02020603050405020304" pitchFamily="18" charset="0"/>
              </a:rPr>
              <a:t>репресори</a:t>
            </a:r>
            <a:r>
              <a:rPr lang="uk-UA" sz="2200" b="1" dirty="0">
                <a:effectLst/>
                <a:latin typeface="Bookman Old Style" panose="02050604050505020204" pitchFamily="18" charset="0"/>
                <a:ea typeface="Times New Roman" panose="02020603050405020304" pitchFamily="18" charset="0"/>
              </a:rPr>
              <a:t>); </a:t>
            </a:r>
            <a:r>
              <a:rPr lang="uk-UA" sz="2200" b="1" i="1" dirty="0">
                <a:effectLst/>
                <a:latin typeface="Bookman Old Style" panose="02050604050505020204" pitchFamily="18" charset="0"/>
                <a:ea typeface="Times New Roman" panose="02020603050405020304" pitchFamily="18" charset="0"/>
              </a:rPr>
              <a:t>захисні </a:t>
            </a:r>
            <a:r>
              <a:rPr lang="uk-UA" sz="2200" b="1" dirty="0">
                <a:effectLst/>
                <a:latin typeface="Bookman Old Style" panose="02050604050505020204" pitchFamily="18" charset="0"/>
                <a:ea typeface="Times New Roman" panose="02020603050405020304" pitchFamily="18" charset="0"/>
              </a:rPr>
              <a:t>(</a:t>
            </a:r>
            <a:r>
              <a:rPr lang="uk-UA" sz="2200" b="1" dirty="0" err="1">
                <a:effectLst/>
                <a:latin typeface="Bookman Old Style" panose="02050604050505020204" pitchFamily="18" charset="0"/>
                <a:ea typeface="Times New Roman" panose="02020603050405020304" pitchFamily="18" charset="0"/>
              </a:rPr>
              <a:t>лектини</a:t>
            </a:r>
            <a:r>
              <a:rPr lang="uk-UA" sz="2200" b="1" dirty="0">
                <a:effectLst/>
                <a:latin typeface="Bookman Old Style" panose="02050604050505020204" pitchFamily="18" charset="0"/>
                <a:ea typeface="Times New Roman" panose="02020603050405020304" pitchFamily="18" charset="0"/>
              </a:rPr>
              <a:t>) та ін.</a:t>
            </a:r>
            <a:endParaRPr lang="ru-UA" sz="2200" b="1" dirty="0">
              <a:effectLst/>
              <a:latin typeface="Times New Roman" panose="02020603050405020304" pitchFamily="18" charset="0"/>
              <a:ea typeface="Times New Roman" panose="02020603050405020304" pitchFamily="18" charset="0"/>
            </a:endParaRPr>
          </a:p>
          <a:p>
            <a:pPr indent="457200" algn="just">
              <a:lnSpc>
                <a:spcPct val="107000"/>
              </a:lnSpc>
              <a:spcAft>
                <a:spcPts val="800"/>
              </a:spcAft>
            </a:pPr>
            <a:r>
              <a:rPr lang="uk-UA" sz="2200" b="1" kern="100" dirty="0">
                <a:effectLst/>
                <a:latin typeface="Bookman Old Style" panose="02050604050505020204" pitchFamily="18" charset="0"/>
                <a:ea typeface="Aptos" panose="020B0004020202020204" pitchFamily="34" charset="0"/>
                <a:cs typeface="Times New Roman" panose="02020603050405020304" pitchFamily="18" charset="0"/>
              </a:rPr>
              <a:t>Усі ці функції білків являються важливими механізмами керування біохімічними та фізіологічними процесами, які відбуваються в клітині та цілому організмі.</a:t>
            </a:r>
            <a:endParaRPr lang="ru-UA" sz="22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13294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2D528686-0067-0C79-B72B-065D35EDB61B}"/>
              </a:ext>
            </a:extLst>
          </p:cNvPr>
          <p:cNvSpPr txBox="1"/>
          <p:nvPr/>
        </p:nvSpPr>
        <p:spPr>
          <a:xfrm>
            <a:off x="217714" y="249826"/>
            <a:ext cx="11756572" cy="1656736"/>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7) Біотичний стрес. Найпоширеніший з механічних стресів викликають травоїдні тварини. У відповідь на обробку етиленом в листі багатьох рослин починається синтез токсичних  речовин, що перешкоджає поїданню біомаси.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ED3C99CB-5586-D3D7-2C27-5DDEF7982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5845" y="1554496"/>
            <a:ext cx="2278384" cy="428267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Stream ДИКИЙ-СКОТ КОРОВА ЕСТ ТРАВУ prod.by [CashmoneyAP] by ДИКИЙ-СКОТ |  Listen online for free on SoundCloud">
            <a:extLst>
              <a:ext uri="{FF2B5EF4-FFF2-40B4-BE49-F238E27FC236}">
                <a16:creationId xmlns:a16="http://schemas.microsoft.com/office/drawing/2014/main" id="{92D9A45A-AF8F-494F-22C6-333D52D399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280" y="1906562"/>
            <a:ext cx="4762500" cy="4762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Какие насекомые вредят нашим растениям? Фото — Ботаничка">
            <a:extLst>
              <a:ext uri="{FF2B5EF4-FFF2-40B4-BE49-F238E27FC236}">
                <a16:creationId xmlns:a16="http://schemas.microsoft.com/office/drawing/2014/main" id="{E4B0693D-1EF6-0444-F524-9DD29E4569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1040" y="4166602"/>
            <a:ext cx="3760527" cy="250246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картинки : трава, цветок, Зеленый, насекомое, есть, Фауна, Беспозвоночный,  Гусеница, Крупным планом, Личинка, Макросъемка, зеленый лист, Листоед,  Стебель растения, Бабочки и бабочки 3872x2592 - - 982490 - красивые  картинки - PxHere">
            <a:extLst>
              <a:ext uri="{FF2B5EF4-FFF2-40B4-BE49-F238E27FC236}">
                <a16:creationId xmlns:a16="http://schemas.microsoft.com/office/drawing/2014/main" id="{F62D6C8E-6BAE-B978-5402-13747B8B60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3979" y="1555175"/>
            <a:ext cx="3620568" cy="242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186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A9136B3C-B568-AF0E-23F1-4BF9158AE64D}"/>
              </a:ext>
            </a:extLst>
          </p:cNvPr>
          <p:cNvSpPr txBox="1"/>
          <p:nvPr/>
        </p:nvSpPr>
        <p:spPr>
          <a:xfrm>
            <a:off x="157066" y="630164"/>
            <a:ext cx="11877868" cy="866391"/>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До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гормоноподних</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речовин відносять також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брасиностероїди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фузікокцини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саліцилову і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жасмонову</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кислоти і інші сполуки.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098" name="Picture 2" descr="Брасиностероїди — унікальні фітогормони, за допомогою яких рослини  “думають” — SuperAgronom.com">
            <a:extLst>
              <a:ext uri="{FF2B5EF4-FFF2-40B4-BE49-F238E27FC236}">
                <a16:creationId xmlns:a16="http://schemas.microsoft.com/office/drawing/2014/main" id="{06AA3951-114E-284E-796B-726D6D6FBB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066" y="1645312"/>
            <a:ext cx="6518988" cy="49299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Фитогормоны и гормоны">
            <a:extLst>
              <a:ext uri="{FF2B5EF4-FFF2-40B4-BE49-F238E27FC236}">
                <a16:creationId xmlns:a16="http://schemas.microsoft.com/office/drawing/2014/main" id="{5B98371B-1B92-DD4A-3069-3551CA0A1A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232" y="1496555"/>
            <a:ext cx="4072702" cy="43645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Физиология растения | Суперсилы Вики | Fandom">
            <a:extLst>
              <a:ext uri="{FF2B5EF4-FFF2-40B4-BE49-F238E27FC236}">
                <a16:creationId xmlns:a16="http://schemas.microsoft.com/office/drawing/2014/main" id="{EA1663DA-F2EF-6708-7A5A-0AA269D121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7024" y="3188433"/>
            <a:ext cx="1801812" cy="338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221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814316DA-A2F0-0ACF-87D0-F3B27D2BA306}"/>
              </a:ext>
            </a:extLst>
          </p:cNvPr>
          <p:cNvSpPr txBox="1"/>
          <p:nvPr/>
        </p:nvSpPr>
        <p:spPr>
          <a:xfrm>
            <a:off x="261257" y="322393"/>
            <a:ext cx="8910735" cy="6017609"/>
          </a:xfrm>
          <a:prstGeom prst="rect">
            <a:avLst/>
          </a:prstGeom>
          <a:noFill/>
        </p:spPr>
        <p:txBody>
          <a:bodyPr wrap="square">
            <a:spAutoFit/>
          </a:bodyPr>
          <a:lstStyle/>
          <a:p>
            <a:pPr marL="147955" indent="457200" algn="just"/>
            <a:r>
              <a:rPr lang="uk-UA" sz="2400" b="1" dirty="0">
                <a:solidFill>
                  <a:srgbClr val="FF0000"/>
                </a:solidFill>
                <a:effectLst/>
                <a:latin typeface="Bookman Old Style" panose="02050604050505020204" pitchFamily="18" charset="0"/>
                <a:ea typeface="Times New Roman" panose="02020603050405020304" pitchFamily="18" charset="0"/>
              </a:rPr>
              <a:t>Регулятори</a:t>
            </a:r>
            <a:r>
              <a:rPr lang="uk-UA" sz="2400" b="1" spc="200" dirty="0">
                <a:solidFill>
                  <a:srgbClr val="FF0000"/>
                </a:solidFill>
                <a:effectLst/>
                <a:latin typeface="Bookman Old Style" panose="02050604050505020204" pitchFamily="18" charset="0"/>
                <a:ea typeface="Times New Roman" panose="02020603050405020304" pitchFamily="18" charset="0"/>
              </a:rPr>
              <a:t> </a:t>
            </a:r>
            <a:r>
              <a:rPr lang="uk-UA" sz="2400" b="1" dirty="0">
                <a:solidFill>
                  <a:srgbClr val="FF0000"/>
                </a:solidFill>
                <a:effectLst/>
                <a:latin typeface="Bookman Old Style" panose="02050604050505020204" pitchFamily="18" charset="0"/>
                <a:ea typeface="Times New Roman" panose="02020603050405020304" pitchFamily="18" charset="0"/>
              </a:rPr>
              <a:t>росту</a:t>
            </a:r>
            <a:r>
              <a:rPr lang="uk-UA" sz="2400" b="1" spc="200" dirty="0">
                <a:solidFill>
                  <a:srgbClr val="FF0000"/>
                </a:solidFill>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a:t>
            </a:r>
            <a:r>
              <a:rPr lang="uk-UA" sz="2400" b="1" spc="20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це</a:t>
            </a:r>
            <a:r>
              <a:rPr lang="uk-UA" sz="2400" b="1" spc="20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органічні</a:t>
            </a:r>
            <a:r>
              <a:rPr lang="uk-UA" sz="2400" b="1" spc="20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речовини,</a:t>
            </a:r>
            <a:r>
              <a:rPr lang="uk-UA" sz="2400" b="1" spc="20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які</a:t>
            </a:r>
            <a:r>
              <a:rPr lang="uk-UA" sz="2400" b="1" spc="20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викликають</a:t>
            </a:r>
            <a:r>
              <a:rPr lang="uk-UA" sz="2400" b="1" spc="20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стимуляцію або пригнічення процесів росту і розвитку.</a:t>
            </a:r>
            <a:endParaRPr lang="ru-UA" sz="2400" b="1" dirty="0">
              <a:effectLst/>
              <a:latin typeface="Times New Roman" panose="02020603050405020304" pitchFamily="18" charset="0"/>
              <a:ea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Регулятори</a:t>
            </a:r>
            <a:r>
              <a:rPr lang="uk-UA" sz="2400" b="1" kern="100" spc="-2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росту</a:t>
            </a:r>
            <a:r>
              <a:rPr lang="uk-UA" sz="2400" b="1" kern="100" spc="-3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поділяються</a:t>
            </a:r>
            <a:r>
              <a:rPr lang="uk-UA" sz="2400" b="1" kern="100" spc="-25"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на</a:t>
            </a:r>
            <a:r>
              <a:rPr lang="uk-UA" sz="2400" b="1" kern="100" spc="-2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два</a:t>
            </a:r>
            <a:r>
              <a:rPr lang="uk-UA" sz="2400" b="1" kern="100" spc="-15"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spc="-10" dirty="0">
                <a:effectLst/>
                <a:latin typeface="Bookman Old Style" panose="02050604050505020204" pitchFamily="18" charset="0"/>
                <a:ea typeface="Aptos" panose="020B0004020202020204" pitchFamily="34" charset="0"/>
                <a:cs typeface="Times New Roman" panose="02020603050405020304" pitchFamily="18" charset="0"/>
              </a:rPr>
              <a:t>класи:</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07000"/>
              </a:lnSpc>
              <a:spcAft>
                <a:spcPts val="800"/>
              </a:spcAft>
              <a:buSzPts val="1100"/>
              <a:buFont typeface="Times New Roman" panose="02020603050405020304" pitchFamily="18" charset="0"/>
              <a:buAutoNum type="arabicPeriod"/>
              <a:tabLst>
                <a:tab pos="867410" algn="l"/>
              </a:tabLst>
            </a:pP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Природні.</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742950" lvl="1" indent="-285750" algn="just">
              <a:lnSpc>
                <a:spcPct val="107000"/>
              </a:lnSpc>
              <a:spcAft>
                <a:spcPts val="800"/>
              </a:spcAft>
              <a:buSzPts val="1100"/>
              <a:buFont typeface="Times New Roman" panose="02020603050405020304" pitchFamily="18" charset="0"/>
              <a:buAutoNum type="arabicPeriod"/>
              <a:tabLst>
                <a:tab pos="867410" algn="l"/>
              </a:tabLst>
            </a:pP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Синтетичні.</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147955" indent="457200" algn="just"/>
            <a:r>
              <a:rPr lang="uk-UA" sz="2400" b="1" dirty="0">
                <a:solidFill>
                  <a:srgbClr val="FF0000"/>
                </a:solidFill>
                <a:effectLst/>
                <a:latin typeface="Bookman Old Style" panose="02050604050505020204" pitchFamily="18" charset="0"/>
                <a:ea typeface="Times New Roman" panose="02020603050405020304" pitchFamily="18" charset="0"/>
              </a:rPr>
              <a:t>Природні</a:t>
            </a:r>
            <a:r>
              <a:rPr lang="uk-UA" sz="2400" b="1" spc="400" dirty="0">
                <a:solidFill>
                  <a:srgbClr val="FF0000"/>
                </a:solidFill>
                <a:effectLst/>
                <a:latin typeface="Bookman Old Style" panose="02050604050505020204" pitchFamily="18" charset="0"/>
                <a:ea typeface="Times New Roman" panose="02020603050405020304" pitchFamily="18" charset="0"/>
              </a:rPr>
              <a:t> </a:t>
            </a:r>
            <a:r>
              <a:rPr lang="uk-UA" sz="2400" b="1" dirty="0">
                <a:solidFill>
                  <a:srgbClr val="FF0000"/>
                </a:solidFill>
                <a:effectLst/>
                <a:latin typeface="Bookman Old Style" panose="02050604050505020204" pitchFamily="18" charset="0"/>
                <a:ea typeface="Times New Roman" panose="02020603050405020304" pitchFamily="18" charset="0"/>
              </a:rPr>
              <a:t>регулятори</a:t>
            </a:r>
            <a:r>
              <a:rPr lang="uk-UA" sz="2400" b="1" spc="400" dirty="0">
                <a:solidFill>
                  <a:srgbClr val="FF0000"/>
                </a:solidFill>
                <a:effectLst/>
                <a:latin typeface="Bookman Old Style" panose="02050604050505020204" pitchFamily="18" charset="0"/>
                <a:ea typeface="Times New Roman" panose="02020603050405020304" pitchFamily="18" charset="0"/>
              </a:rPr>
              <a:t> </a:t>
            </a:r>
            <a:r>
              <a:rPr lang="uk-UA" sz="2400" b="1" dirty="0">
                <a:solidFill>
                  <a:srgbClr val="FF0000"/>
                </a:solidFill>
                <a:effectLst/>
                <a:latin typeface="Bookman Old Style" panose="02050604050505020204" pitchFamily="18" charset="0"/>
                <a:ea typeface="Times New Roman" panose="02020603050405020304" pitchFamily="18" charset="0"/>
              </a:rPr>
              <a:t>росту</a:t>
            </a:r>
            <a:r>
              <a:rPr lang="uk-UA" sz="2400" b="1" spc="400" dirty="0">
                <a:solidFill>
                  <a:srgbClr val="FF0000"/>
                </a:solidFill>
                <a:effectLst/>
                <a:latin typeface="Bookman Old Style" panose="02050604050505020204" pitchFamily="18" charset="0"/>
                <a:ea typeface="Times New Roman" panose="02020603050405020304" pitchFamily="18" charset="0"/>
              </a:rPr>
              <a:t> </a:t>
            </a:r>
            <a:r>
              <a:rPr lang="uk-UA" sz="2400" b="1" dirty="0">
                <a:solidFill>
                  <a:srgbClr val="FF0000"/>
                </a:solidFill>
                <a:effectLst/>
                <a:latin typeface="Bookman Old Style" panose="02050604050505020204" pitchFamily="18" charset="0"/>
                <a:ea typeface="Times New Roman" panose="02020603050405020304" pitchFamily="18" charset="0"/>
              </a:rPr>
              <a:t>(фітогормони</a:t>
            </a:r>
            <a:r>
              <a:rPr lang="uk-UA" sz="2400" b="1" u="sng" dirty="0">
                <a:solidFill>
                  <a:srgbClr val="FF0000"/>
                </a:solidFill>
                <a:effectLst/>
                <a:latin typeface="Bookman Old Style" panose="02050604050505020204" pitchFamily="18" charset="0"/>
                <a:ea typeface="Times New Roman" panose="02020603050405020304" pitchFamily="18" charset="0"/>
              </a:rPr>
              <a:t>)</a:t>
            </a:r>
            <a:r>
              <a:rPr lang="uk-UA" sz="2400" b="1" spc="400" dirty="0">
                <a:solidFill>
                  <a:srgbClr val="FF0000"/>
                </a:solidFill>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a:t>
            </a:r>
            <a:r>
              <a:rPr lang="uk-UA" sz="2400" b="1" spc="40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це</a:t>
            </a:r>
            <a:r>
              <a:rPr lang="uk-UA" sz="2400" b="1" spc="40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органічні, порівняно</a:t>
            </a:r>
            <a:r>
              <a:rPr lang="uk-UA" sz="2400" b="1" spc="17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низькомолекулярні</a:t>
            </a:r>
            <a:r>
              <a:rPr lang="uk-UA" sz="2400" b="1" spc="215"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ендогенні</a:t>
            </a:r>
            <a:r>
              <a:rPr lang="uk-UA" sz="2400" b="1" spc="185"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речовини,</a:t>
            </a:r>
            <a:r>
              <a:rPr lang="uk-UA" sz="2400" b="1" spc="22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які</a:t>
            </a:r>
            <a:r>
              <a:rPr lang="uk-UA" sz="2400" b="1" spc="190" dirty="0">
                <a:effectLst/>
                <a:latin typeface="Bookman Old Style" panose="02050604050505020204" pitchFamily="18" charset="0"/>
                <a:ea typeface="Times New Roman" panose="02020603050405020304" pitchFamily="18" charset="0"/>
              </a:rPr>
              <a:t> </a:t>
            </a:r>
            <a:r>
              <a:rPr lang="uk-UA" sz="2400" b="1" spc="-10" dirty="0">
                <a:effectLst/>
                <a:latin typeface="Bookman Old Style" panose="02050604050505020204" pitchFamily="18" charset="0"/>
                <a:ea typeface="Times New Roman" panose="02020603050405020304" pitchFamily="18" charset="0"/>
              </a:rPr>
              <a:t>синтезуються  </a:t>
            </a:r>
            <a:r>
              <a:rPr lang="uk-UA" sz="2400" b="1" dirty="0">
                <a:effectLst/>
                <a:latin typeface="Bookman Old Style" panose="02050604050505020204" pitchFamily="18" charset="0"/>
                <a:ea typeface="Times New Roman" panose="02020603050405020304" pitchFamily="18" charset="0"/>
              </a:rPr>
              <a:t>спеціалізованими</a:t>
            </a:r>
            <a:r>
              <a:rPr lang="uk-UA" sz="2400" b="1" spc="-1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тканинами</a:t>
            </a:r>
            <a:r>
              <a:rPr lang="uk-UA" sz="2400" b="1" spc="-3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рослин,</a:t>
            </a:r>
            <a:r>
              <a:rPr lang="uk-UA" sz="2400" b="1" spc="-5"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діють</a:t>
            </a:r>
            <a:r>
              <a:rPr lang="uk-UA" sz="2400" b="1" spc="-2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в</a:t>
            </a:r>
            <a:r>
              <a:rPr lang="uk-UA" sz="2400" b="1" spc="-1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надзвичайно</a:t>
            </a:r>
            <a:r>
              <a:rPr lang="uk-UA" sz="2400" b="1" spc="-35"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малих</a:t>
            </a:r>
            <a:r>
              <a:rPr lang="uk-UA" sz="2400" b="1" spc="-15"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дозах ( 10</a:t>
            </a:r>
            <a:r>
              <a:rPr lang="uk-UA" sz="2400" b="1" baseline="30000" dirty="0">
                <a:effectLst/>
                <a:latin typeface="Bookman Old Style" panose="02050604050505020204" pitchFamily="18" charset="0"/>
                <a:ea typeface="Times New Roman" panose="02020603050405020304" pitchFamily="18" charset="0"/>
              </a:rPr>
              <a:t>-8</a:t>
            </a:r>
            <a:r>
              <a:rPr lang="uk-UA" sz="2400" b="1" dirty="0">
                <a:effectLst/>
                <a:latin typeface="Bookman Old Style" panose="02050604050505020204" pitchFamily="18" charset="0"/>
                <a:ea typeface="Times New Roman" panose="02020603050405020304" pitchFamily="18" charset="0"/>
              </a:rPr>
              <a:t> – 10</a:t>
            </a:r>
            <a:r>
              <a:rPr lang="uk-UA" sz="2400" b="1" baseline="30000" dirty="0">
                <a:effectLst/>
                <a:latin typeface="Bookman Old Style" panose="02050604050505020204" pitchFamily="18" charset="0"/>
                <a:ea typeface="Times New Roman" panose="02020603050405020304" pitchFamily="18" charset="0"/>
              </a:rPr>
              <a:t>-5</a:t>
            </a:r>
            <a:r>
              <a:rPr lang="uk-UA" sz="2400" b="1" dirty="0">
                <a:effectLst/>
                <a:latin typeface="Bookman Old Style" panose="02050604050505020204" pitchFamily="18" charset="0"/>
                <a:ea typeface="Times New Roman" panose="02020603050405020304" pitchFamily="18" charset="0"/>
              </a:rPr>
              <a:t>моль/л), з допомогою яких здійснюється взаємодія різних клітин, тканин, органів і які необхідні для запуску, регуляції і включення </a:t>
            </a:r>
            <a:r>
              <a:rPr lang="uk-UA" sz="2400" b="1" dirty="0" err="1">
                <a:effectLst/>
                <a:latin typeface="Bookman Old Style" panose="02050604050505020204" pitchFamily="18" charset="0"/>
                <a:ea typeface="Times New Roman" panose="02020603050405020304" pitchFamily="18" charset="0"/>
              </a:rPr>
              <a:t>морфогенетичних</a:t>
            </a:r>
            <a:r>
              <a:rPr lang="uk-UA" sz="2400" b="1" dirty="0">
                <a:effectLst/>
                <a:latin typeface="Bookman Old Style" panose="02050604050505020204" pitchFamily="18" charset="0"/>
                <a:ea typeface="Times New Roman" panose="02020603050405020304" pitchFamily="18" charset="0"/>
              </a:rPr>
              <a:t> і фізіологічних програм.</a:t>
            </a:r>
            <a:endParaRPr lang="ru-UA" sz="2400" b="1" dirty="0">
              <a:effectLst/>
              <a:latin typeface="Times New Roman" panose="02020603050405020304" pitchFamily="18" charset="0"/>
              <a:ea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E2AE3EF9-6E6D-C488-6FE5-6E9E1284B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5602" y="839754"/>
            <a:ext cx="2658627" cy="499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739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835752CE-27D0-1931-4EC2-44F0528845C4}"/>
              </a:ext>
            </a:extLst>
          </p:cNvPr>
          <p:cNvSpPr txBox="1"/>
          <p:nvPr/>
        </p:nvSpPr>
        <p:spPr>
          <a:xfrm>
            <a:off x="0" y="320760"/>
            <a:ext cx="11625943" cy="5664115"/>
          </a:xfrm>
          <a:prstGeom prst="rect">
            <a:avLst/>
          </a:prstGeom>
          <a:noFill/>
        </p:spPr>
        <p:txBody>
          <a:bodyPr wrap="square">
            <a:spAutoFit/>
          </a:bodyPr>
          <a:lstStyle/>
          <a:p>
            <a:pPr marL="147955" indent="457200" algn="just"/>
            <a:r>
              <a:rPr lang="uk-UA" sz="2400" b="1" dirty="0">
                <a:effectLst/>
                <a:latin typeface="Bookman Old Style" panose="02050604050505020204" pitchFamily="18" charset="0"/>
                <a:ea typeface="Times New Roman" panose="02020603050405020304" pitchFamily="18" charset="0"/>
              </a:rPr>
              <a:t>Серед синтетичних регуляторів росту</a:t>
            </a:r>
            <a:r>
              <a:rPr lang="uk-UA" sz="2400" b="1" spc="-5"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виділяють стимулятори та </a:t>
            </a:r>
            <a:r>
              <a:rPr lang="uk-UA" sz="2400" b="1" spc="-10" dirty="0">
                <a:effectLst/>
                <a:latin typeface="Bookman Old Style" panose="02050604050505020204" pitchFamily="18" charset="0"/>
                <a:ea typeface="Times New Roman" panose="02020603050405020304" pitchFamily="18" charset="0"/>
              </a:rPr>
              <a:t>інгібітори.</a:t>
            </a:r>
            <a:endParaRPr lang="ru-UA" sz="2400" b="1" dirty="0">
              <a:effectLst/>
              <a:latin typeface="Times New Roman" panose="02020603050405020304" pitchFamily="18" charset="0"/>
              <a:ea typeface="Times New Roman" panose="02020603050405020304" pitchFamily="18" charset="0"/>
            </a:endParaRPr>
          </a:p>
          <a:p>
            <a:pPr indent="457200" algn="just">
              <a:lnSpc>
                <a:spcPct val="107000"/>
              </a:lnSpc>
              <a:spcBef>
                <a:spcPts val="400"/>
              </a:spcBef>
              <a:spcAft>
                <a:spcPts val="200"/>
              </a:spcAft>
            </a:pPr>
            <a:r>
              <a:rPr lang="uk-UA" sz="2400" b="1" i="0" kern="100"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Стимулятори</a:t>
            </a:r>
            <a:r>
              <a:rPr lang="uk-UA" sz="2400" b="1" i="0" kern="100" spc="-35"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i="0" kern="100" spc="-10"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росту</a:t>
            </a:r>
            <a:r>
              <a:rPr lang="uk-UA" sz="2400" b="1" i="0" kern="100" spc="-10" dirty="0">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2400" b="1" i="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Char char="-"/>
              <a:tabLst>
                <a:tab pos="179705" algn="l"/>
              </a:tabLst>
            </a:pP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гетероауксин;</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Char char="-"/>
              <a:tabLst>
                <a:tab pos="867410" algn="l"/>
              </a:tabLst>
            </a:pPr>
            <a:r>
              <a:rPr lang="uk-UA" sz="24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індолілоцтова</a:t>
            </a:r>
            <a:r>
              <a:rPr lang="uk-UA" sz="2400" b="1" kern="100" spc="-3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кислота</a:t>
            </a:r>
            <a:r>
              <a:rPr lang="uk-UA" sz="2400" b="1" kern="100" spc="-3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(ІОК);</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Char char="-"/>
              <a:tabLst>
                <a:tab pos="867410" algn="l"/>
              </a:tabLst>
            </a:pPr>
            <a:r>
              <a:rPr lang="uk-UA" sz="24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інлдолілмасляна</a:t>
            </a:r>
            <a:r>
              <a:rPr lang="uk-UA" sz="2400" b="1"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кислота</a:t>
            </a:r>
            <a:r>
              <a:rPr lang="uk-UA" sz="2400" b="1"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(ІМК);</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Char char="-"/>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α-</a:t>
            </a:r>
            <a:r>
              <a:rPr lang="uk-UA" sz="24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нафтилоцтова</a:t>
            </a:r>
            <a:r>
              <a:rPr lang="uk-UA" sz="2400" b="1" kern="100" spc="-4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кислота;</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Char char="-"/>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β-</a:t>
            </a:r>
            <a:r>
              <a:rPr lang="uk-UA" sz="24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нафтилоцтова</a:t>
            </a:r>
            <a:r>
              <a:rPr lang="uk-UA" sz="2400" b="1"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кислота</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і</a:t>
            </a:r>
            <a:r>
              <a:rPr lang="uk-UA" sz="2400" b="1" kern="100" spc="-3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її</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калієва сіль</a:t>
            </a:r>
            <a:r>
              <a:rPr lang="uk-UA" sz="2400" b="1" kern="100" spc="-1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(КАНУ);</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Char char="-"/>
              <a:tabLst>
                <a:tab pos="867410" algn="l"/>
              </a:tabLst>
            </a:pP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2,4-Д-дихлорфенолоцтова</a:t>
            </a:r>
            <a:r>
              <a:rPr lang="uk-UA" sz="2400" b="1" kern="100" spc="15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кислота;</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Char char="-"/>
              <a:tabLst>
                <a:tab pos="867410" algn="l"/>
              </a:tabLst>
            </a:pPr>
            <a:r>
              <a:rPr lang="uk-UA" sz="24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хлорхолінхлорид</a:t>
            </a:r>
            <a:r>
              <a:rPr lang="uk-UA" sz="2400" b="1" kern="100" spc="-4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(ТУР,</a:t>
            </a:r>
            <a:r>
              <a:rPr lang="uk-UA" sz="2400" b="1" kern="100" spc="-3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ССС);</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Char char="-"/>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бурштинова</a:t>
            </a:r>
            <a:r>
              <a:rPr lang="uk-UA" sz="2400" b="1" kern="100" spc="-3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кислота;</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100"/>
              <a:buFont typeface="Times New Roman" panose="02020603050405020304" pitchFamily="18" charset="0"/>
              <a:buChar char="-"/>
              <a:tabLst>
                <a:tab pos="867410" algn="l"/>
              </a:tabLst>
            </a:pPr>
            <a:r>
              <a:rPr lang="uk-UA" sz="2400" b="1" kern="100" spc="-10" dirty="0" err="1">
                <a:effectLst/>
                <a:latin typeface="Bookman Old Style" panose="02050604050505020204" pitchFamily="18" charset="0"/>
                <a:ea typeface="Times New Roman" panose="02020603050405020304" pitchFamily="18" charset="0"/>
                <a:cs typeface="Times New Roman" panose="02020603050405020304" pitchFamily="18" charset="0"/>
              </a:rPr>
              <a:t>тіосечовина</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F3CC4CA5-AA3A-31B2-21D6-1B64F8C373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0874" y="873125"/>
            <a:ext cx="2658627" cy="499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45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2C156A31-F998-33D5-1257-700A3F68EBB7}"/>
              </a:ext>
            </a:extLst>
          </p:cNvPr>
          <p:cNvSpPr txBox="1"/>
          <p:nvPr/>
        </p:nvSpPr>
        <p:spPr>
          <a:xfrm>
            <a:off x="120019" y="191856"/>
            <a:ext cx="11171075" cy="3329373"/>
          </a:xfrm>
          <a:prstGeom prst="rect">
            <a:avLst/>
          </a:prstGeom>
          <a:noFill/>
        </p:spPr>
        <p:txBody>
          <a:bodyPr wrap="square">
            <a:spAutoFit/>
          </a:bodyPr>
          <a:lstStyle/>
          <a:p>
            <a:pPr marL="147955" indent="457200" algn="just"/>
            <a:r>
              <a:rPr lang="uk-UA" sz="2400" b="1" spc="-10" dirty="0">
                <a:solidFill>
                  <a:srgbClr val="FF0000"/>
                </a:solidFill>
                <a:effectLst/>
                <a:latin typeface="Bookman Old Style" panose="02050604050505020204" pitchFamily="18" charset="0"/>
                <a:ea typeface="Times New Roman" panose="02020603050405020304" pitchFamily="18" charset="0"/>
              </a:rPr>
              <a:t>Використання</a:t>
            </a:r>
            <a:r>
              <a:rPr lang="uk-UA" sz="2400" b="1" spc="-10" dirty="0">
                <a:effectLst/>
                <a:latin typeface="Bookman Old Style" panose="02050604050505020204" pitchFamily="18" charset="0"/>
                <a:ea typeface="Times New Roman" panose="02020603050405020304" pitchFamily="18" charset="0"/>
              </a:rPr>
              <a:t>:</a:t>
            </a:r>
            <a:endParaRPr lang="ru-UA" sz="2400" b="1" dirty="0">
              <a:effectLst/>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SzPts val="1400"/>
              <a:buFont typeface="Bookman Old Style" panose="02050604050505020204" pitchFamily="18" charset="0"/>
              <a:buAutoNum type="arabicPeriod"/>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Для</a:t>
            </a:r>
            <a:r>
              <a:rPr lang="uk-UA" sz="2400" b="1" kern="100" spc="-3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вкорінення</a:t>
            </a:r>
            <a:r>
              <a:rPr lang="uk-UA" sz="2400" b="1" kern="100" spc="-3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живців</a:t>
            </a:r>
            <a:r>
              <a:rPr lang="uk-UA" sz="2400" b="1"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(плодові,</a:t>
            </a:r>
            <a:r>
              <a:rPr lang="uk-UA" sz="24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виноград).</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400"/>
              <a:buFont typeface="Bookman Old Style" panose="02050604050505020204" pitchFamily="18" charset="0"/>
              <a:buAutoNum type="arabicPeriod"/>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Зменшення</a:t>
            </a:r>
            <a:r>
              <a:rPr lang="uk-UA" sz="2400" b="1" kern="100" spc="-3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опадання</a:t>
            </a:r>
            <a:r>
              <a:rPr lang="uk-UA" sz="2400" b="1" kern="100" spc="-4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зав’язей</a:t>
            </a:r>
            <a:r>
              <a:rPr lang="uk-UA" sz="24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і</a:t>
            </a:r>
            <a:r>
              <a:rPr lang="uk-UA" sz="2400" b="1" kern="100" spc="-3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плодів.</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400"/>
              <a:buFont typeface="Bookman Old Style" panose="02050604050505020204" pitchFamily="18" charset="0"/>
              <a:buAutoNum type="arabicPeriod"/>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Утворення</a:t>
            </a:r>
            <a:r>
              <a:rPr lang="uk-UA" sz="2400" b="1" kern="100" spc="-5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партенокарпічних</a:t>
            </a:r>
            <a:r>
              <a:rPr lang="uk-UA" sz="2400" b="1" kern="100" spc="-6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плодів.</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400"/>
              <a:buFont typeface="Bookman Old Style" panose="02050604050505020204" pitchFamily="18" charset="0"/>
              <a:buAutoNum type="arabicPeriod"/>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Прискорення</a:t>
            </a:r>
            <a:r>
              <a:rPr lang="uk-UA" sz="2400" b="1" kern="100" spc="-3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проростання</a:t>
            </a:r>
            <a:r>
              <a:rPr lang="uk-UA" sz="2400" b="1" kern="100" spc="-4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насіння.</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400"/>
              <a:buFont typeface="Bookman Old Style" panose="02050604050505020204" pitchFamily="18" charset="0"/>
              <a:buAutoNum type="arabicPeriod"/>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Припинення</a:t>
            </a:r>
            <a:r>
              <a:rPr lang="uk-UA" sz="2400" b="1" kern="100" spc="-4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періоду</a:t>
            </a:r>
            <a:r>
              <a:rPr lang="uk-UA" sz="2400" b="1" kern="100" spc="-5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спокою.</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400"/>
              <a:buFont typeface="Bookman Old Style" panose="02050604050505020204" pitchFamily="18" charset="0"/>
              <a:buAutoNum type="arabicPeriod"/>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Регулювання</a:t>
            </a:r>
            <a:r>
              <a:rPr lang="uk-UA" sz="2400" b="1" kern="100" spc="-5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переходу</a:t>
            </a:r>
            <a:r>
              <a:rPr lang="uk-UA" sz="2400" b="1" kern="100" spc="-4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рослин</a:t>
            </a:r>
            <a:r>
              <a:rPr lang="uk-UA" sz="24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до</a:t>
            </a:r>
            <a:r>
              <a:rPr lang="uk-UA" sz="2400" b="1" kern="100" spc="-4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цвітіння.</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15362" name="Picture 2" descr="Живці винограду - заготівля восени, укорінення взимку. Головні секрети">
            <a:extLst>
              <a:ext uri="{FF2B5EF4-FFF2-40B4-BE49-F238E27FC236}">
                <a16:creationId xmlns:a16="http://schemas.microsoft.com/office/drawing/2014/main" id="{F113C9B6-C455-714C-3897-DFD2B1CD8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735" y="4043583"/>
            <a:ext cx="3841783" cy="247132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Живці винограду - заготівля восени, укорінення взимку. Головні секрети">
            <a:extLst>
              <a:ext uri="{FF2B5EF4-FFF2-40B4-BE49-F238E27FC236}">
                <a16:creationId xmlns:a16="http://schemas.microsoft.com/office/drawing/2014/main" id="{26D47328-C028-1D3D-1FC8-672DDB95AB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837" y="3431316"/>
            <a:ext cx="5045432" cy="3245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Физиология растения | Суперсилы Вики | Fandom">
            <a:extLst>
              <a:ext uri="{FF2B5EF4-FFF2-40B4-BE49-F238E27FC236}">
                <a16:creationId xmlns:a16="http://schemas.microsoft.com/office/drawing/2014/main" id="{779FD9F7-CBEA-41FD-1218-1477B4F760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5602" y="839754"/>
            <a:ext cx="2658627" cy="499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032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846EA831-3391-585F-645E-597D603D95AE}"/>
              </a:ext>
            </a:extLst>
          </p:cNvPr>
          <p:cNvSpPr txBox="1"/>
          <p:nvPr/>
        </p:nvSpPr>
        <p:spPr>
          <a:xfrm>
            <a:off x="147734" y="217842"/>
            <a:ext cx="11896531" cy="3345659"/>
          </a:xfrm>
          <a:prstGeom prst="rect">
            <a:avLst/>
          </a:prstGeom>
          <a:noFill/>
        </p:spPr>
        <p:txBody>
          <a:bodyPr wrap="square">
            <a:spAutoFit/>
          </a:bodyPr>
          <a:lstStyle/>
          <a:p>
            <a:pPr indent="450215" algn="just">
              <a:lnSpc>
                <a:spcPct val="107000"/>
              </a:lnSpc>
              <a:spcAft>
                <a:spcPts val="800"/>
              </a:spcAft>
              <a:tabLst>
                <a:tab pos="867410" algn="l"/>
              </a:tabLst>
            </a:pPr>
            <a:r>
              <a:rPr lang="uk-UA" sz="2400" b="1" kern="10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Умови ефективного використання</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gn="just">
              <a:lnSpc>
                <a:spcPct val="107000"/>
              </a:lnSpc>
              <a:spcAft>
                <a:spcPts val="800"/>
              </a:spcAft>
              <a:buSzPts val="1400"/>
              <a:buFont typeface="Bookman Old Style" panose="02050604050505020204" pitchFamily="18" charset="0"/>
              <a:buAutoNum type="arabicPeriod"/>
              <a:tabLst>
                <a:tab pos="868045"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Синтетичні речовини позитивно впливають тільки тоді, коли не вистачає фітогормонів (при цвітінні, вкоріненні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живців).</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1143000" lvl="2" indent="-228600" algn="just">
              <a:lnSpc>
                <a:spcPct val="107000"/>
              </a:lnSpc>
              <a:spcAft>
                <a:spcPts val="800"/>
              </a:spcAft>
              <a:buSzPts val="1400"/>
              <a:buFont typeface="Bookman Old Style" panose="02050604050505020204" pitchFamily="18" charset="0"/>
              <a:buAutoNum type="arabicPeriod"/>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Клітини</a:t>
            </a:r>
            <a:r>
              <a:rPr lang="uk-UA" sz="2400" b="1"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певної</a:t>
            </a:r>
            <a:r>
              <a:rPr lang="uk-UA" sz="24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рослини</a:t>
            </a:r>
            <a:r>
              <a:rPr lang="uk-UA" sz="2400" b="1"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повинні</a:t>
            </a:r>
            <a:r>
              <a:rPr lang="uk-UA" sz="2400" b="1" kern="100" spc="-3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сприймати</a:t>
            </a:r>
            <a:r>
              <a:rPr lang="uk-UA" sz="2400" b="1"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ці</a:t>
            </a:r>
            <a:r>
              <a:rPr lang="uk-UA" sz="2400" b="1"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гормони.</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1143000" lvl="2" indent="-228600" algn="just">
              <a:lnSpc>
                <a:spcPct val="107000"/>
              </a:lnSpc>
              <a:spcAft>
                <a:spcPts val="800"/>
              </a:spcAft>
              <a:buSzPts val="1400"/>
              <a:buFont typeface="Bookman Old Style" panose="02050604050505020204" pitchFamily="18" charset="0"/>
              <a:buAutoNum type="arabicPeriod"/>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Достатнє</a:t>
            </a:r>
            <a:r>
              <a:rPr lang="uk-UA" sz="2400" b="1"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забезпечення</a:t>
            </a:r>
            <a:r>
              <a:rPr lang="uk-UA" sz="2400" b="1" kern="100" spc="-3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водою</a:t>
            </a:r>
            <a:r>
              <a:rPr lang="uk-UA" sz="2400" b="1" kern="100" spc="-3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і</a:t>
            </a:r>
            <a:r>
              <a:rPr lang="uk-UA" sz="2400" b="1" kern="100" spc="-4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мінеральними</a:t>
            </a:r>
            <a:r>
              <a:rPr lang="uk-UA" sz="24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елементами.</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1143000" lvl="2" indent="-228600" algn="just">
              <a:lnSpc>
                <a:spcPct val="107000"/>
              </a:lnSpc>
              <a:spcAft>
                <a:spcPts val="800"/>
              </a:spcAft>
              <a:buSzPts val="1400"/>
              <a:buFont typeface="Bookman Old Style" panose="02050604050505020204" pitchFamily="18" charset="0"/>
              <a:buAutoNum type="arabicPeriod"/>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Враховувати</a:t>
            </a:r>
            <a:r>
              <a:rPr lang="uk-UA" sz="2400" b="1" kern="100" spc="-3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концентрацію.</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r>
              <a:rPr lang="uk-UA" sz="2400" b="1" dirty="0">
                <a:effectLst/>
                <a:latin typeface="Bookman Old Style" panose="02050604050505020204" pitchFamily="18" charset="0"/>
                <a:ea typeface="Aptos" panose="020B0004020202020204" pitchFamily="34" charset="0"/>
                <a:cs typeface="Times New Roman" panose="02020603050405020304" pitchFamily="18" charset="0"/>
              </a:rPr>
              <a:t>У</a:t>
            </a:r>
            <a:r>
              <a:rPr lang="uk-UA" sz="2400" b="1" spc="-45"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dirty="0">
                <a:effectLst/>
                <a:latin typeface="Bookman Old Style" panose="02050604050505020204" pitchFamily="18" charset="0"/>
                <a:ea typeface="Aptos" panose="020B0004020202020204" pitchFamily="34" charset="0"/>
                <a:cs typeface="Times New Roman" panose="02020603050405020304" pitchFamily="18" charset="0"/>
              </a:rPr>
              <a:t>підвищених</a:t>
            </a:r>
            <a:r>
              <a:rPr lang="uk-UA" sz="2400" b="1" spc="-3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dirty="0">
                <a:effectLst/>
                <a:latin typeface="Bookman Old Style" panose="02050604050505020204" pitchFamily="18" charset="0"/>
                <a:ea typeface="Aptos" panose="020B0004020202020204" pitchFamily="34" charset="0"/>
                <a:cs typeface="Times New Roman" panose="02020603050405020304" pitchFamily="18" charset="0"/>
              </a:rPr>
              <a:t>концентраціях</a:t>
            </a:r>
            <a:r>
              <a:rPr lang="uk-UA" sz="2400" b="1" spc="-3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dirty="0">
                <a:effectLst/>
                <a:latin typeface="Bookman Old Style" panose="02050604050505020204" pitchFamily="18" charset="0"/>
                <a:ea typeface="Aptos" panose="020B0004020202020204" pitchFamily="34" charset="0"/>
                <a:cs typeface="Times New Roman" panose="02020603050405020304" pitchFamily="18" charset="0"/>
              </a:rPr>
              <a:t>можуть</a:t>
            </a:r>
            <a:r>
              <a:rPr lang="uk-UA" sz="2400" b="1" spc="-35"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dirty="0">
                <a:effectLst/>
                <a:latin typeface="Bookman Old Style" panose="02050604050505020204" pitchFamily="18" charset="0"/>
                <a:ea typeface="Aptos" panose="020B0004020202020204" pitchFamily="34" charset="0"/>
                <a:cs typeface="Times New Roman" panose="02020603050405020304" pitchFamily="18" charset="0"/>
              </a:rPr>
              <a:t>бути</a:t>
            </a:r>
            <a:r>
              <a:rPr lang="uk-UA" sz="2400" b="1" spc="-25"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dirty="0">
                <a:effectLst/>
                <a:latin typeface="Bookman Old Style" panose="02050604050505020204" pitchFamily="18" charset="0"/>
                <a:ea typeface="Aptos" panose="020B0004020202020204" pitchFamily="34" charset="0"/>
                <a:cs typeface="Times New Roman" panose="02020603050405020304" pitchFamily="18" charset="0"/>
              </a:rPr>
              <a:t>інгібіторами. </a:t>
            </a:r>
            <a:endParaRPr lang="ru-UA" sz="2400" b="1" dirty="0"/>
          </a:p>
        </p:txBody>
      </p:sp>
      <p:pic>
        <p:nvPicPr>
          <p:cNvPr id="5" name="Picture 2" descr="Физиология растения | Суперсилы Вики | Fandom">
            <a:extLst>
              <a:ext uri="{FF2B5EF4-FFF2-40B4-BE49-F238E27FC236}">
                <a16:creationId xmlns:a16="http://schemas.microsoft.com/office/drawing/2014/main" id="{EBDC0D44-2067-ED9E-E02F-E15D43151B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8741" y="2612570"/>
            <a:ext cx="1715488" cy="3224601"/>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Значення мінеральних речовин">
            <a:extLst>
              <a:ext uri="{FF2B5EF4-FFF2-40B4-BE49-F238E27FC236}">
                <a16:creationId xmlns:a16="http://schemas.microsoft.com/office/drawing/2014/main" id="{D3D23C86-1083-4E53-02EE-6CAD913652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8834" y="3763386"/>
            <a:ext cx="4252136" cy="283475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Формула питьевой воды - советы, обзор темы, интересные факты от экспертов в  области фильтров для воды интернет магазина Akvo">
            <a:extLst>
              <a:ext uri="{FF2B5EF4-FFF2-40B4-BE49-F238E27FC236}">
                <a16:creationId xmlns:a16="http://schemas.microsoft.com/office/drawing/2014/main" id="{3904FD2A-42F8-8844-5C2C-4E35026D51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225" y="3781333"/>
            <a:ext cx="4553436" cy="283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268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EF419A5C-6879-D665-5B22-4D737E30C6F1}"/>
              </a:ext>
            </a:extLst>
          </p:cNvPr>
          <p:cNvSpPr txBox="1"/>
          <p:nvPr/>
        </p:nvSpPr>
        <p:spPr>
          <a:xfrm>
            <a:off x="-158621" y="86625"/>
            <a:ext cx="8997042" cy="2462277"/>
          </a:xfrm>
          <a:prstGeom prst="rect">
            <a:avLst/>
          </a:prstGeom>
          <a:noFill/>
        </p:spPr>
        <p:txBody>
          <a:bodyPr wrap="square">
            <a:spAutoFit/>
          </a:bodyPr>
          <a:lstStyle/>
          <a:p>
            <a:pPr lvl="2" algn="just">
              <a:lnSpc>
                <a:spcPct val="107000"/>
              </a:lnSpc>
              <a:spcAft>
                <a:spcPts val="800"/>
              </a:spcAft>
              <a:buSzPts val="1400"/>
              <a:tabLst>
                <a:tab pos="867410" algn="l"/>
              </a:tabLst>
            </a:pPr>
            <a:r>
              <a:rPr lang="uk-UA" sz="2400" b="1" kern="100" spc="0"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Вимоги до синтетичних стимуляторів</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1600200" lvl="3" indent="-228600" algn="just">
              <a:lnSpc>
                <a:spcPct val="107000"/>
              </a:lnSpc>
              <a:spcAft>
                <a:spcPts val="800"/>
              </a:spcAft>
              <a:buSzPts val="1400"/>
              <a:buFont typeface="Bookman Old Style" panose="02050604050505020204" pitchFamily="18" charset="0"/>
              <a:buAutoNum type="arabicPeriod"/>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Не</a:t>
            </a:r>
            <a:r>
              <a:rPr lang="uk-UA" sz="2400" b="1" kern="100" spc="-4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повинні</a:t>
            </a:r>
            <a:r>
              <a:rPr lang="uk-UA" sz="2400" b="1"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бути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токсичні.</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1600200" lvl="3" indent="-228600" algn="just">
              <a:lnSpc>
                <a:spcPct val="107000"/>
              </a:lnSpc>
              <a:spcAft>
                <a:spcPts val="800"/>
              </a:spcAft>
              <a:buSzPts val="1400"/>
              <a:buFont typeface="Bookman Old Style" panose="02050604050505020204" pitchFamily="18" charset="0"/>
              <a:buAutoNum type="arabicPeriod"/>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Не</a:t>
            </a:r>
            <a:r>
              <a:rPr lang="uk-UA" sz="2400" b="1" kern="100" spc="-4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повинні</a:t>
            </a:r>
            <a:r>
              <a:rPr lang="uk-UA" sz="2400" b="1"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бути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канцерогенні.</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1600200" lvl="3" indent="-228600" algn="just">
              <a:lnSpc>
                <a:spcPct val="107000"/>
              </a:lnSpc>
              <a:spcAft>
                <a:spcPts val="800"/>
              </a:spcAft>
              <a:buSzPts val="1400"/>
              <a:buFont typeface="Bookman Old Style" panose="02050604050505020204" pitchFamily="18" charset="0"/>
              <a:buAutoNum type="arabicPeriod"/>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Повинні</a:t>
            </a:r>
            <a:r>
              <a:rPr lang="uk-UA" sz="2400" b="1" kern="100" spc="-4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діяти</a:t>
            </a:r>
            <a:r>
              <a:rPr lang="uk-UA" sz="24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тривалий</a:t>
            </a:r>
            <a:r>
              <a:rPr lang="uk-UA" sz="2400" b="1" kern="100" spc="-3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час.</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1600200" lvl="3" indent="-228600" algn="just">
              <a:lnSpc>
                <a:spcPct val="107000"/>
              </a:lnSpc>
              <a:spcAft>
                <a:spcPts val="800"/>
              </a:spcAft>
              <a:buSzPts val="1400"/>
              <a:buFont typeface="Bookman Old Style" panose="02050604050505020204" pitchFamily="18" charset="0"/>
              <a:buAutoNum type="arabicPeriod"/>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Не</a:t>
            </a:r>
            <a:r>
              <a:rPr lang="uk-UA" sz="2400" b="1" kern="100" spc="-4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повинні</a:t>
            </a:r>
            <a:r>
              <a:rPr lang="uk-UA" sz="2400" b="1" kern="100" spc="-3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переходити</a:t>
            </a:r>
            <a:r>
              <a:rPr lang="uk-UA" sz="2400" b="1" kern="100" spc="-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в</a:t>
            </a:r>
            <a:r>
              <a:rPr lang="uk-UA" sz="2400" b="1" kern="100" spc="-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тіло</a:t>
            </a:r>
            <a:r>
              <a:rPr lang="uk-UA" sz="2400" b="1" kern="100" spc="-3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тварин.</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0A73CD4C-3FAF-1C3C-89C4-2695F043D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5602" y="839754"/>
            <a:ext cx="2658627" cy="4997418"/>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Не токсичен – Бесплатные иконки: сигнализация">
            <a:extLst>
              <a:ext uri="{FF2B5EF4-FFF2-40B4-BE49-F238E27FC236}">
                <a16:creationId xmlns:a16="http://schemas.microsoft.com/office/drawing/2014/main" id="{1C6DB443-4B97-C147-2747-3075F0125A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466" y="2926747"/>
            <a:ext cx="3553408" cy="355340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Часы настенные 036 круглий - Купить в NBM">
            <a:extLst>
              <a:ext uri="{FF2B5EF4-FFF2-40B4-BE49-F238E27FC236}">
                <a16:creationId xmlns:a16="http://schemas.microsoft.com/office/drawing/2014/main" id="{51C0850E-7151-B061-3C22-67BF2E9C22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8653" y="2719567"/>
            <a:ext cx="3973286" cy="396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33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8ED6F3A4-07FB-04D7-4340-AFB2519A88BC}"/>
              </a:ext>
            </a:extLst>
          </p:cNvPr>
          <p:cNvSpPr txBox="1"/>
          <p:nvPr/>
        </p:nvSpPr>
        <p:spPr>
          <a:xfrm>
            <a:off x="102637" y="125724"/>
            <a:ext cx="11980506" cy="6762621"/>
          </a:xfrm>
          <a:prstGeom prst="rect">
            <a:avLst/>
          </a:prstGeom>
          <a:noFill/>
        </p:spPr>
        <p:txBody>
          <a:bodyPr wrap="square">
            <a:spAutoFit/>
          </a:bodyPr>
          <a:lstStyle/>
          <a:p>
            <a:pPr marL="147955" indent="457200" algn="just">
              <a:tabLst>
                <a:tab pos="1064260" algn="l"/>
                <a:tab pos="2014220" algn="l"/>
                <a:tab pos="2239645" algn="l"/>
                <a:tab pos="3061335" algn="l"/>
                <a:tab pos="3274695" algn="l"/>
                <a:tab pos="3931920" algn="l"/>
              </a:tabLst>
            </a:pPr>
            <a:r>
              <a:rPr lang="uk-UA" sz="2000" b="1" spc="-10" dirty="0">
                <a:effectLst/>
                <a:latin typeface="Bookman Old Style" panose="02050604050505020204" pitchFamily="18" charset="0"/>
                <a:ea typeface="Times New Roman" panose="02020603050405020304" pitchFamily="18" charset="0"/>
              </a:rPr>
              <a:t>Добре зарекомендували </a:t>
            </a:r>
            <a:r>
              <a:rPr lang="uk-UA" sz="2000" b="1" spc="-20" dirty="0">
                <a:effectLst/>
                <a:latin typeface="Bookman Old Style" panose="02050604050505020204" pitchFamily="18" charset="0"/>
                <a:ea typeface="Times New Roman" panose="02020603050405020304" pitchFamily="18" charset="0"/>
              </a:rPr>
              <a:t>себе </a:t>
            </a:r>
            <a:r>
              <a:rPr lang="uk-UA" sz="2000" b="1" spc="-10" dirty="0">
                <a:effectLst/>
                <a:latin typeface="Bookman Old Style" panose="02050604050505020204" pitchFamily="18" charset="0"/>
                <a:ea typeface="Times New Roman" panose="02020603050405020304" pitchFamily="18" charset="0"/>
              </a:rPr>
              <a:t>регулятори росту нового </a:t>
            </a:r>
            <a:r>
              <a:rPr lang="uk-UA" sz="2000" b="1" dirty="0">
                <a:effectLst/>
                <a:latin typeface="Bookman Old Style" panose="02050604050505020204" pitchFamily="18" charset="0"/>
                <a:ea typeface="Times New Roman" panose="02020603050405020304" pitchFamily="18" charset="0"/>
              </a:rPr>
              <a:t>покоління,</a:t>
            </a:r>
            <a:r>
              <a:rPr lang="uk-UA" sz="2000" b="1" spc="205" dirty="0">
                <a:effectLst/>
                <a:latin typeface="Bookman Old Style" panose="02050604050505020204" pitchFamily="18" charset="0"/>
                <a:ea typeface="Times New Roman" panose="02020603050405020304" pitchFamily="18" charset="0"/>
              </a:rPr>
              <a:t> </a:t>
            </a:r>
            <a:r>
              <a:rPr lang="uk-UA" sz="2000" b="1" dirty="0">
                <a:effectLst/>
                <a:latin typeface="Bookman Old Style" panose="02050604050505020204" pitchFamily="18" charset="0"/>
                <a:ea typeface="Times New Roman" panose="02020603050405020304" pitchFamily="18" charset="0"/>
              </a:rPr>
              <a:t>що</a:t>
            </a:r>
            <a:r>
              <a:rPr lang="uk-UA" sz="2000" b="1" spc="185" dirty="0">
                <a:effectLst/>
                <a:latin typeface="Bookman Old Style" panose="02050604050505020204" pitchFamily="18" charset="0"/>
                <a:ea typeface="Times New Roman" panose="02020603050405020304" pitchFamily="18" charset="0"/>
              </a:rPr>
              <a:t> </a:t>
            </a:r>
            <a:r>
              <a:rPr lang="uk-UA" sz="2000" b="1" dirty="0">
                <a:effectLst/>
                <a:latin typeface="Bookman Old Style" panose="02050604050505020204" pitchFamily="18" charset="0"/>
                <a:ea typeface="Times New Roman" panose="02020603050405020304" pitchFamily="18" charset="0"/>
              </a:rPr>
              <a:t>являють</a:t>
            </a:r>
            <a:r>
              <a:rPr lang="uk-UA" sz="2000" b="1" spc="205" dirty="0">
                <a:effectLst/>
                <a:latin typeface="Bookman Old Style" panose="02050604050505020204" pitchFamily="18" charset="0"/>
                <a:ea typeface="Times New Roman" panose="02020603050405020304" pitchFamily="18" charset="0"/>
              </a:rPr>
              <a:t> </a:t>
            </a:r>
            <a:r>
              <a:rPr lang="uk-UA" sz="2000" b="1" dirty="0">
                <a:effectLst/>
                <a:latin typeface="Bookman Old Style" panose="02050604050505020204" pitchFamily="18" charset="0"/>
                <a:ea typeface="Times New Roman" panose="02020603050405020304" pitchFamily="18" charset="0"/>
              </a:rPr>
              <a:t>собою</a:t>
            </a:r>
            <a:r>
              <a:rPr lang="uk-UA" sz="2000" b="1" spc="195" dirty="0">
                <a:effectLst/>
                <a:latin typeface="Bookman Old Style" panose="02050604050505020204" pitchFamily="18" charset="0"/>
                <a:ea typeface="Times New Roman" panose="02020603050405020304" pitchFamily="18" charset="0"/>
              </a:rPr>
              <a:t>  </a:t>
            </a:r>
            <a:r>
              <a:rPr lang="uk-UA" sz="2000" b="1" dirty="0">
                <a:effectLst/>
                <a:latin typeface="Bookman Old Style" panose="02050604050505020204" pitchFamily="18" charset="0"/>
                <a:ea typeface="Times New Roman" panose="02020603050405020304" pitchFamily="18" charset="0"/>
              </a:rPr>
              <a:t>складні</a:t>
            </a:r>
            <a:r>
              <a:rPr lang="uk-UA" sz="2000" b="1" spc="190" dirty="0">
                <a:effectLst/>
                <a:latin typeface="Bookman Old Style" panose="02050604050505020204" pitchFamily="18" charset="0"/>
                <a:ea typeface="Times New Roman" panose="02020603050405020304" pitchFamily="18" charset="0"/>
              </a:rPr>
              <a:t>  </a:t>
            </a:r>
            <a:r>
              <a:rPr lang="uk-UA" sz="2000" b="1" dirty="0">
                <a:effectLst/>
                <a:latin typeface="Bookman Old Style" panose="02050604050505020204" pitchFamily="18" charset="0"/>
                <a:ea typeface="Times New Roman" panose="02020603050405020304" pitchFamily="18" charset="0"/>
              </a:rPr>
              <a:t>суміші</a:t>
            </a:r>
            <a:r>
              <a:rPr lang="uk-UA" sz="2000" b="1" spc="190" dirty="0">
                <a:effectLst/>
                <a:latin typeface="Bookman Old Style" panose="02050604050505020204" pitchFamily="18" charset="0"/>
                <a:ea typeface="Times New Roman" panose="02020603050405020304" pitchFamily="18" charset="0"/>
              </a:rPr>
              <a:t>  </a:t>
            </a:r>
            <a:r>
              <a:rPr lang="uk-UA" sz="2000" b="1" dirty="0">
                <a:effectLst/>
                <a:latin typeface="Bookman Old Style" panose="02050604050505020204" pitchFamily="18" charset="0"/>
                <a:ea typeface="Times New Roman" panose="02020603050405020304" pitchFamily="18" charset="0"/>
              </a:rPr>
              <a:t>природних</a:t>
            </a:r>
            <a:r>
              <a:rPr lang="uk-UA" sz="2000" b="1" spc="190" dirty="0">
                <a:effectLst/>
                <a:latin typeface="Bookman Old Style" panose="02050604050505020204" pitchFamily="18" charset="0"/>
                <a:ea typeface="Times New Roman" panose="02020603050405020304" pitchFamily="18" charset="0"/>
              </a:rPr>
              <a:t>  і </a:t>
            </a:r>
            <a:r>
              <a:rPr lang="uk-UA" sz="2000" b="1" spc="-10" dirty="0">
                <a:effectLst/>
                <a:latin typeface="Bookman Old Style" panose="02050604050505020204" pitchFamily="18" charset="0"/>
                <a:ea typeface="Times New Roman" panose="02020603050405020304" pitchFamily="18" charset="0"/>
              </a:rPr>
              <a:t>синтетичних фітогормонів </a:t>
            </a:r>
            <a:r>
              <a:rPr lang="uk-UA" sz="2000" b="1" spc="-50" dirty="0">
                <a:effectLst/>
                <a:latin typeface="Bookman Old Style" panose="02050604050505020204" pitchFamily="18" charset="0"/>
                <a:ea typeface="Times New Roman" panose="02020603050405020304" pitchFamily="18" charset="0"/>
              </a:rPr>
              <a:t>у </a:t>
            </a:r>
            <a:r>
              <a:rPr lang="uk-UA" sz="2000" b="1" spc="-10" dirty="0">
                <a:effectLst/>
                <a:latin typeface="Bookman Old Style" panose="02050604050505020204" pitchFamily="18" charset="0"/>
                <a:ea typeface="Times New Roman" panose="02020603050405020304" pitchFamily="18" charset="0"/>
              </a:rPr>
              <a:t>сполученні </a:t>
            </a:r>
            <a:r>
              <a:rPr lang="uk-UA" sz="2000" b="1" spc="-50" dirty="0">
                <a:effectLst/>
                <a:latin typeface="Bookman Old Style" panose="02050604050505020204" pitchFamily="18" charset="0"/>
                <a:ea typeface="Times New Roman" panose="02020603050405020304" pitchFamily="18" charset="0"/>
              </a:rPr>
              <a:t>з </a:t>
            </a:r>
            <a:r>
              <a:rPr lang="uk-UA" sz="2000" b="1" spc="-10" dirty="0">
                <a:effectLst/>
                <a:latin typeface="Bookman Old Style" panose="02050604050505020204" pitchFamily="18" charset="0"/>
                <a:ea typeface="Times New Roman" panose="02020603050405020304" pitchFamily="18" charset="0"/>
              </a:rPr>
              <a:t>деякими іншими </a:t>
            </a:r>
            <a:r>
              <a:rPr lang="uk-UA" sz="2000" b="1" dirty="0">
                <a:effectLst/>
                <a:latin typeface="Bookman Old Style" panose="02050604050505020204" pitchFamily="18" charset="0"/>
                <a:ea typeface="Times New Roman" panose="02020603050405020304" pitchFamily="18" charset="0"/>
              </a:rPr>
              <a:t>речовинами. Найбільш цікавими з них є:</a:t>
            </a:r>
            <a:endParaRPr lang="ru-UA" sz="2000" b="1" dirty="0">
              <a:effectLst/>
              <a:latin typeface="Times New Roman" panose="02020603050405020304" pitchFamily="18" charset="0"/>
              <a:ea typeface="Times New Roman" panose="02020603050405020304" pitchFamily="18" charset="0"/>
            </a:endParaRPr>
          </a:p>
          <a:p>
            <a:pPr marL="2057400" lvl="4" indent="-228600" algn="just">
              <a:lnSpc>
                <a:spcPct val="107000"/>
              </a:lnSpc>
              <a:spcAft>
                <a:spcPts val="800"/>
              </a:spcAft>
              <a:buSzPts val="1100"/>
              <a:buFont typeface="Times New Roman" panose="02020603050405020304" pitchFamily="18" charset="0"/>
              <a:buChar char="-"/>
              <a:tabLst>
                <a:tab pos="867410" algn="l"/>
              </a:tabLst>
            </a:pP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бетастимулін</a:t>
            </a:r>
            <a:r>
              <a:rPr lang="uk-UA" sz="2000" b="1" kern="100" spc="-1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a:t>
            </a:r>
            <a:r>
              <a:rPr lang="uk-UA" sz="2000" b="1" kern="100" spc="-3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поліпшує</a:t>
            </a:r>
            <a:r>
              <a:rPr lang="uk-UA" sz="20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ріст</a:t>
            </a:r>
            <a:r>
              <a:rPr lang="uk-UA" sz="2000" b="1" kern="100" spc="-3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цукрового</a:t>
            </a:r>
            <a:r>
              <a:rPr lang="uk-UA" sz="2000" b="1" kern="100" spc="-4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буряку;</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2057400" lvl="4" indent="-228600" algn="just">
              <a:lnSpc>
                <a:spcPct val="107000"/>
              </a:lnSpc>
              <a:spcAft>
                <a:spcPts val="800"/>
              </a:spcAft>
              <a:buSzPts val="1100"/>
              <a:buFont typeface="Times New Roman" panose="02020603050405020304" pitchFamily="18" charset="0"/>
              <a:buChar char="-"/>
              <a:tabLst>
                <a:tab pos="867410" algn="l"/>
              </a:tabLst>
            </a:pP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потейтин</a:t>
            </a:r>
            <a:r>
              <a:rPr lang="uk-UA" sz="2000" b="1" kern="100" spc="-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a:t>
            </a:r>
            <a:r>
              <a:rPr lang="uk-UA" sz="2000" b="1" kern="100" spc="-4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поліпшує</a:t>
            </a:r>
            <a:r>
              <a:rPr lang="uk-UA" sz="20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ріст</a:t>
            </a:r>
            <a:r>
              <a:rPr lang="uk-UA" sz="2000" b="1"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картоплі;</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2057400" lvl="4" indent="-228600" algn="just">
              <a:lnSpc>
                <a:spcPct val="107000"/>
              </a:lnSpc>
              <a:spcAft>
                <a:spcPts val="800"/>
              </a:spcAft>
              <a:buSzPts val="1100"/>
              <a:buFont typeface="Times New Roman" panose="02020603050405020304" pitchFamily="18" charset="0"/>
              <a:buChar char="-"/>
              <a:tabLst>
                <a:tab pos="867410" algn="l"/>
              </a:tabLst>
            </a:pP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зеастимулін</a:t>
            </a:r>
            <a:r>
              <a:rPr lang="uk-UA" sz="20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a:t>
            </a:r>
            <a:r>
              <a:rPr lang="uk-UA" sz="2000" b="1" kern="100" spc="-3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поліпшує</a:t>
            </a:r>
            <a:r>
              <a:rPr lang="uk-UA" sz="2000" b="1"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ріст</a:t>
            </a:r>
            <a:r>
              <a:rPr lang="uk-UA" sz="2000" b="1" kern="100" spc="-3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кукурудзи;</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2057400" lvl="4" indent="-228600" algn="just">
              <a:lnSpc>
                <a:spcPct val="107000"/>
              </a:lnSpc>
              <a:spcAft>
                <a:spcPts val="800"/>
              </a:spcAft>
              <a:buSzPts val="1100"/>
              <a:buFont typeface="Times New Roman" panose="02020603050405020304" pitchFamily="18" charset="0"/>
              <a:buChar char="-"/>
              <a:tabLst>
                <a:tab pos="868045" algn="l"/>
              </a:tabLst>
            </a:pP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агростимулін</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 поліпшує ріст зернових, зернобобових, багаторічних бобових трав;</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2057400" lvl="4" indent="-228600" algn="just">
              <a:lnSpc>
                <a:spcPct val="107000"/>
              </a:lnSpc>
              <a:spcAft>
                <a:spcPts val="800"/>
              </a:spcAft>
              <a:buSzPts val="1100"/>
              <a:buFont typeface="Times New Roman" panose="02020603050405020304" pitchFamily="18" charset="0"/>
              <a:buChar char="-"/>
              <a:tabLst>
                <a:tab pos="868045" algn="l"/>
              </a:tabLst>
            </a:pP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полістимулін</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А6 – поліпшує ріст ряду рослин, у </a:t>
            </a: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т.ч</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томатів, цукрового буряку, яблуні, також поліпшує</a:t>
            </a:r>
            <a:r>
              <a:rPr lang="uk-UA" sz="2000" b="1" kern="100" spc="4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водний баланс рослин і підтримує в їх тканинах високий </a:t>
            </a:r>
            <a:r>
              <a:rPr lang="uk-UA" sz="20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тургор;</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2057400" lvl="4" indent="-228600" algn="just">
              <a:lnSpc>
                <a:spcPct val="107000"/>
              </a:lnSpc>
              <a:spcAft>
                <a:spcPts val="800"/>
              </a:spcAft>
              <a:buSzPts val="1100"/>
              <a:buFont typeface="Times New Roman" panose="02020603050405020304" pitchFamily="18" charset="0"/>
              <a:buChar char="-"/>
              <a:tabLst>
                <a:tab pos="868045" algn="l"/>
              </a:tabLst>
            </a:pP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вербин – являє собою N-оксид-2,6-диметилпіридин, поліпшує ріст овочевих культур і тютюну;</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2057400" lvl="4" indent="-228600" algn="just">
              <a:lnSpc>
                <a:spcPct val="107000"/>
              </a:lnSpc>
              <a:spcAft>
                <a:spcPts val="800"/>
              </a:spcAft>
              <a:buSzPts val="1100"/>
              <a:buFont typeface="Times New Roman" panose="02020603050405020304" pitchFamily="18" charset="0"/>
              <a:buChar char="-"/>
              <a:tabLst>
                <a:tab pos="867410" algn="l"/>
              </a:tabLst>
            </a:pP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івін</a:t>
            </a:r>
            <a:r>
              <a:rPr lang="uk-UA" sz="2000" b="1" kern="100" spc="-1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a:t>
            </a:r>
            <a:r>
              <a:rPr lang="uk-UA" sz="20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овочеві</a:t>
            </a:r>
            <a:r>
              <a:rPr lang="uk-UA" sz="2000" b="1" kern="100" spc="-4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(томати,</a:t>
            </a:r>
            <a:r>
              <a:rPr lang="uk-UA" sz="20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перець,</a:t>
            </a:r>
            <a:r>
              <a:rPr lang="uk-UA" sz="20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 капуста);</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2057400" lvl="4" indent="-228600" algn="just">
              <a:lnSpc>
                <a:spcPct val="107000"/>
              </a:lnSpc>
              <a:spcAft>
                <a:spcPts val="800"/>
              </a:spcAft>
              <a:buSzPts val="1100"/>
              <a:buFont typeface="Times New Roman" panose="02020603050405020304" pitchFamily="18" charset="0"/>
              <a:buChar char="-"/>
              <a:tabLst>
                <a:tab pos="868045" algn="l"/>
              </a:tabLst>
            </a:pP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емістим</a:t>
            </a:r>
            <a:r>
              <a:rPr lang="uk-UA" sz="20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С –</a:t>
            </a:r>
            <a:r>
              <a:rPr lang="uk-UA" sz="2000" b="1" kern="100" spc="-1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поліпшує</a:t>
            </a:r>
            <a:r>
              <a:rPr lang="uk-UA" sz="20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ріст</a:t>
            </a:r>
            <a:r>
              <a:rPr lang="uk-UA" sz="20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зернових</a:t>
            </a:r>
            <a:r>
              <a:rPr lang="uk-UA" sz="2000" b="1" kern="100" spc="-1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культур,</a:t>
            </a:r>
            <a:r>
              <a:rPr lang="uk-UA" sz="2000" b="1" kern="100" spc="-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включаючи</a:t>
            </a:r>
            <a:r>
              <a:rPr lang="uk-UA" sz="20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в себе аналоги ауксину, </a:t>
            </a: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цитокініну</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гібереліну, а також амінокислоти і мікроелементи;</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2057400" lvl="4" indent="-228600" algn="just">
              <a:lnSpc>
                <a:spcPct val="107000"/>
              </a:lnSpc>
              <a:spcAft>
                <a:spcPts val="800"/>
              </a:spcAft>
              <a:buSzPts val="1100"/>
              <a:buFont typeface="Times New Roman" panose="02020603050405020304" pitchFamily="18" charset="0"/>
              <a:buChar char="-"/>
              <a:tabLst>
                <a:tab pos="867410" algn="l"/>
              </a:tabLst>
            </a:pP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люцис</a:t>
            </a:r>
            <a:r>
              <a:rPr lang="uk-UA" sz="2000" b="1"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a:t>
            </a:r>
            <a:r>
              <a:rPr lang="uk-UA" sz="2000" b="1" kern="100" spc="-4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поліпшує</a:t>
            </a:r>
            <a:r>
              <a:rPr lang="uk-UA" sz="2000" b="1" kern="100" spc="-1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ріст</a:t>
            </a:r>
            <a:r>
              <a:rPr lang="uk-UA" sz="2000" b="1"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багаторічних</a:t>
            </a:r>
            <a:r>
              <a:rPr lang="uk-UA" sz="20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бобових</a:t>
            </a:r>
            <a:r>
              <a:rPr lang="uk-UA" sz="20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культур.</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52FE0EE3-B942-FBD0-C903-9B10AC6240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2637" y="2010220"/>
            <a:ext cx="2070686" cy="389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499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6AE46260-B264-9FD4-FC64-3F9507113A3C}"/>
              </a:ext>
            </a:extLst>
          </p:cNvPr>
          <p:cNvSpPr txBox="1"/>
          <p:nvPr/>
        </p:nvSpPr>
        <p:spPr>
          <a:xfrm>
            <a:off x="354563" y="255707"/>
            <a:ext cx="10804849" cy="1887568"/>
          </a:xfrm>
          <a:prstGeom prst="rect">
            <a:avLst/>
          </a:prstGeom>
          <a:noFill/>
        </p:spPr>
        <p:txBody>
          <a:bodyPr wrap="square">
            <a:spAutoFit/>
          </a:bodyPr>
          <a:lstStyle/>
          <a:p>
            <a:pPr indent="457200" algn="just">
              <a:lnSpc>
                <a:spcPct val="107000"/>
              </a:lnSpc>
              <a:spcBef>
                <a:spcPts val="400"/>
              </a:spcBef>
              <a:spcAft>
                <a:spcPts val="200"/>
              </a:spcAft>
            </a:pPr>
            <a:r>
              <a:rPr lang="uk-UA" sz="2400" b="1" i="0" kern="100" dirty="0">
                <a:effectLst/>
                <a:latin typeface="Bookman Old Style" panose="02050604050505020204" pitchFamily="18" charset="0"/>
                <a:ea typeface="Times New Roman" panose="02020603050405020304" pitchFamily="18" charset="0"/>
                <a:cs typeface="Times New Roman" panose="02020603050405020304" pitchFamily="18" charset="0"/>
              </a:rPr>
              <a:t>Синтетичні</a:t>
            </a:r>
            <a:r>
              <a:rPr lang="uk-UA" sz="2400" b="1" i="0"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i="0" kern="100" dirty="0">
                <a:effectLst/>
                <a:latin typeface="Bookman Old Style" panose="02050604050505020204" pitchFamily="18" charset="0"/>
                <a:ea typeface="Times New Roman" panose="02020603050405020304" pitchFamily="18" charset="0"/>
                <a:cs typeface="Times New Roman" panose="02020603050405020304" pitchFamily="18" charset="0"/>
              </a:rPr>
              <a:t>інгібітори</a:t>
            </a:r>
            <a:r>
              <a:rPr lang="uk-UA" sz="2400" b="1" i="0" kern="100" spc="-3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i="0" kern="100" dirty="0">
                <a:effectLst/>
                <a:latin typeface="Bookman Old Style" panose="02050604050505020204" pitchFamily="18" charset="0"/>
                <a:ea typeface="Times New Roman" panose="02020603050405020304" pitchFamily="18" charset="0"/>
                <a:cs typeface="Times New Roman" panose="02020603050405020304" pitchFamily="18" charset="0"/>
              </a:rPr>
              <a:t>росту</a:t>
            </a:r>
            <a:r>
              <a:rPr lang="uk-UA" sz="2400" b="1" i="0"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i="0" kern="100" dirty="0">
                <a:effectLst/>
                <a:latin typeface="Bookman Old Style" panose="02050604050505020204" pitchFamily="18" charset="0"/>
                <a:ea typeface="Times New Roman" panose="02020603050405020304" pitchFamily="18" charset="0"/>
                <a:cs typeface="Times New Roman" panose="02020603050405020304" pitchFamily="18" charset="0"/>
              </a:rPr>
              <a:t>мають</a:t>
            </a:r>
            <a:r>
              <a:rPr lang="uk-UA" sz="2400" b="1" i="0"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i="0" kern="100" dirty="0">
                <a:effectLst/>
                <a:latin typeface="Bookman Old Style" panose="02050604050505020204" pitchFamily="18" charset="0"/>
                <a:ea typeface="Times New Roman" panose="02020603050405020304" pitchFamily="18" charset="0"/>
                <a:cs typeface="Times New Roman" panose="02020603050405020304" pitchFamily="18" charset="0"/>
              </a:rPr>
              <a:t>такі</a:t>
            </a:r>
            <a:r>
              <a:rPr lang="uk-UA" sz="2400" b="1" i="0" kern="100" spc="-10" dirty="0">
                <a:effectLst/>
                <a:latin typeface="Bookman Old Style" panose="02050604050505020204" pitchFamily="18" charset="0"/>
                <a:ea typeface="Times New Roman" panose="02020603050405020304" pitchFamily="18" charset="0"/>
                <a:cs typeface="Times New Roman" panose="02020603050405020304" pitchFamily="18" charset="0"/>
              </a:rPr>
              <a:t> властивості:</a:t>
            </a:r>
            <a:endParaRPr lang="ru-UA" sz="2400" b="1" i="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400"/>
              <a:buFont typeface="Bookman Old Style" panose="02050604050505020204" pitchFamily="18" charset="0"/>
              <a:buAutoNum type="arabicPeriod"/>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Здатні</a:t>
            </a:r>
            <a:r>
              <a:rPr lang="uk-UA" sz="2400" b="1" kern="100" spc="-3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різко</a:t>
            </a:r>
            <a:r>
              <a:rPr lang="uk-UA" sz="2400" b="1" kern="100" spc="-4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послаблювати</a:t>
            </a:r>
            <a:r>
              <a:rPr lang="uk-UA" sz="2400" b="1" kern="100" spc="-3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процес</a:t>
            </a:r>
            <a:r>
              <a:rPr lang="uk-UA" sz="2400" b="1"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росту.</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400"/>
              <a:buFont typeface="Bookman Old Style" panose="02050604050505020204" pitchFamily="18" charset="0"/>
              <a:buAutoNum type="arabicPeriod"/>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Пригнічують</a:t>
            </a:r>
            <a:r>
              <a:rPr lang="uk-UA" sz="2400" b="1" kern="100" spc="-3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ріст</a:t>
            </a:r>
            <a:r>
              <a:rPr lang="uk-UA" sz="2400" b="1" kern="100" spc="-3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тривалий</a:t>
            </a:r>
            <a:r>
              <a:rPr lang="uk-UA" sz="2400" b="1" kern="100" spc="-4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час.</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400"/>
              <a:buFont typeface="Bookman Old Style" panose="02050604050505020204" pitchFamily="18" charset="0"/>
              <a:buAutoNum type="arabicPeriod"/>
              <a:tabLst>
                <a:tab pos="867410" algn="l"/>
              </a:tabLst>
            </a:pP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Пригнічують</a:t>
            </a:r>
            <a:r>
              <a:rPr lang="uk-UA" sz="24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не</a:t>
            </a:r>
            <a:r>
              <a:rPr lang="uk-UA" sz="2400" b="1" kern="100" spc="-4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тільки</a:t>
            </a:r>
            <a:r>
              <a:rPr lang="uk-UA" sz="2400" b="1" kern="100" spc="-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ріст,</a:t>
            </a:r>
            <a:r>
              <a:rPr lang="uk-UA" sz="2400" b="1" kern="100" spc="-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а</a:t>
            </a:r>
            <a:r>
              <a:rPr lang="uk-UA" sz="2400" b="1"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й</a:t>
            </a:r>
            <a:r>
              <a:rPr lang="uk-UA" sz="2400" b="1" kern="100" spc="-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4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морфогенез.</a:t>
            </a:r>
            <a:endParaRPr lang="ru-UA" sz="2400" b="1" kern="100" spc="0" dirty="0">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22636AC6-C018-3D92-C9AF-F620D7D409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0968" y="1500399"/>
            <a:ext cx="2241901" cy="4214098"/>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Десикація посівів сої — Агробізнес сьогодні">
            <a:extLst>
              <a:ext uri="{FF2B5EF4-FFF2-40B4-BE49-F238E27FC236}">
                <a16:creationId xmlns:a16="http://schemas.microsoft.com/office/drawing/2014/main" id="{B32ACEB9-3B12-755E-68D1-36B7618599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771" y="2453438"/>
            <a:ext cx="295275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20.3: Гербіциди та дефоліанти - LibreTexts - Ukrayinska">
            <a:extLst>
              <a:ext uri="{FF2B5EF4-FFF2-40B4-BE49-F238E27FC236}">
                <a16:creationId xmlns:a16="http://schemas.microsoft.com/office/drawing/2014/main" id="{2A1D97DB-7A8D-9320-C4E7-8706EF4C22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0510" y="2471723"/>
            <a:ext cx="3196901" cy="421409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Фасціація — Вікіпедія">
            <a:extLst>
              <a:ext uri="{FF2B5EF4-FFF2-40B4-BE49-F238E27FC236}">
                <a16:creationId xmlns:a16="http://schemas.microsoft.com/office/drawing/2014/main" id="{28ED8781-C45C-4D8D-DCF6-60289D09EB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7400" y="2143275"/>
            <a:ext cx="2952749" cy="2214562"/>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Олександр Акулов: філодії на кошиках соняшника — SuperAgronom.com">
            <a:extLst>
              <a:ext uri="{FF2B5EF4-FFF2-40B4-BE49-F238E27FC236}">
                <a16:creationId xmlns:a16="http://schemas.microsoft.com/office/drawing/2014/main" id="{907DC402-F792-959A-B5CD-479692B788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7340" y="4805428"/>
            <a:ext cx="3342919" cy="188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226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0D53FB76-DF8A-E1BD-5F2F-8D887F20BFAF}"/>
              </a:ext>
            </a:extLst>
          </p:cNvPr>
          <p:cNvSpPr txBox="1"/>
          <p:nvPr/>
        </p:nvSpPr>
        <p:spPr>
          <a:xfrm>
            <a:off x="241041" y="203061"/>
            <a:ext cx="11709918" cy="5940088"/>
          </a:xfrm>
          <a:prstGeom prst="rect">
            <a:avLst/>
          </a:prstGeom>
          <a:noFill/>
        </p:spPr>
        <p:txBody>
          <a:bodyPr wrap="square">
            <a:spAutoFit/>
          </a:bodyPr>
          <a:lstStyle/>
          <a:p>
            <a:pPr indent="457200" algn="just"/>
            <a:r>
              <a:rPr lang="uk-UA" sz="2000" b="1" i="0" kern="100" dirty="0">
                <a:effectLst/>
                <a:latin typeface="Bookman Old Style" panose="02050604050505020204" pitchFamily="18" charset="0"/>
                <a:ea typeface="Times New Roman" panose="02020603050405020304" pitchFamily="18" charset="0"/>
                <a:cs typeface="Times New Roman" panose="02020603050405020304" pitchFamily="18" charset="0"/>
              </a:rPr>
              <a:t>До</a:t>
            </a:r>
            <a:r>
              <a:rPr lang="uk-UA" sz="2000" b="1" i="0" kern="100" spc="-2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i="0" kern="100" dirty="0">
                <a:effectLst/>
                <a:latin typeface="Bookman Old Style" panose="02050604050505020204" pitchFamily="18" charset="0"/>
                <a:ea typeface="Times New Roman" panose="02020603050405020304" pitchFamily="18" charset="0"/>
                <a:cs typeface="Times New Roman" panose="02020603050405020304" pitchFamily="18" charset="0"/>
              </a:rPr>
              <a:t>синтетичних</a:t>
            </a:r>
            <a:r>
              <a:rPr lang="uk-UA" sz="2000" b="1" i="0" kern="100" spc="-4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i="0" kern="100"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інгібіторів</a:t>
            </a:r>
            <a:r>
              <a:rPr lang="uk-UA" sz="2000" b="1" i="0" kern="100" spc="-4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i="0"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відносять:</a:t>
            </a:r>
            <a:endParaRPr lang="ru-UA" sz="2000" b="1" i="1"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buSzPts val="1400"/>
              <a:buFont typeface="Bookman Old Style" panose="02050604050505020204" pitchFamily="18" charset="0"/>
              <a:buAutoNum type="arabicPeriod"/>
              <a:tabLst>
                <a:tab pos="868045" algn="l"/>
              </a:tabLst>
            </a:pPr>
            <a:r>
              <a:rPr lang="uk-UA" sz="2000" b="1" kern="100" spc="0"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Гербіциди</a:t>
            </a: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для боротьби із бур’янами. Бувають суцільної і вибіркової дії.</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buSzPts val="1400"/>
              <a:buFont typeface="Bookman Old Style" panose="02050604050505020204" pitchFamily="18" charset="0"/>
              <a:buAutoNum type="arabicPeriod"/>
              <a:tabLst>
                <a:tab pos="868045" algn="l"/>
              </a:tabLst>
            </a:pPr>
            <a:r>
              <a:rPr lang="uk-UA" sz="2000" b="1" kern="100" spc="0"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Арборициди</a:t>
            </a: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для придушення небажаної </a:t>
            </a: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деревинно</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чагарникової рослинності.</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buSzPts val="1400"/>
              <a:buFont typeface="Bookman Old Style" panose="02050604050505020204" pitchFamily="18" charset="0"/>
              <a:buAutoNum type="arabicPeriod"/>
              <a:tabLst>
                <a:tab pos="868045" algn="l"/>
              </a:tabLst>
            </a:pPr>
            <a:r>
              <a:rPr lang="uk-UA" sz="2000" b="1" kern="100" spc="0"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Дефоліанти</a:t>
            </a: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фітогормональні препарати, які прискорюють настання листопаду у рослин (хлорат натрію, хлорат магнію, натрієві солі </a:t>
            </a: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какодилової</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кислоти</a:t>
            </a:r>
            <a:r>
              <a:rPr lang="uk-UA" sz="2000" b="1" kern="100" spc="2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використовують при збиранні бавовнику, ін.).</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buSzPts val="1400"/>
              <a:buFont typeface="Bookman Old Style" panose="02050604050505020204" pitchFamily="18" charset="0"/>
              <a:buAutoNum type="arabicPeriod"/>
              <a:tabLst>
                <a:tab pos="867410" algn="l"/>
              </a:tabLst>
            </a:pPr>
            <a:r>
              <a:rPr lang="uk-UA" sz="2000" b="1" kern="100" spc="0" dirty="0" err="1">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Десиканти</a:t>
            </a:r>
            <a:r>
              <a:rPr lang="uk-UA" sz="2000" b="1" kern="100" spc="-1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a:t>
            </a:r>
            <a:r>
              <a:rPr lang="uk-UA" sz="2000" b="1" kern="100" spc="-4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підсушують</a:t>
            </a:r>
            <a:r>
              <a:rPr lang="uk-UA" sz="2000" b="1" kern="100" spc="-25"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надземну</a:t>
            </a:r>
            <a:r>
              <a:rPr lang="uk-UA" sz="2000" b="1" kern="100" spc="-4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частину</a:t>
            </a:r>
            <a:r>
              <a:rPr lang="uk-UA" sz="2000" b="1" kern="100" spc="-4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рослин.</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buSzPts val="1400"/>
              <a:buFont typeface="Bookman Old Style" panose="02050604050505020204" pitchFamily="18" charset="0"/>
              <a:buAutoNum type="arabicPeriod"/>
              <a:tabLst>
                <a:tab pos="868045" algn="l"/>
              </a:tabLst>
            </a:pPr>
            <a:r>
              <a:rPr lang="uk-UA" sz="2000" b="1" kern="100" spc="0" dirty="0" err="1">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Морфактини</a:t>
            </a: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фітогормональні препарати, що мають виражено формотворну дію: стимулюють ріст одних та інгібують ріст інших частин рослин. Наприклад, ауксин і гіберелін можуть викликати утворення плодів без насіння; обробка</a:t>
            </a:r>
            <a:r>
              <a:rPr lang="uk-UA" sz="2000" b="1" kern="100" spc="4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ефірами</a:t>
            </a:r>
            <a:r>
              <a:rPr lang="uk-UA" sz="2000" b="1" kern="100" spc="4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жирних</a:t>
            </a:r>
            <a:r>
              <a:rPr lang="uk-UA" sz="2000" b="1" kern="100" spc="4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кислот</a:t>
            </a:r>
            <a:r>
              <a:rPr lang="uk-UA" sz="2000" b="1" kern="100" spc="4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запобігає</a:t>
            </a:r>
            <a:r>
              <a:rPr lang="uk-UA" sz="2000" b="1" kern="100" spc="40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утворенню пасинків у томатів; препарат ТІБК (2,3,5 </a:t>
            </a: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тіобензойна</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кислота) посилює процес кущіння злаків.</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lvl="0" indent="-342900" algn="just">
              <a:buSzPts val="1400"/>
              <a:buFont typeface="Bookman Old Style" panose="02050604050505020204" pitchFamily="18" charset="0"/>
              <a:buAutoNum type="arabicPeriod"/>
              <a:tabLst>
                <a:tab pos="868045" algn="l"/>
              </a:tabLst>
            </a:pPr>
            <a:r>
              <a:rPr lang="uk-UA" sz="2000" b="1" kern="100" spc="0"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Ретарданти</a:t>
            </a: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застосовують для затримки росту рослин. Окремі їх види використовують для запобігання передчасного проростання бульб і коренеплодів, регулювання кількості плодів. Один із основних препаратів – </a:t>
            </a: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гідразид</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малеїнової кислоти (ГМК).</a:t>
            </a:r>
            <a:r>
              <a:rPr lang="uk-UA" sz="2000" b="1" i="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Інші – ТУР, 2,4-Д, </a:t>
            </a: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композан</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-М, α-</a:t>
            </a:r>
            <a:r>
              <a:rPr lang="uk-UA" sz="2000" b="1" kern="100" spc="0" dirty="0" err="1">
                <a:effectLst/>
                <a:latin typeface="Bookman Old Style" panose="02050604050505020204" pitchFamily="18" charset="0"/>
                <a:ea typeface="Times New Roman" panose="02020603050405020304" pitchFamily="18" charset="0"/>
                <a:cs typeface="Times New Roman" panose="02020603050405020304" pitchFamily="18" charset="0"/>
              </a:rPr>
              <a:t>нафтилоцтова</a:t>
            </a:r>
            <a:r>
              <a:rPr lang="uk-UA" sz="2000" b="1" kern="100" spc="0" dirty="0">
                <a:effectLst/>
                <a:latin typeface="Bookman Old Style" panose="02050604050505020204" pitchFamily="18" charset="0"/>
                <a:ea typeface="Times New Roman" panose="02020603050405020304" pitchFamily="18" charset="0"/>
                <a:cs typeface="Times New Roman" panose="02020603050405020304" pitchFamily="18" charset="0"/>
              </a:rPr>
              <a:t> кислота, </a:t>
            </a:r>
            <a:r>
              <a:rPr lang="uk-UA" sz="2000" b="1" kern="100" spc="-10" dirty="0">
                <a:effectLst/>
                <a:latin typeface="Bookman Old Style" panose="02050604050505020204" pitchFamily="18" charset="0"/>
                <a:ea typeface="Times New Roman" panose="02020603050405020304" pitchFamily="18" charset="0"/>
                <a:cs typeface="Times New Roman" panose="02020603050405020304" pitchFamily="18" charset="0"/>
              </a:rPr>
              <a:t>гіберелін.</a:t>
            </a:r>
            <a:endParaRPr lang="ru-UA" sz="2000" b="1" kern="100" spc="0" dirty="0">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466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5" name="TextBox 4">
            <a:extLst>
              <a:ext uri="{FF2B5EF4-FFF2-40B4-BE49-F238E27FC236}">
                <a16:creationId xmlns:a16="http://schemas.microsoft.com/office/drawing/2014/main" id="{383DD1DE-2E7A-4075-6D67-B9F1442A4CCF}"/>
              </a:ext>
            </a:extLst>
          </p:cNvPr>
          <p:cNvSpPr txBox="1"/>
          <p:nvPr/>
        </p:nvSpPr>
        <p:spPr>
          <a:xfrm>
            <a:off x="65314" y="354192"/>
            <a:ext cx="11877869" cy="2308324"/>
          </a:xfrm>
          <a:prstGeom prst="rect">
            <a:avLst/>
          </a:prstGeom>
          <a:noFill/>
        </p:spPr>
        <p:txBody>
          <a:bodyPr wrap="square">
            <a:spAutoFit/>
          </a:bodyPr>
          <a:lstStyle/>
          <a:p>
            <a:pPr marL="147955" indent="457200" algn="just"/>
            <a:r>
              <a:rPr lang="uk-UA" sz="2400" b="1" dirty="0">
                <a:solidFill>
                  <a:srgbClr val="FF0000"/>
                </a:solidFill>
                <a:effectLst/>
                <a:latin typeface="Bookman Old Style" panose="02050604050505020204" pitchFamily="18" charset="0"/>
                <a:ea typeface="Times New Roman" panose="02020603050405020304" pitchFamily="18" charset="0"/>
              </a:rPr>
              <a:t>Метаболічна (ферментативна) регуляція</a:t>
            </a:r>
            <a:r>
              <a:rPr lang="uk-UA" sz="2400" b="1" i="1" dirty="0">
                <a:solidFill>
                  <a:srgbClr val="FF0000"/>
                </a:solidFill>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здійснюється внаслідок активізації</a:t>
            </a:r>
            <a:r>
              <a:rPr lang="uk-UA" sz="2400" b="1" spc="-5"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роботи ферментів шляхом переходу</a:t>
            </a:r>
            <a:r>
              <a:rPr lang="uk-UA" sz="2400" b="1" spc="-1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з неактивної форми в активну і зміни положення молекул ферментів у клітинах. Відомо, наприклад, що більшість ферментів у випадках, коли їх молекули вбудовані до складу мембран, працюють на синтез, а при вільному перебуванні в цитоплазмі - на розпад органічних речовин.</a:t>
            </a:r>
            <a:endParaRPr lang="ru-UA" sz="2400" b="1" dirty="0">
              <a:effectLst/>
              <a:latin typeface="Times New Roman" panose="02020603050405020304" pitchFamily="18" charset="0"/>
              <a:ea typeface="Times New Roman" panose="02020603050405020304" pitchFamily="18" charset="0"/>
            </a:endParaRPr>
          </a:p>
        </p:txBody>
      </p:sp>
      <p:pic>
        <p:nvPicPr>
          <p:cNvPr id="1026" name="Picture 2" descr="Лабораторна діагностика - ФЕРМЕНТИ: що це? Фермент являє собою специфічну  органічну молекулу, яка прискорює реакцію в біологічних системах, діючи як  біокатализатор. Це дозволяє проводити реакції при відносно низьких  температурах, нейтральному рН і">
            <a:extLst>
              <a:ext uri="{FF2B5EF4-FFF2-40B4-BE49-F238E27FC236}">
                <a16:creationId xmlns:a16="http://schemas.microsoft.com/office/drawing/2014/main" id="{9C72052F-E771-9E0C-2DFA-2AC493B15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912" y="2826689"/>
            <a:ext cx="7081858" cy="3677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Що таке ферменти | Що таке...?">
            <a:extLst>
              <a:ext uri="{FF2B5EF4-FFF2-40B4-BE49-F238E27FC236}">
                <a16:creationId xmlns:a16="http://schemas.microsoft.com/office/drawing/2014/main" id="{9F0990A8-8DBA-FF3E-B648-E16A86CD3E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9001722" y="3543138"/>
            <a:ext cx="3266603" cy="16333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Физиология растения | Суперсилы Вики | Fandom">
            <a:extLst>
              <a:ext uri="{FF2B5EF4-FFF2-40B4-BE49-F238E27FC236}">
                <a16:creationId xmlns:a16="http://schemas.microsoft.com/office/drawing/2014/main" id="{44A9EA1F-04BB-7671-C9B4-E28D9CFAE2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2317" y="3116944"/>
            <a:ext cx="1801812" cy="338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2416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230907-E8A7-5603-5A87-11F8670C6824}"/>
              </a:ext>
            </a:extLst>
          </p:cNvPr>
          <p:cNvSpPr>
            <a:spLocks noGrp="1"/>
          </p:cNvSpPr>
          <p:nvPr>
            <p:ph type="title"/>
          </p:nvPr>
        </p:nvSpPr>
        <p:spPr/>
        <p:txBody>
          <a:bodyPr/>
          <a:lstStyle/>
          <a:p>
            <a:endParaRPr lang="ru-UA"/>
          </a:p>
        </p:txBody>
      </p:sp>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2"/>
          <a:srcRect t="7865" b="7865"/>
          <a:stretch/>
        </p:blipFill>
        <p:spPr>
          <a:xfrm>
            <a:off x="0" y="0"/>
            <a:ext cx="12191980" cy="6857990"/>
          </a:xfrm>
          <a:prstGeom prst="rect">
            <a:avLst/>
          </a:prstGeom>
        </p:spPr>
      </p:pic>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89790" y="5984621"/>
            <a:ext cx="1802190" cy="873369"/>
          </a:xfrm>
        </p:spPr>
      </p:pic>
      <p:sp>
        <p:nvSpPr>
          <p:cNvPr id="3" name="Прямоугольник 2">
            <a:extLst>
              <a:ext uri="{FF2B5EF4-FFF2-40B4-BE49-F238E27FC236}">
                <a16:creationId xmlns:a16="http://schemas.microsoft.com/office/drawing/2014/main" id="{297D86C6-9AE7-129A-2D45-0F09515C624D}"/>
              </a:ext>
            </a:extLst>
          </p:cNvPr>
          <p:cNvSpPr/>
          <p:nvPr/>
        </p:nvSpPr>
        <p:spPr>
          <a:xfrm>
            <a:off x="1729421" y="1903149"/>
            <a:ext cx="6119356" cy="2554545"/>
          </a:xfrm>
          <a:prstGeom prst="rect">
            <a:avLst/>
          </a:prstGeom>
          <a:noFill/>
        </p:spPr>
        <p:txBody>
          <a:bodyPr wrap="square" lIns="91440" tIns="45720" rIns="91440" bIns="45720">
            <a:spAutoFit/>
          </a:bodyPr>
          <a:lstStyle/>
          <a:p>
            <a:pPr algn="ctr"/>
            <a:r>
              <a:rPr lang="uk-UA" sz="8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Дякую за увагу</a:t>
            </a:r>
            <a:r>
              <a:rPr lang="uk-U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5" name="Прямоугольник 4">
            <a:extLst>
              <a:ext uri="{FF2B5EF4-FFF2-40B4-BE49-F238E27FC236}">
                <a16:creationId xmlns:a16="http://schemas.microsoft.com/office/drawing/2014/main" id="{58FF1189-6786-C249-5EE1-1888329515A2}"/>
              </a:ext>
            </a:extLst>
          </p:cNvPr>
          <p:cNvSpPr/>
          <p:nvPr/>
        </p:nvSpPr>
        <p:spPr>
          <a:xfrm>
            <a:off x="2207722" y="5934660"/>
            <a:ext cx="8182048" cy="923330"/>
          </a:xfrm>
          <a:prstGeom prst="rect">
            <a:avLst/>
          </a:prstGeom>
          <a:noFill/>
        </p:spPr>
        <p:txBody>
          <a:bodyPr wrap="none" lIns="91440" tIns="45720" rIns="91440" bIns="45720">
            <a:spAutoFit/>
          </a:bodyPr>
          <a:lstStyle/>
          <a:p>
            <a:pPr algn="ctr"/>
            <a:r>
              <a:rPr lang="uk-UA"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Очікую на Ваші запитання</a:t>
            </a:r>
          </a:p>
        </p:txBody>
      </p:sp>
      <p:pic>
        <p:nvPicPr>
          <p:cNvPr id="8" name="Рисунок 7" descr="Изображение выглядит как Человеческое лицо, человек, улыбка, одежда&#10;&#10;Автоматически созданное описание">
            <a:extLst>
              <a:ext uri="{FF2B5EF4-FFF2-40B4-BE49-F238E27FC236}">
                <a16:creationId xmlns:a16="http://schemas.microsoft.com/office/drawing/2014/main" id="{A396D0AE-0B24-ECDE-292F-4D6EF220B4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530" y="342752"/>
            <a:ext cx="4453541" cy="5566927"/>
          </a:xfrm>
          <a:prstGeom prst="rect">
            <a:avLst/>
          </a:prstGeom>
        </p:spPr>
      </p:pic>
      <p:pic>
        <p:nvPicPr>
          <p:cNvPr id="26626" name="Picture 2" descr="Физиология растения | Суперсилы Вики | Fandom">
            <a:extLst>
              <a:ext uri="{FF2B5EF4-FFF2-40B4-BE49-F238E27FC236}">
                <a16:creationId xmlns:a16="http://schemas.microsoft.com/office/drawing/2014/main" id="{6432BB15-381A-09E1-49D6-AAAD66E7C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78462" y="1523612"/>
            <a:ext cx="25336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172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92F0563F-B29E-3B03-08B5-3B68D4DEC00A}"/>
              </a:ext>
            </a:extLst>
          </p:cNvPr>
          <p:cNvSpPr txBox="1"/>
          <p:nvPr/>
        </p:nvSpPr>
        <p:spPr>
          <a:xfrm>
            <a:off x="158619" y="420966"/>
            <a:ext cx="11681927" cy="2677656"/>
          </a:xfrm>
          <a:prstGeom prst="rect">
            <a:avLst/>
          </a:prstGeom>
          <a:noFill/>
        </p:spPr>
        <p:txBody>
          <a:bodyPr wrap="square">
            <a:spAutoFit/>
          </a:bodyPr>
          <a:lstStyle/>
          <a:p>
            <a:pPr marL="147955" indent="457200" algn="just"/>
            <a:r>
              <a:rPr lang="uk-UA" sz="2400" b="1" dirty="0">
                <a:solidFill>
                  <a:srgbClr val="FF0000"/>
                </a:solidFill>
                <a:effectLst/>
                <a:latin typeface="Bookman Old Style" panose="02050604050505020204" pitchFamily="18" charset="0"/>
                <a:ea typeface="Times New Roman" panose="02020603050405020304" pitchFamily="18" charset="0"/>
              </a:rPr>
              <a:t>Мембранна регуляція</a:t>
            </a:r>
            <a:r>
              <a:rPr lang="uk-UA" sz="2400" b="1" i="1" dirty="0">
                <a:solidFill>
                  <a:srgbClr val="FF0000"/>
                </a:solidFill>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досягається за допомогою різноманітних рецепторів - спеціальних сигнальних білків, що входять до складу мембран, а також шляхом змін у діяльності насосів основних речовин</a:t>
            </a:r>
            <a:r>
              <a:rPr lang="uk-UA" sz="2400" b="1" spc="40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і</a:t>
            </a:r>
            <a:r>
              <a:rPr lang="uk-UA" sz="2400" b="1" spc="-5"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в</a:t>
            </a:r>
            <a:r>
              <a:rPr lang="uk-UA" sz="2400" b="1" spc="-5"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першу</a:t>
            </a:r>
            <a:r>
              <a:rPr lang="uk-UA" sz="2400" b="1" spc="-1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чергу</a:t>
            </a:r>
            <a:r>
              <a:rPr lang="uk-UA" sz="2400" b="1" spc="-1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Н</a:t>
            </a:r>
            <a:r>
              <a:rPr lang="uk-UA" sz="2400" b="1" baseline="30000" dirty="0">
                <a:effectLst/>
                <a:latin typeface="Bookman Old Style" panose="02050604050505020204" pitchFamily="18" charset="0"/>
                <a:ea typeface="Times New Roman" panose="02020603050405020304" pitchFamily="18" charset="0"/>
              </a:rPr>
              <a:t>+</a:t>
            </a:r>
            <a:r>
              <a:rPr lang="uk-UA" sz="2400" b="1" dirty="0">
                <a:effectLst/>
                <a:latin typeface="Bookman Old Style" panose="02050604050505020204" pitchFamily="18" charset="0"/>
                <a:ea typeface="Times New Roman" panose="02020603050405020304" pitchFamily="18" charset="0"/>
              </a:rPr>
              <a:t>- насосу. Для клітин і</a:t>
            </a:r>
            <a:r>
              <a:rPr lang="uk-UA" sz="2400" b="1" spc="-5"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тканин мембранна регуляція є найважливішою, оскільки вона пов'язана з бар'єрними,</a:t>
            </a:r>
            <a:r>
              <a:rPr lang="uk-UA" sz="2400" b="1" spc="20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транспортними, енергетичними, осмотичними й електромагнітними функціями мембран.</a:t>
            </a:r>
            <a:endParaRPr lang="ru-UA" sz="2400" b="1" dirty="0">
              <a:effectLst/>
              <a:latin typeface="Times New Roman" panose="02020603050405020304" pitchFamily="18" charset="0"/>
              <a:ea typeface="Times New Roman" panose="02020603050405020304" pitchFamily="18" charset="0"/>
            </a:endParaRPr>
          </a:p>
        </p:txBody>
      </p:sp>
      <p:pic>
        <p:nvPicPr>
          <p:cNvPr id="2050" name="Picture 2" descr="Клеточная мембрана. Интерактивный конспект – УРОКИ БИОЛОГИИ ОНЛАЙН| Елена  Шишловская">
            <a:extLst>
              <a:ext uri="{FF2B5EF4-FFF2-40B4-BE49-F238E27FC236}">
                <a16:creationId xmlns:a16="http://schemas.microsoft.com/office/drawing/2014/main" id="{8AA0DBEC-DFE0-A895-B9D7-BCC0CCD3C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7448" y="3389134"/>
            <a:ext cx="5466397" cy="33522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Физиология растения | Суперсилы Вики | Fandom">
            <a:extLst>
              <a:ext uri="{FF2B5EF4-FFF2-40B4-BE49-F238E27FC236}">
                <a16:creationId xmlns:a16="http://schemas.microsoft.com/office/drawing/2014/main" id="{C2E8FBCF-4936-8A9F-9494-8EC68AC8E6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48485" y="3284879"/>
            <a:ext cx="1801812" cy="33868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Мембрана клетки">
            <a:extLst>
              <a:ext uri="{FF2B5EF4-FFF2-40B4-BE49-F238E27FC236}">
                <a16:creationId xmlns:a16="http://schemas.microsoft.com/office/drawing/2014/main" id="{1DF199F7-6F17-76A4-8D4D-39D8C4DDE1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0017" y="3389134"/>
            <a:ext cx="3740529" cy="248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27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4855C567-E79F-3630-8831-B89DCF2091A9}"/>
              </a:ext>
            </a:extLst>
          </p:cNvPr>
          <p:cNvSpPr txBox="1"/>
          <p:nvPr/>
        </p:nvSpPr>
        <p:spPr>
          <a:xfrm>
            <a:off x="93305" y="948001"/>
            <a:ext cx="11840547" cy="5047920"/>
          </a:xfrm>
          <a:prstGeom prst="rect">
            <a:avLst/>
          </a:prstGeom>
          <a:noFill/>
        </p:spPr>
        <p:txBody>
          <a:bodyPr wrap="square">
            <a:spAutoFit/>
          </a:bodyPr>
          <a:lstStyle/>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До </a:t>
            </a:r>
            <a:r>
              <a:rPr lang="uk-UA" sz="2400" b="1" kern="10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міжклітинної регуляції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відносять системи трофічної, електрофізіологічної і фітогормональної систем регуляції.</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147955" indent="457200" algn="just"/>
            <a:r>
              <a:rPr lang="uk-UA" sz="2400" b="1" dirty="0">
                <a:solidFill>
                  <a:srgbClr val="FF0000"/>
                </a:solidFill>
                <a:effectLst/>
                <a:latin typeface="Bookman Old Style" panose="02050604050505020204" pitchFamily="18" charset="0"/>
                <a:ea typeface="Times New Roman" panose="02020603050405020304" pitchFamily="18" charset="0"/>
              </a:rPr>
              <a:t>Трофічна</a:t>
            </a:r>
            <a:r>
              <a:rPr lang="uk-UA" sz="2400" b="1" spc="-30" dirty="0">
                <a:solidFill>
                  <a:srgbClr val="FF0000"/>
                </a:solidFill>
                <a:effectLst/>
                <a:latin typeface="Bookman Old Style" panose="02050604050505020204" pitchFamily="18" charset="0"/>
                <a:ea typeface="Times New Roman" panose="02020603050405020304" pitchFamily="18" charset="0"/>
              </a:rPr>
              <a:t> </a:t>
            </a:r>
            <a:r>
              <a:rPr lang="uk-UA" sz="2400" b="1" dirty="0">
                <a:solidFill>
                  <a:srgbClr val="FF0000"/>
                </a:solidFill>
                <a:effectLst/>
                <a:latin typeface="Bookman Old Style" panose="02050604050505020204" pitchFamily="18" charset="0"/>
                <a:ea typeface="Times New Roman" panose="02020603050405020304" pitchFamily="18" charset="0"/>
              </a:rPr>
              <a:t>регуляція</a:t>
            </a:r>
            <a:r>
              <a:rPr lang="uk-UA" sz="2400" b="1" i="1" dirty="0">
                <a:solidFill>
                  <a:schemeClr val="accent6">
                    <a:lumMod val="75000"/>
                  </a:schemeClr>
                </a:solidFill>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забезпечується</a:t>
            </a:r>
            <a:r>
              <a:rPr lang="uk-UA" sz="2400" b="1" spc="-15"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шляхом</a:t>
            </a:r>
            <a:r>
              <a:rPr lang="uk-UA" sz="2400" b="1" spc="-15"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передачі</a:t>
            </a:r>
            <a:r>
              <a:rPr lang="uk-UA" sz="2400" b="1" spc="-25"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від</a:t>
            </a:r>
            <a:r>
              <a:rPr lang="uk-UA" sz="2400" b="1" spc="-2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клітини до клітини, від тканини до тканини і від органу до органу рослини поживних речовин. Вона найбільшою мірою впливає на кількісні параметри рослин.</a:t>
            </a:r>
            <a:endParaRPr lang="ru-UA" sz="2400" b="1" dirty="0">
              <a:effectLst/>
              <a:latin typeface="Times New Roman" panose="02020603050405020304" pitchFamily="18" charset="0"/>
              <a:ea typeface="Times New Roman" panose="02020603050405020304" pitchFamily="18" charset="0"/>
            </a:endParaRPr>
          </a:p>
          <a:p>
            <a:pPr marL="147955" indent="457200" algn="just"/>
            <a:r>
              <a:rPr lang="uk-UA" sz="2400" b="1" dirty="0">
                <a:solidFill>
                  <a:srgbClr val="FF0000"/>
                </a:solidFill>
                <a:effectLst/>
                <a:latin typeface="Bookman Old Style" panose="02050604050505020204" pitchFamily="18" charset="0"/>
                <a:ea typeface="Times New Roman" panose="02020603050405020304" pitchFamily="18" charset="0"/>
              </a:rPr>
              <a:t>Електрофізіологічна регуляція</a:t>
            </a:r>
            <a:r>
              <a:rPr lang="uk-UA" sz="2400" b="1" dirty="0">
                <a:effectLst/>
                <a:latin typeface="Bookman Old Style" panose="02050604050505020204" pitchFamily="18" charset="0"/>
                <a:ea typeface="Times New Roman" panose="02020603050405020304" pitchFamily="18" charset="0"/>
              </a:rPr>
              <a:t>.</a:t>
            </a:r>
            <a:r>
              <a:rPr lang="uk-UA" sz="2400" b="1" i="1"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У процесі життєдіяльності всі клітини генерують еклектичний</a:t>
            </a:r>
            <a:r>
              <a:rPr lang="uk-UA" sz="2400" b="1" spc="-15"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потенціал.</a:t>
            </a:r>
            <a:r>
              <a:rPr lang="uk-UA" sz="2400" b="1" spc="-1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У</a:t>
            </a:r>
            <a:r>
              <a:rPr lang="uk-UA" sz="2400" b="1" spc="-10"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різних частинах рослини вони різні, і це</a:t>
            </a:r>
            <a:r>
              <a:rPr lang="uk-UA" sz="2400" b="1" spc="-15"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дуже</a:t>
            </a:r>
            <a:r>
              <a:rPr lang="uk-UA" sz="2400" b="1" spc="-15" dirty="0">
                <a:effectLst/>
                <a:latin typeface="Bookman Old Style" panose="02050604050505020204" pitchFamily="18" charset="0"/>
                <a:ea typeface="Times New Roman" panose="02020603050405020304" pitchFamily="18" charset="0"/>
              </a:rPr>
              <a:t> </a:t>
            </a:r>
            <a:r>
              <a:rPr lang="uk-UA" sz="2400" b="1" dirty="0">
                <a:effectLst/>
                <a:latin typeface="Bookman Old Style" panose="02050604050505020204" pitchFamily="18" charset="0"/>
                <a:ea typeface="Times New Roman" panose="02020603050405020304" pitchFamily="18" charset="0"/>
              </a:rPr>
              <a:t>впливає на іонні потоки. Особливі потенціали дій властиві мембранам клітин. Передаючись по клітинах і тканинах у вигляді електричних імпульсів, вони служать сигналами для зміни стану і напрямку метаболізму в інших клітинах і тканинах.</a:t>
            </a:r>
            <a:endParaRPr lang="ru-UA"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520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42947536-5D22-575F-5578-4BBF49242570}"/>
              </a:ext>
            </a:extLst>
          </p:cNvPr>
          <p:cNvSpPr txBox="1"/>
          <p:nvPr/>
        </p:nvSpPr>
        <p:spPr>
          <a:xfrm>
            <a:off x="149290" y="758749"/>
            <a:ext cx="8997042" cy="5340501"/>
          </a:xfrm>
          <a:prstGeom prst="rect">
            <a:avLst/>
          </a:prstGeom>
          <a:noFill/>
        </p:spPr>
        <p:txBody>
          <a:bodyPr wrap="square">
            <a:spAutoFit/>
          </a:bodyPr>
          <a:lstStyle/>
          <a:p>
            <a:pPr indent="457200" algn="just">
              <a:lnSpc>
                <a:spcPct val="107000"/>
              </a:lnSpc>
            </a:pPr>
            <a:r>
              <a:rPr lang="uk-UA" sz="2400" b="1" kern="10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Фітогормональна регуляція</a:t>
            </a:r>
            <a:r>
              <a:rPr lang="uk-UA" sz="2400" b="1" i="1" kern="10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здійснюється за рахунок різноманітних фітогормонів, що продукуються самою рослиною.</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tabLst>
                <a:tab pos="2969895" algn="ctr"/>
                <a:tab pos="5940425" algn="r"/>
                <a:tab pos="457200" algn="l"/>
                <a:tab pos="2969895" algn="ctr"/>
                <a:tab pos="5940425" algn="r"/>
              </a:tabLs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Фітогормони утворюються в процесі обміну речовин рослин і в дуже малих кількостях мають значний регуляторний і координуючий вплив на фізіологічні процеси в різних органах рослини. Розрізняють стимулятори і інгібітори росту. Проте один і той же гормон може стимулювати один процес і інгібувати інший, а  стимулятори росту, застосовані в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надоптимальних</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дозах, здатні пригнічувати ростові процеси. Гормони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поліфункціональні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тобто включають цілі фізіологічні програми.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3825AE2E-6519-9EFF-7B7E-39CC697FF5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5602" y="839754"/>
            <a:ext cx="2658627" cy="4997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011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F25713DF-172A-074D-FA52-9694BAB65BB0}"/>
              </a:ext>
            </a:extLst>
          </p:cNvPr>
          <p:cNvSpPr txBox="1"/>
          <p:nvPr/>
        </p:nvSpPr>
        <p:spPr>
          <a:xfrm>
            <a:off x="93307" y="179830"/>
            <a:ext cx="11765901" cy="3046988"/>
          </a:xfrm>
          <a:prstGeom prst="rect">
            <a:avLst/>
          </a:prstGeom>
          <a:noFill/>
        </p:spPr>
        <p:txBody>
          <a:bodyPr wrap="square">
            <a:spAutoFit/>
          </a:bodyPr>
          <a:lstStyle/>
          <a:p>
            <a:pPr indent="457200" algn="just">
              <a:tabLst>
                <a:tab pos="2969895" algn="ctr"/>
                <a:tab pos="5940425" algn="r"/>
                <a:tab pos="457200" algn="l"/>
                <a:tab pos="2969895" algn="ctr"/>
                <a:tab pos="5940425" algn="r"/>
              </a:tabLst>
            </a:pPr>
            <a:r>
              <a:rPr lang="uk-UA" sz="2400" b="1" kern="10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Ауксини</a:t>
            </a:r>
            <a:endParaRPr lang="ru-UA" sz="24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a:p>
            <a:pPr indent="457200" algn="just">
              <a:tabLst>
                <a:tab pos="2969895" algn="ctr"/>
                <a:tab pos="5940425" algn="r"/>
                <a:tab pos="457200" algn="l"/>
                <a:tab pos="2969895" algn="ctr"/>
                <a:tab pos="5940425" algn="r"/>
              </a:tabLs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Головним представником ауксинів в рослинах є індолил-3-оцтова кислота (ІОК), її кількість в рослинах коливається від 1 до 100 мг/кг сирої маси. Вона синтезується з триптофану у верхівці (апексі) пагону, а також зародках,  насінних зачатках і сім'ядолях.  Рух ауксину  в стеблі і корені полярний. Руйнується необоротно ІОК-оксидазою або переходить в неактивний стан, утворюючи комплекси з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сахарами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або амінокислотами.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2" descr="Физиология растения | Суперсилы Вики | Fandom">
            <a:extLst>
              <a:ext uri="{FF2B5EF4-FFF2-40B4-BE49-F238E27FC236}">
                <a16:creationId xmlns:a16="http://schemas.microsoft.com/office/drawing/2014/main" id="{2C79953C-CD72-2E54-E2AD-D40AD6C10E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158515" y="3565402"/>
            <a:ext cx="1571535" cy="29540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Ауксини">
            <a:extLst>
              <a:ext uri="{FF2B5EF4-FFF2-40B4-BE49-F238E27FC236}">
                <a16:creationId xmlns:a16="http://schemas.microsoft.com/office/drawing/2014/main" id="{E9566456-AF2D-6AE5-4BAF-966D8386A5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14" y="3226816"/>
            <a:ext cx="4932115" cy="3406637"/>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3-индолилуксусная кислота | справочник Пестициды.ru">
            <a:extLst>
              <a:ext uri="{FF2B5EF4-FFF2-40B4-BE49-F238E27FC236}">
                <a16:creationId xmlns:a16="http://schemas.microsoft.com/office/drawing/2014/main" id="{FA7C4545-04B0-36AD-5AAB-2C09C7889F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15700" y="4099528"/>
            <a:ext cx="2217807" cy="1661215"/>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Фітогормони – регулятори росту рослин – &quot;Візуалізація навчання&quot;">
            <a:extLst>
              <a:ext uri="{FF2B5EF4-FFF2-40B4-BE49-F238E27FC236}">
                <a16:creationId xmlns:a16="http://schemas.microsoft.com/office/drawing/2014/main" id="{FBAE6F26-27FE-18A0-6ECE-8A193F4652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2311" y="3228451"/>
            <a:ext cx="2621514" cy="340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328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descr="Изображение выглядит как графическая вставка, рисунок, символ, иллюстрация&#10;&#10;Автоматически созданное описание">
            <a:extLst>
              <a:ext uri="{FF2B5EF4-FFF2-40B4-BE49-F238E27FC236}">
                <a16:creationId xmlns:a16="http://schemas.microsoft.com/office/drawing/2014/main" id="{48B39188-D8F0-600E-F1E0-A2A19D860BA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390188" y="5984875"/>
            <a:ext cx="1801812" cy="873125"/>
          </a:xfrm>
        </p:spPr>
      </p:pic>
      <p:pic>
        <p:nvPicPr>
          <p:cNvPr id="4" name="Picture 3" descr="Облачно, нефтяной Paint Art">
            <a:extLst>
              <a:ext uri="{FF2B5EF4-FFF2-40B4-BE49-F238E27FC236}">
                <a16:creationId xmlns:a16="http://schemas.microsoft.com/office/drawing/2014/main" id="{D2954168-BFB3-1607-069F-11CCE7A0F44F}"/>
              </a:ext>
            </a:extLst>
          </p:cNvPr>
          <p:cNvPicPr>
            <a:picLocks noChangeAspect="1"/>
          </p:cNvPicPr>
          <p:nvPr/>
        </p:nvPicPr>
        <p:blipFill rotWithShape="1">
          <a:blip r:embed="rId3">
            <a:alphaModFix amt="47000"/>
          </a:blip>
          <a:srcRect t="7865" b="7865"/>
          <a:stretch/>
        </p:blipFill>
        <p:spPr>
          <a:xfrm>
            <a:off x="20" y="10"/>
            <a:ext cx="12191980" cy="6857990"/>
          </a:xfrm>
          <a:prstGeom prst="rect">
            <a:avLst/>
          </a:prstGeom>
        </p:spPr>
      </p:pic>
      <p:sp>
        <p:nvSpPr>
          <p:cNvPr id="3" name="TextBox 2">
            <a:extLst>
              <a:ext uri="{FF2B5EF4-FFF2-40B4-BE49-F238E27FC236}">
                <a16:creationId xmlns:a16="http://schemas.microsoft.com/office/drawing/2014/main" id="{BD15C618-F49C-6CCA-68BD-EEB5EBDFD40E}"/>
              </a:ext>
            </a:extLst>
          </p:cNvPr>
          <p:cNvSpPr txBox="1"/>
          <p:nvPr/>
        </p:nvSpPr>
        <p:spPr>
          <a:xfrm>
            <a:off x="185057" y="324977"/>
            <a:ext cx="11821886" cy="6208046"/>
          </a:xfrm>
          <a:prstGeom prst="rect">
            <a:avLst/>
          </a:prstGeom>
          <a:noFill/>
        </p:spPr>
        <p:txBody>
          <a:bodyPr wrap="square">
            <a:spAutoFit/>
          </a:bodyPr>
          <a:lstStyle/>
          <a:p>
            <a:pPr indent="457200" algn="just">
              <a:tabLst>
                <a:tab pos="2969895" algn="ctr"/>
                <a:tab pos="5940425" algn="r"/>
                <a:tab pos="457200" algn="l"/>
                <a:tab pos="2969895" algn="ctr"/>
                <a:tab pos="5940425" algn="r"/>
              </a:tabLst>
            </a:pPr>
            <a:r>
              <a:rPr lang="uk-UA" sz="2400" b="1" kern="100" dirty="0">
                <a:solidFill>
                  <a:srgbClr val="FF0000"/>
                </a:solidFill>
                <a:effectLst/>
                <a:latin typeface="Bookman Old Style" panose="02050604050505020204" pitchFamily="18" charset="0"/>
                <a:ea typeface="Aptos" panose="020B0004020202020204" pitchFamily="34" charset="0"/>
                <a:cs typeface="Times New Roman" panose="02020603050405020304" pitchFamily="18" charset="0"/>
              </a:rPr>
              <a:t>Фізіологічні ефекти ауксинів</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tabLst>
                <a:tab pos="2969895" algn="ctr"/>
                <a:tab pos="5940425" algn="r"/>
                <a:tab pos="457200" algn="l"/>
                <a:tab pos="2969895" algn="ctr"/>
                <a:tab pos="5940425" algn="r"/>
              </a:tabLs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1)Ауксин стимулює розтягування</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клітин: ІОК активує протонну помпу в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плазмалемі</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що призводить до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закиснення</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і розтягування клітинної стінки і тим сприяє росту клітин розтягуванням.</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2) Ще один ефект ауксинів -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атрагуючий</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Клітини меристеми "привертають" до себе поживні речовини: сахарозу, амінокислоти, нуклеотиди, неорганічні іони, воду і ін.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Атрагуючий</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ефект виявляється в зоні активного поділу клітин.</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3) Спільно з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цитокінінами</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ауксини викликають поділ клітин, який також відбувається в певних клітинах апекса пагону.</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4) З розтягуванням клітин в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субапікальному</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 районі пов'язані складніші явища – </a:t>
            </a:r>
            <a:r>
              <a:rPr lang="uk-UA" sz="2400" b="1" kern="100" dirty="0" err="1">
                <a:effectLst/>
                <a:latin typeface="Bookman Old Style" panose="02050604050505020204" pitchFamily="18" charset="0"/>
                <a:ea typeface="Aptos" panose="020B0004020202020204" pitchFamily="34" charset="0"/>
                <a:cs typeface="Times New Roman" panose="02020603050405020304" pitchFamily="18" charset="0"/>
              </a:rPr>
              <a:t>тропізми</a:t>
            </a:r>
            <a:r>
              <a:rPr lang="uk-UA" sz="2400" b="1" i="1" kern="100" dirty="0">
                <a:effectLst/>
                <a:latin typeface="Bookman Old Style" panose="02050604050505020204" pitchFamily="18" charset="0"/>
                <a:ea typeface="Aptos" panose="020B0004020202020204" pitchFamily="34" charset="0"/>
                <a:cs typeface="Times New Roman" panose="02020603050405020304" pitchFamily="18" charset="0"/>
              </a:rPr>
              <a:t> </a:t>
            </a: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(рухи рослин). </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07000"/>
              </a:lnSpc>
              <a:spcAft>
                <a:spcPts val="800"/>
              </a:spcAft>
            </a:pPr>
            <a:r>
              <a:rPr lang="uk-UA" sz="2400" b="1" kern="100" dirty="0">
                <a:effectLst/>
                <a:latin typeface="Bookman Old Style" panose="02050604050505020204" pitchFamily="18" charset="0"/>
                <a:ea typeface="Aptos" panose="020B0004020202020204" pitchFamily="34" charset="0"/>
                <a:cs typeface="Times New Roman" panose="02020603050405020304" pitchFamily="18" charset="0"/>
              </a:rPr>
              <a:t>5) Під дією ауксину формуються провідні пучки (переважно ксилема), оскільки стеблу необхідне постачання поживних речовин від кореня.</a:t>
            </a:r>
            <a:endParaRPr lang="ru-UA" sz="2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392812416"/>
      </p:ext>
    </p:extLst>
  </p:cSld>
  <p:clrMapOvr>
    <a:masterClrMapping/>
  </p:clrMapOvr>
</p:sld>
</file>

<file path=ppt/theme/theme1.xml><?xml version="1.0" encoding="utf-8"?>
<a:theme xmlns:a="http://schemas.openxmlformats.org/drawingml/2006/main" name="ClassicFrame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otalTime>612</TotalTime>
  <Words>3621</Words>
  <Application>Microsoft Office PowerPoint</Application>
  <PresentationFormat>Широкоэкранный</PresentationFormat>
  <Paragraphs>137</Paragraphs>
  <Slides>40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40</vt:i4>
      </vt:variant>
    </vt:vector>
  </HeadingPairs>
  <TitlesOfParts>
    <vt:vector size="48" baseType="lpstr">
      <vt:lpstr>Aptos</vt:lpstr>
      <vt:lpstr>Aptos Display</vt:lpstr>
      <vt:lpstr>Arial</vt:lpstr>
      <vt:lpstr>Bookman Old Style</vt:lpstr>
      <vt:lpstr>Gill Sans MT</vt:lpstr>
      <vt:lpstr>Goudy Old Style</vt:lpstr>
      <vt:lpstr>Times New Roman</vt:lpstr>
      <vt:lpstr>ClassicFrameVTI</vt:lpstr>
      <vt:lpstr>Фізіологія рослин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Фізіологія рослин</dc:title>
  <dc:creator>Olena Boika</dc:creator>
  <cp:lastModifiedBy>Olena Boika</cp:lastModifiedBy>
  <cp:revision>13</cp:revision>
  <dcterms:created xsi:type="dcterms:W3CDTF">2024-01-29T14:08:06Z</dcterms:created>
  <dcterms:modified xsi:type="dcterms:W3CDTF">2024-04-06T17:26:51Z</dcterms:modified>
</cp:coreProperties>
</file>