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4"/>
  </p:notesMasterIdLst>
  <p:sldIdLst>
    <p:sldId id="256" r:id="rId2"/>
    <p:sldId id="258" r:id="rId3"/>
    <p:sldId id="283" r:id="rId4"/>
    <p:sldId id="259" r:id="rId5"/>
    <p:sldId id="329" r:id="rId6"/>
    <p:sldId id="330" r:id="rId7"/>
    <p:sldId id="331" r:id="rId8"/>
    <p:sldId id="260" r:id="rId9"/>
    <p:sldId id="261" r:id="rId10"/>
    <p:sldId id="332" r:id="rId11"/>
    <p:sldId id="333" r:id="rId12"/>
    <p:sldId id="334" r:id="rId13"/>
    <p:sldId id="335" r:id="rId14"/>
    <p:sldId id="336" r:id="rId15"/>
    <p:sldId id="337" r:id="rId16"/>
    <p:sldId id="301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275" r:id="rId32"/>
    <p:sldId id="274" r:id="rId3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06.01.2024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80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0449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Загальний огляд голонасінних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36549-CE0D-29C2-53BD-F04C7CB6249B}"/>
              </a:ext>
            </a:extLst>
          </p:cNvPr>
          <p:cNvSpPr txBox="1"/>
          <p:nvPr/>
        </p:nvSpPr>
        <p:spPr>
          <a:xfrm>
            <a:off x="2372433" y="433803"/>
            <a:ext cx="946709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Саговникові або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Цикадопсиди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Сycadopsida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 100 сучасних видів, 1 родина, 2 підродини, 9 родів. Поділ на підродини здійснюється за формою та будовою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макроспорофілів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Сучасні голонасінні, але відомі також у викопному стані. Виникли ще до пізнього карбону. Розквіт – юрський період. Походять від насінних папоротей. Листки пірчасті,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Стебла мають товсту серцевину, відносно слабко розвинену вторинну деревину та товсту кору. Такий тип будови стебла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маноксильним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Спорофіли зібрані в одностатеві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Насінні зачатки з пилковою камерою. Сперматозоїди з чисельними джгутиками. Архегонії розвинені. До даного класу належать тропічні і субтропічні голонасінні. Для більшості родів характерний строгий ендемізм. Як правило, не утворюють щільних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поодинокі або ж зростають невеликими групками.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 саговникові розвивають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 рахунок укороченого стебла та дуже розвиненого і потовщеного головного кореня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бульбовидне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утворення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бульбокорінь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 правило, саговникові мають на верхівці розетку з великих пірчастих листків - своєрідну крону. Схожі на пальми. Листки варіюють за розмірами, мають шкірясту консистенцію з товстим шаром кутикули.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Саговник поникающий - Cycas revoluta Thunb. &gt; Голосеменные – Gymnospermae &gt;  Семенные растения – Embryophyta - Siphonogama &gt; Дере">
            <a:extLst>
              <a:ext uri="{FF2B5EF4-FFF2-40B4-BE49-F238E27FC236}">
                <a16:creationId xmlns:a16="http://schemas.microsoft.com/office/drawing/2014/main" id="{9175C8BF-4112-2C5D-6A65-EBFE7B00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3" y="2208712"/>
            <a:ext cx="22669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14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1" y="0"/>
            <a:ext cx="2112925" cy="1023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008ADB-B67C-8A0E-59E7-D681FF1C617E}"/>
              </a:ext>
            </a:extLst>
          </p:cNvPr>
          <p:cNvSpPr txBox="1"/>
          <p:nvPr/>
        </p:nvSpPr>
        <p:spPr>
          <a:xfrm>
            <a:off x="1785526" y="177811"/>
            <a:ext cx="92642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Саговникові – дводомні рослини. Клас включає 1 порядок Саговникові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Cycadales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1 родину Саговникові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Cycadaceae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яку поділяють на дві підродини: Саговникові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Cycadoideae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Замієві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Zamioideae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Підродина Саговникові включає один рід Саговник. Це дерев’янисті рослини, за розмірами менші за хвойні, ростуть дуже повільно (за 1000 років виростають на 20 м).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 зібрані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(шишки).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верхівці, далі ріст відбувається за рахунок більшої пазушної бруньки, закінчується ріст знову ж таки утворенням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процес повторюється знову. Насінина саговника дуже велика – від 1 до 8 см</a:t>
            </a:r>
            <a:r>
              <a:rPr lang="uk-UA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Цикас Революта (Саговник пониклий) Cycas Revoluta, висота 20 - 30см, об'єм  горщика 0,5 л – низькі ціни, кредит, оплата частинами в інтернет-магазині  ROZETKA | Купити в Україні: Києві, Харкові, Дніпрі, Одесі, Запоріжжі, Львові">
            <a:extLst>
              <a:ext uri="{FF2B5EF4-FFF2-40B4-BE49-F238E27FC236}">
                <a16:creationId xmlns:a16="http://schemas.microsoft.com/office/drawing/2014/main" id="{5DE14E2F-73F5-0315-41AC-88B05323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2900467"/>
            <a:ext cx="3765991" cy="376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аговниковидные — Википедия">
            <a:extLst>
              <a:ext uri="{FF2B5EF4-FFF2-40B4-BE49-F238E27FC236}">
                <a16:creationId xmlns:a16="http://schemas.microsoft.com/office/drawing/2014/main" id="{321526A9-49ED-3B78-2888-ADE80CA3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42" y="2940945"/>
            <a:ext cx="2892603" cy="37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Величественный Цикас, или Саговник . Уход в домашних условиях. Фото —  Ботаничка">
            <a:extLst>
              <a:ext uri="{FF2B5EF4-FFF2-40B4-BE49-F238E27FC236}">
                <a16:creationId xmlns:a16="http://schemas.microsoft.com/office/drawing/2014/main" id="{028FEA71-34B8-D3A2-3BB1-E314553D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63" y="2940945"/>
            <a:ext cx="4971156" cy="37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60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55E52-0A93-B8E0-7C64-DDFA2E42C572}"/>
              </a:ext>
            </a:extLst>
          </p:cNvPr>
          <p:cNvSpPr txBox="1"/>
          <p:nvPr/>
        </p:nvSpPr>
        <p:spPr>
          <a:xfrm>
            <a:off x="2265681" y="393910"/>
            <a:ext cx="9264283" cy="290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400"/>
              </a:spcBef>
            </a:pP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</a:t>
            </a:r>
            <a:r>
              <a:rPr lang="uk-UA" sz="1800" b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Гнетові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або </a:t>
            </a:r>
            <a:r>
              <a:rPr lang="uk-UA" sz="1800" b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Гнетопсиди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b="1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Gnetopsida</a:t>
            </a:r>
            <a:r>
              <a:rPr lang="uk-UA" sz="1800" b="1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рослини походять, імовірно,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бенетитових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Листки цілокраї. Стебло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маноксильної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будови (у вельвічії),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піноксильної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(кора і серцевина відносно тонкі, вторинна деревина розвинена і компактна). У деревині є справжні судини, відсутні смоляні ходи; характерна наявність довгої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мікропілярної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трубки, що нагадує стовпчик маточки покритонасінних; наявний покрив із лусок навколо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нагадує оцвітину. Спорофіли зібрані в одностатеві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походять від двостатевих. Насінні зачатки з рудиментарною пилковою камерою. Чоловічі гамети без джгутиків. Архегонії розвинені або відсутні.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8" name="Picture 4" descr="Гнетовые растения">
            <a:extLst>
              <a:ext uri="{FF2B5EF4-FFF2-40B4-BE49-F238E27FC236}">
                <a16:creationId xmlns:a16="http://schemas.microsoft.com/office/drawing/2014/main" id="{359B6F38-1A11-97C0-410E-7C4C950F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" y="3560218"/>
            <a:ext cx="8951570" cy="27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Гнетум / Деревья / Энциклопедия растений / FloraPedia.ru - Энциклопедия  растений">
            <a:extLst>
              <a:ext uri="{FF2B5EF4-FFF2-40B4-BE49-F238E27FC236}">
                <a16:creationId xmlns:a16="http://schemas.microsoft.com/office/drawing/2014/main" id="{C7D0F577-92C6-89C5-F29E-F1A80258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593" y="3567167"/>
            <a:ext cx="2697489" cy="27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20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05FB2-B1F7-C7C2-C403-8ED88206FA79}"/>
              </a:ext>
            </a:extLst>
          </p:cNvPr>
          <p:cNvSpPr txBox="1"/>
          <p:nvPr/>
        </p:nvSpPr>
        <p:spPr>
          <a:xfrm>
            <a:off x="2189585" y="717809"/>
            <a:ext cx="9209314" cy="5852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Ефедрові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Ephedrales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Ephedraсеае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Ефедра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Ephedra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включає 40 видів. В основному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ксерофільні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напівксерофільні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рослини. Невисокі, звичайно, дуже галузисті кущі, напівкущі, рідше деревця з членистими ребристими пагонами, що нагадують хвощі. Листки дрібні лусковидні, редуковані.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одностатеві, рослини звичайно дводомні.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мають вигляд дрібних шишечок, що складаються з кількох пар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черепитчасто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розташованих лусочок. У пазусі кожної пари лусок є 1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несе до 8 мікроспорангіїв (пилкових мішків), які відкриваються овальною щілиною.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Жіночі шишки складаються з 1-3 частин, які мають 1-3 насінних зачатки, оточені 2-3 парами «приквітків», зрослих при основі.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Насінний зачаток має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ендоспермом і 2-5 архегоніями. Зовні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оточений 2 покривами, з яких внутрішній тонший - витягнутий в тонку, довгу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мікропілярну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трубку.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 запліднення з насінного зачатка розвивається насінина, яка здебільшого має вигляд соковитої ягоди, оскільки зовнішній покрив насінного зачатка та приквіткові лусочки стають соковитими (у деяких пустельних видів зовнішній покрив сухий).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8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CE561-79EB-28BC-3DEE-5189B599E88F}"/>
              </a:ext>
            </a:extLst>
          </p:cNvPr>
          <p:cNvSpPr txBox="1"/>
          <p:nvPr/>
        </p:nvSpPr>
        <p:spPr>
          <a:xfrm>
            <a:off x="2425959" y="122659"/>
            <a:ext cx="80606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ефедра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двоколоскова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низький кущ (20-30 см), дуже галузистий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тонкоребристими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зеленувато-жовтими пагонами. Насіння має вигляд яскраво червоної ягоди. Молоді пагони містять алкалоїд ефедрин, що використовується у медицині.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Хвойник, эфедра в альпинарии">
            <a:extLst>
              <a:ext uri="{FF2B5EF4-FFF2-40B4-BE49-F238E27FC236}">
                <a16:creationId xmlns:a16="http://schemas.microsoft.com/office/drawing/2014/main" id="{A482443A-F4FD-5D11-726E-020F3442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9" y="1350732"/>
            <a:ext cx="3685592" cy="27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Что вам известно о растение эфедра? - ФорексДеньги: Форекс форум для  трейдеров Форум - ФорексДеньги: Форекс форум для трейдеров">
            <a:extLst>
              <a:ext uri="{FF2B5EF4-FFF2-40B4-BE49-F238E27FC236}">
                <a16:creationId xmlns:a16="http://schemas.microsoft.com/office/drawing/2014/main" id="{CFB052EC-473E-B409-D000-F00AF548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414" y="1458619"/>
            <a:ext cx="3985690" cy="53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Эфедра (хвойник) — Алтайский биосферный заповедник">
            <a:extLst>
              <a:ext uri="{FF2B5EF4-FFF2-40B4-BE49-F238E27FC236}">
                <a16:creationId xmlns:a16="http://schemas.microsoft.com/office/drawing/2014/main" id="{E0403704-5CF6-0425-7C90-B93D94A7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1" y="2070270"/>
            <a:ext cx="2753873" cy="36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Хвойник хвощевой (эфедра хвощевая, эфедра горная)">
            <a:extLst>
              <a:ext uri="{FF2B5EF4-FFF2-40B4-BE49-F238E27FC236}">
                <a16:creationId xmlns:a16="http://schemas.microsoft.com/office/drawing/2014/main" id="{709FBB2B-B517-18A6-029F-563B8B1B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32" y="4189956"/>
            <a:ext cx="4545330" cy="25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90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0B9F0-8A38-2717-B648-ABD7F9D62257}"/>
              </a:ext>
            </a:extLst>
          </p:cNvPr>
          <p:cNvSpPr txBox="1"/>
          <p:nvPr/>
        </p:nvSpPr>
        <p:spPr>
          <a:xfrm>
            <a:off x="2112925" y="125933"/>
            <a:ext cx="95732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Гнетові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Gnetales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Gnetaсеае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Гнетум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Gnetum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налічує близько 40 видів, поширені у тропічній Азії, Південній Америці й Африці. Здебільшого деревовидні ліани вологих тропічних лісів, рідше дерева з прямим стовбуром або кущі. Листки здебільшого з широкою пластинкою, шкірясті, з пірчастим жилкуванням, за зовнішнім виглядом схожі на листки дводольних. Стебла і пагони членисті.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чоловічих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кільчасто розміщені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несуть на верхівці по два мікроспорангія і з боків оточені двома листочками (зачаткова оцвітина).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жіночих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насінні зачатки також розміщені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вісі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кільчасто і кожен з них міститься у пазусі двох зрослих листочків.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гнетових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немає архегоніїв (на відміну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ефедрових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Макроспора, що розвивається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 утворює тканинного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Її ядро ділиться, одне із утворених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зливається при заплідненні зі спермієм і дає початок зародку. Насінина має зовнішню м’ясисту оболонку.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Гнетум">
            <a:extLst>
              <a:ext uri="{FF2B5EF4-FFF2-40B4-BE49-F238E27FC236}">
                <a16:creationId xmlns:a16="http://schemas.microsoft.com/office/drawing/2014/main" id="{31ABDC2D-88D2-2236-F28B-7D4B1F06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5526"/>
            <a:ext cx="2112924" cy="2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Гнетум : лекарственное растение, применение, отзывы, полезные свойства,  противопоказания, в народной медицине">
            <a:extLst>
              <a:ext uri="{FF2B5EF4-FFF2-40B4-BE49-F238E27FC236}">
                <a16:creationId xmlns:a16="http://schemas.microsoft.com/office/drawing/2014/main" id="{30F93EEA-0A9D-3E79-CD81-997BF244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30" y="4702465"/>
            <a:ext cx="2951797" cy="1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rees of Tropical Asia">
            <a:extLst>
              <a:ext uri="{FF2B5EF4-FFF2-40B4-BE49-F238E27FC236}">
                <a16:creationId xmlns:a16="http://schemas.microsoft.com/office/drawing/2014/main" id="{BA2512E5-7D08-399E-51D7-4070D227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86" y="4388305"/>
            <a:ext cx="3277552" cy="22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Гнетум - Wikiwand">
            <a:extLst>
              <a:ext uri="{FF2B5EF4-FFF2-40B4-BE49-F238E27FC236}">
                <a16:creationId xmlns:a16="http://schemas.microsoft.com/office/drawing/2014/main" id="{5B1A14F4-08BD-9D33-2C6A-31EA594C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58" y="4724816"/>
            <a:ext cx="2920205" cy="19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0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8D3B8-4464-66BB-A810-9E4C4DF64149}"/>
              </a:ext>
            </a:extLst>
          </p:cNvPr>
          <p:cNvSpPr txBox="1"/>
          <p:nvPr/>
        </p:nvSpPr>
        <p:spPr>
          <a:xfrm>
            <a:off x="2003050" y="227033"/>
            <a:ext cx="970686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Вельвічієві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Welwitschiales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Вельвічієві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Welwitschiaсеае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Вельвічія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Welwitschia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 Вельвічія дивна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mirabilis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що росте у кам’янистих пустелях Південно-західної тропічної Африки. Стовбур короткий, товстий (до 1 м у діаметрі), майже цілком заглиблений у землю, від нього відходить довгий тонкий корінь, що сягає рівня ґрунтових вод. Листки у молодих рослин (їх тільки 2) – великі, шкірясті,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стьожковидної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форми 2-3 м, розвиваються і ростуть листки протягом 100 років. У старшому віці розриваються на окремі стьожки, кінці яких поступово відмирають.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Вельвічія - дводомна рослина. Чоловічі й жіночі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утворюються на різних рослинах, зібрані у галузисті „суцвіття”.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Архегоніїв немає. Зародок насінини має дві сім’ядолі,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гіпокотиль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довгий зародковий корінець і ніжку, якою висисає вміст ендосперму при проростанні насінини.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 descr="Удивительная вельвичия: описание. ﻿ Вельвичия удивительная - растение  пустыни Намиб">
            <a:extLst>
              <a:ext uri="{FF2B5EF4-FFF2-40B4-BE49-F238E27FC236}">
                <a16:creationId xmlns:a16="http://schemas.microsoft.com/office/drawing/2014/main" id="{B2A7AC2B-3D00-C0C4-C4DA-8AE440CC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71" y="4693848"/>
            <a:ext cx="3046247" cy="20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ельвичия — Википедия">
            <a:extLst>
              <a:ext uri="{FF2B5EF4-FFF2-40B4-BE49-F238E27FC236}">
                <a16:creationId xmlns:a16="http://schemas.microsoft.com/office/drawing/2014/main" id="{240B434B-ED28-11BE-F0CE-393960FE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386" y="4674616"/>
            <a:ext cx="2703542" cy="20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Вельвичия — прекрасный Страшила. — Kid-mama">
            <a:extLst>
              <a:ext uri="{FF2B5EF4-FFF2-40B4-BE49-F238E27FC236}">
                <a16:creationId xmlns:a16="http://schemas.microsoft.com/office/drawing/2014/main" id="{B83D36E4-9D73-4309-4ADC-86402C9D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29" y="4674616"/>
            <a:ext cx="2732702" cy="204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Вельвичия удивительная (лат. Welwitschia mirabilis) — Интересные животные">
            <a:extLst>
              <a:ext uri="{FF2B5EF4-FFF2-40B4-BE49-F238E27FC236}">
                <a16:creationId xmlns:a16="http://schemas.microsoft.com/office/drawing/2014/main" id="{DAF1748B-4B68-A288-CE43-69CBB62D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" y="4693848"/>
            <a:ext cx="3047027" cy="20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8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DAA18-90AC-A7CB-BCCF-059B054C8CC9}"/>
              </a:ext>
            </a:extLst>
          </p:cNvPr>
          <p:cNvSpPr txBox="1"/>
          <p:nvPr/>
        </p:nvSpPr>
        <p:spPr>
          <a:xfrm>
            <a:off x="2045970" y="165204"/>
            <a:ext cx="975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Гінкгопсиди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Ginkgopsida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Ginkgoales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Ginkgoсеае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дволопатеве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biloba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Батьківщина – південно-західний Китай, у Китаї та Японії культивують як священне дерево.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високе дерево, 30-40 м висотою, з пірамідальною, далі розлогою кроною та гладенькою, темно-сірою корою. Листки розміщені на видовжених пагонах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розсіяно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укорочених - пучками.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C2C66-D065-3667-85F0-DF8FE74D190F}"/>
              </a:ext>
            </a:extLst>
          </p:cNvPr>
          <p:cNvSpPr txBox="1"/>
          <p:nvPr/>
        </p:nvSpPr>
        <p:spPr>
          <a:xfrm>
            <a:off x="269572" y="2473528"/>
            <a:ext cx="95545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Вторинна деревина добре розвинена, складається з трахеїд – анатомічна будова кореня схожа з будовою стебла. Листки черешкові із віялоподібною цілісною або дволопатевою пластинкою. Жилки дихотомічно розгалужені. На зиму листки опадають.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дводомна рослина.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виникають на укорочених пагонах і зібрані в завислі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сережки. Кожний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складається з ніжки і двох спорангіїв.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ще називають тичинками. Мікроспори – пилок,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гінкго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еліптичної форми з 2 оболонками (екзина і інтина). Проростання мікроспори починається всередині мікроспорангія. Утворюється три клітини: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проталіальна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гаусторіальна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Гинкго Билоба &quot;Двулопастный&quot; купить почтой в Одессе, Киеве, Украине |  Agro-Market">
            <a:extLst>
              <a:ext uri="{FF2B5EF4-FFF2-40B4-BE49-F238E27FC236}">
                <a16:creationId xmlns:a16="http://schemas.microsoft.com/office/drawing/2014/main" id="{6381CE58-1C64-346E-900D-FBF2EE45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19" y="2638732"/>
            <a:ext cx="2239646" cy="31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❀ Гинкго билоба — роскошный солетер для вашего сада | GreenMarket">
            <a:extLst>
              <a:ext uri="{FF2B5EF4-FFF2-40B4-BE49-F238E27FC236}">
                <a16:creationId xmlns:a16="http://schemas.microsoft.com/office/drawing/2014/main" id="{ADE1F0CE-11AD-BD87-92B6-A8DDAF77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87" y="5218526"/>
            <a:ext cx="2868930" cy="147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Гинкго билоба: 5 уникальных свойств">
            <a:extLst>
              <a:ext uri="{FF2B5EF4-FFF2-40B4-BE49-F238E27FC236}">
                <a16:creationId xmlns:a16="http://schemas.microsoft.com/office/drawing/2014/main" id="{75218853-544D-9746-F61E-B1653472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82" y="5152148"/>
            <a:ext cx="3700463" cy="154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8E698-60BE-BA39-F539-06D5BB63F2D7}"/>
              </a:ext>
            </a:extLst>
          </p:cNvPr>
          <p:cNvSpPr txBox="1"/>
          <p:nvPr/>
        </p:nvSpPr>
        <p:spPr>
          <a:xfrm>
            <a:off x="2185456" y="147197"/>
            <a:ext cx="94767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також виникають на кінцях укорочених пагонів у пазухах листків, але не зібрані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Вони складаються з насінного зачатка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та особливого валика при основі.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Насінні зачатки сидять по два на особливій ніжці. Насінний зачаток складається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мікропіле,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архегоніями, над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пилкова камера.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Пилок починає розвиватись в пилковій камері: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гаусторіальної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клітини розвивається пилкова трубка, яка прикріплюється до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 дає початок двом багатоджгутиковим сперматозоїдам. Один сперматозоїд зливається з яйцеклітиною, утворюється зигота, а далі зародок з двома сім’ядолями, оточений ендоспермом. Насінний зачаток перетворюється на насінину, оточену товстим м’ясистим шаром.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6" name="Picture 2" descr="Культура Гінкго білоба. Особливості вирощування, догляд, зберігання,  обробіток грунту, захист від шкідників | ІАС &quot;Аграрії разом&quot;">
            <a:extLst>
              <a:ext uri="{FF2B5EF4-FFF2-40B4-BE49-F238E27FC236}">
                <a16:creationId xmlns:a16="http://schemas.microsoft.com/office/drawing/2014/main" id="{359D964D-4ADE-9A4A-117F-091BC7C4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05" y="3790771"/>
            <a:ext cx="2838700" cy="2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Гинкго оказались смертны">
            <a:extLst>
              <a:ext uri="{FF2B5EF4-FFF2-40B4-BE49-F238E27FC236}">
                <a16:creationId xmlns:a16="http://schemas.microsoft.com/office/drawing/2014/main" id="{31E3FAB7-B94B-9CD5-322A-978EB7D0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00" y="3714175"/>
            <a:ext cx="4172902" cy="29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Деревья гинкго почти достигли бессмертия, 15 января 2020 – аналитический  портал ПОЛИТ.РУ">
            <a:extLst>
              <a:ext uri="{FF2B5EF4-FFF2-40B4-BE49-F238E27FC236}">
                <a16:creationId xmlns:a16="http://schemas.microsoft.com/office/drawing/2014/main" id="{A6C10EF2-AFCD-7C0B-3F1C-242CB0CE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736" y="460214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48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0AC1A-54AB-33E2-8409-B9E50F881F28}"/>
              </a:ext>
            </a:extLst>
          </p:cNvPr>
          <p:cNvSpPr txBox="1"/>
          <p:nvPr/>
        </p:nvSpPr>
        <p:spPr>
          <a:xfrm>
            <a:off x="2112925" y="192287"/>
            <a:ext cx="9920454" cy="2072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400"/>
              </a:spcBef>
            </a:pP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Хвойні або </a:t>
            </a:r>
            <a:r>
              <a:rPr lang="uk-UA" sz="1800" b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Пінопсиди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b="1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Pinopsida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UA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Хвойні об’єднує 2 підкласи.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Кордаїти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Cordaitidae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Кордаїтові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Cordaitales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Кордаїтові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Cordaitaсеае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Давно вимерлі рослини, існували переважно в палеозої. Утворювали ліси зі струнких високих (20-30 м) дерев.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410" name="Picture 2" descr="Студопедия — КЛАСС ХВОЙНЫЕ, ИЛИ ПИНОПСИДЫ (PINOPSIDA, ИЛИ CONIFEROPSIDA)">
            <a:extLst>
              <a:ext uri="{FF2B5EF4-FFF2-40B4-BE49-F238E27FC236}">
                <a16:creationId xmlns:a16="http://schemas.microsoft.com/office/drawing/2014/main" id="{1A60C0C2-07FE-ACDC-31A3-75961CF34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26" y="2265162"/>
            <a:ext cx="5970742" cy="42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F0AD1B2-2B1D-DC7B-3D8D-48A01A0A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7" y="2515889"/>
            <a:ext cx="2384963" cy="15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Все хвойные деревья, их классификация, целебные и декоративные свойства">
            <a:extLst>
              <a:ext uri="{FF2B5EF4-FFF2-40B4-BE49-F238E27FC236}">
                <a16:creationId xmlns:a16="http://schemas.microsoft.com/office/drawing/2014/main" id="{856768D0-576C-7FB3-800C-9ACE3B5F8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57292"/>
          <a:stretch/>
        </p:blipFill>
        <p:spPr bwMode="auto">
          <a:xfrm>
            <a:off x="9037874" y="2373255"/>
            <a:ext cx="2925288" cy="42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8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1933540" y="1005435"/>
            <a:ext cx="9278532" cy="393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Вищі рослини представлено двома відділами: Голонасінні й Покритонасінні, які відрізняються від інших відділів наявністю насіння. Утворення насіння обумовило величезну перевагу насінних рослин над споровими. Спори: 1) не захищені від несприятливих умов, 2) не мають запасу поживних речовин, 3) процес запліднення у спорових вимагає наявності води, що не завжди може бути забезпечене на суші. Величезна кількість спор гине. У більшості спорових спори проростають поза материнським організмом. У різноспорових видів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розвиваються не залишаючи мікро- і макроспор. Наприклад, у сальвінії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селягинели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плаунка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селягинели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плаунка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формування жіночого заростку, розвиток на ньому архегонію й навіть утворення молодого спорофіта відбувається усередині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мегаспорангію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деяких видів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селягинели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 відбувається тоді, коли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перебуває на материнській рослині.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Отдел Покрытосеменные • Биология, Растения и грибы | Фоксфорд Учебник">
            <a:extLst>
              <a:ext uri="{FF2B5EF4-FFF2-40B4-BE49-F238E27FC236}">
                <a16:creationId xmlns:a16="http://schemas.microsoft.com/office/drawing/2014/main" id="{D2E9BCC2-A32A-BB89-E23A-2F31C5BC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56" y="4954969"/>
            <a:ext cx="4348066" cy="166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олосеменные растения - презентация онлайн">
            <a:extLst>
              <a:ext uri="{FF2B5EF4-FFF2-40B4-BE49-F238E27FC236}">
                <a16:creationId xmlns:a16="http://schemas.microsoft.com/office/drawing/2014/main" id="{7FA3A01B-852F-2F89-E3C6-5D41DBB1C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0136" r="2753" b="38542"/>
          <a:stretch/>
        </p:blipFill>
        <p:spPr bwMode="auto">
          <a:xfrm>
            <a:off x="1933540" y="4996642"/>
            <a:ext cx="4954555" cy="16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40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-2325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B1A64-333C-168A-795B-74622CD80194}"/>
              </a:ext>
            </a:extLst>
          </p:cNvPr>
          <p:cNvSpPr txBox="1"/>
          <p:nvPr/>
        </p:nvSpPr>
        <p:spPr>
          <a:xfrm>
            <a:off x="2187570" y="91646"/>
            <a:ext cx="100044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Хвойні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Pinidae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цього підкласу належать понад 600 видів рослин, переважно дерев і кущів. Дерева іноді бувають гігантських розмірів, так ялина і смерека досягають висоти 60-76 м, а гігантська секвоя підносить свою крону до 140 м. Хвойні зустрічаються на всіх континентах світу (крім Антарктиди), значні площі вони займають у помірних і холодних поясах, де формують великі хвойні ліси.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Характерною особливістю хвойних є те, що гілки розміщуються неначе кільцями, причому щороку утворюється тільки одне кільце. Це дає змогу підрахувати вік рослини.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34ED7-A208-E3A5-924E-8ACC1685E1EF}"/>
              </a:ext>
            </a:extLst>
          </p:cNvPr>
          <p:cNvSpPr txBox="1"/>
          <p:nvPr/>
        </p:nvSpPr>
        <p:spPr>
          <a:xfrm>
            <a:off x="231710" y="2854979"/>
            <a:ext cx="117285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Анатомічна будова стебла одноманітна. Є смоляні ходи, що містять ефірні олії, смоли і бальзами.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спилі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стебла добре видно річні кільця деревини. Справжніх судин у хвойних немає, їх провідні тканини складаються із трахеїд і ситовидних трубок. Хвойні, за незначним винятком, - вічнозелені рослини. Їх листки дрібні, голчасті або лускоподібні. Листорозміщення спіральне, супротивне або кільчасте. Листок покритий епідермісом з товстостінних клітин з добре вираженим шаром кутикули. Під епідермісом – шар механічних клітин та смоляні ходи. Мезофіл слабо диференційований і складається з майже однакових клітин. Розмножуються хвойні насінням і живцями.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9CC613-540A-901C-702C-8396DEB1DEBF}"/>
              </a:ext>
            </a:extLst>
          </p:cNvPr>
          <p:cNvSpPr txBox="1"/>
          <p:nvPr/>
        </p:nvSpPr>
        <p:spPr>
          <a:xfrm>
            <a:off x="74644" y="5163303"/>
            <a:ext cx="11885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Хвойні – однодомні рослини, за винятком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ялівця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Мікро-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зібрані в одностатеві шишки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звичайно на одній рослині. Особливості розмноження хвойних розглядаються нижче, в питанні „Життєвий цикл сосни звичайної”.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Хвойні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Пініди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Pinidae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об’єднує 7 порядків (2 представлені викопними формами):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784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31EF69-2AF4-D170-D092-ABF4E5F707E6}"/>
              </a:ext>
            </a:extLst>
          </p:cNvPr>
          <p:cNvSpPr txBox="1"/>
          <p:nvPr/>
        </p:nvSpPr>
        <p:spPr>
          <a:xfrm>
            <a:off x="2677885" y="0"/>
            <a:ext cx="88010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Араукарієві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Araucariales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Араукарієві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Araucariaсеае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- 2 роди, 40 видів у Південній півкулі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Араукарія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Araucariа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Aгатіс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Agathis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2" descr="араукария">
            <a:extLst>
              <a:ext uri="{FF2B5EF4-FFF2-40B4-BE49-F238E27FC236}">
                <a16:creationId xmlns:a16="http://schemas.microsoft.com/office/drawing/2014/main" id="{860A126A-DF2A-9114-ECAD-3A0FFA89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923" y="1612314"/>
            <a:ext cx="5064243" cy="505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52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4D8AC-BF66-5AF3-0DB3-5F8DEC1BEA37}"/>
              </a:ext>
            </a:extLst>
          </p:cNvPr>
          <p:cNvSpPr txBox="1"/>
          <p:nvPr/>
        </p:nvSpPr>
        <p:spPr>
          <a:xfrm>
            <a:off x="2043404" y="144468"/>
            <a:ext cx="90716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Кипарисові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Cupressales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Кипарисові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Cupressaсеае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- 20 родів, 150 видів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Кипарис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Cupressus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-15 видів.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дикій флорі України тепер немає. В культурі (Крим) випробувано всі 15 видів.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Ялівець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Juniperus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- 70 видів, в Україні - 8.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2" name="Picture 2" descr="кипарис">
            <a:extLst>
              <a:ext uri="{FF2B5EF4-FFF2-40B4-BE49-F238E27FC236}">
                <a16:creationId xmlns:a16="http://schemas.microsoft.com/office/drawing/2014/main" id="{D79249EC-90D7-1870-24B9-5A6A4FE7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36" y="2012930"/>
            <a:ext cx="5876925" cy="4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69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49" y="-27871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8810F-0B74-F3B7-6FF6-84B54E82EEB2}"/>
              </a:ext>
            </a:extLst>
          </p:cNvPr>
          <p:cNvSpPr txBox="1"/>
          <p:nvPr/>
        </p:nvSpPr>
        <p:spPr>
          <a:xfrm>
            <a:off x="2547258" y="0"/>
            <a:ext cx="8894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Подокарпові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Podocarpales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Подокарпові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Podocarpaceae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Подокарпус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Podocarpus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- 100 видів (Індія, Японія, Китай та в Південній півкулі)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506" name="Picture 2" descr="Ногоплодник (Podocarpus)">
            <a:extLst>
              <a:ext uri="{FF2B5EF4-FFF2-40B4-BE49-F238E27FC236}">
                <a16:creationId xmlns:a16="http://schemas.microsoft.com/office/drawing/2014/main" id="{3A72463D-0146-414D-98FA-F5B5BF35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48" y="1586084"/>
            <a:ext cx="8075295" cy="48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27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B9BC7-7F1C-C7A0-940B-D46AD6DDFE6D}"/>
              </a:ext>
            </a:extLst>
          </p:cNvPr>
          <p:cNvSpPr txBox="1"/>
          <p:nvPr/>
        </p:nvSpPr>
        <p:spPr>
          <a:xfrm>
            <a:off x="2112925" y="0"/>
            <a:ext cx="89037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Тисові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Тисові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Тис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 роди, 20 видів. Північна півкуля. Давня група.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Тис ягідний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Taxus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baccata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росте в Карпатах і гірському Криму, під охороною.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 descr="тис">
            <a:extLst>
              <a:ext uri="{FF2B5EF4-FFF2-40B4-BE49-F238E27FC236}">
                <a16:creationId xmlns:a16="http://schemas.microsoft.com/office/drawing/2014/main" id="{1E671C7A-69C7-3578-1647-A128DC62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39" y="1477328"/>
            <a:ext cx="7050405" cy="52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19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74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51D21-D9BA-BD6C-7001-BEAD6B43F281}"/>
              </a:ext>
            </a:extLst>
          </p:cNvPr>
          <p:cNvSpPr txBox="1"/>
          <p:nvPr/>
        </p:nvSpPr>
        <p:spPr>
          <a:xfrm>
            <a:off x="2008095" y="0"/>
            <a:ext cx="98997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Соснові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Соснові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– 10 родів, 250 видів. Поширення - Північна півкуля. Поділяється на дві групи родів: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 – що мають видовжені і вкорочені пагони. Сосна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Pinus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100 видів, в Україні росте 6, в культурі 35 видів. Модрина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Larix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- 20 видів, в Україні - 1, в культурі - 10 видів, листки опадаючі. Кедр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Cadrus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 види, в Україні в культурі.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ІІ – що мають тільки видовжені пагони. Ялина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Picea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- 40-45 видів, в Україні - 26. Ялиця, або смерека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Abies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- 45 видів, в культурі 20 видів.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8A882-6A57-A2BF-EA75-CAD58D0A0225}"/>
              </a:ext>
            </a:extLst>
          </p:cNvPr>
          <p:cNvSpPr txBox="1"/>
          <p:nvPr/>
        </p:nvSpPr>
        <p:spPr>
          <a:xfrm>
            <a:off x="2317021" y="2579906"/>
            <a:ext cx="95908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Сосна звичайна є типовим представником хвойних. Це високе світлолюбне дерево, що досягає 50 м заввишки і живе в середньому 150-200 років, але може досягати і більшого віку, тобто жити до 400 років. Щороку на сосні утворюються нові пагони, які розташовані на стовбурі кільчасто. До сорокарічного віку за кількістю цих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кілець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легко визначити вік сосни. У густих насадженнях лісу сосна швидко втрачає нижні гілки, які в затінку засихають і відвалюються і невелика крона зосереджується на верхівці стовбура. Лише на узліссях і на зріджених місцях при відсутності бічного затінення формується широка крона з товстими гілками, які розміщені досить низько. Сосна має пагони двох типів - видовжені і вкорочені. Видовжені пагони вкриті бурими лускоподібними листками. У пазухах їх розташовані дуже вкорочені пагони, що несуть по 2 голчастих листка, які називаються хвоїнками (кількість хвоїнок на вкорочених пагонах – таксономічна ознака хвойних). У сосни утворюються шишки двох типів: жіночі та чоловічі. Звичайно чоловічі шишки утворюються на нижніх гілках дерева а жіночі на верхівці. У деяких видів вони розміщуються на одній і тій же гілці, але при цьому жіночі шишки ближче до її кінця.</a:t>
            </a:r>
            <a:endParaRPr lang="ru-UA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561D4E-A1AE-45BA-6547-06BF8EA10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" y="2086028"/>
            <a:ext cx="1740777" cy="263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1818AA-9331-C3AC-FD90-2F7E3134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25" y="81788"/>
            <a:ext cx="4730619" cy="6694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77796A-4F9E-D0C1-B402-8558A9D9E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5" y="81788"/>
            <a:ext cx="4730619" cy="669442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растение, овощ&#10;&#10;Автоматически созданное описание">
            <a:extLst>
              <a:ext uri="{FF2B5EF4-FFF2-40B4-BE49-F238E27FC236}">
                <a16:creationId xmlns:a16="http://schemas.microsoft.com/office/drawing/2014/main" id="{FB97F9B3-00DB-7C53-9EE5-121DE9EA3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" y="2013122"/>
            <a:ext cx="2112925" cy="28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75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F5CA63-ADB5-FFF5-1554-1F5901811F3A}"/>
              </a:ext>
            </a:extLst>
          </p:cNvPr>
          <p:cNvSpPr txBox="1"/>
          <p:nvPr/>
        </p:nvSpPr>
        <p:spPr>
          <a:xfrm>
            <a:off x="2112925" y="0"/>
            <a:ext cx="99017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Весною на гілках сосни одночасно можна жіночі шишки трьох типів. На верхівках молодих пагонів утворюються дрібні кулясті шишечки зеленого кольору з червонуватим відтінком (це шишки 1-го року життя). При основі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можна побачити минулорічні зелені шишки конусоподібної форми з закритими лусками - це шишки 2-го року життя. Нижче на стеблі розміщуються коричнево-бурі дерев'янисті шишки з відкритими лусками, при основі яких знаходиться достигле насіння - це шишки 3-го року життя. Крім того, при основі однорічних видовжених пагонів розміщуються чоловічі шишки жовтого кольору (довжина 1-2 см), які по-декілька зібрані у великі колоски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738C8-901B-ACC9-881F-A23F77EF5562}"/>
              </a:ext>
            </a:extLst>
          </p:cNvPr>
          <p:cNvSpPr txBox="1"/>
          <p:nvPr/>
        </p:nvSpPr>
        <p:spPr>
          <a:xfrm>
            <a:off x="2319713" y="2585323"/>
            <a:ext cx="948821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7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Чоловіча шишка (</a:t>
            </a:r>
            <a:r>
              <a:rPr lang="uk-UA" sz="17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мікростробіл</a:t>
            </a:r>
            <a:r>
              <a:rPr lang="uk-UA" sz="17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являє собою пагін з добре розвиненою віссю, на якій спірально розташовані луски (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мікроспорофіли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що мають вигляд плоских листочків, які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черепичасто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налягають одна на одну. На зовнішньому боці луски розміщуються по два великих пилкових мішка (мікроспорангії), в яких формується пилок. Всередині мікроспорангіїв знаходиться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спорогенна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тканина, з якої в результаті мейозу утворюється велика кількість мікроспор. Кожна мікроспора одноядерна,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має дві оболонки: зовнішню - екзину і внутрішню - інтину та має два повітряні мішки, які виникають внаслідок розходження екзини та інтини. Тут же, у мікроспорангії, мікроспори проростають, утворюючи чоловічий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який називається пилком. В результаті поділу ядра мікроспори утворюється дві клітини: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сифоногенна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клітини. Покриви мікроспори залишаються покривами пилку. Після цього мікроспорангії розкриваються поздовжньою щілиною і пилок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висипається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назовні. Повітряні мішки полегшують перенесення його вітром. Дальший розвиток чоловічого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відбувається на жіночих шишках усередині насінного зачатка. На початку літа, виконавши свою функцію запилення,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мікростробіли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спадають.</a:t>
            </a:r>
            <a:endParaRPr lang="ru-UA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1E64807-DD5F-39EE-C286-E87BB20CD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r="11450"/>
          <a:stretch/>
        </p:blipFill>
        <p:spPr>
          <a:xfrm>
            <a:off x="89075" y="2581245"/>
            <a:ext cx="223063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4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A96D6-43B6-048A-FBF5-2AB77AE35A16}"/>
              </a:ext>
            </a:extLst>
          </p:cNvPr>
          <p:cNvSpPr txBox="1"/>
          <p:nvPr/>
        </p:nvSpPr>
        <p:spPr>
          <a:xfrm>
            <a:off x="2078776" y="112693"/>
            <a:ext cx="100490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Жіночі шишки (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мегастробіли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мають складнішу будову, за розмірами вони відносно більші, ніж чоловічі шишки. На головній осі розташовані лусочки двох типів: покривні і насінні, пізніше вони зростаються і складається враження, що на осі шишки розміщуються однотипні луски, на яких лежать насінини. На верхньому боці насінних лусок розвивається по два насінних зачатки. Молодий насінний зачаток складається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мегаспорангієм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Він яйцеподібної форми і зростається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лише біля верхівки, що повернена до осі шишки,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має отвір - мікропіле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пилковхід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Спочатку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складається з однорідних диплоїдних клітин. Потім у середній його частині відокремлюється одна велика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археспоріальна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клітина. Вони, ділиться шляхом мейозу, утворюючи чотири мегаспори. Далі три з них відмирають, а четверта дає початок жіночому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представлений первинним ендоспермом, в якому накопичені запасні поживні речовини. У верхній частині первинного ендосперму утворюються два архегонія, кожний з яких має по одній яйцеклітині. Отже, жіночий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голонасінних - це первинний ендосперм з двома </a:t>
            </a:r>
            <a:r>
              <a:rPr lang="uk-UA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архегоніями.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36DEE6-F6C1-8E4A-5741-E2B489759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1" y="4375691"/>
            <a:ext cx="5066522" cy="243430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7EC5ADE-83AB-3956-96D5-45F96E60A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2" y="4330026"/>
            <a:ext cx="2054117" cy="247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0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C5C837-E26F-F371-C4E6-2DA6B9C6C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67" y="99210"/>
            <a:ext cx="4705995" cy="6659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75DEAC-C160-8A81-878A-AC59A360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36" y="99211"/>
            <a:ext cx="4705994" cy="6659576"/>
          </a:xfrm>
          <a:prstGeom prst="rect">
            <a:avLst/>
          </a:prstGeom>
        </p:spPr>
      </p:pic>
      <p:pic>
        <p:nvPicPr>
          <p:cNvPr id="22530" name="Picture 2" descr="Сосна обыкновенная рисунок - 65 фото">
            <a:extLst>
              <a:ext uri="{FF2B5EF4-FFF2-40B4-BE49-F238E27FC236}">
                <a16:creationId xmlns:a16="http://schemas.microsoft.com/office/drawing/2014/main" id="{EFF0671F-B56C-D742-A30C-C3D4D06A0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" y="1565252"/>
            <a:ext cx="2335943" cy="29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4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Picture 2" descr="Голосеменные">
            <a:extLst>
              <a:ext uri="{FF2B5EF4-FFF2-40B4-BE49-F238E27FC236}">
                <a16:creationId xmlns:a16="http://schemas.microsoft.com/office/drawing/2014/main" id="{CB217C11-29F6-6CD5-9953-2EEA4AE26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11" y="298246"/>
            <a:ext cx="8925979" cy="62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1A34D-B8DD-9884-D584-330C60EC953E}"/>
              </a:ext>
            </a:extLst>
          </p:cNvPr>
          <p:cNvSpPr txBox="1"/>
          <p:nvPr/>
        </p:nvSpPr>
        <p:spPr>
          <a:xfrm>
            <a:off x="2676808" y="612844"/>
            <a:ext cx="94322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другій половині травня пилок із чоловічих шишок переноситься на насінні зачатки і уловлюється краплиною густої рідини, що виповнює простір між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Підсихаючи, рідина втягує пилок всередину насінного зачатка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Після запилення мікропіле заростає. Лусочки жіночої шишки змикаються. Чоловічий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продовжує свій розвиток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Екзина лопається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сифоногенна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клітина, оточена інтиною, утворює пилкову трубку, яка занурюється в тканину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росте у напрямку до архегонія. По пилковій трубці проходить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клітина, яка ділиться і утворює два спермії - чоловічі гамети без джгутиків. Пилкова трубка крізь шийку архегонія сягає яйцеклітини. В ній підвищується тургор, кінчик її лопається, і вміст викидається у цитоплазму яйцеклітини. Один із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зливається з ядром яйцеклітини, а другий відмирає. Від запилення до запліднення у сосни минає близько 13 місяців. Із зиготи розвивається зародок, який росте за рахунок запасних продуктів ендосперму і складається з зародкового корінця, стебельця, брунечки і кількох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сім'ядолей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(5-12). Зародок оточений ендоспермом, який використовується під час проростання.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перетворюється на насінну оболонку. Так насінний зачаток перетворюється на насіння. Воно лежить на насінній лусочці і має крилоподібний виріст - спеціальне пристосування, яке сприяє поширенню вітром. Насіння дозріває восени, на другий рік після запліднення.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B304A7-BF3D-D88F-4DC6-637D98A1D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3" y="2794129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0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77CD1D-4E7C-9EAD-885B-C756D9C7E6E6}"/>
              </a:ext>
            </a:extLst>
          </p:cNvPr>
          <p:cNvSpPr txBox="1"/>
          <p:nvPr/>
        </p:nvSpPr>
        <p:spPr>
          <a:xfrm>
            <a:off x="214603" y="1238561"/>
            <a:ext cx="116259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насінних рослин проростання мегаспори й утворення жіночого заростку, запліднення й розвиток нового спорофіта (зародка) завжди відбувається усередині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коли він знаходиться на материнській рослині.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Мегаспорангій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оточуючим його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інтегументом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сім’язачатком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якого після запліднення розвивається насіння. У більшості насінних рослин перетворення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сім’язачатка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сформоване насіння відбувається на самій материнській рослині. Внутрішнє запліднення, розвиток зародка усередині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сім’язачатку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поява насіння - головні біологічні переваги насінних рослин, що дали їм можливість повніше пристосуватися до наземних умов і досягти більш високого рівня розвитку. Насіння містить запас поживних речовин і необхідний ферментативний апарат, щоб зародок міг розвиватися.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Виникненню голонасінних рослин передувало кілька важливих еволюційних подій, які відбулися у девонський період: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виникнення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різноспоровості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виникнення камбію й деревних форм (наприклад,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археоптерис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велике дерево до 30 м висотою із кроною гілок).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1968 р. ученими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Петитом і Ч. Беком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верхньодевонських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відкладеннях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Північної Америки знайдене найдавніше насіння. Ця знахідка свідчить про те, що предків насінних рослин слід шукати серед палеозойських видів, вік яких не молодше пізнього девону, тобто серед найдавніших папоротеподібних.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6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2995127" y="695058"/>
            <a:ext cx="8969827" cy="532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Голонасінні – це давня група рослин, яка відома з кам’яновугільного періоду палеозойської ери. У сучасній флорі налічується близько 800 видів з 12 родин. Багато видів вимерло.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Розквиту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досягли у мезозої, у цей час почали й вимирати. На території України відомо близько 87 видів з 6 родин, серед яких багато інтродукованих (ввезених з інших місцевостей).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Голонасінні поширені на всіх континентах, але переважно в місцевостях з прохолодним і помірним кліматом. Вони представлені переважно деревами, кущами, рідше здерев’янілими ліанами, трав’янистих рослин серед них немає.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Голонасінні, на відміну від вищих спорових рослин (архегоніат), характеризуються наявністю насінних зачатків, з яких утворюється насіння з зародком. Насінні зачатки – це видозмінені у процесі еволюції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Назва „голонасінні” говорить про те, що насіння цих рослин розміщене відкрито (голо) на насінних лусках у шишках і нічим не захищене. Завдяки утворенню насіння голонасінні переважають над споровими, що дало змогу їм панувати на суші. Усі голонасінні - різноспорові рослини</a:t>
            </a:r>
            <a:r>
              <a:rPr lang="uk-UA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Голосеменные растения: примеры самых распространенных, их жизненный цикл">
            <a:extLst>
              <a:ext uri="{FF2B5EF4-FFF2-40B4-BE49-F238E27FC236}">
                <a16:creationId xmlns:a16="http://schemas.microsoft.com/office/drawing/2014/main" id="{BFA935B8-33AE-EF99-6EB2-F21F53A5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87453"/>
            <a:ext cx="2698114" cy="18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38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2226741" y="146918"/>
            <a:ext cx="9590854" cy="393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циклі розвитку голонасінних також відбувається зміна поколінь, або зміна ядерних фаз, переважає спорофіт.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них, порівняно з папоротеподібними, дуже редукований (до окремих клітин). Чоловічий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являє собою пророслу мікроспору (пилок) і зовсім позбавлений антеридіїв. Сперматозоїди у сучасних голонасінних (крім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гінкгових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саговникових) не мають джгутиків і перетворені на спермії. Весь цикл розвитку жіночого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процес запліднення відбувається всередині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нуцелуса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насінному зачатку. Жіночий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утворюється з макроспори і представлений первинним ендоспермом з 2-5 архегоніями. Після запліднення яйцеклітини із зиготи утворюється зародок, який не залишає оболонки макроспори. Зародок складається з корінця, брунечки і зародкових листочків,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сім’ядолей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кількості від 2 до 15. Із зародка насінини через певний період спокою розвивається нове, спорове покоління (спорофіт).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Размножение ⚠️ голосеменных и покрытосеменных растений: схема, с помощью  чего, как называется орган">
            <a:extLst>
              <a:ext uri="{FF2B5EF4-FFF2-40B4-BE49-F238E27FC236}">
                <a16:creationId xmlns:a16="http://schemas.microsoft.com/office/drawing/2014/main" id="{36EEF0B2-C7CE-5E36-D92C-7D4297648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/>
          <a:stretch/>
        </p:blipFill>
        <p:spPr bwMode="auto">
          <a:xfrm>
            <a:off x="2301382" y="4077931"/>
            <a:ext cx="3906257" cy="26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троение шишки">
            <a:extLst>
              <a:ext uri="{FF2B5EF4-FFF2-40B4-BE49-F238E27FC236}">
                <a16:creationId xmlns:a16="http://schemas.microsoft.com/office/drawing/2014/main" id="{EF6D8910-F302-6378-4F98-2BAA2C7A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8"/>
          <a:stretch/>
        </p:blipFill>
        <p:spPr bwMode="auto">
          <a:xfrm>
            <a:off x="6959845" y="4077931"/>
            <a:ext cx="4857750" cy="26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45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77E23-221A-8EAB-938A-83D54878ACFA}"/>
              </a:ext>
            </a:extLst>
          </p:cNvPr>
          <p:cNvSpPr txBox="1"/>
          <p:nvPr/>
        </p:nvSpPr>
        <p:spPr>
          <a:xfrm>
            <a:off x="2576259" y="853680"/>
            <a:ext cx="9326182" cy="5345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Спорофіт 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 сама рослина, стебло якої характеризується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моноподіальним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галуженням, має камбій і здатне до вторинного потовщення. Деревина займає майже всю масу стовбура і утворена лише трахеїдами, з яких весняні (тонкостінні) – виконують провідну функцію, а осінні (товстостінні) - механічну функцію. Судин у більшості видів немає. Серцевина розвинена слабо, кора дуже тонка. Ситоподібні трубки без клітин супутниць. За розмірами і особливостями будови листків серед голонасінних проявляються дві лінії еволюції –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мегафільна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представлена рослинами з великими розсіченими листками, подібними до листків папоротеподібних 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мікрофільна</a:t>
            </a:r>
            <a:r>
              <a:rPr lang="uk-UA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представлена рослинами з дрібними суцільними, лускоподібними або голчастими листками. Анатомічна будова листків складніша, ніж у папоротеподібних. В них добре розвинена стовпчаста паренхіма. Голонасінні за невеликим винятком – вічнозелені рослини. Листки (голки) живуть на деревах 2-5 років, опадають щороку тільки частково.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Сосна | Статья">
            <a:extLst>
              <a:ext uri="{FF2B5EF4-FFF2-40B4-BE49-F238E27FC236}">
                <a16:creationId xmlns:a16="http://schemas.microsoft.com/office/drawing/2014/main" id="{26C67D5D-5413-46B4-1DF1-A9E7404A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" y="1785066"/>
            <a:ext cx="2421347" cy="34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562AD4-BFA7-7775-1A96-4F6F56C8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ACD15-E041-0053-FF32-7BF34E0D67E2}"/>
              </a:ext>
            </a:extLst>
          </p:cNvPr>
          <p:cNvSpPr txBox="1"/>
          <p:nvPr/>
        </p:nvSpPr>
        <p:spPr>
          <a:xfrm>
            <a:off x="2511377" y="97262"/>
            <a:ext cx="9199983" cy="156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Відділ Голонасінні поділяють на 6 класів. Два з них представлені виключно викопними формами. Це класи Насінні папороті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Бенетитові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Інші чотири класи представлені як викопними формами, так і видами, що зустрічаються у сучасній флорі планети. Це класи: Саговникові,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Гінкгові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Гнетові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ті Хвойні.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642C3-492C-46E4-9210-608094BED1AE}"/>
              </a:ext>
            </a:extLst>
          </p:cNvPr>
          <p:cNvSpPr txBox="1"/>
          <p:nvPr/>
        </p:nvSpPr>
        <p:spPr>
          <a:xfrm>
            <a:off x="213770" y="1818760"/>
            <a:ext cx="11764460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400"/>
              </a:spcBef>
            </a:pP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Насінні папороті або </a:t>
            </a:r>
            <a:r>
              <a:rPr lang="uk-UA" sz="1800" b="0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лігіноптеридопсиди</a:t>
            </a: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Lyginopteridopsida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Pteridospermae</a:t>
            </a:r>
            <a:r>
              <a:rPr lang="uk-UA" sz="1800" b="0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 найдавніший клас голонасінних, геологічна історія якого починається з кінця девону до ранньої крейди (розквіт кам’яновугільний, пермський період). Для більш примітивних представників характерні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пірчасті листки, далі у процесі еволюції листки стають цілісними. Насінні зачатки з пилковою камерою, часто бувають оточені особливим покривом -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купулою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являє собою видозмінені частини листка.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були відсутні. Повністю вимерла група. Зараз описано декілька сотень видів. Перехідна група між папоротями і голонасінними.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медулоза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каллиматотека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4.3.1. Строение голосеменных">
            <a:extLst>
              <a:ext uri="{FF2B5EF4-FFF2-40B4-BE49-F238E27FC236}">
                <a16:creationId xmlns:a16="http://schemas.microsoft.com/office/drawing/2014/main" id="{00D2A925-AA63-AB7C-E204-D7E67A00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66" y="4274596"/>
            <a:ext cx="8120062" cy="24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7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5EE7647-202B-E564-34BC-C7C4BA478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313A45-0BFF-5A2B-9440-5C0E2D64545C}"/>
              </a:ext>
            </a:extLst>
          </p:cNvPr>
          <p:cNvSpPr txBox="1"/>
          <p:nvPr/>
        </p:nvSpPr>
        <p:spPr>
          <a:xfrm>
            <a:off x="2715208" y="228743"/>
            <a:ext cx="88547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</a:t>
            </a:r>
            <a:r>
              <a:rPr lang="uk-UA" sz="1800" b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Бенетитові</a:t>
            </a:r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b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Бенетитопсиди</a:t>
            </a:r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Bennettitopsida</a:t>
            </a:r>
            <a:r>
              <a:rPr lang="uk-UA" sz="1800" b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Мезозойські рослини (30-40 тис видів). Вимерла група, що існувала від пермського періоду до пізньої крейди (найбільшу роль відігравали в юрському періоді та в ранній крейді). Походять імовірно від насінних папоротей. Листки перисті, рідше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цільнокраї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Будова стебла як у саговникових, але кора порівняно тонка. Спорофіли були зібрані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двостатеві рідше одностатеві. Насінні зачатки з пилковою камерою,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інтегумент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насінного зачатку витягнутий у довгу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мікропілярну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трубку. За зовнішнім виглядом були схожі на саговникових вимерлих і сучасних.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Вільямсонія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Цикадоідея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Беннеттитовые (Bennettitopsida) | Ботаника. Реферат, доклад, сообщение,  кратко, презентация, лекция, шпаргалка, конспект, ГДЗ, тест">
            <a:extLst>
              <a:ext uri="{FF2B5EF4-FFF2-40B4-BE49-F238E27FC236}">
                <a16:creationId xmlns:a16="http://schemas.microsoft.com/office/drawing/2014/main" id="{D2039F16-C98F-7F23-80FC-4182489B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00" y="3572046"/>
            <a:ext cx="8984932" cy="305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Вильямсония Сьюорда Williamsonia sewardiana">
            <a:extLst>
              <a:ext uri="{FF2B5EF4-FFF2-40B4-BE49-F238E27FC236}">
                <a16:creationId xmlns:a16="http://schemas.microsoft.com/office/drawing/2014/main" id="{6BA0554B-9D0F-028A-F01F-DCCA72FA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5" y="1642188"/>
            <a:ext cx="2332401" cy="41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11098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3770</Words>
  <Application>Microsoft Office PowerPoint</Application>
  <PresentationFormat>Широкоэкранный</PresentationFormat>
  <Paragraphs>96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Times New Roman</vt:lpstr>
      <vt:lpstr>Trade Gothic Next Cond</vt:lpstr>
      <vt:lpstr>Trade Gothic Next Light</vt:lpstr>
      <vt:lpstr>PortalVTI</vt:lpstr>
      <vt:lpstr>Загальний огляд голонасінних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20</cp:revision>
  <dcterms:created xsi:type="dcterms:W3CDTF">2022-09-18T07:22:36Z</dcterms:created>
  <dcterms:modified xsi:type="dcterms:W3CDTF">2024-01-06T17:35:58Z</dcterms:modified>
</cp:coreProperties>
</file>