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7" r:id="rId1"/>
  </p:sldMasterIdLst>
  <p:notesMasterIdLst>
    <p:notesMasterId r:id="rId12"/>
  </p:notesMasterIdLst>
  <p:sldIdLst>
    <p:sldId id="256" r:id="rId2"/>
    <p:sldId id="257" r:id="rId3"/>
    <p:sldId id="284" r:id="rId4"/>
    <p:sldId id="283" r:id="rId5"/>
    <p:sldId id="282" r:id="rId6"/>
    <p:sldId id="294" r:id="rId7"/>
    <p:sldId id="295" r:id="rId8"/>
    <p:sldId id="285" r:id="rId9"/>
    <p:sldId id="286" r:id="rId10"/>
    <p:sldId id="260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2FD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811" autoAdjust="0"/>
    <p:restoredTop sz="94660"/>
  </p:normalViewPr>
  <p:slideViewPr>
    <p:cSldViewPr snapToGrid="0">
      <p:cViewPr>
        <p:scale>
          <a:sx n="88" d="100"/>
          <a:sy n="88" d="100"/>
        </p:scale>
        <p:origin x="-259" y="413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817BD9-FE61-420E-8F48-67DB8C42880F}" type="datetimeFigureOut">
              <a:rPr lang="ru-UA" smtClean="0"/>
              <a:t>15.04.2025</a:t>
            </a:fld>
            <a:endParaRPr lang="ru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95521F-5DF8-416B-B6FE-33876C05932B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2799807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95521F-5DF8-416B-B6FE-33876C05932B}" type="slidenum">
              <a:rPr lang="ru-UA" smtClean="0"/>
              <a:t>3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4653300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304800" y="228600"/>
            <a:ext cx="11594592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82220" y="5353963"/>
            <a:ext cx="11631168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600200"/>
            <a:ext cx="103632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556001"/>
            <a:ext cx="85344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t>15.04.2025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t>15.04.2025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304800" y="228600"/>
            <a:ext cx="11594592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t>15.04.2025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t>‹#›</a:t>
            </a:fld>
            <a:endParaRPr lang="ru-RU" dirty="0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82220" y="714191"/>
            <a:ext cx="11631168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1447801"/>
            <a:ext cx="27432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447800"/>
            <a:ext cx="80264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t>15.04.2025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228600"/>
            <a:ext cx="11594592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8063251" y="4203592"/>
            <a:ext cx="383523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3492427" y="4075290"/>
            <a:ext cx="7392687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3771637" y="4087562"/>
            <a:ext cx="729064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7479319" y="4074175"/>
            <a:ext cx="4410667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82220" y="4058555"/>
            <a:ext cx="11631168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0043" y="2463560"/>
            <a:ext cx="103632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23153" y="1437449"/>
            <a:ext cx="8556979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t>15.04.2025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t>15.04.2025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902207" y="2679192"/>
            <a:ext cx="5096256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6193536" y="2679192"/>
            <a:ext cx="5096256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2208" y="2678114"/>
            <a:ext cx="5096256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03110" y="3429001"/>
            <a:ext cx="5093407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7600" y="2678113"/>
            <a:ext cx="5096256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7" y="3429001"/>
            <a:ext cx="5096256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t>15.04.2025</a:t>
            </a:fld>
            <a:endParaRPr lang="ru-R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t>15.04.2025</a:t>
            </a:fld>
            <a:endParaRPr lang="ru-R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304800" y="228600"/>
            <a:ext cx="11594592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82220" y="714191"/>
            <a:ext cx="11631168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t>15.04.2025</a:t>
            </a:fld>
            <a:endParaRPr lang="ru-RU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228600"/>
            <a:ext cx="11594592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t>15.04.2025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19200" y="3581401"/>
            <a:ext cx="44704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82220" y="714191"/>
            <a:ext cx="11631168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1219200" y="2286000"/>
            <a:ext cx="44704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02616" y="1828800"/>
            <a:ext cx="5205435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228600"/>
            <a:ext cx="11594592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82220" y="5353963"/>
            <a:ext cx="11631168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8874" y="338667"/>
            <a:ext cx="5083527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91112" y="2785533"/>
            <a:ext cx="5091289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t>15.04.2025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17600" y="1371600"/>
            <a:ext cx="475488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dirty="0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228600"/>
            <a:ext cx="11594592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82220" y="1679429"/>
            <a:ext cx="11631168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338328"/>
            <a:ext cx="109728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84896" y="6250165"/>
            <a:ext cx="504892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14F97C1-9614-4B39-974F-3B9B49849869}" type="datetimeFigureOut">
              <a:rPr lang="ru-RU" smtClean="0"/>
              <a:t>15.04.2025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185" y="6250165"/>
            <a:ext cx="50489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21451" y="6250164"/>
            <a:ext cx="15491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5C6168F1-F037-49CF-9C25-A8D7A79186EA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62757" y="2675467"/>
            <a:ext cx="9877777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8" r:id="rId1"/>
    <p:sldLayoutId id="2147483739" r:id="rId2"/>
    <p:sldLayoutId id="2147483740" r:id="rId3"/>
    <p:sldLayoutId id="2147483741" r:id="rId4"/>
    <p:sldLayoutId id="2147483742" r:id="rId5"/>
    <p:sldLayoutId id="2147483743" r:id="rId6"/>
    <p:sldLayoutId id="2147483744" r:id="rId7"/>
    <p:sldLayoutId id="2147483745" r:id="rId8"/>
    <p:sldLayoutId id="2147483746" r:id="rId9"/>
    <p:sldLayoutId id="2147483747" r:id="rId10"/>
    <p:sldLayoutId id="2147483748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85617" y="783770"/>
            <a:ext cx="7802470" cy="838201"/>
          </a:xfrm>
          <a:gradFill flip="none" rotWithShape="1">
            <a:gsLst>
              <a:gs pos="0">
                <a:schemeClr val="accent3">
                  <a:lumMod val="0"/>
                  <a:lumOff val="100000"/>
                </a:schemeClr>
              </a:gs>
              <a:gs pos="35000">
                <a:schemeClr val="accent3">
                  <a:lumMod val="0"/>
                  <a:lumOff val="100000"/>
                </a:schemeClr>
              </a:gs>
              <a:gs pos="100000">
                <a:schemeClr val="accent3">
                  <a:lumMod val="100000"/>
                </a:schemeClr>
              </a:gs>
            </a:gsLst>
            <a:path path="circle">
              <a:fillToRect l="50000" t="-80000" r="50000" b="180000"/>
            </a:path>
            <a:tileRect/>
          </a:gradFill>
        </p:spPr>
        <p:txBody>
          <a:bodyPr>
            <a:normAutofit/>
          </a:bodyPr>
          <a:lstStyle/>
          <a:p>
            <a:r>
              <a:rPr lang="ru-RU" sz="2400" b="1" i="1" dirty="0">
                <a:solidFill>
                  <a:schemeClr val="accent2"/>
                </a:solidFill>
                <a:latin typeface="Cambria" panose="02040503050406030204" pitchFamily="18" charset="0"/>
              </a:rPr>
              <a:t>ДИСЦИПЛІНА ЗА ВИБОРОМ СТУДЕНТА: </a:t>
            </a:r>
            <a:r>
              <a:rPr lang="ru-RU" sz="2400" b="1" i="1" dirty="0">
                <a:solidFill>
                  <a:srgbClr val="FF0000"/>
                </a:solidFill>
                <a:latin typeface="Cambria" panose="02040503050406030204" pitchFamily="18" charset="0"/>
              </a:rPr>
              <a:t/>
            </a:r>
            <a:br>
              <a:rPr lang="ru-RU" sz="2400" b="1" i="1" dirty="0">
                <a:solidFill>
                  <a:srgbClr val="FF0000"/>
                </a:solidFill>
                <a:latin typeface="Cambria" panose="02040503050406030204" pitchFamily="18" charset="0"/>
              </a:rPr>
            </a:br>
            <a:r>
              <a:rPr lang="ru-RU" sz="2400" b="1" i="1" dirty="0" err="1" smtClean="0">
                <a:solidFill>
                  <a:srgbClr val="002060"/>
                </a:solidFill>
                <a:latin typeface="Cambria" panose="02040503050406030204" pitchFamily="18" charset="0"/>
              </a:rPr>
              <a:t>Фінансові</a:t>
            </a:r>
            <a:r>
              <a:rPr lang="ru-RU" sz="2400" b="1" i="1" dirty="0" smtClean="0">
                <a:solidFill>
                  <a:srgbClr val="002060"/>
                </a:solidFill>
                <a:latin typeface="Cambria" panose="02040503050406030204" pitchFamily="18" charset="0"/>
              </a:rPr>
              <a:t> </a:t>
            </a:r>
            <a:r>
              <a:rPr lang="ru-RU" sz="2400" b="1" i="1" dirty="0" err="1">
                <a:solidFill>
                  <a:srgbClr val="002060"/>
                </a:solidFill>
                <a:latin typeface="Cambria" panose="02040503050406030204" pitchFamily="18" charset="0"/>
              </a:rPr>
              <a:t>технології</a:t>
            </a:r>
            <a:r>
              <a:rPr lang="ru-RU" sz="2400" b="1" i="1" dirty="0">
                <a:solidFill>
                  <a:srgbClr val="002060"/>
                </a:solidFill>
                <a:latin typeface="Cambria" panose="02040503050406030204" pitchFamily="18" charset="0"/>
              </a:rPr>
              <a:t> </a:t>
            </a:r>
            <a:r>
              <a:rPr lang="ru-RU" sz="2400" b="1" i="1" dirty="0" err="1">
                <a:solidFill>
                  <a:srgbClr val="002060"/>
                </a:solidFill>
                <a:latin typeface="Cambria" panose="02040503050406030204" pitchFamily="18" charset="0"/>
              </a:rPr>
              <a:t>країн</a:t>
            </a:r>
            <a:r>
              <a:rPr lang="ru-RU" sz="2400" b="1" i="1" dirty="0">
                <a:solidFill>
                  <a:srgbClr val="002060"/>
                </a:solidFill>
                <a:latin typeface="Cambria" panose="02040503050406030204" pitchFamily="18" charset="0"/>
              </a:rPr>
              <a:t> ЄС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53898" y="2253343"/>
            <a:ext cx="8000254" cy="2351314"/>
          </a:xfrm>
          <a:gradFill>
            <a:gsLst>
              <a:gs pos="4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 fontScale="62500" lnSpcReduction="20000"/>
          </a:bodyPr>
          <a:lstStyle/>
          <a:p>
            <a:pPr algn="l">
              <a:spcBef>
                <a:spcPts val="0"/>
              </a:spcBef>
            </a:pPr>
            <a:r>
              <a:rPr lang="uk-UA" sz="2400" b="1" i="1" dirty="0" smtClean="0">
                <a:solidFill>
                  <a:schemeClr val="tx1"/>
                </a:solidFill>
                <a:latin typeface="Cambria" panose="02040503050406030204" pitchFamily="18" charset="0"/>
              </a:rPr>
              <a:t>розробники дисципліни:</a:t>
            </a:r>
            <a:endParaRPr lang="uk-UA" sz="2400" b="1" i="1" dirty="0">
              <a:solidFill>
                <a:schemeClr val="tx1"/>
              </a:solidFill>
              <a:latin typeface="Cambria" panose="02040503050406030204" pitchFamily="18" charset="0"/>
            </a:endParaRPr>
          </a:p>
          <a:p>
            <a:pPr algn="l">
              <a:spcBef>
                <a:spcPts val="0"/>
              </a:spcBef>
            </a:pPr>
            <a:r>
              <a:rPr lang="uk-UA" sz="2400" i="1" dirty="0" smtClean="0">
                <a:solidFill>
                  <a:schemeClr val="tx1"/>
                </a:solidFill>
                <a:latin typeface="Cambria" panose="02040503050406030204" pitchFamily="18" charset="0"/>
              </a:rPr>
              <a:t>Фатюха Вікторія Володимирівна</a:t>
            </a:r>
          </a:p>
          <a:p>
            <a:pPr algn="l">
              <a:spcBef>
                <a:spcPts val="0"/>
              </a:spcBef>
            </a:pPr>
            <a:r>
              <a:rPr lang="uk-UA" sz="2400" i="1" dirty="0" smtClean="0">
                <a:solidFill>
                  <a:schemeClr val="tx1"/>
                </a:solidFill>
                <a:latin typeface="Cambria" panose="02040503050406030204" pitchFamily="18" charset="0"/>
              </a:rPr>
              <a:t>к.е.н</a:t>
            </a:r>
            <a:r>
              <a:rPr lang="uk-UA" sz="2400" i="1" dirty="0">
                <a:solidFill>
                  <a:schemeClr val="tx1"/>
                </a:solidFill>
                <a:latin typeface="Cambria" panose="02040503050406030204" pitchFamily="18" charset="0"/>
              </a:rPr>
              <a:t>., </a:t>
            </a:r>
            <a:r>
              <a:rPr lang="uk-UA" sz="2400" i="1" dirty="0" smtClean="0">
                <a:solidFill>
                  <a:schemeClr val="tx1"/>
                </a:solidFill>
                <a:latin typeface="Cambria" panose="02040503050406030204" pitchFamily="18" charset="0"/>
              </a:rPr>
              <a:t>доцент </a:t>
            </a:r>
          </a:p>
          <a:p>
            <a:pPr algn="l">
              <a:spcBef>
                <a:spcPts val="0"/>
              </a:spcBef>
            </a:pPr>
            <a:r>
              <a:rPr lang="uk-UA" sz="2400" i="1" dirty="0" smtClean="0">
                <a:solidFill>
                  <a:schemeClr val="tx1"/>
                </a:solidFill>
                <a:latin typeface="Cambria" panose="02040503050406030204" pitchFamily="18" charset="0"/>
              </a:rPr>
              <a:t>Доцент кафедри </a:t>
            </a:r>
            <a:r>
              <a:rPr lang="uk-UA" sz="2400" i="1" dirty="0">
                <a:solidFill>
                  <a:schemeClr val="tx1"/>
                </a:solidFill>
                <a:latin typeface="Cambria" panose="02040503050406030204" pitchFamily="18" charset="0"/>
              </a:rPr>
              <a:t>інформаційної економіки, підприємництва та фінансів</a:t>
            </a:r>
          </a:p>
          <a:p>
            <a:pPr algn="l">
              <a:spcBef>
                <a:spcPts val="0"/>
              </a:spcBef>
            </a:pPr>
            <a:r>
              <a:rPr lang="uk-UA" sz="2400" i="1" dirty="0">
                <a:solidFill>
                  <a:schemeClr val="tx1"/>
                </a:solidFill>
                <a:latin typeface="Cambria" panose="02040503050406030204" pitchFamily="18" charset="0"/>
              </a:rPr>
              <a:t>Інженерний </a:t>
            </a:r>
            <a:r>
              <a:rPr lang="uk-UA" sz="2400" i="1" dirty="0" smtClean="0">
                <a:solidFill>
                  <a:schemeClr val="tx1"/>
                </a:solidFill>
                <a:latin typeface="Cambria" panose="02040503050406030204" pitchFamily="18" charset="0"/>
              </a:rPr>
              <a:t>навчально-науковий інститут ім. Ю.М. Потебні</a:t>
            </a:r>
            <a:endParaRPr lang="uk-UA" sz="2400" i="1" dirty="0">
              <a:solidFill>
                <a:schemeClr val="tx1"/>
              </a:solidFill>
              <a:latin typeface="Cambria" panose="02040503050406030204" pitchFamily="18" charset="0"/>
            </a:endParaRPr>
          </a:p>
          <a:p>
            <a:pPr algn="l">
              <a:spcBef>
                <a:spcPts val="0"/>
              </a:spcBef>
            </a:pPr>
            <a:r>
              <a:rPr lang="uk-UA" sz="2400" i="1" dirty="0">
                <a:solidFill>
                  <a:schemeClr val="tx1"/>
                </a:solidFill>
                <a:latin typeface="Cambria" panose="02040503050406030204" pitchFamily="18" charset="0"/>
              </a:rPr>
              <a:t> Запорізького національного </a:t>
            </a:r>
            <a:r>
              <a:rPr lang="uk-UA" sz="2400" i="1" dirty="0" smtClean="0">
                <a:solidFill>
                  <a:schemeClr val="tx1"/>
                </a:solidFill>
                <a:latin typeface="Cambria" panose="02040503050406030204" pitchFamily="18" charset="0"/>
              </a:rPr>
              <a:t>університету</a:t>
            </a:r>
          </a:p>
          <a:p>
            <a:pPr algn="l">
              <a:spcBef>
                <a:spcPts val="0"/>
              </a:spcBef>
            </a:pPr>
            <a:endParaRPr lang="uk-UA" sz="2400" i="1" dirty="0">
              <a:solidFill>
                <a:schemeClr val="tx1"/>
              </a:solidFill>
              <a:latin typeface="Cambria" panose="02040503050406030204" pitchFamily="18" charset="0"/>
            </a:endParaRPr>
          </a:p>
          <a:p>
            <a:pPr algn="l">
              <a:spcBef>
                <a:spcPts val="0"/>
              </a:spcBef>
            </a:pPr>
            <a:r>
              <a:rPr lang="uk-UA" sz="2400" i="1" dirty="0" smtClean="0">
                <a:solidFill>
                  <a:schemeClr val="tx1"/>
                </a:solidFill>
                <a:latin typeface="Cambria" panose="02040503050406030204" pitchFamily="18" charset="0"/>
              </a:rPr>
              <a:t>Ткаченко Єлизавета </a:t>
            </a:r>
            <a:r>
              <a:rPr lang="uk-UA" sz="2400" i="1" dirty="0" err="1" smtClean="0">
                <a:solidFill>
                  <a:schemeClr val="tx1"/>
                </a:solidFill>
                <a:latin typeface="Cambria" panose="02040503050406030204" pitchFamily="18" charset="0"/>
              </a:rPr>
              <a:t>Юріівна</a:t>
            </a:r>
            <a:r>
              <a:rPr lang="uk-UA" sz="2400" i="1" dirty="0" smtClean="0">
                <a:solidFill>
                  <a:schemeClr val="tx1"/>
                </a:solidFill>
                <a:latin typeface="Cambria" panose="02040503050406030204" pitchFamily="18" charset="0"/>
              </a:rPr>
              <a:t> </a:t>
            </a:r>
            <a:endParaRPr lang="uk-UA" sz="2400" i="1" dirty="0">
              <a:solidFill>
                <a:schemeClr val="tx1"/>
              </a:solidFill>
              <a:latin typeface="Cambria" panose="02040503050406030204" pitchFamily="18" charset="0"/>
            </a:endParaRPr>
          </a:p>
          <a:p>
            <a:pPr algn="l">
              <a:spcBef>
                <a:spcPts val="0"/>
              </a:spcBef>
            </a:pPr>
            <a:r>
              <a:rPr lang="uk-UA" sz="2400" i="1" dirty="0" err="1">
                <a:solidFill>
                  <a:schemeClr val="tx1"/>
                </a:solidFill>
                <a:latin typeface="Cambria" panose="02040503050406030204" pitchFamily="18" charset="0"/>
              </a:rPr>
              <a:t>к.е.н</a:t>
            </a:r>
            <a:r>
              <a:rPr lang="uk-UA" sz="2400" i="1" dirty="0">
                <a:solidFill>
                  <a:schemeClr val="tx1"/>
                </a:solidFill>
                <a:latin typeface="Cambria" panose="02040503050406030204" pitchFamily="18" charset="0"/>
              </a:rPr>
              <a:t>., доцент </a:t>
            </a:r>
          </a:p>
          <a:p>
            <a:pPr algn="l">
              <a:spcBef>
                <a:spcPts val="0"/>
              </a:spcBef>
            </a:pPr>
            <a:r>
              <a:rPr lang="uk-UA" sz="2400" i="1" dirty="0">
                <a:solidFill>
                  <a:schemeClr val="tx1"/>
                </a:solidFill>
                <a:latin typeface="Cambria" panose="02040503050406030204" pitchFamily="18" charset="0"/>
              </a:rPr>
              <a:t>Доцент кафедри інформаційної економіки, підприємництва та фінансів</a:t>
            </a:r>
          </a:p>
          <a:p>
            <a:pPr algn="l">
              <a:spcBef>
                <a:spcPts val="0"/>
              </a:spcBef>
            </a:pPr>
            <a:r>
              <a:rPr lang="uk-UA" sz="2400" i="1" dirty="0">
                <a:solidFill>
                  <a:schemeClr val="tx1"/>
                </a:solidFill>
                <a:latin typeface="Cambria" panose="02040503050406030204" pitchFamily="18" charset="0"/>
              </a:rPr>
              <a:t>Інженерний навчально-науковий інститут ім. Ю.М. Потебні</a:t>
            </a:r>
          </a:p>
          <a:p>
            <a:pPr algn="l">
              <a:spcBef>
                <a:spcPts val="0"/>
              </a:spcBef>
            </a:pPr>
            <a:r>
              <a:rPr lang="uk-UA" sz="2400" i="1" dirty="0">
                <a:solidFill>
                  <a:schemeClr val="tx1"/>
                </a:solidFill>
                <a:latin typeface="Cambria" panose="02040503050406030204" pitchFamily="18" charset="0"/>
              </a:rPr>
              <a:t> Запорізького національного університету</a:t>
            </a:r>
          </a:p>
          <a:p>
            <a:pPr algn="l">
              <a:spcBef>
                <a:spcPts val="0"/>
              </a:spcBef>
            </a:pPr>
            <a:endParaRPr lang="uk-UA" sz="2400" i="1" dirty="0">
              <a:solidFill>
                <a:schemeClr val="tx1"/>
              </a:solidFill>
              <a:latin typeface="Cambria" panose="02040503050406030204" pitchFamily="18" charset="0"/>
            </a:endParaRPr>
          </a:p>
          <a:p>
            <a:pPr algn="l">
              <a:spcBef>
                <a:spcPts val="0"/>
              </a:spcBef>
            </a:pPr>
            <a:endParaRPr lang="uk-UA" sz="2400" i="1" dirty="0">
              <a:solidFill>
                <a:schemeClr val="tx1"/>
              </a:solidFill>
              <a:latin typeface="Cambria" panose="02040503050406030204" pitchFamily="18" charset="0"/>
            </a:endParaRPr>
          </a:p>
          <a:p>
            <a:pPr algn="l">
              <a:spcBef>
                <a:spcPts val="0"/>
              </a:spcBef>
            </a:pPr>
            <a:endParaRPr lang="uk-UA" sz="2400" dirty="0">
              <a:latin typeface="Cambria" panose="02040503050406030204" pitchFamily="18" charset="0"/>
            </a:endParaRPr>
          </a:p>
          <a:p>
            <a:pPr algn="l">
              <a:spcBef>
                <a:spcPts val="0"/>
              </a:spcBef>
            </a:pPr>
            <a:endParaRPr lang="ru-RU" sz="2400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04468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>
            <a:extLst>
              <a:ext uri="{FF2B5EF4-FFF2-40B4-BE49-F238E27FC236}">
                <a16:creationId xmlns="" xmlns:a16="http://schemas.microsoft.com/office/drawing/2014/main" id="{4B7FA532-FEF8-4DDD-A7AC-A89196B97E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4983" y="250371"/>
            <a:ext cx="11666903" cy="6357258"/>
          </a:xfrm>
          <a:gradFill>
            <a:gsLst>
              <a:gs pos="61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 fontScale="62500" lnSpcReduction="20000"/>
          </a:bodyPr>
          <a:lstStyle/>
          <a:p>
            <a:pPr indent="450000" algn="just"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sz="2600" b="1" i="1" dirty="0" smtClean="0">
                <a:latin typeface="Cambria" panose="02040503050406030204" pitchFamily="18" charset="0"/>
                <a:ea typeface="Cambria" panose="02040503050406030204" pitchFamily="18" charset="0"/>
              </a:rPr>
              <a:t>Напрями </a:t>
            </a:r>
            <a:r>
              <a:rPr lang="uk-UA" sz="2600" b="1" i="1" dirty="0">
                <a:latin typeface="Cambria" panose="02040503050406030204" pitchFamily="18" charset="0"/>
                <a:ea typeface="Cambria" panose="02040503050406030204" pitchFamily="18" charset="0"/>
              </a:rPr>
              <a:t>інституціональних змін фінансових систем, які </a:t>
            </a:r>
            <a:r>
              <a:rPr lang="uk-UA" sz="2600" b="1" i="1" dirty="0" smtClean="0">
                <a:latin typeface="Cambria" panose="02040503050406030204" pitchFamily="18" charset="0"/>
                <a:ea typeface="Cambria" panose="02040503050406030204" pitchFamily="18" charset="0"/>
              </a:rPr>
              <a:t>відбуваються у </a:t>
            </a:r>
            <a:r>
              <a:rPr lang="uk-UA" sz="2600" b="1" i="1" dirty="0">
                <a:latin typeface="Cambria" panose="02040503050406030204" pitchFamily="18" charset="0"/>
                <a:ea typeface="Cambria" panose="02040503050406030204" pitchFamily="18" charset="0"/>
              </a:rPr>
              <a:t>світі та в Україні:</a:t>
            </a:r>
          </a:p>
          <a:p>
            <a:pPr indent="450000" algn="just"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sz="2600" i="1" dirty="0">
                <a:latin typeface="Cambria" panose="02040503050406030204" pitchFamily="18" charset="0"/>
                <a:ea typeface="Cambria" panose="02040503050406030204" pitchFamily="18" charset="0"/>
              </a:rPr>
              <a:t>– зміни нормативно-правового забезпечення щодо розвитку </a:t>
            </a:r>
            <a:r>
              <a:rPr lang="uk-UA" sz="2600" i="1" dirty="0" err="1">
                <a:latin typeface="Cambria" panose="02040503050406030204" pitchFamily="18" charset="0"/>
                <a:ea typeface="Cambria" panose="02040503050406030204" pitchFamily="18" charset="0"/>
              </a:rPr>
              <a:t>фінтех-сектору</a:t>
            </a:r>
            <a:r>
              <a:rPr lang="uk-UA" sz="2600" i="1" dirty="0">
                <a:latin typeface="Cambria" panose="02040503050406030204" pitchFamily="18" charset="0"/>
                <a:ea typeface="Cambria" panose="02040503050406030204" pitchFamily="18" charset="0"/>
              </a:rPr>
              <a:t> та функціонування </a:t>
            </a:r>
            <a:r>
              <a:rPr lang="uk-UA" sz="2600" i="1" dirty="0" err="1">
                <a:latin typeface="Cambria" panose="02040503050406030204" pitchFamily="18" charset="0"/>
                <a:ea typeface="Cambria" panose="02040503050406030204" pitchFamily="18" charset="0"/>
              </a:rPr>
              <a:t>нефінансових</a:t>
            </a:r>
            <a:r>
              <a:rPr lang="uk-UA" sz="2600" i="1" dirty="0">
                <a:latin typeface="Cambria" panose="02040503050406030204" pitchFamily="18" charset="0"/>
                <a:ea typeface="Cambria" panose="02040503050406030204" pitchFamily="18" charset="0"/>
              </a:rPr>
              <a:t> компаній, які надають фінансові послуги;</a:t>
            </a:r>
          </a:p>
          <a:p>
            <a:pPr indent="450000" algn="just"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sz="2600" i="1" dirty="0">
                <a:latin typeface="Cambria" panose="02040503050406030204" pitchFamily="18" charset="0"/>
                <a:ea typeface="Cambria" panose="02040503050406030204" pitchFamily="18" charset="0"/>
              </a:rPr>
              <a:t>– розвиток спеціалізованої інфраструктури (</a:t>
            </a:r>
            <a:r>
              <a:rPr lang="uk-UA" sz="2600" i="1" dirty="0" err="1">
                <a:latin typeface="Cambria" panose="02040503050406030204" pitchFamily="18" charset="0"/>
                <a:ea typeface="Cambria" panose="02040503050406030204" pitchFamily="18" charset="0"/>
              </a:rPr>
              <a:t>хакатони</a:t>
            </a:r>
            <a:r>
              <a:rPr lang="uk-UA" sz="2600" i="1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uk-UA" sz="2600" i="1" dirty="0" err="1">
                <a:latin typeface="Cambria" panose="02040503050406030204" pitchFamily="18" charset="0"/>
                <a:ea typeface="Cambria" panose="02040503050406030204" pitchFamily="18" charset="0"/>
              </a:rPr>
              <a:t>хаби</a:t>
            </a:r>
            <a:r>
              <a:rPr lang="uk-UA" sz="2600" i="1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uk-UA" sz="2600" i="1" dirty="0" err="1">
                <a:latin typeface="Cambria" panose="02040503050406030204" pitchFamily="18" charset="0"/>
                <a:ea typeface="Cambria" panose="02040503050406030204" pitchFamily="18" charset="0"/>
              </a:rPr>
              <a:t>інтернет-платформи</a:t>
            </a:r>
            <a:r>
              <a:rPr lang="uk-UA" sz="2600" i="1" dirty="0">
                <a:latin typeface="Cambria" panose="02040503050406030204" pitchFamily="18" charset="0"/>
                <a:ea typeface="Cambria" panose="02040503050406030204" pitchFamily="18" charset="0"/>
              </a:rPr>
              <a:t>);</a:t>
            </a:r>
          </a:p>
          <a:p>
            <a:pPr indent="450000" algn="just"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sz="2600" i="1" dirty="0">
                <a:latin typeface="Cambria" panose="02040503050406030204" pitchFamily="18" charset="0"/>
                <a:ea typeface="Cambria" panose="02040503050406030204" pitchFamily="18" charset="0"/>
              </a:rPr>
              <a:t>– впровадження нових </a:t>
            </a:r>
            <a:r>
              <a:rPr lang="uk-UA" sz="2600" i="1" dirty="0" smtClean="0">
                <a:latin typeface="Cambria" panose="02040503050406030204" pitchFamily="18" charset="0"/>
                <a:ea typeface="Cambria" panose="02040503050406030204" pitchFamily="18" charset="0"/>
              </a:rPr>
              <a:t>бізнес-моделей надання </a:t>
            </a:r>
            <a:r>
              <a:rPr lang="uk-UA" sz="2600" i="1" dirty="0">
                <a:latin typeface="Cambria" panose="02040503050406030204" pitchFamily="18" charset="0"/>
                <a:ea typeface="Cambria" panose="02040503050406030204" pitchFamily="18" charset="0"/>
              </a:rPr>
              <a:t>фінансових послуг (</a:t>
            </a:r>
            <a:r>
              <a:rPr lang="uk-UA" sz="2600" i="1" dirty="0" err="1">
                <a:latin typeface="Cambria" panose="02040503050406030204" pitchFamily="18" charset="0"/>
                <a:ea typeface="Cambria" panose="02040503050406030204" pitchFamily="18" charset="0"/>
              </a:rPr>
              <a:t>шерінгова</a:t>
            </a:r>
            <a:r>
              <a:rPr lang="uk-UA" sz="2600" i="1" dirty="0">
                <a:latin typeface="Cambria" panose="02040503050406030204" pitchFamily="18" charset="0"/>
                <a:ea typeface="Cambria" panose="02040503050406030204" pitchFamily="18" charset="0"/>
              </a:rPr>
              <a:t> економіка) та функціонування фінансових </a:t>
            </a:r>
            <a:r>
              <a:rPr lang="uk-UA" sz="2600" i="1" dirty="0" smtClean="0">
                <a:latin typeface="Cambria" panose="02040503050406030204" pitchFamily="18" charset="0"/>
                <a:ea typeface="Cambria" panose="02040503050406030204" pitchFamily="18" charset="0"/>
              </a:rPr>
              <a:t>установ (</a:t>
            </a:r>
            <a:r>
              <a:rPr lang="uk-UA" sz="2600" i="1" dirty="0">
                <a:latin typeface="Cambria" panose="02040503050406030204" pitchFamily="18" charset="0"/>
                <a:ea typeface="Cambria" panose="02040503050406030204" pitchFamily="18" charset="0"/>
              </a:rPr>
              <a:t>бізнес-екосистема);</a:t>
            </a:r>
          </a:p>
          <a:p>
            <a:pPr indent="450000" algn="just"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sz="2600" i="1" dirty="0">
                <a:latin typeface="Cambria" panose="02040503050406030204" pitchFamily="18" charset="0"/>
                <a:ea typeface="Cambria" panose="02040503050406030204" pitchFamily="18" charset="0"/>
              </a:rPr>
              <a:t>– децентралізація мережі надання фінансових послуг</a:t>
            </a:r>
            <a:r>
              <a:rPr lang="uk-UA" sz="2600" i="1" dirty="0" smtClean="0">
                <a:latin typeface="Cambria" panose="02040503050406030204" pitchFamily="18" charset="0"/>
                <a:ea typeface="Cambria" panose="02040503050406030204" pitchFamily="18" charset="0"/>
              </a:rPr>
              <a:t>; </a:t>
            </a:r>
            <a:endParaRPr lang="uk-UA" sz="2600" i="1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indent="450000" algn="just"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sz="2600" i="1" dirty="0">
                <a:latin typeface="Cambria" panose="02040503050406030204" pitchFamily="18" charset="0"/>
                <a:ea typeface="Cambria" panose="02040503050406030204" pitchFamily="18" charset="0"/>
              </a:rPr>
              <a:t>– поширення </a:t>
            </a:r>
            <a:r>
              <a:rPr lang="uk-UA" sz="2600" i="1" dirty="0" err="1">
                <a:latin typeface="Cambria" panose="02040503050406030204" pitchFamily="18" charset="0"/>
                <a:ea typeface="Cambria" panose="02040503050406030204" pitchFamily="18" charset="0"/>
              </a:rPr>
              <a:t>фінтеху</a:t>
            </a:r>
            <a:r>
              <a:rPr lang="uk-UA" sz="2600" i="1" dirty="0">
                <a:latin typeface="Cambria" panose="02040503050406030204" pitchFamily="18" charset="0"/>
                <a:ea typeface="Cambria" panose="02040503050406030204" pitchFamily="18" charset="0"/>
              </a:rPr>
              <a:t> на сектор небанківських установ (</a:t>
            </a:r>
            <a:r>
              <a:rPr lang="uk-UA" sz="2600" i="1" dirty="0" err="1">
                <a:latin typeface="Cambria" panose="02040503050406030204" pitchFamily="18" charset="0"/>
                <a:ea typeface="Cambria" panose="02040503050406030204" pitchFamily="18" charset="0"/>
              </a:rPr>
              <a:t>іншуртех</a:t>
            </a:r>
            <a:r>
              <a:rPr lang="uk-UA" sz="2600" i="1" dirty="0">
                <a:latin typeface="Cambria" panose="02040503050406030204" pitchFamily="18" charset="0"/>
                <a:ea typeface="Cambria" panose="02040503050406030204" pitchFamily="18" charset="0"/>
              </a:rPr>
              <a:t>).</a:t>
            </a:r>
          </a:p>
          <a:p>
            <a:pPr indent="450000" algn="just"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sz="2600" i="1" dirty="0">
                <a:latin typeface="Cambria" panose="02040503050406030204" pitchFamily="18" charset="0"/>
                <a:ea typeface="Cambria" panose="02040503050406030204" pitchFamily="18" charset="0"/>
              </a:rPr>
              <a:t>Розвиток цифрових технологій дає </a:t>
            </a:r>
            <a:r>
              <a:rPr lang="uk-UA" sz="2600" i="1" dirty="0" smtClean="0">
                <a:latin typeface="Cambria" panose="02040503050406030204" pitchFamily="18" charset="0"/>
                <a:ea typeface="Cambria" panose="02040503050406030204" pitchFamily="18" charset="0"/>
              </a:rPr>
              <a:t>змогу прибрати </a:t>
            </a:r>
            <a:r>
              <a:rPr lang="uk-UA" sz="2600" i="1" dirty="0">
                <a:latin typeface="Cambria" panose="02040503050406030204" pitchFamily="18" charset="0"/>
                <a:ea typeface="Cambria" panose="02040503050406030204" pitchFamily="18" charset="0"/>
              </a:rPr>
              <a:t>прив’язку споживання </a:t>
            </a:r>
            <a:r>
              <a:rPr lang="uk-UA" sz="2600" i="1" dirty="0" smtClean="0">
                <a:latin typeface="Cambria" panose="02040503050406030204" pitchFamily="18" charset="0"/>
                <a:ea typeface="Cambria" panose="02040503050406030204" pitchFamily="18" charset="0"/>
              </a:rPr>
              <a:t>фінансових послуг </a:t>
            </a:r>
            <a:r>
              <a:rPr lang="uk-UA" sz="2600" i="1" dirty="0">
                <a:latin typeface="Cambria" panose="02040503050406030204" pitchFamily="18" charset="0"/>
                <a:ea typeface="Cambria" panose="02040503050406030204" pitchFamily="18" charset="0"/>
              </a:rPr>
              <a:t>до місцезнаходження їх споживача</a:t>
            </a:r>
            <a:r>
              <a:rPr lang="uk-UA" sz="2600" i="1" dirty="0" smtClean="0">
                <a:latin typeface="Cambria" panose="02040503050406030204" pitchFamily="18" charset="0"/>
                <a:ea typeface="Cambria" panose="02040503050406030204" pitchFamily="18" charset="0"/>
              </a:rPr>
              <a:t>, робити </a:t>
            </a:r>
            <a:r>
              <a:rPr lang="uk-UA" sz="2600" i="1" dirty="0">
                <a:latin typeface="Cambria" panose="02040503050406030204" pitchFamily="18" charset="0"/>
                <a:ea typeface="Cambria" panose="02040503050406030204" pitchFamily="18" charset="0"/>
              </a:rPr>
              <a:t>комплексні фінансові продукти, які </a:t>
            </a:r>
            <a:r>
              <a:rPr lang="uk-UA" sz="2600" i="1" dirty="0" smtClean="0">
                <a:latin typeface="Cambria" panose="02040503050406030204" pitchFamily="18" charset="0"/>
                <a:ea typeface="Cambria" panose="02040503050406030204" pitchFamily="18" charset="0"/>
              </a:rPr>
              <a:t>не прив’язані </a:t>
            </a:r>
            <a:r>
              <a:rPr lang="uk-UA" sz="2600" i="1" dirty="0">
                <a:latin typeface="Cambria" panose="02040503050406030204" pitchFamily="18" charset="0"/>
                <a:ea typeface="Cambria" panose="02040503050406030204" pitchFamily="18" charset="0"/>
              </a:rPr>
              <a:t>жорстко до каналу поширення.</a:t>
            </a:r>
          </a:p>
          <a:p>
            <a:pPr indent="450000" algn="just"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sz="2600" i="1" dirty="0">
                <a:latin typeface="Cambria" panose="02040503050406030204" pitchFamily="18" charset="0"/>
                <a:ea typeface="Cambria" panose="02040503050406030204" pitchFamily="18" charset="0"/>
              </a:rPr>
              <a:t>Потенціал </a:t>
            </a:r>
            <a:r>
              <a:rPr lang="uk-UA" sz="2600" i="1" dirty="0" err="1">
                <a:latin typeface="Cambria" panose="02040503050406030204" pitchFamily="18" charset="0"/>
                <a:ea typeface="Cambria" panose="02040503050406030204" pitchFamily="18" charset="0"/>
              </a:rPr>
              <a:t>дигіталізації</a:t>
            </a:r>
            <a:r>
              <a:rPr lang="uk-UA" sz="2600" i="1" dirty="0">
                <a:latin typeface="Cambria" panose="02040503050406030204" pitchFamily="18" charset="0"/>
                <a:ea typeface="Cambria" panose="02040503050406030204" pitchFamily="18" charset="0"/>
              </a:rPr>
              <a:t> може бути реалізований у разі, якщо уряд і фінансові регулятори будуть мати активну позицію. Їх </a:t>
            </a:r>
            <a:r>
              <a:rPr lang="uk-UA" sz="2600" i="1" dirty="0" smtClean="0">
                <a:latin typeface="Cambria" panose="02040503050406030204" pitchFamily="18" charset="0"/>
                <a:ea typeface="Cambria" panose="02040503050406030204" pitchFamily="18" charset="0"/>
              </a:rPr>
              <a:t>внесок повинен </a:t>
            </a:r>
            <a:r>
              <a:rPr lang="uk-UA" sz="2600" i="1" dirty="0">
                <a:latin typeface="Cambria" panose="02040503050406030204" pitchFamily="18" charset="0"/>
                <a:ea typeface="Cambria" panose="02040503050406030204" pitchFamily="18" charset="0"/>
              </a:rPr>
              <a:t>бути перш за все у створенні чітких правил гри, які практично не </a:t>
            </a:r>
            <a:r>
              <a:rPr lang="uk-UA" sz="2600" i="1" dirty="0" smtClean="0">
                <a:latin typeface="Cambria" panose="02040503050406030204" pitchFamily="18" charset="0"/>
                <a:ea typeface="Cambria" panose="02040503050406030204" pitchFamily="18" charset="0"/>
              </a:rPr>
              <a:t>допускають вилучень </a:t>
            </a:r>
            <a:r>
              <a:rPr lang="uk-UA" sz="2600" i="1" dirty="0">
                <a:latin typeface="Cambria" panose="02040503050406030204" pitchFamily="18" charset="0"/>
                <a:ea typeface="Cambria" panose="02040503050406030204" pitchFamily="18" charset="0"/>
              </a:rPr>
              <a:t>з принципів електронної взаємодії</a:t>
            </a:r>
            <a:r>
              <a:rPr lang="uk-UA" sz="2600" i="1" dirty="0" smtClean="0">
                <a:latin typeface="Cambria" panose="02040503050406030204" pitchFamily="18" charset="0"/>
                <a:ea typeface="Cambria" panose="02040503050406030204" pitchFamily="18" charset="0"/>
              </a:rPr>
              <a:t>, примусі </a:t>
            </a:r>
            <a:r>
              <a:rPr lang="uk-UA" sz="2600" i="1" dirty="0">
                <a:latin typeface="Cambria" panose="02040503050406030204" pitchFamily="18" charset="0"/>
                <a:ea typeface="Cambria" panose="02040503050406030204" pitchFamily="18" charset="0"/>
              </a:rPr>
              <a:t>державних органів виконавчої </a:t>
            </a:r>
            <a:r>
              <a:rPr lang="uk-UA" sz="2600" i="1" dirty="0" smtClean="0">
                <a:latin typeface="Cambria" panose="02040503050406030204" pitchFamily="18" charset="0"/>
                <a:ea typeface="Cambria" panose="02040503050406030204" pitchFamily="18" charset="0"/>
              </a:rPr>
              <a:t>влади до </a:t>
            </a:r>
            <a:r>
              <a:rPr lang="uk-UA" sz="2600" i="1" dirty="0">
                <a:latin typeface="Cambria" panose="02040503050406030204" pitchFamily="18" charset="0"/>
                <a:ea typeface="Cambria" panose="02040503050406030204" pitchFamily="18" charset="0"/>
              </a:rPr>
              <a:t>використання цифрових технологій і створення рівних умов щодо доступу до державної інфраструктури для всіх учасників ринку</a:t>
            </a:r>
            <a:r>
              <a:rPr lang="uk-UA" sz="2600" i="1" dirty="0" smtClean="0">
                <a:latin typeface="Cambria" panose="02040503050406030204" pitchFamily="18" charset="0"/>
                <a:ea typeface="Cambria" panose="02040503050406030204" pitchFamily="18" charset="0"/>
              </a:rPr>
              <a:t>. Цифрові </a:t>
            </a:r>
            <a:r>
              <a:rPr lang="uk-UA" sz="2600" i="1" dirty="0">
                <a:latin typeface="Cambria" panose="02040503050406030204" pitchFamily="18" charset="0"/>
                <a:ea typeface="Cambria" panose="02040503050406030204" pitchFamily="18" charset="0"/>
              </a:rPr>
              <a:t>фінансові послуги містять величезний потенціал для підвищення </a:t>
            </a:r>
            <a:r>
              <a:rPr lang="uk-UA" sz="2600" i="1" dirty="0" smtClean="0">
                <a:latin typeface="Cambria" panose="02040503050406030204" pitchFamily="18" charset="0"/>
                <a:ea typeface="Cambria" panose="02040503050406030204" pitchFamily="18" charset="0"/>
              </a:rPr>
              <a:t>фінансової доступності</a:t>
            </a:r>
            <a:r>
              <a:rPr lang="uk-UA" sz="2600" i="1" dirty="0">
                <a:latin typeface="Cambria" panose="02040503050406030204" pitchFamily="18" charset="0"/>
                <a:ea typeface="Cambria" panose="02040503050406030204" pitchFamily="18" charset="0"/>
              </a:rPr>
              <a:t>, з боку регулятора необхідні пропорційне і розумне </a:t>
            </a:r>
            <a:r>
              <a:rPr lang="uk-UA" sz="2600" i="1" dirty="0" smtClean="0">
                <a:latin typeface="Cambria" panose="02040503050406030204" pitchFamily="18" charset="0"/>
                <a:ea typeface="Cambria" panose="02040503050406030204" pitchFamily="18" charset="0"/>
              </a:rPr>
              <a:t> регулювання </a:t>
            </a:r>
            <a:r>
              <a:rPr lang="uk-UA" sz="2600" i="1" dirty="0">
                <a:latin typeface="Cambria" panose="02040503050406030204" pitchFamily="18" charset="0"/>
                <a:ea typeface="Cambria" panose="02040503050406030204" pitchFamily="18" charset="0"/>
              </a:rPr>
              <a:t>і нагляд</a:t>
            </a:r>
            <a:r>
              <a:rPr lang="uk-UA" sz="2600" i="1" dirty="0" smtClean="0">
                <a:latin typeface="Cambria" panose="02040503050406030204" pitchFamily="18" charset="0"/>
                <a:ea typeface="Cambria" panose="02040503050406030204" pitchFamily="18" charset="0"/>
              </a:rPr>
              <a:t>. </a:t>
            </a:r>
          </a:p>
          <a:p>
            <a:pPr indent="450000" algn="just"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sz="2600" i="1" dirty="0" smtClean="0">
                <a:latin typeface="Cambria" panose="02040503050406030204" pitchFamily="18" charset="0"/>
                <a:ea typeface="Cambria" panose="02040503050406030204" pitchFamily="18" charset="0"/>
              </a:rPr>
              <a:t>Загальним </a:t>
            </a:r>
            <a:r>
              <a:rPr lang="uk-UA" sz="2600" i="1" dirty="0">
                <a:latin typeface="Cambria" panose="02040503050406030204" pitchFamily="18" charset="0"/>
                <a:ea typeface="Cambria" panose="02040503050406030204" pitchFamily="18" charset="0"/>
              </a:rPr>
              <a:t>принципом для </a:t>
            </a:r>
            <a:r>
              <a:rPr lang="uk-UA" sz="2600" i="1" dirty="0" smtClean="0">
                <a:latin typeface="Cambria" panose="02040503050406030204" pitchFamily="18" charset="0"/>
                <a:ea typeface="Cambria" panose="02040503050406030204" pitchFamily="18" charset="0"/>
              </a:rPr>
              <a:t>регулювання фінансових </a:t>
            </a:r>
            <a:r>
              <a:rPr lang="uk-UA" sz="2600" i="1" dirty="0">
                <a:latin typeface="Cambria" panose="02040503050406030204" pitchFamily="18" charset="0"/>
                <a:ea typeface="Cambria" panose="02040503050406030204" pitchFamily="18" charset="0"/>
              </a:rPr>
              <a:t>послуг повинен стати ризик-орієнтований підхід, тобто рівень захисту </a:t>
            </a:r>
            <a:r>
              <a:rPr lang="uk-UA" sz="2600" i="1" dirty="0" smtClean="0">
                <a:latin typeface="Cambria" panose="02040503050406030204" pitchFamily="18" charset="0"/>
                <a:ea typeface="Cambria" panose="02040503050406030204" pitchFamily="18" charset="0"/>
              </a:rPr>
              <a:t>повинен залежати </a:t>
            </a:r>
            <a:r>
              <a:rPr lang="uk-UA" sz="2600" i="1" dirty="0">
                <a:latin typeface="Cambria" panose="02040503050406030204" pitchFamily="18" charset="0"/>
                <a:ea typeface="Cambria" panose="02040503050406030204" pitchFamily="18" charset="0"/>
              </a:rPr>
              <a:t>від рівня ризиків під час </a:t>
            </a:r>
            <a:r>
              <a:rPr lang="uk-UA" sz="2600" i="1" dirty="0" smtClean="0">
                <a:latin typeface="Cambria" panose="02040503050406030204" pitchFamily="18" charset="0"/>
                <a:ea typeface="Cambria" panose="02040503050406030204" pitchFamily="18" charset="0"/>
              </a:rPr>
              <a:t>здійснення тієї </a:t>
            </a:r>
            <a:r>
              <a:rPr lang="uk-UA" sz="2600" i="1" dirty="0">
                <a:latin typeface="Cambria" panose="02040503050406030204" pitchFamily="18" charset="0"/>
                <a:ea typeface="Cambria" panose="02040503050406030204" pitchFamily="18" charset="0"/>
              </a:rPr>
              <a:t>чи іншої фінансової операції. </a:t>
            </a:r>
            <a:r>
              <a:rPr lang="uk-UA" sz="2600" i="1" dirty="0" smtClean="0">
                <a:latin typeface="Cambria" panose="02040503050406030204" pitchFamily="18" charset="0"/>
                <a:ea typeface="Cambria" panose="02040503050406030204" pitchFamily="18" charset="0"/>
              </a:rPr>
              <a:t>Регулятор повинен </a:t>
            </a:r>
            <a:r>
              <a:rPr lang="uk-UA" sz="2600" i="1" dirty="0">
                <a:latin typeface="Cambria" panose="02040503050406030204" pitchFamily="18" charset="0"/>
                <a:ea typeface="Cambria" panose="02040503050406030204" pitchFamily="18" charset="0"/>
              </a:rPr>
              <a:t>здійснювати постійний </a:t>
            </a:r>
            <a:r>
              <a:rPr lang="uk-UA" sz="2600" i="1" dirty="0" smtClean="0">
                <a:latin typeface="Cambria" panose="02040503050406030204" pitchFamily="18" charset="0"/>
                <a:ea typeface="Cambria" panose="02040503050406030204" pitchFamily="18" charset="0"/>
              </a:rPr>
              <a:t>моніторинг нових </a:t>
            </a:r>
            <a:r>
              <a:rPr lang="uk-UA" sz="2600" i="1" dirty="0">
                <a:latin typeface="Cambria" panose="02040503050406030204" pitchFamily="18" charset="0"/>
                <a:ea typeface="Cambria" panose="02040503050406030204" pitchFamily="18" charset="0"/>
              </a:rPr>
              <a:t>технологій і сегментів </a:t>
            </a:r>
            <a:r>
              <a:rPr lang="uk-UA" sz="2600" i="1" dirty="0" smtClean="0">
                <a:latin typeface="Cambria" panose="02040503050406030204" pitchFamily="18" charset="0"/>
                <a:ea typeface="Cambria" panose="02040503050406030204" pitchFamily="18" charset="0"/>
              </a:rPr>
              <a:t>фінансового ринку</a:t>
            </a:r>
            <a:r>
              <a:rPr lang="uk-UA" sz="2600" i="1" dirty="0">
                <a:latin typeface="Cambria" panose="02040503050406030204" pitchFamily="18" charset="0"/>
                <a:ea typeface="Cambria" panose="02040503050406030204" pitchFamily="18" charset="0"/>
              </a:rPr>
              <a:t>, бути в діалозі з його учасниками і здійснювати регуляторний вплив за </a:t>
            </a:r>
            <a:r>
              <a:rPr lang="uk-UA" sz="2600" i="1" dirty="0" smtClean="0">
                <a:latin typeface="Cambria" panose="02040503050406030204" pitchFamily="18" charset="0"/>
                <a:ea typeface="Cambria" panose="02040503050406030204" pitchFamily="18" charset="0"/>
              </a:rPr>
              <a:t>ступенем виникнення </a:t>
            </a:r>
            <a:r>
              <a:rPr lang="uk-UA" sz="2600" i="1" dirty="0">
                <a:latin typeface="Cambria" panose="02040503050406030204" pitchFamily="18" charset="0"/>
                <a:ea typeface="Cambria" panose="02040503050406030204" pitchFamily="18" charset="0"/>
              </a:rPr>
              <a:t>системних ризиків для споживачів фінансових послуг.</a:t>
            </a:r>
          </a:p>
          <a:p>
            <a:pPr indent="450000" algn="just"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sz="2600" i="1" dirty="0">
                <a:latin typeface="Cambria" panose="02040503050406030204" pitchFamily="18" charset="0"/>
                <a:ea typeface="Cambria" panose="02040503050406030204" pitchFamily="18" charset="0"/>
              </a:rPr>
              <a:t>Під час оцінювання </a:t>
            </a:r>
            <a:r>
              <a:rPr lang="uk-UA" sz="2600" i="1" dirty="0" err="1">
                <a:latin typeface="Cambria" panose="02040503050406030204" pitchFamily="18" charset="0"/>
                <a:ea typeface="Cambria" panose="02040503050406030204" pitchFamily="18" charset="0"/>
              </a:rPr>
              <a:t>фінтех-інновацій</a:t>
            </a:r>
            <a:r>
              <a:rPr lang="uk-UA" sz="2600" i="1" dirty="0">
                <a:latin typeface="Cambria" panose="02040503050406030204" pitchFamily="18" charset="0"/>
                <a:ea typeface="Cambria" panose="02040503050406030204" pitchFamily="18" charset="0"/>
              </a:rPr>
              <a:t> важливим є розуміння всіх можливостей </a:t>
            </a:r>
            <a:r>
              <a:rPr lang="uk-UA" sz="2600" i="1" dirty="0" smtClean="0">
                <a:latin typeface="Cambria" panose="02040503050406030204" pitchFamily="18" charset="0"/>
                <a:ea typeface="Cambria" panose="02040503050406030204" pitchFamily="18" charset="0"/>
              </a:rPr>
              <a:t>базової технології </a:t>
            </a:r>
            <a:r>
              <a:rPr lang="uk-UA" sz="2600" i="1" dirty="0">
                <a:latin typeface="Cambria" panose="02040503050406030204" pitchFamily="18" charset="0"/>
                <a:ea typeface="Cambria" panose="02040503050406030204" pitchFamily="18" charset="0"/>
              </a:rPr>
              <a:t>(наприклад, </a:t>
            </a:r>
            <a:r>
              <a:rPr lang="en-US" sz="2600" i="1" dirty="0" err="1">
                <a:latin typeface="Cambria" panose="02040503050406030204" pitchFamily="18" charset="0"/>
                <a:ea typeface="Cambria" panose="02040503050406030204" pitchFamily="18" charset="0"/>
              </a:rPr>
              <a:t>blockchain</a:t>
            </a:r>
            <a:r>
              <a:rPr lang="en-US" sz="2600" i="1" dirty="0">
                <a:latin typeface="Cambria" panose="02040503050406030204" pitchFamily="18" charset="0"/>
                <a:ea typeface="Cambria" panose="02040503050406030204" pitchFamily="18" charset="0"/>
              </a:rPr>
              <a:t>), </a:t>
            </a:r>
            <a:r>
              <a:rPr lang="uk-UA" sz="2600" i="1" dirty="0">
                <a:latin typeface="Cambria" panose="02040503050406030204" pitchFamily="18" charset="0"/>
                <a:ea typeface="Cambria" panose="02040503050406030204" pitchFamily="18" charset="0"/>
              </a:rPr>
              <a:t>а не </a:t>
            </a:r>
            <a:r>
              <a:rPr lang="uk-UA" sz="2600" i="1" dirty="0" smtClean="0">
                <a:latin typeface="Cambria" panose="02040503050406030204" pitchFamily="18" charset="0"/>
                <a:ea typeface="Cambria" panose="02040503050406030204" pitchFamily="18" charset="0"/>
              </a:rPr>
              <a:t>тільки її </a:t>
            </a:r>
            <a:r>
              <a:rPr lang="uk-UA" sz="2600" i="1" dirty="0">
                <a:latin typeface="Cambria" panose="02040503050406030204" pitchFamily="18" charset="0"/>
                <a:ea typeface="Cambria" panose="02040503050406030204" pitchFamily="18" charset="0"/>
              </a:rPr>
              <a:t>конкретної реалізації (наприклад, </a:t>
            </a:r>
            <a:r>
              <a:rPr lang="en-US" sz="2600" i="1" dirty="0" err="1">
                <a:latin typeface="Cambria" panose="02040503050406030204" pitchFamily="18" charset="0"/>
                <a:ea typeface="Cambria" panose="02040503050406030204" pitchFamily="18" charset="0"/>
              </a:rPr>
              <a:t>bitcoin</a:t>
            </a:r>
            <a:r>
              <a:rPr lang="en-US" sz="2600" i="1" dirty="0" smtClean="0">
                <a:latin typeface="Cambria" panose="02040503050406030204" pitchFamily="18" charset="0"/>
                <a:ea typeface="Cambria" panose="02040503050406030204" pitchFamily="18" charset="0"/>
              </a:rPr>
              <a:t>).</a:t>
            </a:r>
            <a:r>
              <a:rPr lang="uk-UA" sz="2600" i="1" dirty="0" smtClean="0">
                <a:latin typeface="Cambria" panose="02040503050406030204" pitchFamily="18" charset="0"/>
                <a:ea typeface="Cambria" panose="02040503050406030204" pitchFamily="18" charset="0"/>
              </a:rPr>
              <a:t> Протиріччя </a:t>
            </a:r>
            <a:r>
              <a:rPr lang="uk-UA" sz="2600" i="1" dirty="0">
                <a:latin typeface="Cambria" panose="02040503050406030204" pitchFamily="18" charset="0"/>
                <a:ea typeface="Cambria" panose="02040503050406030204" pitchFamily="18" charset="0"/>
              </a:rPr>
              <a:t>з наявною нормативною </a:t>
            </a:r>
            <a:r>
              <a:rPr lang="uk-UA" sz="2600" i="1" dirty="0" smtClean="0">
                <a:latin typeface="Cambria" panose="02040503050406030204" pitchFamily="18" charset="0"/>
                <a:ea typeface="Cambria" panose="02040503050406030204" pitchFamily="18" charset="0"/>
              </a:rPr>
              <a:t>базою повинні </a:t>
            </a:r>
            <a:r>
              <a:rPr lang="uk-UA" sz="2600" i="1" dirty="0">
                <a:latin typeface="Cambria" panose="02040503050406030204" pitchFamily="18" charset="0"/>
                <a:ea typeface="Cambria" panose="02040503050406030204" pitchFamily="18" charset="0"/>
              </a:rPr>
              <a:t>усуватися в рамках «експериментальних зон» із залученням експертизи з </a:t>
            </a:r>
            <a:r>
              <a:rPr lang="uk-UA" sz="2600" i="1" dirty="0" smtClean="0">
                <a:latin typeface="Cambria" panose="02040503050406030204" pitchFamily="18" charset="0"/>
                <a:ea typeface="Cambria" panose="02040503050406030204" pitchFamily="18" charset="0"/>
              </a:rPr>
              <a:t>боку учасників </a:t>
            </a:r>
            <a:r>
              <a:rPr lang="uk-UA" sz="2600" i="1" dirty="0">
                <a:latin typeface="Cambria" panose="02040503050406030204" pitchFamily="18" charset="0"/>
                <a:ea typeface="Cambria" panose="02040503050406030204" pitchFamily="18" charset="0"/>
              </a:rPr>
              <a:t>ринку.</a:t>
            </a:r>
          </a:p>
          <a:p>
            <a:pPr indent="450000" algn="just"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sz="2600" i="1" dirty="0">
                <a:latin typeface="Cambria" panose="02040503050406030204" pitchFamily="18" charset="0"/>
                <a:ea typeface="Cambria" panose="02040503050406030204" pitchFamily="18" charset="0"/>
              </a:rPr>
              <a:t>Нагляд з боку регулятора є не самоціллю</a:t>
            </a:r>
            <a:r>
              <a:rPr lang="uk-UA" sz="2600" i="1" dirty="0" smtClean="0">
                <a:latin typeface="Cambria" panose="02040503050406030204" pitchFamily="18" charset="0"/>
                <a:ea typeface="Cambria" panose="02040503050406030204" pitchFamily="18" charset="0"/>
              </a:rPr>
              <a:t>, а </a:t>
            </a:r>
            <a:r>
              <a:rPr lang="uk-UA" sz="2600" i="1" dirty="0">
                <a:latin typeface="Cambria" panose="02040503050406030204" pitchFamily="18" charset="0"/>
                <a:ea typeface="Cambria" panose="02040503050406030204" pitchFamily="18" charset="0"/>
              </a:rPr>
              <a:t>способом демпфірування системних ризиків на найбільш ранній стадії. Для того </a:t>
            </a:r>
            <a:r>
              <a:rPr lang="uk-UA" sz="2600" i="1" dirty="0" smtClean="0">
                <a:latin typeface="Cambria" panose="02040503050406030204" pitchFamily="18" charset="0"/>
                <a:ea typeface="Cambria" panose="02040503050406030204" pitchFamily="18" charset="0"/>
              </a:rPr>
              <a:t>щоб зробити </a:t>
            </a:r>
            <a:r>
              <a:rPr lang="uk-UA" sz="2600" i="1" dirty="0">
                <a:latin typeface="Cambria" panose="02040503050406030204" pitchFamily="18" charset="0"/>
                <a:ea typeface="Cambria" panose="02040503050406030204" pitchFamily="18" charset="0"/>
              </a:rPr>
              <a:t>нагляд більш корисним і </a:t>
            </a:r>
            <a:r>
              <a:rPr lang="uk-UA" sz="2600" i="1" dirty="0" smtClean="0">
                <a:latin typeface="Cambria" panose="02040503050406030204" pitchFamily="18" charset="0"/>
                <a:ea typeface="Cambria" panose="02040503050406030204" pitchFamily="18" charset="0"/>
              </a:rPr>
              <a:t>менш витратним </a:t>
            </a:r>
            <a:r>
              <a:rPr lang="uk-UA" sz="2600" i="1" dirty="0">
                <a:latin typeface="Cambria" panose="02040503050406030204" pitchFamily="18" charset="0"/>
                <a:ea typeface="Cambria" panose="02040503050406030204" pitchFamily="18" charset="0"/>
              </a:rPr>
              <a:t>для учасників фінансового ринку</a:t>
            </a:r>
            <a:r>
              <a:rPr lang="uk-UA" sz="2600" i="1" dirty="0" smtClean="0">
                <a:latin typeface="Cambria" panose="02040503050406030204" pitchFamily="18" charset="0"/>
                <a:ea typeface="Cambria" panose="02040503050406030204" pitchFamily="18" charset="0"/>
              </a:rPr>
              <a:t>, необхідно </a:t>
            </a:r>
            <a:r>
              <a:rPr lang="uk-UA" sz="2600" i="1" dirty="0">
                <a:latin typeface="Cambria" panose="02040503050406030204" pitchFamily="18" charset="0"/>
                <a:ea typeface="Cambria" panose="02040503050406030204" pitchFamily="18" charset="0"/>
              </a:rPr>
              <a:t>продовжувати розвиток електронної взаємодії, поступовий перехід від </a:t>
            </a:r>
            <a:r>
              <a:rPr lang="uk-UA" sz="2600" i="1" dirty="0" err="1">
                <a:latin typeface="Cambria" panose="02040503050406030204" pitchFamily="18" charset="0"/>
                <a:ea typeface="Cambria" panose="02040503050406030204" pitchFamily="18" charset="0"/>
              </a:rPr>
              <a:t>формоцентричної</a:t>
            </a:r>
            <a:r>
              <a:rPr lang="uk-UA" sz="2600" i="1" dirty="0">
                <a:latin typeface="Cambria" panose="02040503050406030204" pitchFamily="18" charset="0"/>
                <a:ea typeface="Cambria" panose="02040503050406030204" pitchFamily="18" charset="0"/>
              </a:rPr>
              <a:t> звітності до </a:t>
            </a:r>
            <a:r>
              <a:rPr lang="uk-UA" sz="2600" i="1" dirty="0" err="1">
                <a:latin typeface="Cambria" panose="02040503050406030204" pitchFamily="18" charset="0"/>
                <a:ea typeface="Cambria" panose="02040503050406030204" pitchFamily="18" charset="0"/>
              </a:rPr>
              <a:t>датацентричної</a:t>
            </a:r>
            <a:r>
              <a:rPr lang="uk-UA" sz="2600" i="1" dirty="0" smtClean="0">
                <a:latin typeface="Cambria" panose="02040503050406030204" pitchFamily="18" charset="0"/>
                <a:ea typeface="Cambria" panose="02040503050406030204" pitchFamily="18" charset="0"/>
              </a:rPr>
              <a:t>, активне </a:t>
            </a:r>
            <a:r>
              <a:rPr lang="uk-UA" sz="2600" i="1" dirty="0">
                <a:latin typeface="Cambria" panose="02040503050406030204" pitchFamily="18" charset="0"/>
                <a:ea typeface="Cambria" panose="02040503050406030204" pitchFamily="18" charset="0"/>
              </a:rPr>
              <a:t>використання технологій </a:t>
            </a:r>
            <a:r>
              <a:rPr lang="uk-UA" sz="2600" i="1" dirty="0" smtClean="0">
                <a:latin typeface="Cambria" panose="02040503050406030204" pitchFamily="18" charset="0"/>
                <a:ea typeface="Cambria" panose="02040503050406030204" pitchFamily="18" charset="0"/>
              </a:rPr>
              <a:t>обробки великих </a:t>
            </a:r>
            <a:r>
              <a:rPr lang="uk-UA" sz="2600" i="1" dirty="0">
                <a:latin typeface="Cambria" panose="02040503050406030204" pitchFamily="18" charset="0"/>
                <a:ea typeface="Cambria" panose="02040503050406030204" pitchFamily="18" charset="0"/>
              </a:rPr>
              <a:t>обсягів даних (</a:t>
            </a:r>
            <a:r>
              <a:rPr lang="en-US" sz="2600" i="1" dirty="0" err="1">
                <a:latin typeface="Cambria" panose="02040503050406030204" pitchFamily="18" charset="0"/>
                <a:ea typeface="Cambria" panose="02040503050406030204" pitchFamily="18" charset="0"/>
              </a:rPr>
              <a:t>BigData</a:t>
            </a:r>
            <a:r>
              <a:rPr lang="en-US" sz="2600" i="1" dirty="0">
                <a:latin typeface="Cambria" panose="02040503050406030204" pitchFamily="18" charset="0"/>
                <a:ea typeface="Cambria" panose="02040503050406030204" pitchFamily="18" charset="0"/>
              </a:rPr>
              <a:t>) </a:t>
            </a:r>
            <a:r>
              <a:rPr lang="uk-UA" sz="2600" i="1" dirty="0">
                <a:latin typeface="Cambria" panose="02040503050406030204" pitchFamily="18" charset="0"/>
                <a:ea typeface="Cambria" panose="02040503050406030204" pitchFamily="18" charset="0"/>
              </a:rPr>
              <a:t>і </a:t>
            </a:r>
            <a:r>
              <a:rPr lang="uk-UA" sz="2600" i="1" dirty="0" smtClean="0">
                <a:latin typeface="Cambria" panose="02040503050406030204" pitchFamily="18" charset="0"/>
                <a:ea typeface="Cambria" panose="02040503050406030204" pitchFamily="18" charset="0"/>
              </a:rPr>
              <a:t>надання учасникам </a:t>
            </a:r>
            <a:r>
              <a:rPr lang="uk-UA" sz="2600" i="1" dirty="0">
                <a:latin typeface="Cambria" panose="02040503050406030204" pitchFamily="18" charset="0"/>
                <a:ea typeface="Cambria" panose="02040503050406030204" pitchFamily="18" charset="0"/>
              </a:rPr>
              <a:t>фінансового ринку якісного зворотного зв’язку через роботу зі скаргами </a:t>
            </a:r>
            <a:r>
              <a:rPr lang="uk-UA" sz="2600" i="1" dirty="0" smtClean="0">
                <a:latin typeface="Cambria" panose="02040503050406030204" pitchFamily="18" charset="0"/>
                <a:ea typeface="Cambria" panose="02040503050406030204" pitchFamily="18" charset="0"/>
              </a:rPr>
              <a:t>і зверненнями </a:t>
            </a:r>
            <a:r>
              <a:rPr lang="uk-UA" sz="2600" i="1" dirty="0">
                <a:latin typeface="Cambria" panose="02040503050406030204" pitchFamily="18" charset="0"/>
                <a:ea typeface="Cambria" panose="02040503050406030204" pitchFamily="18" charset="0"/>
              </a:rPr>
              <a:t>споживачів фінансових послуг</a:t>
            </a:r>
            <a:r>
              <a:rPr lang="uk-UA" sz="2600" i="1" dirty="0" smtClean="0">
                <a:latin typeface="Cambria" panose="02040503050406030204" pitchFamily="18" charset="0"/>
                <a:ea typeface="Cambria" panose="02040503050406030204" pitchFamily="18" charset="0"/>
              </a:rPr>
              <a:t>, відмову </a:t>
            </a:r>
            <a:r>
              <a:rPr lang="uk-UA" sz="2600" i="1" dirty="0">
                <a:latin typeface="Cambria" panose="02040503050406030204" pitchFamily="18" charset="0"/>
                <a:ea typeface="Cambria" panose="02040503050406030204" pitchFamily="18" charset="0"/>
              </a:rPr>
              <a:t>від «дозвільної» логіки в регулюванні, а також перехід до практики, коли </a:t>
            </a:r>
            <a:r>
              <a:rPr lang="uk-UA" sz="2600" i="1" dirty="0" smtClean="0">
                <a:latin typeface="Cambria" panose="02040503050406030204" pitchFamily="18" charset="0"/>
                <a:ea typeface="Cambria" panose="02040503050406030204" pitchFamily="18" charset="0"/>
              </a:rPr>
              <a:t>чітко визначаються </a:t>
            </a:r>
            <a:r>
              <a:rPr lang="uk-UA" sz="2600" i="1" dirty="0">
                <a:latin typeface="Cambria" panose="02040503050406030204" pitchFamily="18" charset="0"/>
                <a:ea typeface="Cambria" panose="02040503050406030204" pitchFamily="18" charset="0"/>
              </a:rPr>
              <a:t>заборонені види діяльності</a:t>
            </a:r>
            <a:r>
              <a:rPr lang="uk-UA" sz="2600" i="1" dirty="0" smtClean="0">
                <a:latin typeface="Cambria" panose="02040503050406030204" pitchFamily="18" charset="0"/>
                <a:ea typeface="Cambria" panose="02040503050406030204" pitchFamily="18" charset="0"/>
              </a:rPr>
              <a:t>, використання </a:t>
            </a:r>
            <a:r>
              <a:rPr lang="uk-UA" sz="2600" i="1" dirty="0">
                <a:latin typeface="Cambria" panose="02040503050406030204" pitchFamily="18" charset="0"/>
                <a:ea typeface="Cambria" panose="02040503050406030204" pitchFamily="18" charset="0"/>
              </a:rPr>
              <a:t>диференційованого підходу </a:t>
            </a:r>
            <a:r>
              <a:rPr lang="uk-UA" sz="2600" i="1" dirty="0" smtClean="0">
                <a:latin typeface="Cambria" panose="02040503050406030204" pitchFamily="18" charset="0"/>
                <a:ea typeface="Cambria" panose="02040503050406030204" pitchFamily="18" charset="0"/>
              </a:rPr>
              <a:t>до регулювання</a:t>
            </a:r>
            <a:r>
              <a:rPr lang="uk-UA" sz="2600" i="1" dirty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pPr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uk-UA" sz="2400" i="1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>
              <a:buFont typeface="Wingdings" panose="05000000000000000000" pitchFamily="2" charset="2"/>
              <a:buChar char="ü"/>
            </a:pPr>
            <a:endParaRPr lang="ru-UA" sz="2400" i="1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83453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Объект 8">
            <a:extLst>
              <a:ext uri="{FF2B5EF4-FFF2-40B4-BE49-F238E27FC236}">
                <a16:creationId xmlns="" xmlns:a16="http://schemas.microsoft.com/office/drawing/2014/main" id="{CC3D2C69-7154-4132-B0AE-DE1001374F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5760" y="968830"/>
            <a:ext cx="11240085" cy="5061856"/>
          </a:xfr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2000">
                <a:schemeClr val="accent5">
                  <a:lumMod val="60000"/>
                  <a:lumOff val="40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 lnSpcReduction="10000"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uk-UA" sz="2000" b="1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Наукові напрями досліджень:</a:t>
            </a:r>
          </a:p>
          <a:p>
            <a:pPr algn="just"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sz="2000" i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розвиток фінансової системи України; державне регулювання грошової сфери України; </a:t>
            </a:r>
            <a:r>
              <a:rPr lang="ru-RU" sz="2000" i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стійкість </a:t>
            </a:r>
            <a:r>
              <a:rPr lang="ru-RU" sz="2000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фінансових установ країни та їх контрагентів із сектору корпорацій та сектору домашніх </a:t>
            </a:r>
            <a:r>
              <a:rPr lang="ru-RU" sz="2000" i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господарств; аналіз </a:t>
            </a:r>
            <a:r>
              <a:rPr lang="ru-RU" sz="2000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та прогнозування стабільності функціонування банківських і фінансових </a:t>
            </a:r>
            <a:r>
              <a:rPr lang="ru-RU" sz="2000" i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систем; </a:t>
            </a:r>
          </a:p>
          <a:p>
            <a:pPr algn="just"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sz="2000" i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аналіз монетарної політики НБУ, інфляції, міжнародних резервів, облікової ставки, платіжного балансу, валютного курсу та  дослідження їх впливу на  економічне становище України; </a:t>
            </a:r>
          </a:p>
          <a:p>
            <a:pPr algn="just"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sz="2000" i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аналітичний </a:t>
            </a:r>
            <a:r>
              <a:rPr lang="uk-UA" sz="2000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інструментарій досліджень </a:t>
            </a:r>
            <a:r>
              <a:rPr lang="uk-UA" sz="2000" i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фінансової діяльності банківського сектору України на макро- та мікрорівні; </a:t>
            </a:r>
            <a:r>
              <a:rPr lang="uk-UA" sz="2000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моніторинг фінансового стану </a:t>
            </a:r>
            <a:r>
              <a:rPr lang="uk-UA" sz="2000" i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банків; аналіз окремих банківських операцій; банківський менеджмент, </a:t>
            </a:r>
            <a:r>
              <a:rPr lang="ru-RU" sz="2000" i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інноваційні </a:t>
            </a:r>
            <a:r>
              <a:rPr lang="ru-RU" sz="2000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технології в банківській </a:t>
            </a:r>
            <a:r>
              <a:rPr lang="ru-RU" sz="2000" i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діяльності</a:t>
            </a:r>
            <a:r>
              <a:rPr lang="ru-RU" sz="2000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; </a:t>
            </a:r>
            <a:r>
              <a:rPr lang="ru-RU" sz="2000" i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загальні </a:t>
            </a:r>
            <a:r>
              <a:rPr lang="ru-RU" sz="2000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тенденції розвитку банківської справи  та банківських  систем у глобальному фінансовому </a:t>
            </a:r>
            <a:r>
              <a:rPr lang="ru-RU" sz="2000" i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просторі;</a:t>
            </a:r>
          </a:p>
          <a:p>
            <a:pPr algn="just"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sz="2000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с</a:t>
            </a:r>
            <a:r>
              <a:rPr lang="uk-UA" sz="2000" i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учасні тенденції глобалістики</a:t>
            </a:r>
            <a:r>
              <a:rPr lang="uk-UA" sz="2000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; </a:t>
            </a:r>
            <a:r>
              <a:rPr lang="uk-UA" sz="2000" i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загрози економічній безпеці України в умовах глобалізації; фінансова глобалізація та її вплив на фінансово-економічний стан України.</a:t>
            </a: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Clr>
                <a:srgbClr val="F0A22E"/>
              </a:buClr>
              <a:buNone/>
            </a:pPr>
            <a:r>
              <a:rPr lang="uk-UA" sz="2000" b="1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Досвід роботи:</a:t>
            </a: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Clr>
                <a:srgbClr val="F0A22E"/>
              </a:buClr>
              <a:buNone/>
            </a:pPr>
            <a:r>
              <a:rPr lang="uk-UA" sz="2000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uk-UA" sz="2000" i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    5 </a:t>
            </a:r>
            <a:r>
              <a:rPr lang="uk-UA" sz="2000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років  практичної роботи в банківській установі Запорізької області.</a:t>
            </a:r>
          </a:p>
          <a:p>
            <a:pPr marL="0" indent="0" algn="just">
              <a:spcBef>
                <a:spcPts val="0"/>
              </a:spcBef>
              <a:buNone/>
            </a:pPr>
            <a:endParaRPr lang="uk-UA" sz="2100" i="1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endParaRPr lang="uk-UA" sz="2100" i="1" dirty="0" smtClean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just"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uk-UA" sz="2600" i="1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uk-UA" sz="2600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0" indent="0">
              <a:buNone/>
            </a:pPr>
            <a:endParaRPr lang="ru-UA" sz="32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7" name="Заголовок 6">
            <a:extLst>
              <a:ext uri="{FF2B5EF4-FFF2-40B4-BE49-F238E27FC236}">
                <a16:creationId xmlns="" xmlns:a16="http://schemas.microsoft.com/office/drawing/2014/main" id="{C6FB0BB8-7B58-4245-AF72-4FBE4F69B6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6739" y="296594"/>
            <a:ext cx="10788832" cy="639577"/>
          </a:xfr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2000">
                <a:schemeClr val="accent5">
                  <a:lumMod val="60000"/>
                  <a:lumOff val="40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 fontScale="90000"/>
          </a:bodyPr>
          <a:lstStyle/>
          <a:p>
            <a:pPr algn="ctr"/>
            <a:r>
              <a:rPr lang="uk-UA" sz="2000" b="1" i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Фатюха Вікторія Володимирівна </a:t>
            </a:r>
            <a:r>
              <a:rPr lang="uk-UA" sz="2000" b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– </a:t>
            </a:r>
            <a:r>
              <a:rPr lang="uk-UA" sz="2000" b="1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наукові напрями досліджень, практичний досвід, досвід науково – педагогічної діяльності</a:t>
            </a:r>
            <a:endParaRPr lang="ru-UA" sz="2000" b="1" i="1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51890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>
            <a:extLst>
              <a:ext uri="{FF2B5EF4-FFF2-40B4-BE49-F238E27FC236}">
                <a16:creationId xmlns="" xmlns:a16="http://schemas.microsoft.com/office/drawing/2014/main" id="{4B7FA532-FEF8-4DDD-A7AC-A89196B97E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1930" y="1676400"/>
            <a:ext cx="11513499" cy="4691743"/>
          </a:xfrm>
          <a:gradFill>
            <a:gsLst>
              <a:gs pos="61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 fontScale="32500" lnSpcReduction="20000"/>
          </a:bodyPr>
          <a:lstStyle/>
          <a:p>
            <a:pPr marL="36000" indent="4500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5600" b="1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На сучасному етапі поряд з швидким розвитком інформаційних технологій, які значно спрощують </a:t>
            </a:r>
            <a:r>
              <a:rPr lang="uk-UA" sz="5600" b="1" i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життя і </a:t>
            </a:r>
            <a:r>
              <a:rPr lang="uk-UA" sz="5600" b="1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економлять час, люди по всьому світу все частіше надають перевагу </a:t>
            </a:r>
            <a:r>
              <a:rPr lang="uk-UA" sz="5600" b="1" i="1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інтернет-послугам</a:t>
            </a:r>
            <a:r>
              <a:rPr lang="uk-UA" sz="5600" b="1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. Всесвітні процеси інформатизації та </a:t>
            </a:r>
            <a:r>
              <a:rPr lang="uk-UA" sz="5600" b="1" i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глобалізації вимагають </a:t>
            </a:r>
            <a:r>
              <a:rPr lang="uk-UA" sz="5600" b="1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спрощення доступу до </a:t>
            </a:r>
            <a:r>
              <a:rPr lang="uk-UA" sz="5600" b="1" i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банківських послуг</a:t>
            </a:r>
            <a:r>
              <a:rPr lang="uk-UA" sz="5600" b="1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. Для того, щоб залишатись конкурентоспроможною банківська система змушена підлаштовуватись під сучасні реалії, </a:t>
            </a:r>
            <a:r>
              <a:rPr lang="uk-UA" sz="5600" b="1" i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запроваджуючи інноваційні </a:t>
            </a:r>
            <a:r>
              <a:rPr lang="uk-UA" sz="5600" b="1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технології, нові напрями та послуги</a:t>
            </a:r>
            <a:r>
              <a:rPr lang="uk-UA" sz="5600" b="1" i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, що </a:t>
            </a:r>
            <a:r>
              <a:rPr lang="uk-UA" sz="5600" b="1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здійснюються </a:t>
            </a:r>
            <a:r>
              <a:rPr lang="en-US" sz="5600" b="1" i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online</a:t>
            </a:r>
            <a:r>
              <a:rPr lang="uk-UA" sz="5600" b="1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. Тому, з кожним </a:t>
            </a:r>
            <a:r>
              <a:rPr lang="uk-UA" sz="5600" b="1" i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днем роль </a:t>
            </a:r>
            <a:r>
              <a:rPr lang="uk-UA" sz="5600" b="1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самого банку, як установи, відсувається </a:t>
            </a:r>
            <a:r>
              <a:rPr lang="uk-UA" sz="5600" b="1" i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на задній </a:t>
            </a:r>
            <a:r>
              <a:rPr lang="uk-UA" sz="5600" b="1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план, цьому свідчить те, що </a:t>
            </a:r>
            <a:r>
              <a:rPr lang="uk-UA" sz="5600" b="1" i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більшість клієнтів </a:t>
            </a:r>
            <a:r>
              <a:rPr lang="uk-UA" sz="5600" b="1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або майже перестали відвідувати відділення банків, або дуже рідко його відвідують</a:t>
            </a:r>
            <a:r>
              <a:rPr lang="uk-UA" sz="5600" b="1" i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. Це </a:t>
            </a:r>
            <a:r>
              <a:rPr lang="uk-UA" sz="5600" b="1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зумовило появу інноваційного типу банків </a:t>
            </a:r>
            <a:r>
              <a:rPr lang="uk-UA" sz="5600" b="1" i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– «</a:t>
            </a:r>
            <a:r>
              <a:rPr lang="uk-UA" sz="5600" b="1" i="1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необанк</a:t>
            </a:r>
            <a:r>
              <a:rPr lang="uk-UA" sz="5600" b="1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». Для більшості країн світу поняття </a:t>
            </a:r>
            <a:r>
              <a:rPr lang="uk-UA" sz="5600" b="1" i="1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необанкінгу</a:t>
            </a:r>
            <a:r>
              <a:rPr lang="uk-UA" sz="5600" b="1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давно стало звичним, проте в </a:t>
            </a:r>
            <a:r>
              <a:rPr lang="uk-UA" sz="5600" b="1" i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Україні воно </a:t>
            </a:r>
            <a:r>
              <a:rPr lang="uk-UA" sz="5600" b="1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лише починає розвиватись, тому дана </a:t>
            </a:r>
            <a:r>
              <a:rPr lang="uk-UA" sz="5600" b="1" i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тема на </a:t>
            </a:r>
            <a:r>
              <a:rPr lang="uk-UA" sz="5600" b="1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сьогодні є надзвичайно актуальною.</a:t>
            </a:r>
            <a:r>
              <a:rPr lang="uk-UA" sz="5600" b="1" i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	</a:t>
            </a:r>
          </a:p>
          <a:p>
            <a:pPr marL="36000" indent="450000" algn="just">
              <a:lnSpc>
                <a:spcPct val="120000"/>
              </a:lnSpc>
              <a:spcBef>
                <a:spcPts val="0"/>
              </a:spcBef>
              <a:buNone/>
            </a:pPr>
            <a:endParaRPr lang="uk-UA" sz="5500" b="1" i="1" dirty="0" smtClean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36000" indent="4500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5500" b="1" i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Метою </a:t>
            </a:r>
            <a:r>
              <a:rPr lang="uk-UA" sz="5500" b="1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вивчення навчальної дисципліни «Фінансові технології  країн ЄС» є формування у здобувачів системи фундаментальних знань та </a:t>
            </a:r>
            <a:r>
              <a:rPr lang="uk-UA" sz="5500" b="1" i="1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компетентностей</a:t>
            </a:r>
            <a:r>
              <a:rPr lang="uk-UA" sz="5500" b="1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 у  сфері фінансових технологій країн ЄС,  які направлені на  формування  навичок та умінь, які б забезпечували здатність ефективно та фахово використовувати одержані навики під час професійної діяльності.</a:t>
            </a:r>
            <a:endParaRPr lang="ru-RU" sz="5500" b="1" i="1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36000" indent="450000" algn="just">
              <a:lnSpc>
                <a:spcPct val="120000"/>
              </a:lnSpc>
              <a:spcBef>
                <a:spcPts val="0"/>
              </a:spcBef>
              <a:buNone/>
            </a:pPr>
            <a:endParaRPr lang="uk-UA" sz="5500" b="1" i="1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uk-UA" sz="5500" b="1" i="1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uk-UA" sz="5500" b="1" i="1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uk-UA" sz="2400" i="1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0" indent="0">
              <a:buNone/>
            </a:pPr>
            <a:endParaRPr lang="ru-UA" sz="2400" i="1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435430"/>
            <a:ext cx="9505052" cy="859970"/>
          </a:xfrm>
          <a:gradFill>
            <a:gsLst>
              <a:gs pos="61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/>
          </a:bodyPr>
          <a:lstStyle/>
          <a:p>
            <a:r>
              <a:rPr lang="uk-UA" sz="2400" b="1" i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Ф</a:t>
            </a:r>
            <a:r>
              <a:rPr lang="ru-RU" sz="2400" b="1" i="1" dirty="0" err="1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інансові</a:t>
            </a:r>
            <a:r>
              <a:rPr lang="ru-RU" sz="2400" b="1" i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400" b="1" i="1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технології</a:t>
            </a:r>
            <a:r>
              <a:rPr lang="ru-RU" sz="2400" b="1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400" b="1" i="1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країн</a:t>
            </a:r>
            <a:r>
              <a:rPr lang="ru-RU" sz="2400" b="1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ЄС</a:t>
            </a:r>
            <a:endParaRPr lang="uk-UA" sz="2400" b="1" i="1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61040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>
            <a:extLst>
              <a:ext uri="{FF2B5EF4-FFF2-40B4-BE49-F238E27FC236}">
                <a16:creationId xmlns="" xmlns:a16="http://schemas.microsoft.com/office/drawing/2014/main" id="{4B7FA532-FEF8-4DDD-A7AC-A89196B97E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1254" y="511629"/>
            <a:ext cx="11675946" cy="5965371"/>
          </a:xfrm>
          <a:gradFill>
            <a:gsLst>
              <a:gs pos="61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 fontScale="77500" lnSpcReduction="20000"/>
          </a:bodyPr>
          <a:lstStyle/>
          <a:p>
            <a:pPr indent="450000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sz="3200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За останні кілька десятиліть фінансові системи зазнали значних змін </a:t>
            </a:r>
            <a:r>
              <a:rPr lang="uk-UA" sz="3200" i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через реальні </a:t>
            </a:r>
            <a:r>
              <a:rPr lang="uk-UA" sz="3200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економічні тенденції, досягнення технології, глобалізації, зміни регуляторної парадигми та глобальну фінансову кризу.</a:t>
            </a:r>
          </a:p>
          <a:p>
            <a:pPr indent="450000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sz="3200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Бурхливий розвиток технологічних та фінансових інновацій зумовив появу </a:t>
            </a:r>
            <a:r>
              <a:rPr lang="uk-UA" sz="3200" i="1" dirty="0" err="1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нефінансових</a:t>
            </a:r>
            <a:r>
              <a:rPr lang="uk-UA" sz="3200" i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компаній</a:t>
            </a:r>
            <a:r>
              <a:rPr lang="uk-UA" sz="3200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, які надають традиційні </a:t>
            </a:r>
            <a:r>
              <a:rPr lang="uk-UA" sz="3200" i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фінансові послуги </a:t>
            </a:r>
            <a:r>
              <a:rPr lang="uk-UA" sz="3200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(галузь «</a:t>
            </a:r>
            <a:r>
              <a:rPr lang="uk-UA" sz="3200" i="1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фінтех</a:t>
            </a:r>
            <a:r>
              <a:rPr lang="uk-UA" sz="3200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» (“</a:t>
            </a:r>
            <a:r>
              <a:rPr lang="en-US" sz="3200" i="1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FinTech</a:t>
            </a:r>
            <a:r>
              <a:rPr lang="en-US" sz="3200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” – </a:t>
            </a:r>
            <a:r>
              <a:rPr lang="uk-UA" sz="3200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скорочене від “</a:t>
            </a:r>
            <a:r>
              <a:rPr lang="en-US" sz="3200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financial technology”, </a:t>
            </a:r>
            <a:r>
              <a:rPr lang="uk-UA" sz="3200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тобто «фінансова технологія»)). У широкому розумінні </a:t>
            </a:r>
            <a:r>
              <a:rPr lang="uk-UA" sz="3200" i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це поняття </a:t>
            </a:r>
            <a:r>
              <a:rPr lang="uk-UA" sz="3200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означає галузь економіки, яка </a:t>
            </a:r>
            <a:r>
              <a:rPr lang="uk-UA" sz="3200" i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об’єднує компанії</a:t>
            </a:r>
            <a:r>
              <a:rPr lang="uk-UA" sz="3200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, що використовують новітні </a:t>
            </a:r>
            <a:r>
              <a:rPr lang="uk-UA" sz="3200" i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розробки для </a:t>
            </a:r>
            <a:r>
              <a:rPr lang="uk-UA" sz="3200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надання якісніших фінансових послуг</a:t>
            </a:r>
            <a:r>
              <a:rPr lang="uk-UA" sz="3200" i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. </a:t>
            </a:r>
            <a:endParaRPr lang="uk-UA" sz="3200" i="1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indent="450000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sz="3200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У вужчому значенні </a:t>
            </a:r>
            <a:r>
              <a:rPr lang="uk-UA" sz="3200" i="1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фінтехами</a:t>
            </a:r>
            <a:r>
              <a:rPr lang="uk-UA" sz="3200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називають </a:t>
            </a:r>
            <a:r>
              <a:rPr lang="uk-UA" sz="3200" i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самі компанії</a:t>
            </a:r>
            <a:r>
              <a:rPr lang="uk-UA" sz="3200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, які належать до цієї галузі. </a:t>
            </a:r>
            <a:r>
              <a:rPr lang="uk-UA" sz="3200" i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Сьогодні </a:t>
            </a:r>
            <a:r>
              <a:rPr lang="uk-UA" sz="3200" i="1" dirty="0" err="1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фінтех</a:t>
            </a:r>
            <a:r>
              <a:rPr lang="uk-UA" sz="3200" i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uk-UA" sz="3200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– це десятки або й сотні </a:t>
            </a:r>
            <a:r>
              <a:rPr lang="uk-UA" sz="3200" i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мільярдів доларів </a:t>
            </a:r>
            <a:r>
              <a:rPr lang="uk-UA" sz="3200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інвестицій щороку, значний потік якісних змін, які, взявши початок у </a:t>
            </a:r>
            <a:r>
              <a:rPr lang="uk-UA" sz="3200" i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фінансовому секторі</a:t>
            </a:r>
            <a:r>
              <a:rPr lang="uk-UA" sz="3200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, виходять далеко за його межі й торкаються більшості сфер людської </a:t>
            </a:r>
            <a:r>
              <a:rPr lang="uk-UA" sz="3200" i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життєдіяльності</a:t>
            </a:r>
            <a:r>
              <a:rPr lang="uk-UA" sz="3200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, зокрема економічних та соціальних.</a:t>
            </a:r>
          </a:p>
          <a:p>
            <a:pPr indent="450000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sz="3200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Термін «</a:t>
            </a:r>
            <a:r>
              <a:rPr lang="uk-UA" sz="3200" i="1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фінтех</a:t>
            </a:r>
            <a:r>
              <a:rPr lang="uk-UA" sz="3200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» з’явився в 90-х рр. </a:t>
            </a:r>
            <a:r>
              <a:rPr lang="uk-UA" sz="3200" i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ХХ століття</a:t>
            </a:r>
            <a:r>
              <a:rPr lang="uk-UA" sz="3200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, але явище, яке він позначає, значно старше. 	</a:t>
            </a:r>
            <a:endParaRPr lang="uk-UA" sz="2400" i="1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uk-UA" sz="2400" i="1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uk-UA" sz="2400" i="1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29779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>
            <a:extLst>
              <a:ext uri="{FF2B5EF4-FFF2-40B4-BE49-F238E27FC236}">
                <a16:creationId xmlns="" xmlns:a16="http://schemas.microsoft.com/office/drawing/2014/main" id="{4B7FA532-FEF8-4DDD-A7AC-A89196B97E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6571" y="1643743"/>
            <a:ext cx="11560629" cy="4833257"/>
          </a:xfrm>
          <a:gradFill>
            <a:gsLst>
              <a:gs pos="61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/>
          </a:bodyPr>
          <a:lstStyle/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endParaRPr lang="uk-UA" sz="2400" i="1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2035629"/>
            <a:ext cx="9731829" cy="38317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840030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153887" y="620486"/>
            <a:ext cx="9274628" cy="5505677"/>
          </a:xfrm>
        </p:spPr>
        <p:txBody>
          <a:bodyPr/>
          <a:lstStyle/>
          <a:p>
            <a:pPr algn="ctr"/>
            <a:r>
              <a:rPr lang="ru-RU" b="1" i="1" dirty="0" err="1">
                <a:latin typeface="Arial Black" pitchFamily="34" charset="0"/>
              </a:rPr>
              <a:t>Ключові</a:t>
            </a:r>
            <a:r>
              <a:rPr lang="ru-RU" b="1" i="1" dirty="0">
                <a:latin typeface="Arial Black" pitchFamily="34" charset="0"/>
              </a:rPr>
              <a:t> </a:t>
            </a:r>
            <a:r>
              <a:rPr lang="ru-RU" b="1" i="1" dirty="0" err="1">
                <a:latin typeface="Arial Black" pitchFamily="34" charset="0"/>
              </a:rPr>
              <a:t>технології</a:t>
            </a:r>
            <a:r>
              <a:rPr lang="ru-RU" b="1" i="1" dirty="0">
                <a:latin typeface="Arial Black" pitchFamily="34" charset="0"/>
              </a:rPr>
              <a:t> “</a:t>
            </a:r>
            <a:r>
              <a:rPr lang="en-US" b="1" i="1" dirty="0" err="1">
                <a:latin typeface="Arial Black" pitchFamily="34" charset="0"/>
              </a:rPr>
              <a:t>FinTech</a:t>
            </a:r>
            <a:r>
              <a:rPr lang="en-US" b="1" i="1" dirty="0">
                <a:latin typeface="Arial Black" pitchFamily="34" charset="0"/>
              </a:rPr>
              <a:t>”</a:t>
            </a:r>
            <a:endParaRPr lang="ru-RU" b="1" i="1" dirty="0">
              <a:latin typeface="Arial Black" pitchFamily="34" charset="0"/>
            </a:endParaRP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6172" y="1519238"/>
            <a:ext cx="10199914" cy="46420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206915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162757" y="1197429"/>
            <a:ext cx="9877777" cy="4928734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5029" y="576942"/>
            <a:ext cx="10036628" cy="55190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394353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>
            <a:extLst>
              <a:ext uri="{FF2B5EF4-FFF2-40B4-BE49-F238E27FC236}">
                <a16:creationId xmlns="" xmlns:a16="http://schemas.microsoft.com/office/drawing/2014/main" id="{4B7FA532-FEF8-4DDD-A7AC-A89196B97E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3914" y="1968285"/>
            <a:ext cx="11593286" cy="4410744"/>
          </a:xfrm>
          <a:gradFill>
            <a:gsLst>
              <a:gs pos="61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Autofit/>
          </a:bodyPr>
          <a:lstStyle/>
          <a:p>
            <a:r>
              <a:rPr lang="uk-UA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Тема 1. Фінансово-технічна революція: основні поняття та особливості.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Тема </a:t>
            </a:r>
            <a:r>
              <a:rPr lang="uk-UA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Етапи та фактори еволюції фінансових технологій</a:t>
            </a:r>
            <a:r>
              <a:rPr lang="uk-UA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Тема </a:t>
            </a:r>
            <a:r>
              <a:rPr lang="uk-UA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Види продуктів </a:t>
            </a:r>
            <a:r>
              <a:rPr lang="uk-UA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FinTech</a:t>
            </a:r>
            <a:r>
              <a:rPr lang="uk-UA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Тема </a:t>
            </a:r>
            <a:r>
              <a:rPr lang="uk-UA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Сегменти ринку </a:t>
            </a:r>
            <a:r>
              <a:rPr lang="uk-UA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FinTech</a:t>
            </a:r>
            <a:r>
              <a:rPr lang="uk-UA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Тема </a:t>
            </a:r>
            <a:r>
              <a:rPr lang="uk-UA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Поняття </a:t>
            </a:r>
            <a:r>
              <a:rPr lang="uk-UA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криптовалюти</a:t>
            </a:r>
            <a:r>
              <a:rPr lang="uk-UA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передумови її виникнення.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Тема </a:t>
            </a:r>
            <a:r>
              <a:rPr lang="uk-UA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 Сучасні тенденції розвитку ринку </a:t>
            </a:r>
            <a:r>
              <a:rPr lang="uk-UA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криптовалют</a:t>
            </a:r>
            <a:r>
              <a:rPr lang="uk-UA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Україні та світі.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Тема </a:t>
            </a:r>
            <a:r>
              <a:rPr lang="uk-UA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7. Переваги використання </a:t>
            </a:r>
            <a:r>
              <a:rPr lang="uk-UA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FinTech</a:t>
            </a:r>
            <a:r>
              <a:rPr lang="uk-UA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різних </a:t>
            </a:r>
            <a:r>
              <a:rPr lang="uk-UA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стейкхолдерів</a:t>
            </a:r>
            <a:r>
              <a:rPr lang="uk-UA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Тема </a:t>
            </a:r>
            <a:r>
              <a:rPr lang="uk-UA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8. Ризики та наслідки використання </a:t>
            </a:r>
            <a:r>
              <a:rPr lang="uk-UA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FinTech</a:t>
            </a:r>
            <a:r>
              <a:rPr lang="uk-UA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традиційних фінансових установ, клієнтів, суспільства.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ru-RU" sz="2000" b="1" i="1" dirty="0">
                <a:solidFill>
                  <a:schemeClr val="tx1"/>
                </a:solidFill>
                <a:latin typeface="Times New Roman" panose="02020603050405020304" pitchFamily="18" charset="0"/>
                <a:ea typeface="Cambria" pitchFamily="18" charset="0"/>
                <a:cs typeface="Times New Roman" panose="02020603050405020304" pitchFamily="18" charset="0"/>
              </a:rPr>
              <a:t/>
            </a:r>
            <a:br>
              <a:rPr lang="ru-RU" sz="2000" b="1" i="1" dirty="0">
                <a:solidFill>
                  <a:schemeClr val="tx1"/>
                </a:solidFill>
                <a:latin typeface="Times New Roman" panose="02020603050405020304" pitchFamily="18" charset="0"/>
                <a:ea typeface="Cambria" pitchFamily="18" charset="0"/>
                <a:cs typeface="Times New Roman" panose="02020603050405020304" pitchFamily="18" charset="0"/>
              </a:rPr>
            </a:br>
            <a:endParaRPr lang="uk-UA" sz="2000" b="1" i="1" dirty="0">
              <a:solidFill>
                <a:schemeClr val="tx1"/>
              </a:solidFill>
              <a:latin typeface="Times New Roman" panose="02020603050405020304" pitchFamily="18" charset="0"/>
              <a:ea typeface="Cambria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3" y="435430"/>
            <a:ext cx="10926837" cy="1196422"/>
          </a:xfrm>
          <a:gradFill>
            <a:gsLst>
              <a:gs pos="61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/>
          </a:bodyPr>
          <a:lstStyle/>
          <a:p>
            <a:pPr lvl="0">
              <a:lnSpc>
                <a:spcPct val="107000"/>
              </a:lnSpc>
              <a:spcAft>
                <a:spcPts val="800"/>
              </a:spcAft>
            </a:pPr>
            <a:r>
              <a:rPr lang="uk-UA" sz="2800" b="1" i="1" dirty="0" smtClean="0">
                <a:solidFill>
                  <a:schemeClr val="tx1"/>
                </a:solidFill>
                <a:latin typeface="Cambria" panose="02040503050406030204" pitchFamily="18" charset="0"/>
              </a:rPr>
              <a:t>Перелік тем</a:t>
            </a:r>
            <a:endParaRPr lang="uk-UA" sz="2800" b="1" i="1" dirty="0">
              <a:solidFill>
                <a:schemeClr val="tx1"/>
              </a:solidFill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07321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>
            <a:extLst>
              <a:ext uri="{FF2B5EF4-FFF2-40B4-BE49-F238E27FC236}">
                <a16:creationId xmlns="" xmlns:a16="http://schemas.microsoft.com/office/drawing/2014/main" id="{4B7FA532-FEF8-4DDD-A7AC-A89196B97E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5943" y="1968285"/>
            <a:ext cx="11723913" cy="4225686"/>
          </a:xfrm>
          <a:gradFill>
            <a:gsLst>
              <a:gs pos="61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uk-UA" sz="2400" i="1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uk-UA" sz="2400" i="1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uk-UA" sz="2400" i="1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uk-UA" sz="2400" i="1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uk-UA" sz="2400" i="1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uk-UA" sz="2400" i="1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uk-UA" sz="2400" i="1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>
              <a:buFont typeface="Wingdings" panose="05000000000000000000" pitchFamily="2" charset="2"/>
              <a:buChar char="ü"/>
            </a:pPr>
            <a:endParaRPr lang="ru-UA" sz="2400" i="1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2230" y="555171"/>
            <a:ext cx="8599714" cy="55517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8041026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Базовая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2139</TotalTime>
  <Words>1030</Words>
  <Application>Microsoft Office PowerPoint</Application>
  <PresentationFormat>Произвольный</PresentationFormat>
  <Paragraphs>66</Paragraphs>
  <Slides>10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Волна</vt:lpstr>
      <vt:lpstr>ДИСЦИПЛІНА ЗА ВИБОРОМ СТУДЕНТА:  Фінансові технології країн ЄС</vt:lpstr>
      <vt:lpstr>Фатюха Вікторія Володимирівна – наукові напрями досліджень, практичний досвід, досвід науково – педагогічної діяльності</vt:lpstr>
      <vt:lpstr>Фінансові технології країн ЄС</vt:lpstr>
      <vt:lpstr>Презентация PowerPoint</vt:lpstr>
      <vt:lpstr>Презентация PowerPoint</vt:lpstr>
      <vt:lpstr>Презентация PowerPoint</vt:lpstr>
      <vt:lpstr>Презентация PowerPoint</vt:lpstr>
      <vt:lpstr>Перелік тем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ПІДПРИЄМНИЦЬКІ РИЗИКИ ВТРАТИ ФІНАНСОВОЇ БЕЗПЕКИ ПРОМИСЛОВИМИ ПІДПРИЄМСТВАМИ УКРАЇНИ</dc:title>
  <dc:creator>Buh</dc:creator>
  <cp:lastModifiedBy>Семен</cp:lastModifiedBy>
  <cp:revision>157</cp:revision>
  <dcterms:created xsi:type="dcterms:W3CDTF">2019-11-02T14:16:53Z</dcterms:created>
  <dcterms:modified xsi:type="dcterms:W3CDTF">2025-04-15T04:31:32Z</dcterms:modified>
</cp:coreProperties>
</file>