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14"/>
  </p:notesMasterIdLst>
  <p:sldIdLst>
    <p:sldId id="314" r:id="rId2"/>
    <p:sldId id="258" r:id="rId3"/>
    <p:sldId id="686" r:id="rId4"/>
    <p:sldId id="679" r:id="rId5"/>
    <p:sldId id="678" r:id="rId6"/>
    <p:sldId id="680" r:id="rId7"/>
    <p:sldId id="681" r:id="rId8"/>
    <p:sldId id="682" r:id="rId9"/>
    <p:sldId id="683" r:id="rId10"/>
    <p:sldId id="684" r:id="rId11"/>
    <p:sldId id="685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gion noutbuk" initials="ln" lastIdx="1" clrIdx="0">
    <p:extLst>
      <p:ext uri="{19B8F6BF-5375-455C-9EA6-DF929625EA0E}">
        <p15:presenceInfo xmlns:p15="http://schemas.microsoft.com/office/powerpoint/2012/main" userId="470e122cad8fc9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73" autoAdjust="0"/>
    <p:restoredTop sz="95395" autoAdjust="0"/>
  </p:normalViewPr>
  <p:slideViewPr>
    <p:cSldViewPr>
      <p:cViewPr varScale="1">
        <p:scale>
          <a:sx n="95" d="100"/>
          <a:sy n="95" d="100"/>
        </p:scale>
        <p:origin x="9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920C9-0FC0-4DDF-909F-C15F25C4E66B}" type="datetimeFigureOut">
              <a:rPr lang="ru-UA" smtClean="0"/>
              <a:t>16.03.2023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C1483-FFA3-49D4-B7CE-E39E0160EDF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556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C1483-FFA3-49D4-B7CE-E39E0160EDF5}" type="slidenum">
              <a:rPr lang="ru-UA" smtClean="0"/>
              <a:t>12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20950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7C058-F08C-4262-8260-A70608971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524A7-8746-4695-9ED0-9BF1BD4554EF}" type="datetimeyyyy">
              <a:rPr lang="ru-UA"/>
              <a:pPr>
                <a:defRPr/>
              </a:pPr>
              <a:t>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034D2D-F0C9-4375-A36E-992064484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DF35BE-A8E1-4485-BCF1-3AB9BE101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9B230-7C92-44F3-850F-466961403FB5}" type="slidenum">
              <a:rPr lang="ru-UA"/>
              <a:pPr>
                <a:defRPr/>
              </a:pPr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15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15EC9C-2CFE-49B1-9ADE-6AFD66BC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A2AA9-6FED-4B30-A321-91087DC3A04F}" type="datetimeyyyy">
              <a:rPr lang="ru-UA"/>
              <a:pPr>
                <a:defRPr/>
              </a:pPr>
              <a:t>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5BB87B-723F-4F71-AF9D-4548C2AEC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8F6488-50CC-40F5-BBF9-140311469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685FD-4317-4598-B155-0A10BCD4C6B7}" type="slidenum">
              <a:rPr lang="ru-UA"/>
              <a:pPr>
                <a:defRPr/>
              </a:pPr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5012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E2FE4D-632A-4040-9BCC-AD6165B7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4D911-B1CB-45B1-9990-85382775C666}" type="datetimeyyyy">
              <a:rPr lang="ru-UA"/>
              <a:pPr>
                <a:defRPr/>
              </a:pPr>
              <a:t>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151478-4A69-4D71-BD4B-728BCA12C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9F8C6-D38A-4C26-8B17-F292163FA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36FAF-1268-4631-BCC2-76DB1B65CB4F}" type="slidenum">
              <a:rPr lang="ru-UA"/>
              <a:pPr>
                <a:defRPr/>
              </a:pPr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348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0F89FF-7F32-4C0A-AFDE-DC7C94A56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6756E-91E1-46F9-976C-15E63B66B04D}" type="datetimeyyyy">
              <a:rPr lang="ru-UA"/>
              <a:pPr>
                <a:defRPr/>
              </a:pPr>
              <a:t>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1F0824-CC5A-4E71-943C-0702E19F0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AE7D94-4711-4128-85D9-9BF189010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9F95D-6D95-481B-9DC8-803C4A6A4651}" type="slidenum">
              <a:rPr lang="ru-UA"/>
              <a:pPr>
                <a:defRPr/>
              </a:pPr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81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0F7E4-1CFD-4DA1-B1CE-C699D28EE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E73E5-2478-460D-A76C-A87C7D139B8F}" type="datetimeyyyy">
              <a:rPr lang="ru-UA"/>
              <a:pPr>
                <a:defRPr/>
              </a:pPr>
              <a:t>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20722A-DA50-4F11-B379-B7918B537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E6992F-F9A5-430E-AC5B-8D4B1690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5E868-CEE8-49CD-8CE3-79EAF60DE44F}" type="slidenum">
              <a:rPr lang="ru-UA"/>
              <a:pPr>
                <a:defRPr/>
              </a:pPr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4432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F15B842-8A10-4AB7-9ACD-754DDCDFE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FA9D9-F72D-4541-B1F4-5AA0AB6F1C2D}" type="datetimeyyyy">
              <a:rPr lang="ru-UA"/>
              <a:pPr>
                <a:defRPr/>
              </a:pPr>
              <a:t>2023</a:t>
            </a:fld>
            <a:endParaRPr lang="ru-UA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DE961BD-9D99-41C9-8A6F-8535B0549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A64C4E1-0819-441B-979A-8964D894E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D468E-F260-40A8-B01A-5E65BD0B32DC}" type="slidenum">
              <a:rPr lang="ru-UA"/>
              <a:pPr>
                <a:defRPr/>
              </a:pPr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976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9E78D7A0-8C22-451E-AD44-2D8624EC7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9EAFB-A713-45F2-B17E-4A3CC75453E2}" type="datetimeyyyy">
              <a:rPr lang="ru-UA"/>
              <a:pPr>
                <a:defRPr/>
              </a:pPr>
              <a:t>2023</a:t>
            </a:fld>
            <a:endParaRPr lang="ru-UA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8B4B18F0-FC2F-41F9-BE01-4F3EA3165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F3B20F45-3F53-4FA2-AEF2-ECC9F0C7F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4BCB9-5F75-4613-8371-7B517FF306F5}" type="slidenum">
              <a:rPr lang="ru-UA"/>
              <a:pPr>
                <a:defRPr/>
              </a:pPr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66893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5E7846D2-92B9-4A62-BC6C-629D7C1A1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05B55-A9E2-46E6-A69F-D219FDB44038}" type="datetimeyyyy">
              <a:rPr lang="ru-UA"/>
              <a:pPr>
                <a:defRPr/>
              </a:pPr>
              <a:t>2023</a:t>
            </a:fld>
            <a:endParaRPr lang="ru-UA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8AAA757F-9DC6-4BD3-9022-6625B35F4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924CD834-FCC4-451D-8ACE-5C033E055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568A1-142A-4802-B895-6051B7D84B8C}" type="slidenum">
              <a:rPr lang="ru-UA"/>
              <a:pPr>
                <a:defRPr/>
              </a:pPr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306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B33A73B0-FDDE-4A5C-B69B-EAFF64BE5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FA1F5-3D14-4A8C-9021-73BEF6E36F35}" type="datetimeyyyy">
              <a:rPr lang="ru-UA"/>
              <a:pPr>
                <a:defRPr/>
              </a:pPr>
              <a:t>2023</a:t>
            </a:fld>
            <a:endParaRPr lang="ru-UA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1558052D-6263-4E7E-9774-0E1BCD96F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47E64CEE-B495-4C67-B62D-4C659E954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B0A4C-A468-4F5E-8A50-5AA873D53EE1}" type="slidenum">
              <a:rPr lang="ru-UA"/>
              <a:pPr>
                <a:defRPr/>
              </a:pPr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121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7452B6C-518D-4BA0-A087-A9F9A652A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FDEDE-6ED9-4CBF-A56E-04B545E5A8E8}" type="datetimeyyyy">
              <a:rPr lang="ru-UA"/>
              <a:pPr>
                <a:defRPr/>
              </a:pPr>
              <a:t>2023</a:t>
            </a:fld>
            <a:endParaRPr lang="ru-UA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FEF6ACF-04B9-46F6-ADB3-5C78454CD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052F9C4-3A36-4BE9-9C7F-B3D7DECE2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3C8F3-3DF2-4D3A-B9D6-88F31FA556CD}" type="slidenum">
              <a:rPr lang="ru-UA"/>
              <a:pPr>
                <a:defRPr/>
              </a:pPr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78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6F9EDBC-777D-4FF2-B6BC-6469A9AF7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D47FB-39BC-4F33-AEB3-2C05CCFE69F1}" type="datetimeyyyy">
              <a:rPr lang="ru-UA"/>
              <a:pPr>
                <a:defRPr/>
              </a:pPr>
              <a:t>2023</a:t>
            </a:fld>
            <a:endParaRPr lang="ru-UA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7E5A0AF-7BE4-4D94-8D90-C89C87DD1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0926135-2204-4B85-95C4-46FA44DD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842F8-386E-4656-B832-8BEE56288E2A}" type="slidenum">
              <a:rPr lang="ru-UA"/>
              <a:pPr>
                <a:defRPr/>
              </a:pPr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4885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E5F65084-DFE9-469B-B10D-42117627B7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UA"/>
              <a:t>Образец заголовка</a:t>
            </a:r>
            <a:endParaRPr lang="ru-UA" altLang="ru-UA"/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99096990-B841-42BE-ABB7-883205C9C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UA"/>
              <a:t>Образец текста</a:t>
            </a:r>
          </a:p>
          <a:p>
            <a:pPr lvl="1"/>
            <a:r>
              <a:rPr lang="ru-RU" altLang="ru-UA"/>
              <a:t>Второй уровень</a:t>
            </a:r>
          </a:p>
          <a:p>
            <a:pPr lvl="2"/>
            <a:r>
              <a:rPr lang="ru-RU" altLang="ru-UA"/>
              <a:t>Третий уровень</a:t>
            </a:r>
          </a:p>
          <a:p>
            <a:pPr lvl="3"/>
            <a:r>
              <a:rPr lang="ru-RU" altLang="ru-UA"/>
              <a:t>Четвертый уровень</a:t>
            </a:r>
          </a:p>
          <a:p>
            <a:pPr lvl="4"/>
            <a:r>
              <a:rPr lang="ru-RU" altLang="ru-UA"/>
              <a:t>Пятый уровень</a:t>
            </a:r>
            <a:endParaRPr lang="ru-UA" alt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6B0C5F-7F45-4DC2-98BB-06E781E525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72ECBC-7C36-4B20-9B7B-4D41907CEDC7}" type="datetimeyyyy">
              <a:rPr lang="ru-UA"/>
              <a:pPr>
                <a:defRPr/>
              </a:pPr>
              <a:t>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C767AF-30BE-4F64-B3D8-62FC47F6B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2F2276-44E4-4244-8FEE-15B6E8BA7B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A8ED8A-A48F-4FE7-89FF-28ADF915C452}" type="slidenum">
              <a:rPr lang="ru-UA"/>
              <a:pPr>
                <a:defRPr/>
              </a:pPr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9614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Рисунок 2">
            <a:extLst>
              <a:ext uri="{FF2B5EF4-FFF2-40B4-BE49-F238E27FC236}">
                <a16:creationId xmlns:a16="http://schemas.microsoft.com/office/drawing/2014/main" id="{D08CC570-8857-B40C-70F3-4B592C152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362200"/>
            <a:ext cx="220662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982EC8A-9A32-3198-8B5C-FA70D5AB89E8}"/>
              </a:ext>
            </a:extLst>
          </p:cNvPr>
          <p:cNvSpPr/>
          <p:nvPr/>
        </p:nvSpPr>
        <p:spPr>
          <a:xfrm>
            <a:off x="514647" y="229404"/>
            <a:ext cx="7704856" cy="1323439"/>
          </a:xfrm>
          <a:prstGeom prst="rect">
            <a:avLst/>
          </a:prstGeom>
          <a:solidFill>
            <a:srgbClr val="3399FF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4000" dirty="0"/>
              <a:t>ТЕМА: ОЦІНКА ПЕРСОНАЛУ. ЛОЯЛЬНІСТЬ ПРАЦІВНИКІВ.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Рисунок 7">
            <a:extLst>
              <a:ext uri="{FF2B5EF4-FFF2-40B4-BE49-F238E27FC236}">
                <a16:creationId xmlns:a16="http://schemas.microsoft.com/office/drawing/2014/main" id="{D8CD98D5-F724-B320-9D3D-07492679A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8516">
            <a:off x="-240570" y="310637"/>
            <a:ext cx="33305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4770E5-5EA6-7FD2-A622-69478FB20EC2}"/>
              </a:ext>
            </a:extLst>
          </p:cNvPr>
          <p:cNvSpPr txBox="1"/>
          <p:nvPr/>
        </p:nvSpPr>
        <p:spPr>
          <a:xfrm>
            <a:off x="755576" y="2311793"/>
            <a:ext cx="4824536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uk-UA" altLang="en-US" sz="2200" dirty="0"/>
              <a:t>1. Поняття оцінки персоналу</a:t>
            </a:r>
          </a:p>
          <a:p>
            <a:pPr marL="0" indent="0">
              <a:buFontTx/>
              <a:buNone/>
            </a:pPr>
            <a:r>
              <a:rPr lang="uk-UA" altLang="en-US" sz="2200" dirty="0"/>
              <a:t>2. </a:t>
            </a:r>
            <a:r>
              <a:rPr lang="ru-RU" altLang="en-US" sz="2200" dirty="0" err="1"/>
              <a:t>Оцінка</a:t>
            </a:r>
            <a:r>
              <a:rPr lang="ru-RU" altLang="en-US" sz="2200" dirty="0"/>
              <a:t> </a:t>
            </a:r>
            <a:r>
              <a:rPr lang="ru-RU" altLang="en-US" sz="2200" dirty="0" err="1"/>
              <a:t>рівня</a:t>
            </a:r>
            <a:r>
              <a:rPr lang="ru-RU" altLang="en-US" sz="2200" dirty="0"/>
              <a:t> </a:t>
            </a:r>
            <a:r>
              <a:rPr lang="ru-RU" altLang="en-US" sz="2200" dirty="0" err="1"/>
              <a:t>лояльності</a:t>
            </a:r>
            <a:r>
              <a:rPr lang="ru-RU" altLang="en-US" sz="2200" dirty="0"/>
              <a:t> </a:t>
            </a:r>
            <a:r>
              <a:rPr lang="ru-RU" altLang="en-US" sz="2200" dirty="0" err="1"/>
              <a:t>працівника</a:t>
            </a:r>
            <a:endParaRPr lang="uk-UA" altLang="en-US" sz="2200" dirty="0"/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4F9C6D31-6325-57EB-27DE-0A2FF82BD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E05B55-A9E2-46E6-A69F-D219FDB44038}" type="datetimeyyyy">
              <a:rPr lang="ru-UA" smtClean="0"/>
              <a:pPr>
                <a:defRPr/>
              </a:pPr>
              <a:t>2023</a:t>
            </a:fld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34D729-032E-A4C9-BFD8-F657B5411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568A1-142A-4802-B895-6051B7D84B8C}" type="slidenum">
              <a:rPr lang="ru-UA" smtClean="0"/>
              <a:pPr>
                <a:defRPr/>
              </a:pPr>
              <a:t>10</a:t>
            </a:fld>
            <a:endParaRPr lang="ru-U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B415FA-72C7-656D-92B6-9FC07E034DD4}"/>
              </a:ext>
            </a:extLst>
          </p:cNvPr>
          <p:cNvSpPr txBox="1"/>
          <p:nvPr/>
        </p:nvSpPr>
        <p:spPr>
          <a:xfrm>
            <a:off x="395536" y="136524"/>
            <a:ext cx="8352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</a:rPr>
              <a:t>Фрагмент листа спостереження за працівником відділу для визначення рівня його лояльності</a:t>
            </a:r>
            <a:endParaRPr lang="ru-UA" dirty="0">
              <a:highlight>
                <a:srgbClr val="00FFFF"/>
              </a:highlight>
            </a:endParaRP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CC45F856-7D7D-0EDD-4F98-8D5600E63E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945674"/>
              </p:ext>
            </p:extLst>
          </p:nvPr>
        </p:nvGraphicFramePr>
        <p:xfrm>
          <a:off x="395536" y="838836"/>
          <a:ext cx="8538912" cy="58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160">
                  <a:extLst>
                    <a:ext uri="{9D8B030D-6E8A-4147-A177-3AD203B41FA5}">
                      <a16:colId xmlns:a16="http://schemas.microsoft.com/office/drawing/2014/main" val="242107686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48310646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805490686"/>
                    </a:ext>
                  </a:extLst>
                </a:gridCol>
                <a:gridCol w="144016">
                  <a:extLst>
                    <a:ext uri="{9D8B030D-6E8A-4147-A177-3AD203B41FA5}">
                      <a16:colId xmlns:a16="http://schemas.microsoft.com/office/drawing/2014/main" val="6967175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649303265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Рівень 1 Демонстративна (відкрита) лояльність</a:t>
                      </a:r>
                      <a:endParaRPr lang="ru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419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Твердження</a:t>
                      </a:r>
                      <a:endParaRPr lang="ru-UA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uk-UA"/>
                        <a:t>Якщо працівник має думку щодо абсурдності принципів, що виробляються компанією, то вважає , що ними можна нехтувати та висміювати</a:t>
                      </a:r>
                      <a:endParaRPr lang="ru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065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Оцінка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/>
                        <a:t>3 бали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/>
                        <a:t>2 бали</a:t>
                      </a:r>
                      <a:endParaRPr lang="ru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/>
                        <a:t>1 бал</a:t>
                      </a:r>
                      <a:endParaRPr lang="ru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uk-UA"/>
                        <a:t>1 бал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084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Опис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Демонструє повну зневагу постійно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Не завжди показує зневагу, але при нагоді висміює правила і стандарти компанії</a:t>
                      </a:r>
                      <a:endParaRPr lang="ru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dirty="0"/>
                        <a:t>Не порушує правила відкрито, але робить це приховано. Допускає саркастичні жарти з приводу правил і стандартів компанії</a:t>
                      </a:r>
                      <a:endParaRPr lang="ru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uk-UA" dirty="0"/>
                        <a:t>Не порушує правила відкрито, але робить це приховано. Допускає саркастичні жарти з приводу правил і стандартів компанії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16157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uk-UA" dirty="0"/>
                        <a:t>Відмітки спостерігача</a:t>
                      </a:r>
                      <a:endParaRPr lang="ru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687026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>
                          <a:solidFill>
                            <a:schemeClr val="tx1"/>
                          </a:solidFill>
                        </a:rPr>
                        <a:t>Рівень 2 Лояльність на рівні дій, поведінки, цінностей</a:t>
                      </a:r>
                      <a:endParaRPr lang="ru-UA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175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Твердження</a:t>
                      </a:r>
                      <a:endParaRPr lang="ru-UA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uk-UA" dirty="0"/>
                        <a:t>Розділяє цінності компанії, не схвалює, коли її правила та стандарти, що виконуються більшістю працівників, порушують окремі індивіди</a:t>
                      </a:r>
                      <a:endParaRPr lang="ru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713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Оцінка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3 бали</a:t>
                      </a:r>
                      <a:endParaRPr lang="ru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dirty="0"/>
                        <a:t>2 бали</a:t>
                      </a:r>
                      <a:endParaRPr lang="ru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/>
                        <a:t>1 бал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778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Опис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Працівник піддає сумніву цінності кампанії, транслює негативне відношення до них, схвалює, коли корпоративні норми і правила порушують інші.</a:t>
                      </a:r>
                      <a:endParaRPr lang="ru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Працівник в цілому розуміє в чому саме цінності кампанії, але не дотримується правил і стандартів, не транслює їх колегам та партнерам, зберігає в даному питанні відсторонення та нейтралітет.</a:t>
                      </a:r>
                      <a:endParaRPr lang="ru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Працівник розуміє та розділяє цінності кампанії, слідує правилам і стандартам, транслює їх колегам та </a:t>
                      </a:r>
                      <a:r>
                        <a:rPr lang="uk-UA" dirty="0" err="1"/>
                        <a:t>новичкам</a:t>
                      </a:r>
                      <a:r>
                        <a:rPr lang="uk-UA" dirty="0"/>
                        <a:t>, не схвалює, коли правила порушують інші.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549270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uk-UA" dirty="0"/>
                        <a:t>Відмітки спостерігача</a:t>
                      </a:r>
                      <a:endParaRPr lang="ru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414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061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3C048715-8214-A0C9-A768-DD1210CA5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E05B55-A9E2-46E6-A69F-D219FDB44038}" type="datetimeyyyy">
              <a:rPr lang="ru-UA" smtClean="0"/>
              <a:pPr>
                <a:defRPr/>
              </a:pPr>
              <a:t>2023</a:t>
            </a:fld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8149F0-172E-7D50-631B-0CD16A6C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568A1-142A-4802-B895-6051B7D84B8C}" type="slidenum">
              <a:rPr lang="ru-UA" smtClean="0"/>
              <a:pPr>
                <a:defRPr/>
              </a:pPr>
              <a:t>11</a:t>
            </a:fld>
            <a:endParaRPr lang="ru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4BBEDF-8F70-B3AB-6EED-7432D1F78A44}"/>
              </a:ext>
            </a:extLst>
          </p:cNvPr>
          <p:cNvSpPr txBox="1"/>
          <p:nvPr/>
        </p:nvSpPr>
        <p:spPr>
          <a:xfrm>
            <a:off x="395536" y="175146"/>
            <a:ext cx="8424936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highlight>
                  <a:srgbClr val="00FFFF"/>
                </a:highlight>
              </a:rPr>
              <a:t>Оцінка</a:t>
            </a:r>
            <a:r>
              <a:rPr lang="ru-RU" dirty="0">
                <a:highlight>
                  <a:srgbClr val="00FFFF"/>
                </a:highlight>
              </a:rPr>
              <a:t> </a:t>
            </a:r>
            <a:r>
              <a:rPr lang="ru-RU" dirty="0" err="1">
                <a:highlight>
                  <a:srgbClr val="00FFFF"/>
                </a:highlight>
              </a:rPr>
              <a:t>лояльності</a:t>
            </a:r>
            <a:r>
              <a:rPr lang="ru-RU" dirty="0">
                <a:highlight>
                  <a:srgbClr val="00FFFF"/>
                </a:highlight>
              </a:rPr>
              <a:t>. Кейс «</a:t>
            </a:r>
            <a:r>
              <a:rPr lang="ru-RU" dirty="0" err="1">
                <a:highlight>
                  <a:srgbClr val="00FFFF"/>
                </a:highlight>
              </a:rPr>
              <a:t>Випадково</a:t>
            </a:r>
            <a:r>
              <a:rPr lang="ru-RU" dirty="0">
                <a:highlight>
                  <a:srgbClr val="00FFFF"/>
                </a:highlight>
              </a:rPr>
              <a:t> </a:t>
            </a:r>
            <a:r>
              <a:rPr lang="ru-RU" dirty="0" err="1">
                <a:highlight>
                  <a:srgbClr val="00FFFF"/>
                </a:highlight>
              </a:rPr>
              <a:t>дізналася</a:t>
            </a:r>
            <a:r>
              <a:rPr lang="ru-RU" dirty="0">
                <a:highlight>
                  <a:srgbClr val="00FFFF"/>
                </a:highlight>
              </a:rPr>
              <a:t>»</a:t>
            </a:r>
          </a:p>
          <a:p>
            <a:endParaRPr lang="ru-RU" sz="500" dirty="0"/>
          </a:p>
          <a:p>
            <a:pPr algn="just"/>
            <a:r>
              <a:rPr lang="ru-RU" b="1" dirty="0"/>
              <a:t>Фабула: </a:t>
            </a:r>
            <a:r>
              <a:rPr lang="ru-RU" dirty="0"/>
              <a:t>Людмила </a:t>
            </a:r>
            <a:r>
              <a:rPr lang="ru-RU" dirty="0" err="1"/>
              <a:t>п'ять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секретарем-</a:t>
            </a:r>
            <a:r>
              <a:rPr lang="ru-RU" dirty="0" err="1"/>
              <a:t>діловодом</a:t>
            </a:r>
            <a:r>
              <a:rPr lang="ru-RU" dirty="0"/>
              <a:t> у </a:t>
            </a:r>
            <a:r>
              <a:rPr lang="ru-RU" dirty="0" err="1"/>
              <a:t>компанії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займається</a:t>
            </a:r>
            <a:r>
              <a:rPr lang="ru-RU" dirty="0"/>
              <a:t> </a:t>
            </a:r>
            <a:r>
              <a:rPr lang="ru-RU" dirty="0" err="1"/>
              <a:t>продажем</a:t>
            </a:r>
            <a:r>
              <a:rPr lang="ru-RU" dirty="0"/>
              <a:t> </a:t>
            </a:r>
            <a:r>
              <a:rPr lang="ru-RU" dirty="0" err="1"/>
              <a:t>запасних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для </a:t>
            </a:r>
            <a:r>
              <a:rPr lang="ru-RU" dirty="0" err="1"/>
              <a:t>автомобілів</a:t>
            </a:r>
            <a:r>
              <a:rPr lang="ru-RU" dirty="0"/>
              <a:t>. </a:t>
            </a:r>
            <a:r>
              <a:rPr lang="ru-RU" dirty="0" err="1"/>
              <a:t>Її</a:t>
            </a:r>
            <a:r>
              <a:rPr lang="ru-RU" dirty="0"/>
              <a:t> зарплата з початку </a:t>
            </a:r>
            <a:r>
              <a:rPr lang="ru-RU" dirty="0" err="1"/>
              <a:t>роботи</a:t>
            </a:r>
            <a:r>
              <a:rPr lang="ru-RU" dirty="0"/>
              <a:t> у </a:t>
            </a:r>
            <a:r>
              <a:rPr lang="ru-RU" dirty="0" err="1"/>
              <a:t>компанії</a:t>
            </a:r>
            <a:r>
              <a:rPr lang="ru-RU" dirty="0"/>
              <a:t> не </a:t>
            </a:r>
            <a:r>
              <a:rPr lang="ru-RU" dirty="0" err="1"/>
              <a:t>підвищувалася</a:t>
            </a:r>
            <a:r>
              <a:rPr lang="ru-RU" dirty="0"/>
              <a:t>, </a:t>
            </a:r>
            <a:r>
              <a:rPr lang="ru-RU" dirty="0" err="1"/>
              <a:t>премії</a:t>
            </a:r>
            <a:r>
              <a:rPr lang="ru-RU" dirty="0"/>
              <a:t> </a:t>
            </a:r>
            <a:r>
              <a:rPr lang="ru-RU" dirty="0" err="1"/>
              <a:t>виплачувались</a:t>
            </a:r>
            <a:r>
              <a:rPr lang="ru-RU" dirty="0"/>
              <a:t> </a:t>
            </a:r>
            <a:r>
              <a:rPr lang="ru-RU" dirty="0" err="1"/>
              <a:t>рідко</a:t>
            </a:r>
            <a:r>
              <a:rPr lang="ru-RU" dirty="0"/>
              <a:t>. </a:t>
            </a:r>
            <a:r>
              <a:rPr lang="ru-RU" dirty="0" err="1"/>
              <a:t>Генеральний</a:t>
            </a:r>
            <a:r>
              <a:rPr lang="ru-RU" dirty="0"/>
              <a:t> директор,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підкорялася</a:t>
            </a:r>
            <a:r>
              <a:rPr lang="ru-RU" dirty="0"/>
              <a:t> Людмила, не хвалив </a:t>
            </a:r>
            <a:r>
              <a:rPr lang="ru-RU" dirty="0" err="1"/>
              <a:t>її</a:t>
            </a:r>
            <a:r>
              <a:rPr lang="ru-RU" dirty="0"/>
              <a:t> за </a:t>
            </a:r>
            <a:r>
              <a:rPr lang="ru-RU" dirty="0" err="1"/>
              <a:t>відповідальне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роботи</a:t>
            </a:r>
            <a:r>
              <a:rPr lang="ru-RU" dirty="0"/>
              <a:t>, але й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висловлював</a:t>
            </a:r>
            <a:r>
              <a:rPr lang="ru-RU" dirty="0"/>
              <a:t> </a:t>
            </a:r>
            <a:r>
              <a:rPr lang="ru-RU" dirty="0" err="1"/>
              <a:t>невдоволення</a:t>
            </a:r>
            <a:r>
              <a:rPr lang="ru-RU" dirty="0"/>
              <a:t> з приводу </a:t>
            </a:r>
            <a:r>
              <a:rPr lang="ru-RU" dirty="0" err="1"/>
              <a:t>якихось</a:t>
            </a:r>
            <a:r>
              <a:rPr lang="ru-RU" dirty="0"/>
              <a:t> причин. </a:t>
            </a:r>
            <a:r>
              <a:rPr lang="ru-RU" dirty="0" err="1"/>
              <a:t>Якось</a:t>
            </a:r>
            <a:r>
              <a:rPr lang="ru-RU" dirty="0"/>
              <a:t> Людмила </a:t>
            </a:r>
            <a:r>
              <a:rPr lang="ru-RU" dirty="0" err="1"/>
              <a:t>випадково</a:t>
            </a:r>
            <a:r>
              <a:rPr lang="ru-RU" dirty="0"/>
              <a:t> </a:t>
            </a:r>
            <a:r>
              <a:rPr lang="ru-RU" dirty="0" err="1"/>
              <a:t>дізналася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комірник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робить </a:t>
            </a:r>
            <a:r>
              <a:rPr lang="ru-RU" dirty="0" err="1"/>
              <a:t>нечесні</a:t>
            </a:r>
            <a:r>
              <a:rPr lang="ru-RU" dirty="0"/>
              <a:t> </a:t>
            </a:r>
            <a:r>
              <a:rPr lang="ru-RU" dirty="0" err="1"/>
              <a:t>вчинки</a:t>
            </a:r>
            <a:r>
              <a:rPr lang="ru-RU" dirty="0"/>
              <a:t> </a:t>
            </a:r>
            <a:r>
              <a:rPr lang="ru-RU" dirty="0" err="1"/>
              <a:t>стосовно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.</a:t>
            </a:r>
          </a:p>
          <a:p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Людмили</a:t>
            </a:r>
            <a:r>
              <a:rPr lang="ru-RU" dirty="0"/>
              <a:t>?</a:t>
            </a:r>
            <a:endParaRPr lang="ru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EED3E9-BA2F-51E8-22BC-34126898D4B4}"/>
              </a:ext>
            </a:extLst>
          </p:cNvPr>
          <p:cNvSpPr txBox="1"/>
          <p:nvPr/>
        </p:nvSpPr>
        <p:spPr>
          <a:xfrm>
            <a:off x="377264" y="2837413"/>
            <a:ext cx="844320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/>
              <a:t>Варіанти</a:t>
            </a:r>
            <a:r>
              <a:rPr lang="ru-RU" b="1" dirty="0"/>
              <a:t> </a:t>
            </a:r>
            <a:r>
              <a:rPr lang="ru-RU" b="1" dirty="0" err="1"/>
              <a:t>відповідей</a:t>
            </a:r>
            <a:endParaRPr lang="ru-RU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/>
              <a:t>Людмилі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«</a:t>
            </a:r>
            <a:r>
              <a:rPr lang="ru-RU" dirty="0" err="1"/>
              <a:t>закласти</a:t>
            </a:r>
            <a:r>
              <a:rPr lang="ru-RU" dirty="0"/>
              <a:t>» </a:t>
            </a:r>
            <a:r>
              <a:rPr lang="ru-RU" dirty="0" err="1"/>
              <a:t>комірника</a:t>
            </a:r>
            <a:r>
              <a:rPr lang="ru-RU" dirty="0"/>
              <a:t> 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генеральний</a:t>
            </a:r>
            <a:r>
              <a:rPr lang="ru-RU" dirty="0"/>
              <a:t> директор </a:t>
            </a:r>
            <a:r>
              <a:rPr lang="ru-RU" dirty="0" err="1"/>
              <a:t>звернув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/>
              <a:t>неї</a:t>
            </a:r>
            <a:r>
              <a:rPr lang="ru-RU" dirty="0"/>
              <a:t> та </a:t>
            </a:r>
            <a:r>
              <a:rPr lang="ru-RU" dirty="0" err="1"/>
              <a:t>підвищив</a:t>
            </a:r>
            <a:r>
              <a:rPr lang="ru-RU" dirty="0"/>
              <a:t> </a:t>
            </a:r>
            <a:r>
              <a:rPr lang="ru-RU" dirty="0" err="1"/>
              <a:t>заробітну</a:t>
            </a:r>
            <a:r>
              <a:rPr lang="ru-RU" dirty="0"/>
              <a:t> плату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виплатив</a:t>
            </a:r>
            <a:r>
              <a:rPr lang="ru-RU" dirty="0"/>
              <a:t> </a:t>
            </a:r>
            <a:r>
              <a:rPr lang="ru-RU" dirty="0" err="1"/>
              <a:t>премію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комірника</a:t>
            </a:r>
            <a:r>
              <a:rPr lang="ru-RU" dirty="0"/>
              <a:t> не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турбувати</a:t>
            </a:r>
            <a:r>
              <a:rPr lang="ru-RU" dirty="0"/>
              <a:t> Людмилу, </a:t>
            </a:r>
            <a:r>
              <a:rPr lang="ru-RU" dirty="0" err="1"/>
              <a:t>якщо</a:t>
            </a:r>
            <a:r>
              <a:rPr lang="ru-RU" dirty="0"/>
              <a:t> вони не </a:t>
            </a:r>
            <a:r>
              <a:rPr lang="ru-RU" dirty="0" err="1"/>
              <a:t>перетинаються</a:t>
            </a:r>
            <a:r>
              <a:rPr lang="ru-RU" dirty="0"/>
              <a:t> з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роботою</a:t>
            </a:r>
            <a:r>
              <a:rPr lang="ru-RU" dirty="0"/>
              <a:t> та не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та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зарплати</a:t>
            </a:r>
            <a:r>
              <a:rPr lang="ru-RU" dirty="0"/>
              <a:t>. «</a:t>
            </a:r>
            <a:r>
              <a:rPr lang="ru-RU" dirty="0" err="1"/>
              <a:t>Стукати</a:t>
            </a:r>
            <a:r>
              <a:rPr lang="ru-RU" dirty="0"/>
              <a:t>» на </a:t>
            </a:r>
            <a:r>
              <a:rPr lang="ru-RU" dirty="0" err="1"/>
              <a:t>колег</a:t>
            </a:r>
            <a:r>
              <a:rPr lang="ru-RU" dirty="0"/>
              <a:t> погано.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Людмила в </a:t>
            </a:r>
            <a:r>
              <a:rPr lang="ru-RU" dirty="0" err="1"/>
              <a:t>ситуації</a:t>
            </a:r>
            <a:r>
              <a:rPr lang="ru-RU" dirty="0"/>
              <a:t>, коли </a:t>
            </a:r>
            <a:r>
              <a:rPr lang="ru-RU" dirty="0" err="1"/>
              <a:t>їй</a:t>
            </a:r>
            <a:r>
              <a:rPr lang="ru-RU" dirty="0"/>
              <a:t> не </a:t>
            </a:r>
            <a:r>
              <a:rPr lang="ru-RU" dirty="0" err="1"/>
              <a:t>підвищують</a:t>
            </a:r>
            <a:r>
              <a:rPr lang="ru-RU" dirty="0"/>
              <a:t> </a:t>
            </a:r>
            <a:r>
              <a:rPr lang="ru-RU" dirty="0" err="1"/>
              <a:t>заробітну</a:t>
            </a:r>
            <a:r>
              <a:rPr lang="ru-RU" dirty="0"/>
              <a:t> плату, не </a:t>
            </a:r>
            <a:r>
              <a:rPr lang="ru-RU" dirty="0" err="1"/>
              <a:t>преміюють</a:t>
            </a:r>
            <a:r>
              <a:rPr lang="ru-RU" dirty="0"/>
              <a:t> за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і не </a:t>
            </a:r>
            <a:r>
              <a:rPr lang="ru-RU" dirty="0" err="1"/>
              <a:t>цінують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відданість</a:t>
            </a:r>
            <a:r>
              <a:rPr lang="ru-RU" dirty="0"/>
              <a:t> і </a:t>
            </a:r>
            <a:r>
              <a:rPr lang="ru-RU" dirty="0" err="1"/>
              <a:t>лояльність</a:t>
            </a:r>
            <a:r>
              <a:rPr lang="ru-RU" dirty="0"/>
              <a:t>, повинна не </a:t>
            </a:r>
            <a:r>
              <a:rPr lang="ru-RU" dirty="0" err="1"/>
              <a:t>тільки</a:t>
            </a:r>
            <a:r>
              <a:rPr lang="ru-RU" dirty="0"/>
              <a:t> не </a:t>
            </a:r>
            <a:r>
              <a:rPr lang="ru-RU" dirty="0" err="1"/>
              <a:t>видавати</a:t>
            </a:r>
            <a:r>
              <a:rPr lang="ru-RU" dirty="0"/>
              <a:t> </a:t>
            </a:r>
            <a:r>
              <a:rPr lang="ru-RU" dirty="0" err="1"/>
              <a:t>комірника</a:t>
            </a:r>
            <a:r>
              <a:rPr lang="ru-RU" dirty="0"/>
              <a:t>, а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сприяти</a:t>
            </a:r>
            <a:r>
              <a:rPr lang="ru-RU" dirty="0"/>
              <a:t> тому,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ніхто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неї</a:t>
            </a:r>
            <a:r>
              <a:rPr lang="ru-RU" dirty="0"/>
              <a:t>, не </a:t>
            </a:r>
            <a:r>
              <a:rPr lang="ru-RU" dirty="0" err="1"/>
              <a:t>дізнався</a:t>
            </a:r>
            <a:r>
              <a:rPr lang="ru-RU" dirty="0"/>
              <a:t> про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Людмила не повинна «</a:t>
            </a:r>
            <a:r>
              <a:rPr lang="ru-RU" dirty="0" err="1"/>
              <a:t>стукати</a:t>
            </a:r>
            <a:r>
              <a:rPr lang="ru-RU" dirty="0"/>
              <a:t>» на </a:t>
            </a:r>
            <a:r>
              <a:rPr lang="ru-RU" dirty="0" err="1"/>
              <a:t>колегу</a:t>
            </a:r>
            <a:r>
              <a:rPr lang="ru-RU" dirty="0"/>
              <a:t>, але </a:t>
            </a:r>
            <a:r>
              <a:rPr lang="ru-RU" dirty="0" err="1"/>
              <a:t>повідомити</a:t>
            </a:r>
            <a:r>
              <a:rPr lang="ru-RU" dirty="0"/>
              <a:t> генерального директора про </a:t>
            </a:r>
            <a:r>
              <a:rPr lang="ru-RU" dirty="0" err="1"/>
              <a:t>погану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канцелярських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необхідних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 на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382817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descr="Зеленый мрамор">
            <a:extLst>
              <a:ext uri="{FF2B5EF4-FFF2-40B4-BE49-F238E27FC236}">
                <a16:creationId xmlns:a16="http://schemas.microsoft.com/office/drawing/2014/main" id="{834380BF-6639-FA49-5A44-226FD1ECF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348" y="280864"/>
            <a:ext cx="9144000" cy="936104"/>
          </a:xfrm>
          <a:solidFill>
            <a:srgbClr val="3399FF"/>
          </a:solidFill>
        </p:spPr>
        <p:txBody>
          <a:bodyPr/>
          <a:lstStyle/>
          <a:p>
            <a:pPr eaLnBrk="1" hangingPunct="1"/>
            <a:r>
              <a:rPr lang="uk-UA" altLang="en-US" sz="3200" b="1" dirty="0">
                <a:solidFill>
                  <a:schemeClr val="bg1"/>
                </a:solidFill>
              </a:rPr>
              <a:t>Завдання для самостійного опрацювання</a:t>
            </a:r>
            <a:endParaRPr lang="ru-RU" altLang="en-US" sz="3200" b="1" dirty="0">
              <a:solidFill>
                <a:schemeClr val="bg1"/>
              </a:solidFill>
            </a:endParaRPr>
          </a:p>
        </p:txBody>
      </p:sp>
      <p:sp>
        <p:nvSpPr>
          <p:cNvPr id="20483" name="Rectangle 3" descr="Папирус">
            <a:extLst>
              <a:ext uri="{FF2B5EF4-FFF2-40B4-BE49-F238E27FC236}">
                <a16:creationId xmlns:a16="http://schemas.microsoft.com/office/drawing/2014/main" id="{BD8D1E4C-CA70-983A-D382-829D77D1D5AC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07704" y="1643154"/>
            <a:ext cx="6948264" cy="1388368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r>
              <a:rPr lang="ru-UA" dirty="0"/>
              <a:t>1. </a:t>
            </a:r>
            <a:r>
              <a:rPr lang="uk-UA" dirty="0"/>
              <a:t>Атестація персоналу. Відмінність атестації від оцінки персоналу</a:t>
            </a:r>
            <a:endParaRPr lang="ru-UA" dirty="0"/>
          </a:p>
          <a:p>
            <a:pPr marL="0" indent="0">
              <a:buNone/>
            </a:pPr>
            <a:r>
              <a:rPr lang="ru-UA" dirty="0"/>
              <a:t>2. </a:t>
            </a:r>
            <a:r>
              <a:rPr lang="uk-UA" dirty="0"/>
              <a:t>Виконати кейс </a:t>
            </a:r>
            <a:r>
              <a:rPr lang="ru-RU" dirty="0"/>
              <a:t>«</a:t>
            </a:r>
            <a:r>
              <a:rPr lang="ru-RU" dirty="0" err="1"/>
              <a:t>Випадково</a:t>
            </a:r>
            <a:r>
              <a:rPr lang="ru-RU" dirty="0"/>
              <a:t> </a:t>
            </a:r>
            <a:r>
              <a:rPr lang="ru-RU" dirty="0" err="1"/>
              <a:t>дізналася</a:t>
            </a:r>
            <a:r>
              <a:rPr lang="ru-RU" dirty="0"/>
              <a:t>» (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лояльності</a:t>
            </a:r>
            <a:r>
              <a:rPr lang="ru-RU" dirty="0"/>
              <a:t>)</a:t>
            </a:r>
          </a:p>
          <a:p>
            <a:pPr marL="0" indent="0">
              <a:buNone/>
            </a:pPr>
            <a:endParaRPr lang="ru-UA" dirty="0"/>
          </a:p>
        </p:txBody>
      </p:sp>
      <p:pic>
        <p:nvPicPr>
          <p:cNvPr id="20484" name="Рисунок 1">
            <a:extLst>
              <a:ext uri="{FF2B5EF4-FFF2-40B4-BE49-F238E27FC236}">
                <a16:creationId xmlns:a16="http://schemas.microsoft.com/office/drawing/2014/main" id="{DE6DACDD-C035-F261-DB6B-0D83894B09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471" y="1924050"/>
            <a:ext cx="23812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D3615C-9EA1-F69B-F459-F1D15F654D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84934" y="3371850"/>
            <a:ext cx="19812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descr="Зеленый мрамор">
            <a:extLst>
              <a:ext uri="{FF2B5EF4-FFF2-40B4-BE49-F238E27FC236}">
                <a16:creationId xmlns:a16="http://schemas.microsoft.com/office/drawing/2014/main" id="{819B1E3F-28F3-A074-F9C7-FA754E33C2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57316"/>
            <a:ext cx="9144000" cy="785091"/>
          </a:xfrm>
          <a:solidFill>
            <a:srgbClr val="3399FF"/>
          </a:solidFill>
        </p:spPr>
        <p:txBody>
          <a:bodyPr/>
          <a:lstStyle/>
          <a:p>
            <a:pPr algn="l" eaLnBrk="1" hangingPunct="1"/>
            <a:r>
              <a:rPr lang="uk-UA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Терміни та ключові поняття: оцінка персоналу </a:t>
            </a:r>
            <a:endParaRPr lang="ru-RU" altLang="en-US" sz="32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Rectangle 3" descr="Папирус">
            <a:extLst>
              <a:ext uri="{FF2B5EF4-FFF2-40B4-BE49-F238E27FC236}">
                <a16:creationId xmlns:a16="http://schemas.microsoft.com/office/drawing/2014/main" id="{EDC1D6CA-6841-7211-AD88-2C547027F038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050" y="627776"/>
            <a:ext cx="9105900" cy="6230224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Оцінка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персоналу –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комплексний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який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включає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збір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інформації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співробітника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залежно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мети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оцінки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професійні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навички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кваліфікацію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особистісні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якості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отриманої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інформації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порівняння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результату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аналізу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певними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критеріями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(стандартами),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виконання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яких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дозволяє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отримати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максимальний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час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виконання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цілей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організації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висновок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відповідність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невідповідність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співробітника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необхідним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стандартам та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прийняття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управлінського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рішення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подальші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дії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зі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співробітником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навчання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звільнення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преміювання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тощо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ru-RU" altLang="en-US" sz="1400" b="1" i="1" dirty="0"/>
          </a:p>
          <a:p>
            <a:pPr marL="0" indent="0" eaLnBrk="1" hangingPunct="1">
              <a:lnSpc>
                <a:spcPct val="70000"/>
              </a:lnSpc>
              <a:spcBef>
                <a:spcPts val="0"/>
              </a:spcBef>
              <a:buNone/>
            </a:pPr>
            <a:r>
              <a:rPr lang="ru-RU" altLang="en-US" sz="2200" b="1" i="1" dirty="0" err="1"/>
              <a:t>Оцінку</a:t>
            </a:r>
            <a:r>
              <a:rPr lang="ru-RU" altLang="en-US" sz="2200" b="1" i="1" dirty="0"/>
              <a:t> персоналу </a:t>
            </a:r>
            <a:r>
              <a:rPr lang="ru-RU" altLang="en-US" sz="2200" b="1" i="1" dirty="0" err="1"/>
              <a:t>переважно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проводять</a:t>
            </a:r>
            <a:r>
              <a:rPr lang="ru-RU" altLang="en-US" sz="2200" b="1" i="1" dirty="0"/>
              <a:t> при:</a:t>
            </a:r>
          </a:p>
          <a:p>
            <a:pPr marL="0" indent="0" eaLnBrk="1" hangingPunct="1">
              <a:lnSpc>
                <a:spcPct val="70000"/>
              </a:lnSpc>
              <a:spcBef>
                <a:spcPts val="0"/>
              </a:spcBef>
              <a:buNone/>
            </a:pPr>
            <a:r>
              <a:rPr lang="ru-RU" altLang="en-US" sz="2200" b="1" i="1" dirty="0"/>
              <a:t>• </a:t>
            </a:r>
            <a:r>
              <a:rPr lang="ru-RU" altLang="en-US" sz="2200" b="1" i="1" dirty="0" err="1"/>
              <a:t>прийомі</a:t>
            </a:r>
            <a:r>
              <a:rPr lang="ru-RU" altLang="en-US" sz="2200" b="1" i="1" dirty="0"/>
              <a:t> на роботу;</a:t>
            </a:r>
          </a:p>
          <a:p>
            <a:pPr marL="0" indent="0" eaLnBrk="1" hangingPunct="1">
              <a:lnSpc>
                <a:spcPct val="70000"/>
              </a:lnSpc>
              <a:spcBef>
                <a:spcPts val="0"/>
              </a:spcBef>
              <a:buNone/>
            </a:pPr>
            <a:r>
              <a:rPr lang="ru-RU" altLang="en-US" sz="2200" b="1" i="1" dirty="0"/>
              <a:t>• </a:t>
            </a:r>
            <a:r>
              <a:rPr lang="ru-RU" altLang="en-US" sz="2200" b="1" i="1" dirty="0" err="1"/>
              <a:t>завершенні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випробувального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терміну</a:t>
            </a:r>
            <a:r>
              <a:rPr lang="ru-RU" altLang="en-US" sz="2200" b="1" i="1" dirty="0"/>
              <a:t>;</a:t>
            </a:r>
          </a:p>
          <a:p>
            <a:pPr marL="0" indent="0" eaLnBrk="1" hangingPunct="1">
              <a:lnSpc>
                <a:spcPct val="70000"/>
              </a:lnSpc>
              <a:spcBef>
                <a:spcPts val="0"/>
              </a:spcBef>
              <a:buNone/>
            </a:pPr>
            <a:r>
              <a:rPr lang="ru-RU" altLang="en-US" sz="2200" b="1" i="1" dirty="0"/>
              <a:t>• </a:t>
            </a:r>
            <a:r>
              <a:rPr lang="ru-RU" altLang="en-US" sz="2200" b="1" i="1" dirty="0" err="1"/>
              <a:t>проведенні</a:t>
            </a:r>
            <a:r>
              <a:rPr lang="ru-RU" altLang="en-US" sz="2200" b="1" i="1" dirty="0"/>
              <a:t> конкурсу на </a:t>
            </a:r>
            <a:r>
              <a:rPr lang="ru-RU" altLang="en-US" sz="2200" b="1" i="1" dirty="0" err="1"/>
              <a:t>заміщення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вакантної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позиції</a:t>
            </a:r>
            <a:r>
              <a:rPr lang="ru-RU" altLang="en-US" sz="2200" b="1" i="1" dirty="0"/>
              <a:t>;</a:t>
            </a:r>
          </a:p>
          <a:p>
            <a:pPr marL="0" indent="0" eaLnBrk="1" hangingPunct="1">
              <a:lnSpc>
                <a:spcPct val="70000"/>
              </a:lnSpc>
              <a:spcBef>
                <a:spcPts val="0"/>
              </a:spcBef>
              <a:buNone/>
            </a:pPr>
            <a:r>
              <a:rPr lang="ru-RU" altLang="en-US" sz="2200" b="1" i="1" dirty="0"/>
              <a:t>• </a:t>
            </a:r>
            <a:r>
              <a:rPr lang="ru-RU" altLang="en-US" sz="2200" b="1" i="1" dirty="0" err="1"/>
              <a:t>формування</a:t>
            </a:r>
            <a:r>
              <a:rPr lang="ru-RU" altLang="en-US" sz="2200" b="1" i="1" dirty="0"/>
              <a:t> кадрового резерву;</a:t>
            </a:r>
          </a:p>
          <a:p>
            <a:pPr marL="0" indent="0" eaLnBrk="1" hangingPunct="1">
              <a:lnSpc>
                <a:spcPct val="70000"/>
              </a:lnSpc>
              <a:spcBef>
                <a:spcPts val="0"/>
              </a:spcBef>
              <a:buNone/>
            </a:pPr>
            <a:r>
              <a:rPr lang="ru-RU" altLang="en-US" sz="2200" b="1" i="1" dirty="0"/>
              <a:t>• </a:t>
            </a:r>
            <a:r>
              <a:rPr lang="ru-RU" altLang="en-US" sz="2200" b="1" i="1" dirty="0" err="1"/>
              <a:t>визначення</a:t>
            </a:r>
            <a:r>
              <a:rPr lang="ru-RU" altLang="en-US" sz="2200" b="1" i="1" dirty="0"/>
              <a:t> поточного та </a:t>
            </a:r>
            <a:r>
              <a:rPr lang="ru-RU" altLang="en-US" sz="2200" b="1" i="1" dirty="0" err="1"/>
              <a:t>потенційного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рівня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розвитку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співробітників</a:t>
            </a:r>
            <a:r>
              <a:rPr lang="ru-RU" altLang="en-US" sz="2200" b="1" i="1" dirty="0"/>
              <a:t> за </a:t>
            </a:r>
            <a:r>
              <a:rPr lang="ru-RU" altLang="en-US" sz="2200" b="1" i="1" dirty="0" err="1"/>
              <a:t>компетенціями</a:t>
            </a:r>
            <a:r>
              <a:rPr lang="ru-RU" altLang="en-US" sz="2200" b="1" i="1" dirty="0"/>
              <a:t>, </a:t>
            </a:r>
            <a:r>
              <a:rPr lang="ru-RU" altLang="en-US" sz="2200" b="1" i="1" dirty="0" err="1"/>
              <a:t>важливими</a:t>
            </a:r>
            <a:r>
              <a:rPr lang="ru-RU" altLang="en-US" sz="2200" b="1" i="1" dirty="0"/>
              <a:t> для </a:t>
            </a:r>
            <a:r>
              <a:rPr lang="ru-RU" altLang="en-US" sz="2200" b="1" i="1" dirty="0" err="1"/>
              <a:t>вирішення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бізнес-завдань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організації</a:t>
            </a:r>
            <a:r>
              <a:rPr lang="ru-RU" altLang="en-US" sz="2200" b="1" i="1" dirty="0"/>
              <a:t>;</a:t>
            </a:r>
          </a:p>
          <a:p>
            <a:pPr marL="0" indent="0" eaLnBrk="1" hangingPunct="1">
              <a:lnSpc>
                <a:spcPct val="70000"/>
              </a:lnSpc>
              <a:spcBef>
                <a:spcPts val="0"/>
              </a:spcBef>
              <a:buNone/>
            </a:pPr>
            <a:r>
              <a:rPr lang="ru-RU" altLang="en-US" sz="2200" b="1" i="1" dirty="0"/>
              <a:t>• </a:t>
            </a:r>
            <a:r>
              <a:rPr lang="ru-RU" altLang="en-US" sz="2200" b="1" i="1" dirty="0" err="1"/>
              <a:t>визначенні</a:t>
            </a:r>
            <a:r>
              <a:rPr lang="ru-RU" altLang="en-US" sz="2200" b="1" i="1" dirty="0"/>
              <a:t> потреби у </a:t>
            </a:r>
            <a:r>
              <a:rPr lang="ru-RU" altLang="en-US" sz="2200" b="1" i="1" dirty="0" err="1"/>
              <a:t>навчанні</a:t>
            </a:r>
            <a:r>
              <a:rPr lang="ru-RU" altLang="en-US" sz="2200" b="1" i="1" dirty="0"/>
              <a:t> та </a:t>
            </a:r>
            <a:r>
              <a:rPr lang="ru-RU" altLang="en-US" sz="2200" b="1" i="1" dirty="0" err="1"/>
              <a:t>складанні</a:t>
            </a:r>
            <a:r>
              <a:rPr lang="ru-RU" altLang="en-US" sz="2200" b="1" i="1" dirty="0"/>
              <a:t> плану </a:t>
            </a:r>
            <a:r>
              <a:rPr lang="ru-RU" altLang="en-US" sz="2200" b="1" i="1" dirty="0" err="1"/>
              <a:t>навчання</a:t>
            </a:r>
            <a:r>
              <a:rPr lang="ru-RU" altLang="en-US" sz="2200" b="1" i="1" dirty="0"/>
              <a:t>;</a:t>
            </a:r>
          </a:p>
          <a:p>
            <a:pPr marL="0" indent="0" eaLnBrk="1" hangingPunct="1">
              <a:lnSpc>
                <a:spcPct val="70000"/>
              </a:lnSpc>
              <a:spcBef>
                <a:spcPts val="0"/>
              </a:spcBef>
              <a:buNone/>
            </a:pPr>
            <a:r>
              <a:rPr lang="ru-RU" altLang="en-US" sz="2200" b="1" i="1" dirty="0"/>
              <a:t>• </a:t>
            </a:r>
            <a:r>
              <a:rPr lang="ru-RU" altLang="en-US" sz="2200" b="1" i="1" dirty="0" err="1"/>
              <a:t>підготовкі</a:t>
            </a:r>
            <a:r>
              <a:rPr lang="ru-RU" altLang="en-US" sz="2200" b="1" i="1" dirty="0"/>
              <a:t> </a:t>
            </a:r>
            <a:r>
              <a:rPr lang="ru-RU" altLang="en-US" sz="2200" b="1" i="1" dirty="0" err="1"/>
              <a:t>керівного</a:t>
            </a:r>
            <a:r>
              <a:rPr lang="ru-RU" altLang="en-US" sz="2200" b="1" i="1" dirty="0"/>
              <a:t> складу;</a:t>
            </a:r>
          </a:p>
          <a:p>
            <a:pPr marL="0" indent="0" eaLnBrk="1" hangingPunct="1">
              <a:lnSpc>
                <a:spcPct val="70000"/>
              </a:lnSpc>
              <a:spcBef>
                <a:spcPts val="0"/>
              </a:spcBef>
              <a:buNone/>
            </a:pPr>
            <a:r>
              <a:rPr lang="ru-RU" altLang="en-US" sz="2200" b="1" i="1" dirty="0"/>
              <a:t>• </a:t>
            </a:r>
            <a:r>
              <a:rPr lang="ru-RU" altLang="en-US" sz="2200" b="1" i="1" dirty="0" err="1"/>
              <a:t>скороченні</a:t>
            </a:r>
            <a:r>
              <a:rPr lang="ru-RU" altLang="en-US" sz="2200" b="1" i="1" dirty="0"/>
              <a:t> персоналу;</a:t>
            </a:r>
          </a:p>
          <a:p>
            <a:pPr marL="0" indent="0" eaLnBrk="1" hangingPunct="1">
              <a:lnSpc>
                <a:spcPct val="70000"/>
              </a:lnSpc>
              <a:spcBef>
                <a:spcPts val="0"/>
              </a:spcBef>
              <a:buNone/>
            </a:pPr>
            <a:r>
              <a:rPr lang="ru-RU" altLang="en-US" sz="2200" b="1" i="1" dirty="0"/>
              <a:t>• </a:t>
            </a:r>
            <a:r>
              <a:rPr lang="ru-RU" altLang="en-US" sz="2200" b="1" i="1" dirty="0" err="1"/>
              <a:t>удосконаленні</a:t>
            </a:r>
            <a:r>
              <a:rPr lang="ru-RU" altLang="en-US" sz="2200" b="1" i="1" dirty="0"/>
              <a:t> способу </a:t>
            </a:r>
            <a:r>
              <a:rPr lang="ru-RU" altLang="en-US" sz="2200" b="1" i="1" dirty="0" err="1"/>
              <a:t>управління</a:t>
            </a:r>
            <a:r>
              <a:rPr lang="ru-RU" altLang="en-US" sz="2200" b="1" i="1" dirty="0"/>
              <a:t> персоналом.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E55222-3CA1-C124-2807-76C3D46A9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043" y="-155490"/>
            <a:ext cx="687907" cy="690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descr="Зеленый мрамор">
            <a:extLst>
              <a:ext uri="{FF2B5EF4-FFF2-40B4-BE49-F238E27FC236}">
                <a16:creationId xmlns:a16="http://schemas.microsoft.com/office/drawing/2014/main" id="{819B1E3F-28F3-A074-F9C7-FA754E33C2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57316"/>
            <a:ext cx="9144000" cy="785091"/>
          </a:xfrm>
          <a:solidFill>
            <a:srgbClr val="3399FF"/>
          </a:solidFill>
        </p:spPr>
        <p:txBody>
          <a:bodyPr/>
          <a:lstStyle/>
          <a:p>
            <a:pPr algn="l" eaLnBrk="1" hangingPunct="1"/>
            <a:r>
              <a:rPr lang="uk-UA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Терміни та ключові поняття: оцінка персоналу </a:t>
            </a:r>
            <a:endParaRPr lang="ru-RU" altLang="en-US" sz="32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Rectangle 3" descr="Папирус">
            <a:extLst>
              <a:ext uri="{FF2B5EF4-FFF2-40B4-BE49-F238E27FC236}">
                <a16:creationId xmlns:a16="http://schemas.microsoft.com/office/drawing/2014/main" id="{EDC1D6CA-6841-7211-AD88-2C547027F038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050" y="642602"/>
            <a:ext cx="9105900" cy="6098766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uk-UA" sz="1800" kern="100" dirty="0">
              <a:solidFill>
                <a:srgbClr val="292929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оцінки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персоналу –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комплекс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дій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заходів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оцінки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персоналу,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проводять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певною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періодичністю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чіткій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послідовності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конкретних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посад (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груп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співробітників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UA" sz="1800" b="1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Ефективна</a:t>
            </a:r>
            <a:r>
              <a:rPr lang="ru-UA" sz="1800" b="1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система </a:t>
            </a:r>
            <a:r>
              <a:rPr lang="ru-UA" sz="1800" b="1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оцінки</a:t>
            </a:r>
            <a:r>
              <a:rPr lang="ru-UA" sz="1800" b="1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b="1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має</a:t>
            </a:r>
            <a:r>
              <a:rPr lang="ru-UA" sz="1800" b="1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b="1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такі</a:t>
            </a:r>
            <a:r>
              <a:rPr lang="ru-UA" sz="1800" b="1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характеристики:</a:t>
            </a:r>
            <a:endParaRPr lang="ru-UA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UA" sz="1800" b="1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</a:t>
            </a:r>
            <a:r>
              <a:rPr lang="ru-UA" sz="1800" b="1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дієва</a:t>
            </a:r>
            <a:r>
              <a:rPr lang="ru-UA" sz="1800" b="1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результат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оцінки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персоналу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забезпечує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чіткий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зв'язок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результатів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її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оплати,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високий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рівень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мотивації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розуміння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основних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потреб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співробітників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UA" sz="1800" b="1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практична 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фахівці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проводять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оцінку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оцінювачі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та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працівники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яких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оцінюють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приймають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критерії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правила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оцінки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вважають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зручними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справедливими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UA" sz="1800" b="1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</a:t>
            </a:r>
            <a:r>
              <a:rPr lang="ru-UA" sz="1800" b="1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зрозуміла</a:t>
            </a:r>
            <a:r>
              <a:rPr lang="ru-UA" sz="1800" b="1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оцінювачі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розуміють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оцінки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робочих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результатів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належно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використовують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отриману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інформацію</a:t>
            </a:r>
            <a:r>
              <a:rPr lang="ru-UA" sz="1800" kern="100" dirty="0">
                <a:solidFill>
                  <a:srgbClr val="292929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E55222-3CA1-C124-2807-76C3D46A9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043" y="-155490"/>
            <a:ext cx="687907" cy="690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598828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descr="Зеленый мрамор">
            <a:extLst>
              <a:ext uri="{FF2B5EF4-FFF2-40B4-BE49-F238E27FC236}">
                <a16:creationId xmlns:a16="http://schemas.microsoft.com/office/drawing/2014/main" id="{819B1E3F-28F3-A074-F9C7-FA754E33C2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57316"/>
            <a:ext cx="9144000" cy="785091"/>
          </a:xfrm>
          <a:solidFill>
            <a:srgbClr val="3399FF"/>
          </a:solidFill>
        </p:spPr>
        <p:txBody>
          <a:bodyPr/>
          <a:lstStyle/>
          <a:p>
            <a:pPr algn="ctr"/>
            <a:r>
              <a:rPr lang="uk-UA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Цілі та методи оцінки</a:t>
            </a:r>
            <a:endParaRPr lang="ru-RU" altLang="en-US" sz="32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Rectangle 3" descr="Папирус">
            <a:extLst>
              <a:ext uri="{FF2B5EF4-FFF2-40B4-BE49-F238E27FC236}">
                <a16:creationId xmlns:a16="http://schemas.microsoft.com/office/drawing/2014/main" id="{EDC1D6CA-6841-7211-AD88-2C547027F038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050" y="627776"/>
            <a:ext cx="9105900" cy="6230224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en-US" sz="2000" dirty="0" err="1">
                <a:latin typeface="+mj-lt"/>
              </a:rPr>
              <a:t>Якщо</a:t>
            </a:r>
            <a:r>
              <a:rPr lang="ru-RU" altLang="en-US" sz="2000" dirty="0">
                <a:latin typeface="+mj-lt"/>
              </a:rPr>
              <a:t> </a:t>
            </a:r>
            <a:r>
              <a:rPr lang="ru-RU" altLang="en-US" sz="2000" dirty="0" err="1">
                <a:latin typeface="+mj-lt"/>
              </a:rPr>
              <a:t>було</a:t>
            </a:r>
            <a:r>
              <a:rPr lang="ru-RU" altLang="en-US" sz="2000" dirty="0">
                <a:latin typeface="+mj-lt"/>
              </a:rPr>
              <a:t> </a:t>
            </a:r>
            <a:r>
              <a:rPr lang="ru-RU" altLang="en-US" sz="2000" dirty="0" err="1">
                <a:latin typeface="+mj-lt"/>
              </a:rPr>
              <a:t>прийнято</a:t>
            </a:r>
            <a:r>
              <a:rPr lang="ru-RU" altLang="en-US" sz="2000" dirty="0">
                <a:latin typeface="+mj-lt"/>
              </a:rPr>
              <a:t> </a:t>
            </a:r>
            <a:r>
              <a:rPr lang="ru-RU" altLang="en-US" sz="2000" dirty="0" err="1">
                <a:latin typeface="+mj-lt"/>
              </a:rPr>
              <a:t>рішення</a:t>
            </a:r>
            <a:r>
              <a:rPr lang="ru-RU" altLang="en-US" sz="2000" dirty="0">
                <a:latin typeface="+mj-lt"/>
              </a:rPr>
              <a:t> провести </a:t>
            </a:r>
            <a:r>
              <a:rPr lang="ru-RU" altLang="en-US" sz="2000" dirty="0" err="1">
                <a:latin typeface="+mj-lt"/>
              </a:rPr>
              <a:t>оцінку</a:t>
            </a:r>
            <a:r>
              <a:rPr lang="ru-RU" altLang="en-US" sz="2000" dirty="0">
                <a:latin typeface="+mj-lt"/>
              </a:rPr>
              <a:t> персоналу в </a:t>
            </a:r>
            <a:r>
              <a:rPr lang="ru-RU" altLang="en-US" sz="2000" dirty="0" err="1">
                <a:latin typeface="+mj-lt"/>
              </a:rPr>
              <a:t>організації</a:t>
            </a:r>
            <a:r>
              <a:rPr lang="ru-RU" altLang="en-US" sz="2000" dirty="0">
                <a:latin typeface="+mj-lt"/>
              </a:rPr>
              <a:t>, </a:t>
            </a:r>
            <a:r>
              <a:rPr lang="ru-RU" altLang="en-US" sz="2000" dirty="0" err="1">
                <a:latin typeface="+mj-lt"/>
              </a:rPr>
              <a:t>спочатку</a:t>
            </a:r>
            <a:r>
              <a:rPr lang="ru-RU" altLang="en-US" sz="2000" dirty="0">
                <a:latin typeface="+mj-lt"/>
              </a:rPr>
              <a:t> </a:t>
            </a:r>
            <a:r>
              <a:rPr lang="ru-RU" altLang="en-US" sz="2000" dirty="0" err="1">
                <a:latin typeface="+mj-lt"/>
              </a:rPr>
              <a:t>визнаються</a:t>
            </a:r>
            <a:r>
              <a:rPr lang="ru-RU" altLang="en-US" sz="2000" dirty="0">
                <a:latin typeface="+mj-lt"/>
              </a:rPr>
              <a:t> </a:t>
            </a:r>
            <a:r>
              <a:rPr lang="ru-RU" altLang="en-US" sz="2000" dirty="0" err="1">
                <a:latin typeface="+mj-lt"/>
              </a:rPr>
              <a:t>цілі</a:t>
            </a:r>
            <a:r>
              <a:rPr lang="ru-RU" altLang="en-US" sz="2000" dirty="0">
                <a:latin typeface="+mj-lt"/>
              </a:rPr>
              <a:t> </a:t>
            </a:r>
            <a:r>
              <a:rPr lang="ru-RU" altLang="en-US" sz="2000" dirty="0" err="1">
                <a:latin typeface="+mj-lt"/>
              </a:rPr>
              <a:t>цієї</a:t>
            </a:r>
            <a:r>
              <a:rPr lang="ru-RU" altLang="en-US" sz="2000" dirty="0">
                <a:latin typeface="+mj-lt"/>
              </a:rPr>
              <a:t> </a:t>
            </a:r>
            <a:r>
              <a:rPr lang="ru-RU" altLang="en-US" sz="2000" dirty="0" err="1">
                <a:latin typeface="+mj-lt"/>
              </a:rPr>
              <a:t>оцінки</a:t>
            </a:r>
            <a:r>
              <a:rPr lang="ru-RU" altLang="en-US" sz="2000" dirty="0">
                <a:latin typeface="+mj-lt"/>
              </a:rPr>
              <a:t>.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en-US" sz="2000" b="1" dirty="0">
                <a:latin typeface="+mj-lt"/>
              </a:rPr>
              <a:t>Часто </a:t>
            </a:r>
            <a:r>
              <a:rPr lang="ru-RU" altLang="en-US" sz="2000" b="1" dirty="0" err="1">
                <a:latin typeface="+mj-lt"/>
              </a:rPr>
              <a:t>оцінку</a:t>
            </a:r>
            <a:r>
              <a:rPr lang="ru-RU" altLang="en-US" sz="2000" b="1" dirty="0">
                <a:latin typeface="+mj-lt"/>
              </a:rPr>
              <a:t> персоналу </a:t>
            </a:r>
            <a:r>
              <a:rPr lang="ru-RU" altLang="en-US" sz="2000" b="1" dirty="0" err="1">
                <a:latin typeface="+mj-lt"/>
              </a:rPr>
              <a:t>проводять</a:t>
            </a:r>
            <a:r>
              <a:rPr lang="ru-RU" altLang="en-US" sz="2000" b="1" dirty="0">
                <a:latin typeface="+mj-lt"/>
              </a:rPr>
              <a:t> для: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en-US" sz="2000" b="1" dirty="0">
                <a:latin typeface="+mj-lt"/>
              </a:rPr>
              <a:t>• </a:t>
            </a:r>
            <a:r>
              <a:rPr lang="ru-RU" altLang="en-US" sz="2000" b="1" dirty="0" err="1">
                <a:latin typeface="+mj-lt"/>
              </a:rPr>
              <a:t>оцінки</a:t>
            </a:r>
            <a:r>
              <a:rPr lang="ru-RU" altLang="en-US" sz="2000" b="1" dirty="0">
                <a:latin typeface="+mj-lt"/>
              </a:rPr>
              <a:t> </a:t>
            </a:r>
            <a:r>
              <a:rPr lang="ru-RU" altLang="en-US" sz="2000" b="1" dirty="0" err="1">
                <a:latin typeface="+mj-lt"/>
              </a:rPr>
              <a:t>потенційних</a:t>
            </a:r>
            <a:r>
              <a:rPr lang="ru-RU" altLang="en-US" sz="2000" b="1" dirty="0">
                <a:latin typeface="+mj-lt"/>
              </a:rPr>
              <a:t> </a:t>
            </a:r>
            <a:r>
              <a:rPr lang="ru-RU" altLang="en-US" sz="2000" b="1" dirty="0" err="1">
                <a:latin typeface="+mj-lt"/>
              </a:rPr>
              <a:t>можливостей</a:t>
            </a:r>
            <a:r>
              <a:rPr lang="ru-RU" altLang="en-US" sz="2000" b="1" dirty="0">
                <a:latin typeface="+mj-lt"/>
              </a:rPr>
              <a:t> </a:t>
            </a:r>
            <a:r>
              <a:rPr lang="ru-RU" altLang="en-US" sz="2000" b="1" dirty="0" err="1">
                <a:latin typeface="+mj-lt"/>
              </a:rPr>
              <a:t>працівника</a:t>
            </a:r>
            <a:r>
              <a:rPr lang="ru-RU" altLang="en-US" sz="2000" b="1" dirty="0">
                <a:latin typeface="+mj-lt"/>
              </a:rPr>
              <a:t>;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en-US" sz="2000" b="1" dirty="0">
                <a:latin typeface="+mj-lt"/>
              </a:rPr>
              <a:t>• </a:t>
            </a:r>
            <a:r>
              <a:rPr lang="ru-RU" altLang="en-US" sz="2000" b="1" dirty="0" err="1">
                <a:latin typeface="+mj-lt"/>
              </a:rPr>
              <a:t>оцінки</a:t>
            </a:r>
            <a:r>
              <a:rPr lang="ru-RU" altLang="en-US" sz="2000" b="1" dirty="0">
                <a:latin typeface="+mj-lt"/>
              </a:rPr>
              <a:t> </a:t>
            </a:r>
            <a:r>
              <a:rPr lang="ru-RU" altLang="en-US" sz="2000" b="1" dirty="0" err="1">
                <a:latin typeface="+mj-lt"/>
              </a:rPr>
              <a:t>професійної</a:t>
            </a:r>
            <a:r>
              <a:rPr lang="ru-RU" altLang="en-US" sz="2000" b="1" dirty="0">
                <a:latin typeface="+mj-lt"/>
              </a:rPr>
              <a:t> </a:t>
            </a:r>
            <a:r>
              <a:rPr lang="ru-RU" altLang="en-US" sz="2000" b="1" dirty="0" err="1">
                <a:latin typeface="+mj-lt"/>
              </a:rPr>
              <a:t>компетенції</a:t>
            </a:r>
            <a:r>
              <a:rPr lang="ru-RU" altLang="en-US" sz="2000" b="1" dirty="0">
                <a:latin typeface="+mj-lt"/>
              </a:rPr>
              <a:t>;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en-US" sz="2000" b="1" dirty="0">
                <a:latin typeface="+mj-lt"/>
              </a:rPr>
              <a:t>• </a:t>
            </a:r>
            <a:r>
              <a:rPr lang="ru-RU" altLang="en-US" sz="2000" b="1" dirty="0" err="1">
                <a:latin typeface="+mj-lt"/>
              </a:rPr>
              <a:t>оцінки</a:t>
            </a:r>
            <a:r>
              <a:rPr lang="ru-RU" altLang="en-US" sz="2000" b="1" dirty="0">
                <a:latin typeface="+mj-lt"/>
              </a:rPr>
              <a:t> </a:t>
            </a:r>
            <a:r>
              <a:rPr lang="ru-RU" altLang="en-US" sz="2000" b="1" dirty="0" err="1">
                <a:latin typeface="+mj-lt"/>
              </a:rPr>
              <a:t>відповідності</a:t>
            </a:r>
            <a:r>
              <a:rPr lang="ru-RU" altLang="en-US" sz="2000" b="1" dirty="0">
                <a:latin typeface="+mj-lt"/>
              </a:rPr>
              <a:t> </a:t>
            </a:r>
            <a:r>
              <a:rPr lang="ru-RU" altLang="en-US" sz="2000" b="1" dirty="0" err="1">
                <a:latin typeface="+mj-lt"/>
              </a:rPr>
              <a:t>процесу</a:t>
            </a:r>
            <a:r>
              <a:rPr lang="ru-RU" altLang="en-US" sz="2000" b="1" dirty="0">
                <a:latin typeface="+mj-lt"/>
              </a:rPr>
              <a:t> </a:t>
            </a:r>
            <a:r>
              <a:rPr lang="ru-RU" altLang="en-US" sz="2000" b="1" dirty="0" err="1">
                <a:latin typeface="+mj-lt"/>
              </a:rPr>
              <a:t>виконання</a:t>
            </a:r>
            <a:r>
              <a:rPr lang="ru-RU" altLang="en-US" sz="2000" b="1" dirty="0">
                <a:latin typeface="+mj-lt"/>
              </a:rPr>
              <a:t> </a:t>
            </a:r>
            <a:r>
              <a:rPr lang="ru-RU" altLang="en-US" sz="2000" b="1" dirty="0" err="1">
                <a:latin typeface="+mj-lt"/>
              </a:rPr>
              <a:t>роботи</a:t>
            </a:r>
            <a:r>
              <a:rPr lang="ru-RU" altLang="en-US" sz="2000" b="1" dirty="0">
                <a:latin typeface="+mj-lt"/>
              </a:rPr>
              <a:t> </a:t>
            </a:r>
            <a:r>
              <a:rPr lang="ru-RU" altLang="en-US" sz="2000" b="1" dirty="0" err="1">
                <a:latin typeface="+mj-lt"/>
              </a:rPr>
              <a:t>запроектованому</a:t>
            </a:r>
            <a:r>
              <a:rPr lang="ru-RU" altLang="en-US" sz="2000" b="1" dirty="0">
                <a:latin typeface="+mj-lt"/>
              </a:rPr>
              <a:t> </a:t>
            </a:r>
            <a:r>
              <a:rPr lang="ru-RU" altLang="en-US" sz="2000" b="1" dirty="0" err="1">
                <a:latin typeface="+mj-lt"/>
              </a:rPr>
              <a:t>процесу</a:t>
            </a:r>
            <a:r>
              <a:rPr lang="ru-RU" altLang="en-US" sz="2000" b="1" dirty="0">
                <a:latin typeface="+mj-lt"/>
              </a:rPr>
              <a:t>;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en-US" sz="2000" b="1" dirty="0">
                <a:latin typeface="+mj-lt"/>
              </a:rPr>
              <a:t>• </a:t>
            </a:r>
            <a:r>
              <a:rPr lang="ru-RU" altLang="en-US" sz="2000" b="1" dirty="0" err="1">
                <a:latin typeface="+mj-lt"/>
              </a:rPr>
              <a:t>оцінки</a:t>
            </a:r>
            <a:r>
              <a:rPr lang="ru-RU" altLang="en-US" sz="2000" b="1" dirty="0">
                <a:latin typeface="+mj-lt"/>
              </a:rPr>
              <a:t> </a:t>
            </a:r>
            <a:r>
              <a:rPr lang="ru-RU" altLang="en-US" sz="2000" b="1" dirty="0" err="1">
                <a:latin typeface="+mj-lt"/>
              </a:rPr>
              <a:t>відповідності</a:t>
            </a:r>
            <a:r>
              <a:rPr lang="ru-RU" altLang="en-US" sz="2000" b="1" dirty="0">
                <a:latin typeface="+mj-lt"/>
              </a:rPr>
              <a:t> </a:t>
            </a:r>
            <a:r>
              <a:rPr lang="ru-RU" altLang="en-US" sz="2000" b="1" dirty="0" err="1">
                <a:latin typeface="+mj-lt"/>
              </a:rPr>
              <a:t>результатів</a:t>
            </a:r>
            <a:r>
              <a:rPr lang="ru-RU" altLang="en-US" sz="2000" b="1" dirty="0">
                <a:latin typeface="+mj-lt"/>
              </a:rPr>
              <a:t> </a:t>
            </a:r>
            <a:r>
              <a:rPr lang="ru-RU" altLang="en-US" sz="2000" b="1" dirty="0" err="1">
                <a:latin typeface="+mj-lt"/>
              </a:rPr>
              <a:t>праці</a:t>
            </a:r>
            <a:r>
              <a:rPr lang="ru-RU" altLang="en-US" sz="2000" b="1" dirty="0">
                <a:latin typeface="+mj-lt"/>
              </a:rPr>
              <a:t> </a:t>
            </a:r>
            <a:r>
              <a:rPr lang="ru-RU" altLang="en-US" sz="2000" b="1" dirty="0" err="1">
                <a:latin typeface="+mj-lt"/>
              </a:rPr>
              <a:t>нормативним</a:t>
            </a:r>
            <a:r>
              <a:rPr lang="ru-RU" altLang="en-US" sz="2000" b="1" dirty="0">
                <a:latin typeface="+mj-lt"/>
              </a:rPr>
              <a:t> </a:t>
            </a:r>
            <a:r>
              <a:rPr lang="ru-RU" altLang="en-US" sz="2000" b="1" dirty="0" err="1">
                <a:latin typeface="+mj-lt"/>
              </a:rPr>
              <a:t>вимогам</a:t>
            </a:r>
            <a:r>
              <a:rPr lang="ru-RU" altLang="en-US" sz="2000" b="1" dirty="0">
                <a:latin typeface="+mj-lt"/>
              </a:rPr>
              <a:t>, </a:t>
            </a:r>
            <a:r>
              <a:rPr lang="ru-RU" altLang="en-US" sz="2000" b="1" dirty="0" err="1">
                <a:latin typeface="+mj-lt"/>
              </a:rPr>
              <a:t>запланованим</a:t>
            </a:r>
            <a:r>
              <a:rPr lang="ru-RU" altLang="en-US" sz="2000" b="1" dirty="0">
                <a:latin typeface="+mj-lt"/>
              </a:rPr>
              <a:t> </a:t>
            </a:r>
            <a:r>
              <a:rPr lang="ru-RU" altLang="en-US" sz="2000" b="1" dirty="0" err="1">
                <a:latin typeface="+mj-lt"/>
              </a:rPr>
              <a:t>показникам</a:t>
            </a:r>
            <a:r>
              <a:rPr lang="ru-RU" altLang="en-US" sz="2000" b="1" dirty="0">
                <a:latin typeface="+mj-lt"/>
              </a:rPr>
              <a:t>, </a:t>
            </a:r>
            <a:r>
              <a:rPr lang="ru-RU" altLang="en-US" sz="2000" b="1" dirty="0" err="1">
                <a:latin typeface="+mj-lt"/>
              </a:rPr>
              <a:t>поставленим</a:t>
            </a:r>
            <a:r>
              <a:rPr lang="ru-RU" altLang="en-US" sz="2000" b="1" dirty="0">
                <a:latin typeface="+mj-lt"/>
              </a:rPr>
              <a:t> </a:t>
            </a:r>
            <a:r>
              <a:rPr lang="ru-RU" altLang="en-US" sz="2000" b="1" dirty="0" err="1">
                <a:latin typeface="+mj-lt"/>
              </a:rPr>
              <a:t>цілям</a:t>
            </a:r>
            <a:r>
              <a:rPr lang="ru-RU" altLang="en-US" sz="2000" b="1" dirty="0">
                <a:latin typeface="+mj-lt"/>
              </a:rPr>
              <a:t>;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en-US" sz="2000" b="1" dirty="0">
                <a:latin typeface="+mj-lt"/>
              </a:rPr>
              <a:t>• </a:t>
            </a:r>
            <a:r>
              <a:rPr lang="ru-RU" altLang="en-US" sz="2000" b="1" dirty="0" err="1">
                <a:latin typeface="+mj-lt"/>
              </a:rPr>
              <a:t>мотивування</a:t>
            </a:r>
            <a:r>
              <a:rPr lang="ru-RU" altLang="en-US" sz="2000" b="1" dirty="0">
                <a:latin typeface="+mj-lt"/>
              </a:rPr>
              <a:t> </a:t>
            </a:r>
            <a:r>
              <a:rPr lang="ru-RU" altLang="en-US" sz="2000" b="1" dirty="0" err="1">
                <a:latin typeface="+mj-lt"/>
              </a:rPr>
              <a:t>працівника</a:t>
            </a:r>
            <a:r>
              <a:rPr lang="ru-RU" altLang="en-US" sz="2000" b="1" dirty="0">
                <a:latin typeface="+mj-lt"/>
              </a:rPr>
              <a:t>.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ru-RU" altLang="en-US" sz="2000" b="1" i="1" dirty="0">
              <a:solidFill>
                <a:srgbClr val="FF0000"/>
              </a:solidFill>
              <a:latin typeface="+mj-lt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en-US" sz="2000" dirty="0">
                <a:latin typeface="+mj-lt"/>
              </a:rPr>
              <a:t>Метод </a:t>
            </a:r>
            <a:r>
              <a:rPr lang="ru-RU" altLang="en-US" sz="2000" dirty="0" err="1">
                <a:latin typeface="+mj-lt"/>
              </a:rPr>
              <a:t>оцінки</a:t>
            </a:r>
            <a:r>
              <a:rPr lang="ru-RU" altLang="en-US" sz="2000" dirty="0">
                <a:latin typeface="+mj-lt"/>
              </a:rPr>
              <a:t> персоналу </a:t>
            </a:r>
            <a:r>
              <a:rPr lang="ru-RU" altLang="en-US" sz="2000" dirty="0" err="1">
                <a:latin typeface="+mj-lt"/>
              </a:rPr>
              <a:t>обирають</a:t>
            </a:r>
            <a:r>
              <a:rPr lang="ru-RU" altLang="en-US" sz="2000" dirty="0">
                <a:latin typeface="+mj-lt"/>
              </a:rPr>
              <a:t> </a:t>
            </a:r>
            <a:r>
              <a:rPr lang="ru-RU" altLang="en-US" sz="2000" dirty="0" err="1">
                <a:latin typeface="+mj-lt"/>
              </a:rPr>
              <a:t>залежно</a:t>
            </a:r>
            <a:r>
              <a:rPr lang="ru-RU" altLang="en-US" sz="2000" dirty="0">
                <a:latin typeface="+mj-lt"/>
              </a:rPr>
              <a:t> </a:t>
            </a:r>
            <a:r>
              <a:rPr lang="ru-RU" altLang="en-US" sz="2000" dirty="0" err="1">
                <a:latin typeface="+mj-lt"/>
              </a:rPr>
              <a:t>від</a:t>
            </a:r>
            <a:r>
              <a:rPr lang="ru-RU" altLang="en-US" sz="2000" dirty="0">
                <a:latin typeface="+mj-lt"/>
              </a:rPr>
              <a:t> </a:t>
            </a:r>
            <a:r>
              <a:rPr lang="ru-RU" altLang="en-US" sz="2000" dirty="0" err="1">
                <a:latin typeface="+mj-lt"/>
              </a:rPr>
              <a:t>параметрів</a:t>
            </a:r>
            <a:r>
              <a:rPr lang="ru-RU" altLang="en-US" sz="2000" dirty="0">
                <a:latin typeface="+mj-lt"/>
              </a:rPr>
              <a:t> </a:t>
            </a:r>
            <a:r>
              <a:rPr lang="ru-RU" altLang="en-US" sz="2000" dirty="0" err="1">
                <a:latin typeface="+mj-lt"/>
              </a:rPr>
              <a:t>дослідження</a:t>
            </a:r>
            <a:r>
              <a:rPr lang="ru-RU" altLang="en-US" sz="2000" dirty="0">
                <a:latin typeface="+mj-lt"/>
              </a:rPr>
              <a:t>, </a:t>
            </a:r>
            <a:r>
              <a:rPr lang="ru-RU" altLang="en-US" sz="2000" dirty="0" err="1">
                <a:latin typeface="+mj-lt"/>
              </a:rPr>
              <a:t>чисельності</a:t>
            </a:r>
            <a:r>
              <a:rPr lang="ru-RU" altLang="en-US" sz="2000" dirty="0">
                <a:latin typeface="+mj-lt"/>
              </a:rPr>
              <a:t> персоналу, </a:t>
            </a:r>
            <a:r>
              <a:rPr lang="ru-RU" altLang="en-US" sz="2000" dirty="0" err="1">
                <a:latin typeface="+mj-lt"/>
              </a:rPr>
              <a:t>що</a:t>
            </a:r>
            <a:r>
              <a:rPr lang="ru-RU" altLang="en-US" sz="2000" dirty="0">
                <a:latin typeface="+mj-lt"/>
              </a:rPr>
              <a:t> </a:t>
            </a:r>
            <a:r>
              <a:rPr lang="ru-RU" altLang="en-US" sz="2000" dirty="0" err="1">
                <a:latin typeface="+mj-lt"/>
              </a:rPr>
              <a:t>оцінюється</a:t>
            </a:r>
            <a:r>
              <a:rPr lang="ru-RU" altLang="en-US" sz="2000" dirty="0">
                <a:latin typeface="+mj-lt"/>
              </a:rPr>
              <a:t>, і </a:t>
            </a:r>
            <a:r>
              <a:rPr lang="ru-RU" altLang="en-US" sz="2000" dirty="0" err="1">
                <a:latin typeface="+mj-lt"/>
              </a:rPr>
              <a:t>кваліфікації</a:t>
            </a:r>
            <a:r>
              <a:rPr lang="ru-RU" altLang="en-US" sz="2000" dirty="0">
                <a:latin typeface="+mj-lt"/>
              </a:rPr>
              <a:t> </a:t>
            </a:r>
            <a:r>
              <a:rPr lang="ru-RU" altLang="en-US" sz="2000" dirty="0" err="1">
                <a:latin typeface="+mj-lt"/>
              </a:rPr>
              <a:t>спеціаліста</a:t>
            </a:r>
            <a:r>
              <a:rPr lang="ru-RU" altLang="en-US" sz="2000" dirty="0">
                <a:latin typeface="+mj-lt"/>
              </a:rPr>
              <a:t>, </a:t>
            </a:r>
            <a:r>
              <a:rPr lang="ru-RU" altLang="en-US" sz="2000" dirty="0" err="1">
                <a:latin typeface="+mj-lt"/>
              </a:rPr>
              <a:t>відповідального</a:t>
            </a:r>
            <a:r>
              <a:rPr lang="ru-RU" altLang="en-US" sz="2000" dirty="0">
                <a:latin typeface="+mj-lt"/>
              </a:rPr>
              <a:t> за </a:t>
            </a:r>
            <a:r>
              <a:rPr lang="ru-RU" altLang="en-US" sz="2000" dirty="0" err="1">
                <a:latin typeface="+mj-lt"/>
              </a:rPr>
              <a:t>проведення</a:t>
            </a:r>
            <a:r>
              <a:rPr lang="ru-RU" altLang="en-US" sz="2000" dirty="0">
                <a:latin typeface="+mj-lt"/>
              </a:rPr>
              <a:t> </a:t>
            </a:r>
            <a:r>
              <a:rPr lang="ru-RU" altLang="en-US" sz="2000" dirty="0" err="1">
                <a:latin typeface="+mj-lt"/>
              </a:rPr>
              <a:t>оцінки</a:t>
            </a:r>
            <a:r>
              <a:rPr lang="ru-RU" altLang="en-US" sz="2000" dirty="0">
                <a:latin typeface="+mj-lt"/>
              </a:rPr>
              <a:t> персоналу.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ru-RU" altLang="en-US" sz="2000" dirty="0">
              <a:latin typeface="+mj-lt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en-US" sz="2000" b="1" dirty="0">
                <a:latin typeface="+mj-lt"/>
              </a:rPr>
              <a:t>За </a:t>
            </a:r>
            <a:r>
              <a:rPr lang="ru-RU" altLang="en-US" sz="2000" b="1" dirty="0" err="1">
                <a:latin typeface="+mj-lt"/>
              </a:rPr>
              <a:t>спрямованістю</a:t>
            </a:r>
            <a:r>
              <a:rPr lang="ru-RU" altLang="en-US" sz="2000" b="1" dirty="0">
                <a:latin typeface="+mj-lt"/>
              </a:rPr>
              <a:t> </a:t>
            </a:r>
            <a:r>
              <a:rPr lang="ru-RU" altLang="en-US" sz="2000" b="1" dirty="0" err="1">
                <a:latin typeface="+mj-lt"/>
              </a:rPr>
              <a:t>розрізняють</a:t>
            </a:r>
            <a:r>
              <a:rPr lang="ru-RU" altLang="en-US" sz="2000" b="1" dirty="0">
                <a:latin typeface="+mj-lt"/>
              </a:rPr>
              <a:t> </a:t>
            </a:r>
            <a:r>
              <a:rPr lang="ru-RU" altLang="en-US" sz="2000" b="1" dirty="0" err="1">
                <a:latin typeface="+mj-lt"/>
              </a:rPr>
              <a:t>такі</a:t>
            </a:r>
            <a:r>
              <a:rPr lang="ru-RU" altLang="en-US" sz="2000" b="1" dirty="0">
                <a:latin typeface="+mj-lt"/>
              </a:rPr>
              <a:t> </a:t>
            </a:r>
            <a:r>
              <a:rPr lang="ru-RU" altLang="en-US" sz="2000" b="1" dirty="0" err="1">
                <a:latin typeface="+mj-lt"/>
              </a:rPr>
              <a:t>методи</a:t>
            </a:r>
            <a:r>
              <a:rPr lang="ru-RU" altLang="en-US" sz="2000" b="1" dirty="0">
                <a:latin typeface="+mj-lt"/>
              </a:rPr>
              <a:t> </a:t>
            </a:r>
            <a:r>
              <a:rPr lang="ru-RU" altLang="en-US" sz="2000" b="1" dirty="0" err="1">
                <a:latin typeface="+mj-lt"/>
              </a:rPr>
              <a:t>оцінки</a:t>
            </a:r>
            <a:r>
              <a:rPr lang="ru-RU" altLang="en-US" sz="2000" b="1" dirty="0">
                <a:latin typeface="+mj-lt"/>
              </a:rPr>
              <a:t> персоналу: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ru-RU" altLang="en-US" sz="2000" dirty="0">
                <a:latin typeface="+mj-lt"/>
              </a:rPr>
              <a:t>• </a:t>
            </a:r>
            <a:r>
              <a:rPr lang="ru-RU" altLang="en-US" sz="2000" b="1" dirty="0" err="1">
                <a:latin typeface="+mj-lt"/>
              </a:rPr>
              <a:t>якісні</a:t>
            </a:r>
            <a:r>
              <a:rPr lang="ru-RU" altLang="en-US" sz="2000" dirty="0">
                <a:latin typeface="+mj-lt"/>
              </a:rPr>
              <a:t> (</a:t>
            </a:r>
            <a:r>
              <a:rPr lang="ru-RU" altLang="en-US" sz="2000" dirty="0" err="1">
                <a:latin typeface="+mj-lt"/>
              </a:rPr>
              <a:t>оцінка</a:t>
            </a:r>
            <a:r>
              <a:rPr lang="ru-RU" altLang="en-US" sz="2000" dirty="0">
                <a:latin typeface="+mj-lt"/>
              </a:rPr>
              <a:t> </a:t>
            </a:r>
            <a:r>
              <a:rPr lang="ru-RU" altLang="en-US" sz="2000" dirty="0" err="1">
                <a:latin typeface="+mj-lt"/>
              </a:rPr>
              <a:t>аналізу</a:t>
            </a:r>
            <a:r>
              <a:rPr lang="ru-RU" altLang="en-US" sz="2000" dirty="0">
                <a:latin typeface="+mj-lt"/>
              </a:rPr>
              <a:t> </a:t>
            </a:r>
            <a:r>
              <a:rPr lang="ru-RU" altLang="en-US" sz="2000" dirty="0" err="1">
                <a:latin typeface="+mj-lt"/>
              </a:rPr>
              <a:t>праці</a:t>
            </a:r>
            <a:r>
              <a:rPr lang="ru-RU" altLang="en-US" sz="2000" dirty="0">
                <a:latin typeface="+mj-lt"/>
              </a:rPr>
              <a:t>, </a:t>
            </a:r>
            <a:r>
              <a:rPr lang="ru-RU" altLang="en-US" sz="2000" dirty="0" err="1">
                <a:latin typeface="+mj-lt"/>
              </a:rPr>
              <a:t>біографічний</a:t>
            </a:r>
            <a:r>
              <a:rPr lang="ru-RU" altLang="en-US" sz="2000" dirty="0">
                <a:latin typeface="+mj-lt"/>
              </a:rPr>
              <a:t> метод, </a:t>
            </a:r>
            <a:r>
              <a:rPr lang="ru-RU" altLang="en-US" sz="2000" dirty="0" err="1">
                <a:latin typeface="+mj-lt"/>
              </a:rPr>
              <a:t>матричний</a:t>
            </a:r>
            <a:r>
              <a:rPr lang="ru-RU" altLang="en-US" sz="2000" dirty="0">
                <a:latin typeface="+mj-lt"/>
              </a:rPr>
              <a:t> метод, метод </a:t>
            </a:r>
            <a:r>
              <a:rPr lang="ru-RU" altLang="en-US" sz="2000" dirty="0" err="1">
                <a:latin typeface="+mj-lt"/>
              </a:rPr>
              <a:t>системи</a:t>
            </a:r>
            <a:r>
              <a:rPr lang="ru-RU" altLang="en-US" sz="2000" dirty="0">
                <a:latin typeface="+mj-lt"/>
              </a:rPr>
              <a:t> </a:t>
            </a:r>
            <a:r>
              <a:rPr lang="ru-RU" altLang="en-US" sz="2000" dirty="0" err="1">
                <a:latin typeface="+mj-lt"/>
              </a:rPr>
              <a:t>довільних</a:t>
            </a:r>
            <a:r>
              <a:rPr lang="ru-RU" altLang="en-US" sz="2000" dirty="0">
                <a:latin typeface="+mj-lt"/>
              </a:rPr>
              <a:t> характеристик, метод «360 </a:t>
            </a:r>
            <a:r>
              <a:rPr lang="ru-RU" altLang="en-US" sz="2000" dirty="0" err="1">
                <a:latin typeface="+mj-lt"/>
              </a:rPr>
              <a:t>градусів</a:t>
            </a:r>
            <a:r>
              <a:rPr lang="ru-RU" altLang="en-US" sz="2000" dirty="0">
                <a:latin typeface="+mj-lt"/>
              </a:rPr>
              <a:t>», </a:t>
            </a:r>
            <a:r>
              <a:rPr lang="ru-RU" altLang="en-US" sz="2000" dirty="0" err="1">
                <a:latin typeface="+mj-lt"/>
              </a:rPr>
              <a:t>групова</a:t>
            </a:r>
            <a:r>
              <a:rPr lang="ru-RU" altLang="en-US" sz="2000" dirty="0">
                <a:latin typeface="+mj-lt"/>
              </a:rPr>
              <a:t> </a:t>
            </a:r>
            <a:r>
              <a:rPr lang="ru-RU" altLang="en-US" sz="2000" dirty="0" err="1">
                <a:latin typeface="+mj-lt"/>
              </a:rPr>
              <a:t>дискусія</a:t>
            </a:r>
            <a:r>
              <a:rPr lang="ru-RU" altLang="en-US" sz="2000" dirty="0">
                <a:latin typeface="+mj-lt"/>
              </a:rPr>
              <a:t> </a:t>
            </a:r>
            <a:r>
              <a:rPr lang="ru-RU" altLang="en-US" sz="2000" dirty="0" err="1">
                <a:latin typeface="+mj-lt"/>
              </a:rPr>
              <a:t>тощо</a:t>
            </a:r>
            <a:r>
              <a:rPr lang="ru-RU" altLang="en-US" sz="2000" dirty="0">
                <a:latin typeface="+mj-lt"/>
              </a:rPr>
              <a:t>);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ru-RU" altLang="en-US" sz="2000" dirty="0">
                <a:latin typeface="+mj-lt"/>
              </a:rPr>
              <a:t>• </a:t>
            </a:r>
            <a:r>
              <a:rPr lang="ru-RU" altLang="en-US" sz="2000" b="1" dirty="0" err="1">
                <a:latin typeface="+mj-lt"/>
              </a:rPr>
              <a:t>кількісні</a:t>
            </a:r>
            <a:r>
              <a:rPr lang="ru-RU" altLang="en-US" sz="2000" dirty="0">
                <a:latin typeface="+mj-lt"/>
              </a:rPr>
              <a:t> (метод характеристик, метод </a:t>
            </a:r>
            <a:r>
              <a:rPr lang="ru-RU" altLang="en-US" sz="2000" dirty="0" err="1">
                <a:latin typeface="+mj-lt"/>
              </a:rPr>
              <a:t>стандартних</a:t>
            </a:r>
            <a:r>
              <a:rPr lang="ru-RU" altLang="en-US" sz="2000" dirty="0">
                <a:latin typeface="+mj-lt"/>
              </a:rPr>
              <a:t> </a:t>
            </a:r>
            <a:r>
              <a:rPr lang="ru-RU" altLang="en-US" sz="2000" dirty="0" err="1">
                <a:latin typeface="+mj-lt"/>
              </a:rPr>
              <a:t>оцінок</a:t>
            </a:r>
            <a:r>
              <a:rPr lang="ru-RU" altLang="en-US" sz="2000" dirty="0">
                <a:latin typeface="+mj-lt"/>
              </a:rPr>
              <a:t>; </a:t>
            </a:r>
            <a:r>
              <a:rPr lang="ru-RU" altLang="en-US" sz="2000" dirty="0" err="1">
                <a:latin typeface="+mj-lt"/>
              </a:rPr>
              <a:t>встановлення</a:t>
            </a:r>
            <a:r>
              <a:rPr lang="ru-RU" altLang="en-US" sz="2000" dirty="0">
                <a:latin typeface="+mj-lt"/>
              </a:rPr>
              <a:t> </a:t>
            </a:r>
            <a:r>
              <a:rPr lang="ru-RU" altLang="en-US" sz="2000" dirty="0" err="1">
                <a:latin typeface="+mj-lt"/>
              </a:rPr>
              <a:t>робочих</a:t>
            </a:r>
            <a:r>
              <a:rPr lang="ru-RU" altLang="en-US" sz="2000" dirty="0">
                <a:latin typeface="+mj-lt"/>
              </a:rPr>
              <a:t> </a:t>
            </a:r>
            <a:r>
              <a:rPr lang="ru-RU" altLang="en-US" sz="2000" dirty="0" err="1">
                <a:latin typeface="+mj-lt"/>
              </a:rPr>
              <a:t>стандартів</a:t>
            </a:r>
            <a:r>
              <a:rPr lang="ru-RU" altLang="en-US" sz="2000" dirty="0">
                <a:latin typeface="+mj-lt"/>
              </a:rPr>
              <a:t> і </a:t>
            </a:r>
            <a:r>
              <a:rPr lang="ru-RU" altLang="en-US" sz="2000" dirty="0" err="1">
                <a:latin typeface="+mj-lt"/>
              </a:rPr>
              <a:t>нормативів</a:t>
            </a:r>
            <a:r>
              <a:rPr lang="ru-RU" altLang="en-US" sz="2000" dirty="0">
                <a:latin typeface="+mj-lt"/>
              </a:rPr>
              <a:t>, метод </a:t>
            </a:r>
            <a:r>
              <a:rPr lang="ru-RU" altLang="en-US" sz="2000" dirty="0" err="1">
                <a:latin typeface="+mj-lt"/>
              </a:rPr>
              <a:t>експертної</a:t>
            </a:r>
            <a:r>
              <a:rPr lang="ru-RU" altLang="en-US" sz="2000" dirty="0">
                <a:latin typeface="+mj-lt"/>
              </a:rPr>
              <a:t> </a:t>
            </a:r>
            <a:r>
              <a:rPr lang="ru-RU" altLang="en-US" sz="2000" dirty="0" err="1">
                <a:latin typeface="+mj-lt"/>
              </a:rPr>
              <a:t>оцінки</a:t>
            </a:r>
            <a:r>
              <a:rPr lang="ru-RU" altLang="en-US" sz="2000" dirty="0">
                <a:latin typeface="+mj-lt"/>
              </a:rPr>
              <a:t>, </a:t>
            </a:r>
            <a:r>
              <a:rPr lang="ru-RU" altLang="en-US" sz="2000" dirty="0" err="1">
                <a:latin typeface="+mj-lt"/>
              </a:rPr>
              <a:t>оцінка</a:t>
            </a:r>
            <a:r>
              <a:rPr lang="ru-RU" altLang="en-US" sz="2000" dirty="0">
                <a:latin typeface="+mj-lt"/>
              </a:rPr>
              <a:t> </a:t>
            </a:r>
            <a:r>
              <a:rPr lang="ru-RU" altLang="en-US" sz="2000" dirty="0" err="1">
                <a:latin typeface="+mj-lt"/>
              </a:rPr>
              <a:t>лояльності</a:t>
            </a:r>
            <a:r>
              <a:rPr lang="ru-RU" altLang="en-US" sz="2000" dirty="0">
                <a:latin typeface="+mj-lt"/>
              </a:rPr>
              <a:t> </a:t>
            </a:r>
            <a:r>
              <a:rPr lang="ru-RU" altLang="en-US" sz="2000" dirty="0" err="1">
                <a:latin typeface="+mj-lt"/>
              </a:rPr>
              <a:t>співробітника</a:t>
            </a:r>
            <a:r>
              <a:rPr lang="ru-RU" altLang="en-US" sz="2000" dirty="0">
                <a:latin typeface="+mj-lt"/>
              </a:rPr>
              <a:t>, метод </a:t>
            </a:r>
            <a:r>
              <a:rPr lang="ru-RU" altLang="en-US" sz="2000" dirty="0" err="1">
                <a:latin typeface="+mj-lt"/>
              </a:rPr>
              <a:t>ранжирування</a:t>
            </a:r>
            <a:r>
              <a:rPr lang="ru-RU" altLang="en-US" sz="2000" dirty="0">
                <a:latin typeface="+mj-lt"/>
              </a:rPr>
              <a:t>, метод </a:t>
            </a:r>
            <a:r>
              <a:rPr lang="ru-RU" altLang="en-US" sz="2000" dirty="0" err="1">
                <a:latin typeface="+mj-lt"/>
              </a:rPr>
              <a:t>анкети</a:t>
            </a:r>
            <a:r>
              <a:rPr lang="ru-RU" altLang="en-US" sz="2000" dirty="0">
                <a:latin typeface="+mj-lt"/>
              </a:rPr>
              <a:t> </a:t>
            </a:r>
            <a:r>
              <a:rPr lang="ru-RU" altLang="en-US" sz="2000" dirty="0" err="1">
                <a:latin typeface="+mj-lt"/>
              </a:rPr>
              <a:t>заданого</a:t>
            </a:r>
            <a:r>
              <a:rPr lang="ru-RU" altLang="en-US" sz="2000" dirty="0">
                <a:latin typeface="+mj-lt"/>
              </a:rPr>
              <a:t> </a:t>
            </a:r>
            <a:r>
              <a:rPr lang="ru-RU" altLang="en-US" sz="2000" dirty="0" err="1">
                <a:latin typeface="+mj-lt"/>
              </a:rPr>
              <a:t>вибору</a:t>
            </a:r>
            <a:r>
              <a:rPr lang="ru-RU" altLang="en-US" sz="2000" dirty="0">
                <a:latin typeface="+mj-lt"/>
              </a:rPr>
              <a:t> </a:t>
            </a:r>
            <a:r>
              <a:rPr lang="ru-RU" altLang="en-US" sz="2000" dirty="0" err="1">
                <a:latin typeface="+mj-lt"/>
              </a:rPr>
              <a:t>тощо</a:t>
            </a:r>
            <a:r>
              <a:rPr lang="ru-RU" altLang="en-US" sz="2000" dirty="0">
                <a:latin typeface="+mj-lt"/>
              </a:rPr>
              <a:t>);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ru-RU" altLang="en-US" sz="2000" dirty="0">
                <a:latin typeface="+mj-lt"/>
              </a:rPr>
              <a:t>• </a:t>
            </a:r>
            <a:r>
              <a:rPr lang="ru-RU" altLang="en-US" sz="2000" b="1" dirty="0" err="1">
                <a:latin typeface="+mj-lt"/>
              </a:rPr>
              <a:t>комбіновані</a:t>
            </a:r>
            <a:r>
              <a:rPr lang="ru-RU" altLang="en-US" sz="2000" b="1" dirty="0">
                <a:latin typeface="+mj-lt"/>
              </a:rPr>
              <a:t> </a:t>
            </a:r>
            <a:r>
              <a:rPr lang="ru-RU" altLang="en-US" sz="2000" dirty="0">
                <a:latin typeface="+mj-lt"/>
              </a:rPr>
              <a:t>(</a:t>
            </a:r>
            <a:r>
              <a:rPr lang="ru-RU" altLang="en-US" sz="2000" dirty="0" err="1">
                <a:latin typeface="+mj-lt"/>
              </a:rPr>
              <a:t>оцінка</a:t>
            </a:r>
            <a:r>
              <a:rPr lang="ru-RU" altLang="en-US" sz="2000" dirty="0">
                <a:latin typeface="+mj-lt"/>
              </a:rPr>
              <a:t> </a:t>
            </a:r>
            <a:r>
              <a:rPr lang="ru-RU" altLang="en-US" sz="2000" dirty="0" err="1">
                <a:latin typeface="+mj-lt"/>
              </a:rPr>
              <a:t>оціночними</a:t>
            </a:r>
            <a:r>
              <a:rPr lang="ru-RU" altLang="en-US" sz="2000" dirty="0">
                <a:latin typeface="+mj-lt"/>
              </a:rPr>
              <a:t> центрами, </a:t>
            </a:r>
            <a:r>
              <a:rPr lang="ru-RU" altLang="en-US" sz="2000" dirty="0" err="1">
                <a:latin typeface="+mj-lt"/>
              </a:rPr>
              <a:t>тестування</a:t>
            </a:r>
            <a:r>
              <a:rPr lang="ru-RU" altLang="en-US" sz="2000" dirty="0">
                <a:latin typeface="+mj-lt"/>
              </a:rPr>
              <a:t>, метод </a:t>
            </a:r>
            <a:r>
              <a:rPr lang="ru-RU" altLang="en-US" sz="2000" dirty="0" err="1">
                <a:latin typeface="+mj-lt"/>
              </a:rPr>
              <a:t>суми</a:t>
            </a:r>
            <a:r>
              <a:rPr lang="ru-RU" altLang="en-US" sz="2000" dirty="0">
                <a:latin typeface="+mj-lt"/>
              </a:rPr>
              <a:t> </a:t>
            </a:r>
            <a:r>
              <a:rPr lang="ru-RU" altLang="en-US" sz="2000" dirty="0" err="1">
                <a:latin typeface="+mj-lt"/>
              </a:rPr>
              <a:t>оцінок</a:t>
            </a:r>
            <a:r>
              <a:rPr lang="ru-RU" altLang="en-US" sz="2000" dirty="0">
                <a:latin typeface="+mj-lt"/>
              </a:rPr>
              <a:t> </a:t>
            </a:r>
            <a:r>
              <a:rPr lang="ru-RU" altLang="en-US" sz="2000" dirty="0" err="1">
                <a:latin typeface="+mj-lt"/>
              </a:rPr>
              <a:t>тощо</a:t>
            </a:r>
            <a:r>
              <a:rPr lang="ru-RU" altLang="en-US" sz="2000" dirty="0">
                <a:latin typeface="+mj-lt"/>
              </a:rPr>
              <a:t>).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E55222-3CA1-C124-2807-76C3D46A9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043" y="-155490"/>
            <a:ext cx="687907" cy="690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432168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 descr="Папирус">
            <a:extLst>
              <a:ext uri="{FF2B5EF4-FFF2-40B4-BE49-F238E27FC236}">
                <a16:creationId xmlns:a16="http://schemas.microsoft.com/office/drawing/2014/main" id="{EDC1D6CA-6841-7211-AD88-2C547027F038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27278" y="940581"/>
            <a:ext cx="9105900" cy="6230224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r>
              <a:rPr lang="ru-RU" sz="2000" b="0" i="0" dirty="0" err="1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Лояльність</a:t>
            </a:r>
            <a:r>
              <a:rPr lang="ru-RU" sz="2000" b="0" i="0" dirty="0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 персоналу — </a:t>
            </a:r>
            <a:r>
              <a:rPr lang="ru-RU" sz="2000" b="0" i="0" dirty="0" err="1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це</a:t>
            </a:r>
            <a:r>
              <a:rPr lang="ru-RU" sz="2000" b="0" i="0" dirty="0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позитивне</a:t>
            </a:r>
            <a:r>
              <a:rPr lang="ru-RU" sz="2000" b="0" i="0" dirty="0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ставлення</a:t>
            </a:r>
            <a:r>
              <a:rPr lang="ru-RU" sz="2000" b="0" i="0" dirty="0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працівника</a:t>
            </a:r>
            <a:r>
              <a:rPr lang="ru-RU" sz="2000" b="0" i="0" dirty="0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або</a:t>
            </a:r>
            <a:r>
              <a:rPr lang="ru-RU" sz="2000" b="0" i="0" dirty="0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службовця</a:t>
            </a:r>
            <a:r>
              <a:rPr lang="ru-RU" sz="2000" b="0" i="0" dirty="0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 до </a:t>
            </a:r>
            <a:r>
              <a:rPr lang="ru-RU" sz="2000" b="0" i="0" dirty="0" err="1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керівництва</a:t>
            </a:r>
            <a:r>
              <a:rPr lang="ru-RU" sz="2000" b="0" i="0" dirty="0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ru-RU" sz="2000" b="0" i="0" dirty="0" err="1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політики</a:t>
            </a:r>
            <a:r>
              <a:rPr lang="ru-RU" sz="2000" b="0" i="0" dirty="0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організації</a:t>
            </a:r>
            <a:r>
              <a:rPr lang="ru-RU" sz="2000" b="0" i="0" dirty="0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 і </a:t>
            </a:r>
            <a:r>
              <a:rPr lang="ru-RU" sz="2000" b="0" i="0" dirty="0" err="1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колективу</a:t>
            </a:r>
            <a:r>
              <a:rPr lang="ru-RU" sz="2000" b="0" i="0" dirty="0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, в </a:t>
            </a:r>
            <a:r>
              <a:rPr lang="ru-RU" sz="2000" b="0" i="0" dirty="0" err="1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якому</a:t>
            </a:r>
            <a:r>
              <a:rPr lang="ru-RU" sz="2000" b="0" i="0" dirty="0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він</a:t>
            </a:r>
            <a:r>
              <a:rPr lang="ru-RU" sz="2000" b="0" i="0" dirty="0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працює</a:t>
            </a:r>
            <a:r>
              <a:rPr lang="ru-RU" sz="2000" b="0" i="0" dirty="0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. </a:t>
            </a:r>
          </a:p>
          <a:p>
            <a:pPr marL="0" indent="0">
              <a:buNone/>
            </a:pPr>
            <a:r>
              <a:rPr lang="ru-RU" sz="2000" b="0" i="0" dirty="0" err="1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Благонадійність</a:t>
            </a:r>
            <a:r>
              <a:rPr lang="ru-RU" sz="2000" b="0" i="0" dirty="0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 — </a:t>
            </a:r>
            <a:r>
              <a:rPr lang="ru-RU" sz="2000" b="0" i="0" dirty="0" err="1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це</a:t>
            </a:r>
            <a:r>
              <a:rPr lang="ru-RU" sz="2000" b="0" i="0" dirty="0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слідування</a:t>
            </a:r>
            <a:r>
              <a:rPr lang="ru-RU" sz="2000" b="0" i="0" dirty="0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загальноприйнятим</a:t>
            </a:r>
            <a:r>
              <a:rPr lang="ru-RU" sz="2000" b="0" i="0" dirty="0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 нормам в </a:t>
            </a:r>
            <a:r>
              <a:rPr lang="ru-RU" sz="2000" b="0" i="0" dirty="0" err="1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організації</a:t>
            </a:r>
            <a:r>
              <a:rPr lang="ru-RU" sz="2000" b="0" i="0" dirty="0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ru-RU" sz="2000" b="0" i="0" dirty="0" err="1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виконання</a:t>
            </a:r>
            <a:r>
              <a:rPr lang="ru-RU" sz="2000" b="0" i="0" dirty="0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роботи</a:t>
            </a:r>
            <a:r>
              <a:rPr lang="ru-RU" sz="2000" b="0" i="0" dirty="0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належним</a:t>
            </a:r>
            <a:r>
              <a:rPr lang="ru-RU" sz="2000" b="0" i="0" dirty="0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 чином для </a:t>
            </a:r>
            <a:r>
              <a:rPr lang="ru-RU" sz="2000" b="0" i="0" dirty="0" err="1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досягнення</a:t>
            </a:r>
            <a:r>
              <a:rPr lang="ru-RU" sz="2000" b="0" i="0" dirty="0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загальних</a:t>
            </a:r>
            <a:r>
              <a:rPr lang="ru-RU" sz="2000" b="0" i="0" dirty="0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sz="2000" b="0" i="0" dirty="0" err="1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цілей</a:t>
            </a:r>
            <a:r>
              <a:rPr lang="ru-RU" sz="2000" b="0" i="0" dirty="0">
                <a:solidFill>
                  <a:srgbClr val="292929"/>
                </a:solidFill>
                <a:effectLst/>
                <a:latin typeface="Tahoma" panose="020B0604030504040204" pitchFamily="34" charset="0"/>
              </a:rPr>
              <a:t>.</a:t>
            </a:r>
            <a:endParaRPr lang="en-US" sz="2500" dirty="0"/>
          </a:p>
          <a:p>
            <a:pPr marL="0" indent="0" eaLnBrk="1" hangingPunct="1">
              <a:spcBef>
                <a:spcPts val="0"/>
              </a:spcBef>
              <a:buNone/>
            </a:pPr>
            <a:endParaRPr lang="ru-RU" altLang="en-US" sz="2200" b="1" i="1" dirty="0"/>
          </a:p>
          <a:p>
            <a:pPr marL="0" indent="0">
              <a:buNone/>
            </a:pPr>
            <a:r>
              <a:rPr lang="ru-RU" sz="2200" dirty="0"/>
              <a:t>У кожному конкретному </a:t>
            </a:r>
            <a:r>
              <a:rPr lang="ru-RU" sz="2200" dirty="0" err="1"/>
              <a:t>випадку</a:t>
            </a:r>
            <a:r>
              <a:rPr lang="ru-RU" sz="2200" dirty="0"/>
              <a:t>, </a:t>
            </a:r>
            <a:r>
              <a:rPr lang="ru-RU" sz="2200" dirty="0" err="1"/>
              <a:t>стосовно</a:t>
            </a:r>
            <a:r>
              <a:rPr lang="ru-RU" sz="2200" dirty="0"/>
              <a:t> </a:t>
            </a:r>
            <a:r>
              <a:rPr lang="ru-RU" sz="2200" dirty="0" err="1"/>
              <a:t>окремих</a:t>
            </a:r>
            <a:r>
              <a:rPr lang="ru-RU" sz="2200" dirty="0"/>
              <a:t> людей і </a:t>
            </a:r>
            <a:r>
              <a:rPr lang="ru-RU" sz="2200" dirty="0" err="1"/>
              <a:t>щодо</a:t>
            </a:r>
            <a:r>
              <a:rPr lang="ru-RU" sz="2200" dirty="0"/>
              <a:t> </a:t>
            </a:r>
            <a:r>
              <a:rPr lang="ru-RU" sz="2200" dirty="0" err="1"/>
              <a:t>різних</a:t>
            </a:r>
            <a:r>
              <a:rPr lang="ru-RU" sz="2200" dirty="0"/>
              <a:t> </a:t>
            </a:r>
            <a:r>
              <a:rPr lang="ru-RU" sz="2200" dirty="0" err="1"/>
              <a:t>об'єктів</a:t>
            </a:r>
            <a:r>
              <a:rPr lang="ru-RU" sz="2200" dirty="0"/>
              <a:t> </a:t>
            </a:r>
            <a:r>
              <a:rPr lang="ru-RU" sz="2200" dirty="0" err="1"/>
              <a:t>лояльність</a:t>
            </a:r>
            <a:r>
              <a:rPr lang="ru-RU" sz="2200" dirty="0"/>
              <a:t> і </a:t>
            </a:r>
            <a:r>
              <a:rPr lang="ru-RU" sz="2200" dirty="0" err="1"/>
              <a:t>благонадійність</a:t>
            </a:r>
            <a:r>
              <a:rPr lang="ru-RU" sz="2200" dirty="0"/>
              <a:t> </a:t>
            </a:r>
            <a:r>
              <a:rPr lang="ru-RU" sz="2200" dirty="0" err="1"/>
              <a:t>можуть</a:t>
            </a:r>
            <a:r>
              <a:rPr lang="ru-RU" sz="2200" dirty="0"/>
              <a:t> </a:t>
            </a:r>
            <a:r>
              <a:rPr lang="ru-RU" sz="2200" dirty="0" err="1"/>
              <a:t>поєднуватися</a:t>
            </a:r>
            <a:r>
              <a:rPr lang="ru-RU" sz="2200" dirty="0"/>
              <a:t> </a:t>
            </a:r>
            <a:r>
              <a:rPr lang="ru-RU" sz="2200" dirty="0" err="1"/>
              <a:t>по-різному</a:t>
            </a:r>
            <a:r>
              <a:rPr lang="ru-RU" sz="2200" dirty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 err="1"/>
              <a:t>благонадійний</a:t>
            </a:r>
            <a:r>
              <a:rPr lang="ru-RU" sz="2200" dirty="0"/>
              <a:t> і </a:t>
            </a:r>
            <a:r>
              <a:rPr lang="ru-RU" sz="2200" dirty="0" err="1"/>
              <a:t>лояльний</a:t>
            </a:r>
            <a:r>
              <a:rPr lang="ru-RU" sz="2200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 err="1"/>
              <a:t>неблагонадійна</a:t>
            </a:r>
            <a:r>
              <a:rPr lang="ru-RU" sz="2200" dirty="0"/>
              <a:t>, але лояльна;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 err="1"/>
              <a:t>благонадійний</a:t>
            </a:r>
            <a:r>
              <a:rPr lang="ru-RU" sz="2200" dirty="0"/>
              <a:t>, але з </a:t>
            </a:r>
            <a:r>
              <a:rPr lang="ru-RU" sz="2200" dirty="0" err="1"/>
              <a:t>лояльний</a:t>
            </a:r>
            <a:r>
              <a:rPr lang="ru-RU" sz="2200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 err="1"/>
              <a:t>неблагонадійний</a:t>
            </a:r>
            <a:r>
              <a:rPr lang="ru-RU" sz="2200" dirty="0"/>
              <a:t> і </a:t>
            </a:r>
            <a:r>
              <a:rPr lang="ru-RU" sz="2200" dirty="0" err="1"/>
              <a:t>нелояльний</a:t>
            </a:r>
            <a:r>
              <a:rPr lang="ru-RU" sz="2200" dirty="0"/>
              <a:t>.</a:t>
            </a:r>
            <a:endParaRPr lang="en-US" sz="2200" i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E55222-3CA1-C124-2807-76C3D46A9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043" y="-155490"/>
            <a:ext cx="687907" cy="690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2" descr="Зеленый мрамор">
            <a:extLst>
              <a:ext uri="{FF2B5EF4-FFF2-40B4-BE49-F238E27FC236}">
                <a16:creationId xmlns:a16="http://schemas.microsoft.com/office/drawing/2014/main" id="{3458F43D-0FE2-3032-BFCB-89B273E32F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0533" y="-22407"/>
            <a:ext cx="9144000" cy="785091"/>
          </a:xfrm>
          <a:solidFill>
            <a:srgbClr val="3399FF"/>
          </a:solidFill>
        </p:spPr>
        <p:txBody>
          <a:bodyPr/>
          <a:lstStyle/>
          <a:p>
            <a:pPr algn="l" eaLnBrk="1" hangingPunct="1"/>
            <a:r>
              <a:rPr lang="uk-UA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Терміни та ключові поняття: лояльність персоналу</a:t>
            </a:r>
            <a:endParaRPr lang="ru-RU" altLang="en-US" sz="32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34760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descr="Зеленый мрамор">
            <a:extLst>
              <a:ext uri="{FF2B5EF4-FFF2-40B4-BE49-F238E27FC236}">
                <a16:creationId xmlns:a16="http://schemas.microsoft.com/office/drawing/2014/main" id="{819B1E3F-28F3-A074-F9C7-FA754E33C2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" y="0"/>
            <a:ext cx="9144000" cy="1196752"/>
          </a:xfrm>
          <a:solidFill>
            <a:srgbClr val="3399FF"/>
          </a:solidFill>
        </p:spPr>
        <p:txBody>
          <a:bodyPr/>
          <a:lstStyle/>
          <a:p>
            <a:r>
              <a:rPr lang="ru-RU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Оцінка</a:t>
            </a:r>
            <a:r>
              <a:rPr lang="ru-RU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рівня</a:t>
            </a:r>
            <a:r>
              <a:rPr lang="ru-RU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лояльності</a:t>
            </a:r>
            <a:br>
              <a:rPr lang="en-US" sz="1600" dirty="0"/>
            </a:br>
            <a:endParaRPr lang="ru-RU" altLang="en-US" sz="32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Rectangle 3" descr="Папирус">
            <a:extLst>
              <a:ext uri="{FF2B5EF4-FFF2-40B4-BE49-F238E27FC236}">
                <a16:creationId xmlns:a16="http://schemas.microsoft.com/office/drawing/2014/main" id="{EDC1D6CA-6841-7211-AD88-2C547027F038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27278" y="940581"/>
            <a:ext cx="9105900" cy="6230224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r>
              <a:rPr lang="ru-RU" sz="2000" dirty="0" err="1"/>
              <a:t>Лояльність</a:t>
            </a:r>
            <a:r>
              <a:rPr lang="ru-RU" sz="2000" dirty="0"/>
              <a:t> </a:t>
            </a:r>
            <a:r>
              <a:rPr lang="ru-RU" sz="2000" dirty="0" err="1"/>
              <a:t>атрибути</a:t>
            </a:r>
            <a:r>
              <a:rPr lang="ru-RU" sz="2000" dirty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err="1"/>
              <a:t>почуття</a:t>
            </a:r>
            <a:r>
              <a:rPr lang="ru-RU" sz="2000" dirty="0"/>
              <a:t> </a:t>
            </a:r>
            <a:r>
              <a:rPr lang="ru-RU" sz="2000" dirty="0" err="1"/>
              <a:t>гордості</a:t>
            </a:r>
            <a:r>
              <a:rPr lang="ru-RU" sz="2000" dirty="0"/>
              <a:t> у </a:t>
            </a:r>
            <a:r>
              <a:rPr lang="ru-RU" sz="2000" dirty="0" err="1"/>
              <a:t>співробітника</a:t>
            </a:r>
            <a:r>
              <a:rPr lang="ru-RU" sz="2000" dirty="0"/>
              <a:t> за те,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він</a:t>
            </a:r>
            <a:r>
              <a:rPr lang="ru-RU" sz="2000" dirty="0"/>
              <a:t> є </a:t>
            </a:r>
            <a:r>
              <a:rPr lang="ru-RU" sz="2000" dirty="0" err="1"/>
              <a:t>частиною</a:t>
            </a:r>
            <a:r>
              <a:rPr lang="ru-RU" sz="2000" dirty="0"/>
              <a:t> </a:t>
            </a:r>
            <a:r>
              <a:rPr lang="ru-RU" sz="2000" dirty="0" err="1"/>
              <a:t>колективу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фірми</a:t>
            </a:r>
            <a:r>
              <a:rPr lang="ru-RU" sz="2000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err="1"/>
              <a:t>неприкрита</a:t>
            </a:r>
            <a:r>
              <a:rPr lang="ru-RU" sz="2000" dirty="0"/>
              <a:t>, щира </a:t>
            </a:r>
            <a:r>
              <a:rPr lang="ru-RU" sz="2000" dirty="0" err="1"/>
              <a:t>демонстрація</a:t>
            </a:r>
            <a:r>
              <a:rPr lang="ru-RU" sz="2000" dirty="0"/>
              <a:t> </a:t>
            </a:r>
            <a:r>
              <a:rPr lang="ru-RU" sz="2000" dirty="0" err="1"/>
              <a:t>доброзичливого</a:t>
            </a:r>
            <a:r>
              <a:rPr lang="ru-RU" sz="2000" dirty="0"/>
              <a:t> і </a:t>
            </a:r>
            <a:r>
              <a:rPr lang="ru-RU" sz="2000" dirty="0" err="1"/>
              <a:t>шанобливого</a:t>
            </a:r>
            <a:r>
              <a:rPr lang="ru-RU" sz="2000" dirty="0"/>
              <a:t> </a:t>
            </a:r>
            <a:r>
              <a:rPr lang="ru-RU" sz="2000" dirty="0" err="1"/>
              <a:t>ставлення</a:t>
            </a:r>
            <a:r>
              <a:rPr lang="ru-RU" sz="2000" dirty="0"/>
              <a:t> до </a:t>
            </a:r>
            <a:r>
              <a:rPr lang="ru-RU" sz="2000" dirty="0" err="1"/>
              <a:t>керівництва</a:t>
            </a:r>
            <a:r>
              <a:rPr lang="ru-RU" sz="2000" dirty="0"/>
              <a:t> і </a:t>
            </a:r>
            <a:r>
              <a:rPr lang="ru-RU" sz="2000" dirty="0" err="1"/>
              <a:t>колегам</a:t>
            </a:r>
            <a:r>
              <a:rPr lang="ru-RU" sz="2000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err="1"/>
              <a:t>готовність</a:t>
            </a:r>
            <a:r>
              <a:rPr lang="ru-RU" sz="2000" dirty="0"/>
              <a:t> </a:t>
            </a:r>
            <a:r>
              <a:rPr lang="ru-RU" sz="2000" dirty="0" err="1"/>
              <a:t>попереджати</a:t>
            </a:r>
            <a:r>
              <a:rPr lang="ru-RU" sz="2000" dirty="0"/>
              <a:t> </a:t>
            </a:r>
            <a:r>
              <a:rPr lang="ru-RU" sz="2000" dirty="0" err="1"/>
              <a:t>небезпеки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негативно </a:t>
            </a:r>
            <a:r>
              <a:rPr lang="ru-RU" sz="2000" dirty="0" err="1"/>
              <a:t>позначитися</a:t>
            </a:r>
            <a:r>
              <a:rPr lang="ru-RU" sz="2000" dirty="0"/>
              <a:t> на </a:t>
            </a:r>
            <a:r>
              <a:rPr lang="ru-RU" sz="2000" dirty="0" err="1"/>
              <a:t>компанії</a:t>
            </a:r>
            <a:r>
              <a:rPr lang="ru-RU" sz="2000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err="1"/>
              <a:t>щире</a:t>
            </a:r>
            <a:r>
              <a:rPr lang="ru-RU" sz="2000" dirty="0"/>
              <a:t> </a:t>
            </a:r>
            <a:r>
              <a:rPr lang="ru-RU" sz="2000" dirty="0" err="1"/>
              <a:t>вболівання</a:t>
            </a:r>
            <a:r>
              <a:rPr lang="ru-RU" sz="2000" dirty="0"/>
              <a:t> за </a:t>
            </a:r>
            <a:r>
              <a:rPr lang="ru-RU" sz="2000" dirty="0" err="1"/>
              <a:t>успіх</a:t>
            </a:r>
            <a:r>
              <a:rPr lang="ru-RU" sz="2000" dirty="0"/>
              <a:t> </a:t>
            </a:r>
            <a:r>
              <a:rPr lang="ru-RU" sz="2000" dirty="0" err="1"/>
              <a:t>фірми</a:t>
            </a:r>
            <a:r>
              <a:rPr lang="ru-RU" sz="2000" dirty="0"/>
              <a:t> і </a:t>
            </a:r>
            <a:r>
              <a:rPr lang="ru-RU" sz="2000" dirty="0" err="1"/>
              <a:t>колективу</a:t>
            </a:r>
            <a:r>
              <a:rPr lang="ru-RU" sz="2000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err="1"/>
              <a:t>чесність</a:t>
            </a:r>
            <a:r>
              <a:rPr lang="ru-RU" sz="2000" dirty="0"/>
              <a:t> по </a:t>
            </a:r>
            <a:r>
              <a:rPr lang="ru-RU" sz="2000" dirty="0" err="1"/>
              <a:t>відношенню</a:t>
            </a:r>
            <a:r>
              <a:rPr lang="ru-RU" sz="2000" dirty="0"/>
              <a:t> до </a:t>
            </a:r>
            <a:r>
              <a:rPr lang="ru-RU" sz="2000" dirty="0" err="1"/>
              <a:t>фірми</a:t>
            </a:r>
            <a:r>
              <a:rPr lang="ru-RU" sz="2000" dirty="0"/>
              <a:t>, </a:t>
            </a:r>
            <a:r>
              <a:rPr lang="ru-RU" sz="2000" dirty="0" err="1"/>
              <a:t>керівництву</a:t>
            </a:r>
            <a:r>
              <a:rPr lang="ru-RU" sz="2000" dirty="0"/>
              <a:t> і </a:t>
            </a:r>
            <a:r>
              <a:rPr lang="ru-RU" sz="2000" dirty="0" err="1"/>
              <a:t>колегам</a:t>
            </a:r>
            <a:r>
              <a:rPr lang="ru-RU" sz="2000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err="1"/>
              <a:t>бажання</a:t>
            </a:r>
            <a:r>
              <a:rPr lang="ru-RU" sz="2000" dirty="0"/>
              <a:t> </a:t>
            </a:r>
            <a:r>
              <a:rPr lang="ru-RU" sz="2000" dirty="0" err="1"/>
              <a:t>виконувати</a:t>
            </a:r>
            <a:r>
              <a:rPr lang="ru-RU" sz="2000" dirty="0"/>
              <a:t> </a:t>
            </a:r>
            <a:r>
              <a:rPr lang="ru-RU" sz="2000" dirty="0" err="1"/>
              <a:t>свої</a:t>
            </a:r>
            <a:r>
              <a:rPr lang="ru-RU" sz="2000" dirty="0"/>
              <a:t> </a:t>
            </a:r>
            <a:r>
              <a:rPr lang="ru-RU" sz="2000" dirty="0" err="1"/>
              <a:t>обов’язки</a:t>
            </a:r>
            <a:r>
              <a:rPr lang="ru-RU" sz="2000" dirty="0"/>
              <a:t> </a:t>
            </a:r>
            <a:r>
              <a:rPr lang="ru-RU" sz="2000" dirty="0" err="1"/>
              <a:t>найкращим</a:t>
            </a:r>
            <a:r>
              <a:rPr lang="ru-RU" sz="2000" dirty="0"/>
              <a:t> чином;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err="1"/>
              <a:t>готовність</a:t>
            </a:r>
            <a:r>
              <a:rPr lang="ru-RU" sz="2000" dirty="0"/>
              <a:t> в </a:t>
            </a:r>
            <a:r>
              <a:rPr lang="ru-RU" sz="2000" dirty="0" err="1"/>
              <a:t>певних</a:t>
            </a:r>
            <a:r>
              <a:rPr lang="ru-RU" sz="2000" dirty="0"/>
              <a:t> </a:t>
            </a:r>
            <a:r>
              <a:rPr lang="ru-RU" sz="2000" dirty="0" err="1"/>
              <a:t>ситуаціях</a:t>
            </a:r>
            <a:r>
              <a:rPr lang="ru-RU" sz="2000" dirty="0"/>
              <a:t> </a:t>
            </a:r>
            <a:r>
              <a:rPr lang="ru-RU" sz="2000" dirty="0" err="1"/>
              <a:t>йти</a:t>
            </a:r>
            <a:r>
              <a:rPr lang="ru-RU" sz="2000" dirty="0"/>
              <a:t> на </a:t>
            </a:r>
            <a:r>
              <a:rPr lang="ru-RU" sz="2000" dirty="0" err="1"/>
              <a:t>невеликі</a:t>
            </a:r>
            <a:r>
              <a:rPr lang="ru-RU" sz="2000" dirty="0"/>
              <a:t> </a:t>
            </a:r>
            <a:r>
              <a:rPr lang="ru-RU" sz="2000" dirty="0" err="1"/>
              <a:t>жертви</a:t>
            </a:r>
            <a:r>
              <a:rPr lang="ru-RU" sz="2000" dirty="0"/>
              <a:t> </a:t>
            </a:r>
            <a:r>
              <a:rPr lang="ru-RU" sz="2000" dirty="0" err="1"/>
              <a:t>заради</a:t>
            </a:r>
            <a:r>
              <a:rPr lang="ru-RU" sz="2000" dirty="0"/>
              <a:t> </a:t>
            </a:r>
            <a:r>
              <a:rPr lang="ru-RU" sz="2000" dirty="0" err="1"/>
              <a:t>компанії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endParaRPr lang="ru-RU" altLang="en-US" sz="500" b="1" i="1" dirty="0"/>
          </a:p>
          <a:p>
            <a:pPr marL="0" indent="0" algn="just">
              <a:buNone/>
            </a:pPr>
            <a:r>
              <a:rPr lang="ru-RU" sz="2000" i="1" dirty="0" err="1"/>
              <a:t>Якщо</a:t>
            </a:r>
            <a:r>
              <a:rPr lang="ru-RU" sz="2000" i="1" dirty="0"/>
              <a:t> </a:t>
            </a:r>
            <a:r>
              <a:rPr lang="ru-RU" sz="2000" i="1" dirty="0" err="1"/>
              <a:t>працівник</a:t>
            </a:r>
            <a:r>
              <a:rPr lang="ru-RU" sz="2000" i="1" dirty="0"/>
              <a:t> </a:t>
            </a:r>
            <a:r>
              <a:rPr lang="ru-RU" sz="2000" i="1" dirty="0" err="1"/>
              <a:t>володіє</a:t>
            </a:r>
            <a:r>
              <a:rPr lang="ru-RU" sz="2000" i="1" dirty="0"/>
              <a:t> великою </a:t>
            </a:r>
            <a:r>
              <a:rPr lang="ru-RU" sz="2000" i="1" dirty="0" err="1"/>
              <a:t>частиною</a:t>
            </a:r>
            <a:r>
              <a:rPr lang="ru-RU" sz="2000" i="1" dirty="0"/>
              <a:t> </a:t>
            </a:r>
            <a:r>
              <a:rPr lang="ru-RU" sz="2000" i="1" dirty="0" err="1"/>
              <a:t>цих</a:t>
            </a:r>
            <a:r>
              <a:rPr lang="ru-RU" sz="2000" i="1" dirty="0"/>
              <a:t> </a:t>
            </a:r>
            <a:r>
              <a:rPr lang="ru-RU" sz="2000" i="1" dirty="0" err="1"/>
              <a:t>атрибутів</a:t>
            </a:r>
            <a:r>
              <a:rPr lang="ru-RU" sz="2000" i="1" dirty="0"/>
              <a:t>, то в </a:t>
            </a:r>
            <a:r>
              <a:rPr lang="ru-RU" sz="2000" i="1" dirty="0" err="1"/>
              <a:t>цьому</a:t>
            </a:r>
            <a:r>
              <a:rPr lang="ru-RU" sz="2000" i="1" dirty="0"/>
              <a:t> </a:t>
            </a:r>
            <a:r>
              <a:rPr lang="ru-RU" sz="2000" i="1" dirty="0" err="1"/>
              <a:t>випадку</a:t>
            </a:r>
            <a:r>
              <a:rPr lang="ru-RU" sz="2000" i="1" dirty="0"/>
              <a:t> </a:t>
            </a:r>
            <a:r>
              <a:rPr lang="ru-RU" sz="2000" i="1" dirty="0" err="1"/>
              <a:t>можна</a:t>
            </a:r>
            <a:r>
              <a:rPr lang="ru-RU" sz="2000" i="1" dirty="0"/>
              <a:t> </a:t>
            </a:r>
            <a:r>
              <a:rPr lang="ru-RU" sz="2000" i="1" dirty="0" err="1"/>
              <a:t>сказати</a:t>
            </a:r>
            <a:r>
              <a:rPr lang="ru-RU" sz="2000" i="1" dirty="0"/>
              <a:t>, </a:t>
            </a:r>
            <a:r>
              <a:rPr lang="ru-RU" sz="2000" i="1" dirty="0" err="1"/>
              <a:t>що</a:t>
            </a:r>
            <a:r>
              <a:rPr lang="ru-RU" sz="2000" i="1" dirty="0"/>
              <a:t> </a:t>
            </a:r>
            <a:r>
              <a:rPr lang="ru-RU" sz="2000" i="1" dirty="0" err="1"/>
              <a:t>він</a:t>
            </a:r>
            <a:r>
              <a:rPr lang="ru-RU" sz="2000" i="1" dirty="0"/>
              <a:t> абсолютно </a:t>
            </a:r>
            <a:r>
              <a:rPr lang="ru-RU" sz="2000" i="1" dirty="0" err="1"/>
              <a:t>лояльний</a:t>
            </a:r>
            <a:r>
              <a:rPr lang="ru-RU" sz="2000" i="1" dirty="0"/>
              <a:t> до </a:t>
            </a:r>
            <a:r>
              <a:rPr lang="ru-RU" sz="2000" i="1" dirty="0" err="1"/>
              <a:t>фірми</a:t>
            </a:r>
            <a:r>
              <a:rPr lang="ru-RU" sz="2000" i="1" dirty="0"/>
              <a:t> і </a:t>
            </a:r>
            <a:r>
              <a:rPr lang="ru-RU" sz="2000" i="1" dirty="0" err="1"/>
              <a:t>керівництву</a:t>
            </a:r>
            <a:r>
              <a:rPr lang="ru-RU" sz="2000" i="1" dirty="0"/>
              <a:t>.</a:t>
            </a:r>
            <a:endParaRPr lang="en-US" sz="2000" i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E55222-3CA1-C124-2807-76C3D46A9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043" y="-155490"/>
            <a:ext cx="687907" cy="690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811238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descr="Зеленый мрамор">
            <a:extLst>
              <a:ext uri="{FF2B5EF4-FFF2-40B4-BE49-F238E27FC236}">
                <a16:creationId xmlns:a16="http://schemas.microsoft.com/office/drawing/2014/main" id="{819B1E3F-28F3-A074-F9C7-FA754E33C2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" y="0"/>
            <a:ext cx="9144000" cy="823679"/>
          </a:xfrm>
          <a:solidFill>
            <a:srgbClr val="3399FF"/>
          </a:solidFill>
        </p:spPr>
        <p:txBody>
          <a:bodyPr/>
          <a:lstStyle/>
          <a:p>
            <a:r>
              <a:rPr lang="ru-RU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Оцінка</a:t>
            </a:r>
            <a:r>
              <a:rPr lang="ru-RU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рівня</a:t>
            </a:r>
            <a:r>
              <a:rPr lang="ru-RU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лояльності</a:t>
            </a:r>
            <a:endParaRPr lang="ru-RU" altLang="en-US" sz="32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Rectangle 3" descr="Папирус">
            <a:extLst>
              <a:ext uri="{FF2B5EF4-FFF2-40B4-BE49-F238E27FC236}">
                <a16:creationId xmlns:a16="http://schemas.microsoft.com/office/drawing/2014/main" id="{EDC1D6CA-6841-7211-AD88-2C547027F038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5195" y="846258"/>
            <a:ext cx="9105900" cy="5974053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endParaRPr lang="en-US" sz="2000" i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E55222-3CA1-C124-2807-76C3D46A9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164" y="30144"/>
            <a:ext cx="687907" cy="690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1531E1F-3408-C4B2-2D6B-43FC1991A61C}"/>
              </a:ext>
            </a:extLst>
          </p:cNvPr>
          <p:cNvSpPr/>
          <p:nvPr/>
        </p:nvSpPr>
        <p:spPr>
          <a:xfrm>
            <a:off x="3787049" y="1207342"/>
            <a:ext cx="4896544" cy="504056"/>
          </a:xfrm>
          <a:prstGeom prst="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/>
              <a:t>На рівні ідентичності</a:t>
            </a:r>
            <a:endParaRPr lang="ru-UA" sz="25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E371B48-1D3A-6FBD-5D13-4FDB0E14B3F1}"/>
              </a:ext>
            </a:extLst>
          </p:cNvPr>
          <p:cNvSpPr/>
          <p:nvPr/>
        </p:nvSpPr>
        <p:spPr>
          <a:xfrm>
            <a:off x="3759233" y="1891025"/>
            <a:ext cx="4896544" cy="504056"/>
          </a:xfrm>
          <a:prstGeom prst="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/>
              <a:t>На рівні переконань</a:t>
            </a:r>
            <a:endParaRPr lang="ru-UA" sz="25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010D53C-125D-498A-3F7C-0B17CF82CA56}"/>
              </a:ext>
            </a:extLst>
          </p:cNvPr>
          <p:cNvSpPr/>
          <p:nvPr/>
        </p:nvSpPr>
        <p:spPr>
          <a:xfrm>
            <a:off x="3758255" y="2643920"/>
            <a:ext cx="4896544" cy="504056"/>
          </a:xfrm>
          <a:prstGeom prst="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/>
              <a:t>На рівні вчинків</a:t>
            </a:r>
            <a:endParaRPr lang="ru-UA" sz="25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979106F-87DF-9D1B-BB04-053DB3D6B416}"/>
              </a:ext>
            </a:extLst>
          </p:cNvPr>
          <p:cNvSpPr/>
          <p:nvPr/>
        </p:nvSpPr>
        <p:spPr>
          <a:xfrm>
            <a:off x="3779912" y="3411293"/>
            <a:ext cx="4896544" cy="504056"/>
          </a:xfrm>
          <a:prstGeom prst="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/>
              <a:t>На рівні зовнішніх атрибутів</a:t>
            </a:r>
            <a:endParaRPr lang="ru-UA" sz="25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2097AB8-1975-FE8B-AFD0-BF1859BF0332}"/>
              </a:ext>
            </a:extLst>
          </p:cNvPr>
          <p:cNvSpPr/>
          <p:nvPr/>
        </p:nvSpPr>
        <p:spPr>
          <a:xfrm>
            <a:off x="3787049" y="4147687"/>
            <a:ext cx="489654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/>
              <a:t>Нульова лояльність</a:t>
            </a:r>
            <a:endParaRPr lang="ru-UA" sz="25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8DE3415-BA96-2AD5-C9FB-BFA1D6F1D227}"/>
              </a:ext>
            </a:extLst>
          </p:cNvPr>
          <p:cNvSpPr/>
          <p:nvPr/>
        </p:nvSpPr>
        <p:spPr>
          <a:xfrm>
            <a:off x="3758255" y="4979943"/>
            <a:ext cx="4896544" cy="504056"/>
          </a:xfrm>
          <a:prstGeom prst="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/>
              <a:t>Прихована (тайна)</a:t>
            </a:r>
            <a:endParaRPr lang="ru-UA" sz="25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417292B-2949-FC8F-D221-2C29DAAF9AA9}"/>
              </a:ext>
            </a:extLst>
          </p:cNvPr>
          <p:cNvSpPr/>
          <p:nvPr/>
        </p:nvSpPr>
        <p:spPr>
          <a:xfrm>
            <a:off x="3779912" y="5795456"/>
            <a:ext cx="4896544" cy="504056"/>
          </a:xfrm>
          <a:prstGeom prst="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/>
              <a:t>Демонстративна (відкрита)</a:t>
            </a:r>
            <a:endParaRPr lang="ru-UA" sz="2500" dirty="0"/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CAED4820-3E45-1BE5-BCBD-0EA36CAA46BC}"/>
              </a:ext>
            </a:extLst>
          </p:cNvPr>
          <p:cNvCxnSpPr>
            <a:cxnSpLocks/>
          </p:cNvCxnSpPr>
          <p:nvPr/>
        </p:nvCxnSpPr>
        <p:spPr>
          <a:xfrm flipV="1">
            <a:off x="2699792" y="846258"/>
            <a:ext cx="0" cy="560707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DF32D841-F4A5-7E46-E3AA-B961D40BE11D}"/>
              </a:ext>
            </a:extLst>
          </p:cNvPr>
          <p:cNvCxnSpPr>
            <a:cxnSpLocks/>
          </p:cNvCxnSpPr>
          <p:nvPr/>
        </p:nvCxnSpPr>
        <p:spPr>
          <a:xfrm>
            <a:off x="2564160" y="4399715"/>
            <a:ext cx="28803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562F65F1-31FA-858E-08D3-7CF66038720F}"/>
              </a:ext>
            </a:extLst>
          </p:cNvPr>
          <p:cNvCxnSpPr>
            <a:cxnSpLocks/>
          </p:cNvCxnSpPr>
          <p:nvPr/>
        </p:nvCxnSpPr>
        <p:spPr>
          <a:xfrm>
            <a:off x="2555776" y="5231971"/>
            <a:ext cx="28803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173DAF1D-2DB9-9F44-BB4A-AA7DC34F8CA2}"/>
              </a:ext>
            </a:extLst>
          </p:cNvPr>
          <p:cNvCxnSpPr>
            <a:cxnSpLocks/>
          </p:cNvCxnSpPr>
          <p:nvPr/>
        </p:nvCxnSpPr>
        <p:spPr>
          <a:xfrm>
            <a:off x="2564160" y="6011742"/>
            <a:ext cx="28803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6F8FC764-14F7-0416-A008-8F58E9762BD7}"/>
              </a:ext>
            </a:extLst>
          </p:cNvPr>
          <p:cNvCxnSpPr>
            <a:cxnSpLocks/>
          </p:cNvCxnSpPr>
          <p:nvPr/>
        </p:nvCxnSpPr>
        <p:spPr>
          <a:xfrm>
            <a:off x="2555776" y="3612956"/>
            <a:ext cx="28803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81B9A223-6919-44F4-BB4F-D5A7019CFEFA}"/>
              </a:ext>
            </a:extLst>
          </p:cNvPr>
          <p:cNvCxnSpPr>
            <a:cxnSpLocks/>
          </p:cNvCxnSpPr>
          <p:nvPr/>
        </p:nvCxnSpPr>
        <p:spPr>
          <a:xfrm>
            <a:off x="2555776" y="2845583"/>
            <a:ext cx="28803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5C06070C-5471-79E0-F132-B0655D83A9BD}"/>
              </a:ext>
            </a:extLst>
          </p:cNvPr>
          <p:cNvCxnSpPr>
            <a:cxnSpLocks/>
          </p:cNvCxnSpPr>
          <p:nvPr/>
        </p:nvCxnSpPr>
        <p:spPr>
          <a:xfrm>
            <a:off x="2555776" y="2143053"/>
            <a:ext cx="28803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C9000DD7-2710-2FD7-9B5E-86AF869365AF}"/>
              </a:ext>
            </a:extLst>
          </p:cNvPr>
          <p:cNvCxnSpPr>
            <a:cxnSpLocks/>
          </p:cNvCxnSpPr>
          <p:nvPr/>
        </p:nvCxnSpPr>
        <p:spPr>
          <a:xfrm>
            <a:off x="2555776" y="1459370"/>
            <a:ext cx="28803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>
            <a:extLst>
              <a:ext uri="{FF2B5EF4-FFF2-40B4-BE49-F238E27FC236}">
                <a16:creationId xmlns:a16="http://schemas.microsoft.com/office/drawing/2014/main" id="{0E8C9248-96C1-19E9-62EA-DB94A682FAF9}"/>
              </a:ext>
            </a:extLst>
          </p:cNvPr>
          <p:cNvSpPr/>
          <p:nvPr/>
        </p:nvSpPr>
        <p:spPr>
          <a:xfrm>
            <a:off x="2895576" y="4255706"/>
            <a:ext cx="216021" cy="2880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5748EA7-CF1B-AC03-55C7-D5596135AAF7}"/>
              </a:ext>
            </a:extLst>
          </p:cNvPr>
          <p:cNvSpPr txBox="1"/>
          <p:nvPr/>
        </p:nvSpPr>
        <p:spPr>
          <a:xfrm>
            <a:off x="36979" y="1223690"/>
            <a:ext cx="2238564" cy="5101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uk-UA" sz="16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UA" sz="16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ля </a:t>
            </a:r>
            <a:r>
              <a:rPr lang="ru-UA" sz="16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нижчого</a:t>
            </a:r>
            <a:r>
              <a:rPr lang="ru-UA" sz="16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виконавського</a:t>
            </a:r>
            <a:r>
              <a:rPr lang="ru-UA" sz="16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складу, </a:t>
            </a:r>
            <a:r>
              <a:rPr lang="ru-UA" sz="16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який</a:t>
            </a:r>
            <a:r>
              <a:rPr lang="ru-UA" sz="16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працює</a:t>
            </a:r>
            <a:r>
              <a:rPr lang="ru-UA" sz="16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UA" sz="16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жорстким</a:t>
            </a:r>
            <a:r>
              <a:rPr lang="ru-UA" sz="16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регламентом та </a:t>
            </a:r>
            <a:r>
              <a:rPr lang="ru-UA" sz="16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ретельно</a:t>
            </a:r>
            <a:r>
              <a:rPr lang="ru-UA" sz="16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контролюється</a:t>
            </a:r>
            <a:r>
              <a:rPr lang="ru-UA" sz="16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керівниками</a:t>
            </a:r>
            <a:r>
              <a:rPr lang="ru-UA" sz="16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600" b="1" kern="100" dirty="0" err="1">
                <a:solidFill>
                  <a:srgbClr val="4472C4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цілком</a:t>
            </a:r>
            <a:r>
              <a:rPr lang="ru-UA" sz="1600" b="1" kern="100" dirty="0">
                <a:solidFill>
                  <a:srgbClr val="4472C4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b="1" kern="100" dirty="0" err="1">
                <a:solidFill>
                  <a:srgbClr val="4472C4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достатньо</a:t>
            </a:r>
            <a:r>
              <a:rPr lang="ru-UA" sz="1600" b="1" kern="100" dirty="0">
                <a:solidFill>
                  <a:srgbClr val="4472C4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UA" sz="1600" b="1" kern="100" dirty="0" err="1">
                <a:solidFill>
                  <a:srgbClr val="4472C4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нульового</a:t>
            </a:r>
            <a:r>
              <a:rPr lang="ru-UA" sz="1600" b="1" kern="100" dirty="0">
                <a:solidFill>
                  <a:srgbClr val="4472C4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b="1" kern="100" dirty="0" err="1">
                <a:solidFill>
                  <a:srgbClr val="4472C4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рівня</a:t>
            </a:r>
            <a:r>
              <a:rPr lang="ru-UA" sz="1600" kern="100" dirty="0">
                <a:solidFill>
                  <a:srgbClr val="4472C4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лояльності</a:t>
            </a:r>
            <a:r>
              <a:rPr lang="uk-UA" sz="16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UA" sz="16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UA" sz="16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інших</a:t>
            </a:r>
            <a:r>
              <a:rPr lang="ru-UA" sz="16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працівників</a:t>
            </a:r>
            <a:r>
              <a:rPr lang="ru-UA" sz="16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UA" sz="16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більшості</a:t>
            </a:r>
            <a:r>
              <a:rPr lang="ru-UA" sz="16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компаній</a:t>
            </a:r>
            <a:r>
              <a:rPr lang="ru-UA" sz="16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вважається</a:t>
            </a:r>
            <a:r>
              <a:rPr lang="ru-UA" sz="16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цілком</a:t>
            </a:r>
            <a:r>
              <a:rPr lang="ru-UA" sz="16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достатнім</a:t>
            </a:r>
            <a:r>
              <a:rPr lang="ru-UA" sz="16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600" b="1" kern="100" dirty="0" err="1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ru-UA" sz="1600" b="1" kern="1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вони </a:t>
            </a:r>
            <a:r>
              <a:rPr lang="ru-UA" sz="1600" b="1" kern="100" dirty="0" err="1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демонструють</a:t>
            </a:r>
            <a:r>
              <a:rPr lang="ru-UA" sz="1600" b="1" kern="1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b="1" kern="100" dirty="0" err="1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лояльність</a:t>
            </a:r>
            <a:r>
              <a:rPr lang="ru-UA" sz="1600" b="1" kern="1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перших </a:t>
            </a:r>
            <a:r>
              <a:rPr lang="ru-UA" sz="1600" b="1" kern="100" dirty="0" err="1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двох</a:t>
            </a:r>
            <a:r>
              <a:rPr lang="ru-UA" sz="1600" b="1" kern="1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b="1" kern="100" dirty="0" err="1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рівнів</a:t>
            </a:r>
            <a:r>
              <a:rPr lang="ru-UA" sz="1600" b="1" kern="1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у </a:t>
            </a:r>
            <a:r>
              <a:rPr lang="ru-UA" sz="1600" b="1" kern="100" dirty="0" err="1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зовнішніх</a:t>
            </a:r>
            <a:r>
              <a:rPr lang="ru-UA" sz="1600" b="1" kern="1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атрибутах та у </a:t>
            </a:r>
            <a:r>
              <a:rPr lang="ru-UA" sz="1600" b="1" kern="100" dirty="0" err="1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вчинках</a:t>
            </a:r>
            <a:r>
              <a:rPr lang="ru-UA" sz="1600" b="1" kern="1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600" b="1" kern="100" dirty="0" err="1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поведінці</a:t>
            </a:r>
            <a:r>
              <a:rPr lang="ru-UA" sz="1600" b="1" kern="1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UA" sz="1600" b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1600" b="1" kern="1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UA" sz="16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Керівники</a:t>
            </a:r>
            <a:r>
              <a:rPr lang="ru-UA" sz="16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ж </a:t>
            </a:r>
            <a:r>
              <a:rPr lang="ru-UA" sz="16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середньої</a:t>
            </a:r>
            <a:r>
              <a:rPr lang="ru-UA" sz="16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6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вищої</a:t>
            </a:r>
            <a:r>
              <a:rPr lang="ru-UA" sz="16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ланки </a:t>
            </a:r>
            <a:r>
              <a:rPr lang="ru-UA" sz="16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повинні</a:t>
            </a:r>
            <a:r>
              <a:rPr lang="ru-UA" sz="16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виявляти</a:t>
            </a:r>
            <a:r>
              <a:rPr lang="ru-UA" sz="16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b="1" kern="100" dirty="0" err="1">
                <a:solidFill>
                  <a:srgbClr val="4472C4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вищі</a:t>
            </a:r>
            <a:r>
              <a:rPr lang="ru-UA" sz="1600" b="1" kern="100" dirty="0">
                <a:solidFill>
                  <a:srgbClr val="4472C4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b="1" kern="100" dirty="0" err="1">
                <a:solidFill>
                  <a:srgbClr val="4472C4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рівні</a:t>
            </a:r>
            <a:r>
              <a:rPr lang="ru-UA" sz="1600" b="1" kern="100" dirty="0">
                <a:solidFill>
                  <a:srgbClr val="4472C4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b="1" kern="100" dirty="0" err="1">
                <a:solidFill>
                  <a:srgbClr val="4472C4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лояльності</a:t>
            </a:r>
            <a:r>
              <a:rPr lang="ru-UA" sz="1600" b="1" kern="100" dirty="0">
                <a:solidFill>
                  <a:srgbClr val="4472C4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на </a:t>
            </a:r>
            <a:r>
              <a:rPr lang="ru-UA" sz="1600" b="1" kern="100" dirty="0" err="1">
                <a:solidFill>
                  <a:srgbClr val="4472C4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рівнях</a:t>
            </a:r>
            <a:r>
              <a:rPr lang="ru-UA" sz="1600" b="1" kern="100" dirty="0">
                <a:solidFill>
                  <a:srgbClr val="4472C4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600" b="1" kern="100" dirty="0" err="1">
                <a:solidFill>
                  <a:srgbClr val="4472C4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переконань</a:t>
            </a:r>
            <a:r>
              <a:rPr lang="ru-UA" sz="1600" b="1" kern="100" dirty="0">
                <a:solidFill>
                  <a:srgbClr val="4472C4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600" b="1" kern="100" dirty="0" err="1">
                <a:solidFill>
                  <a:srgbClr val="4472C4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ідентичності</a:t>
            </a:r>
            <a:r>
              <a:rPr lang="ru-UA" sz="1600" b="1" kern="100" dirty="0">
                <a:solidFill>
                  <a:srgbClr val="4472C4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61377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4F9C6D31-6325-57EB-27DE-0A2FF82BD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E05B55-A9E2-46E6-A69F-D219FDB44038}" type="datetimeyyyy">
              <a:rPr lang="ru-UA" smtClean="0"/>
              <a:pPr>
                <a:defRPr/>
              </a:pPr>
              <a:t>2023</a:t>
            </a:fld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34D729-032E-A4C9-BFD8-F657B5411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568A1-142A-4802-B895-6051B7D84B8C}" type="slidenum">
              <a:rPr lang="ru-UA" smtClean="0"/>
              <a:pPr>
                <a:defRPr/>
              </a:pPr>
              <a:t>8</a:t>
            </a:fld>
            <a:endParaRPr lang="ru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62F374-7D6E-F6F5-7C33-AE4F50AA03D0}"/>
              </a:ext>
            </a:extLst>
          </p:cNvPr>
          <p:cNvSpPr txBox="1"/>
          <p:nvPr/>
        </p:nvSpPr>
        <p:spPr>
          <a:xfrm>
            <a:off x="179512" y="260648"/>
            <a:ext cx="8784976" cy="4741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UA" sz="1800" b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знак</a:t>
            </a:r>
            <a:r>
              <a:rPr lang="uk-UA" sz="1800" b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UA" sz="1800" b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800" b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UA" sz="1800" b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b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дозволяють</a:t>
            </a:r>
            <a:r>
              <a:rPr lang="ru-UA" sz="1800" b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b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виявити</a:t>
            </a:r>
            <a:r>
              <a:rPr lang="ru-UA" sz="1800" b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b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співробітників</a:t>
            </a:r>
            <a:r>
              <a:rPr lang="ru-UA" sz="1800" b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800" b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UA" sz="1800" b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b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r>
              <a:rPr lang="ru-UA" sz="1800" b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b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приховану</a:t>
            </a:r>
            <a:r>
              <a:rPr lang="ru-UA" sz="1800" b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b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нелояльність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UA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спілкування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такими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співробітниками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інші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змінюють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свою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позитивну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думку,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позитивне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ставлення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компанії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протилежні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UA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нелояльні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співробітники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ніколи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відкрито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заперечують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накази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розпорядження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керівництва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але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налаштовують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провокують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інших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критику та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обурення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UA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присутності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керівництва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ці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люди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зазвичай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займають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підкреслено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нейтральну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позицію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UA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між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цими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людьми та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відкрито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нелояльними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співробітниками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існують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численні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емоційні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зв'язки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ru-UA" sz="1800" u="sng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UA" sz="1800" u="sng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організаційному</a:t>
            </a:r>
            <a:r>
              <a:rPr lang="ru-UA" sz="1800" u="sng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u="sng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рівні</a:t>
            </a:r>
            <a:r>
              <a:rPr lang="ru-UA" sz="1800" u="sng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u="sng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наслідком</a:t>
            </a:r>
            <a:r>
              <a:rPr lang="ru-UA" sz="1800" u="sng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u="sng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нелояльності</a:t>
            </a:r>
            <a:r>
              <a:rPr lang="ru-UA" sz="1800" u="sng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u="sng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працівників</a:t>
            </a:r>
            <a:r>
              <a:rPr lang="ru-UA" sz="1800" u="sng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є </a:t>
            </a:r>
            <a:r>
              <a:rPr lang="ru-UA" sz="1800" u="sng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висока</a:t>
            </a:r>
            <a:r>
              <a:rPr lang="ru-UA" sz="1800" u="sng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u="sng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плинність</a:t>
            </a:r>
            <a:r>
              <a:rPr lang="ru-UA" sz="1800" u="sng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персоналу. </a:t>
            </a:r>
            <a:r>
              <a:rPr lang="uk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uk-UA" sz="1800" i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чином, </a:t>
            </a:r>
            <a:r>
              <a:rPr lang="ru-UA" sz="1800" i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збільшу</a:t>
            </a:r>
            <a:r>
              <a:rPr lang="uk-UA" sz="1800" i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ються</a:t>
            </a:r>
            <a:r>
              <a:rPr lang="ru-UA" sz="1800" i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i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витрати</a:t>
            </a:r>
            <a:r>
              <a:rPr lang="ru-UA" sz="1800" i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UA" sz="1800" i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пошук</a:t>
            </a:r>
            <a:r>
              <a:rPr lang="ru-UA" sz="1800" i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800" i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наймання</a:t>
            </a:r>
            <a:r>
              <a:rPr lang="ru-UA" sz="1800" i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800" i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навчання</a:t>
            </a:r>
            <a:r>
              <a:rPr lang="ru-UA" sz="1800" i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i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нових</a:t>
            </a:r>
            <a:r>
              <a:rPr lang="ru-UA" sz="1800" i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i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працівників</a:t>
            </a:r>
            <a:r>
              <a:rPr lang="ru-UA" sz="1800" i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800" i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підвищує</a:t>
            </a:r>
            <a:r>
              <a:rPr lang="uk-UA" sz="1800" i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ться</a:t>
            </a:r>
            <a:r>
              <a:rPr lang="ru-UA" sz="1800" i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i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ризик</a:t>
            </a:r>
            <a:r>
              <a:rPr lang="ru-UA" sz="1800" i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i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витоку</a:t>
            </a:r>
            <a:r>
              <a:rPr lang="ru-UA" sz="1800" i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i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комерційної</a:t>
            </a:r>
            <a:r>
              <a:rPr lang="ru-UA" sz="1800" i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i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таємниці</a:t>
            </a:r>
            <a:r>
              <a:rPr lang="ru-UA" sz="1800" i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800" i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інші</a:t>
            </a:r>
            <a:r>
              <a:rPr lang="ru-UA" sz="1800" i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i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витрати</a:t>
            </a:r>
            <a:r>
              <a:rPr lang="uk-UA" i="1" kern="1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UA" sz="1800" i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Тому д</a:t>
            </a:r>
            <a:r>
              <a:rPr lang="uk-UA" sz="1800" i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ля</a:t>
            </a:r>
            <a:r>
              <a:rPr lang="ru-UA" sz="1800" i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i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компанії</a:t>
            </a:r>
            <a:r>
              <a:rPr lang="ru-UA" sz="1800" i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i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UA" sz="1800" i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i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спроби</a:t>
            </a:r>
            <a:r>
              <a:rPr lang="ru-UA" sz="1800" i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i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реалізації</a:t>
            </a:r>
            <a:r>
              <a:rPr lang="ru-UA" sz="1800" i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i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</a:t>
            </a:r>
            <a:r>
              <a:rPr lang="ru-UA" sz="1800" i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i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утримання</a:t>
            </a:r>
            <a:r>
              <a:rPr lang="ru-UA" sz="1800" i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i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працівників</a:t>
            </a:r>
            <a:r>
              <a:rPr lang="ru-UA" sz="1800" i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Метою таких </a:t>
            </a:r>
            <a:r>
              <a:rPr lang="ru-UA" sz="1800" i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заходів</a:t>
            </a:r>
            <a:r>
              <a:rPr lang="ru-UA" sz="1800" i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є </a:t>
            </a:r>
            <a:r>
              <a:rPr lang="ru-UA" sz="1800" i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підвищення</a:t>
            </a:r>
            <a:r>
              <a:rPr lang="ru-UA" sz="1800" i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i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рівня</a:t>
            </a:r>
            <a:r>
              <a:rPr lang="ru-UA" sz="1800" i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i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лояльності</a:t>
            </a:r>
            <a:r>
              <a:rPr lang="ru-UA" sz="1800" i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персоналу</a:t>
            </a:r>
            <a:r>
              <a:rPr lang="uk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59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4F9C6D31-6325-57EB-27DE-0A2FF82BD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E05B55-A9E2-46E6-A69F-D219FDB44038}" type="datetimeyyyy">
              <a:rPr lang="ru-UA" smtClean="0"/>
              <a:pPr>
                <a:defRPr/>
              </a:pPr>
              <a:t>2023</a:t>
            </a:fld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34D729-032E-A4C9-BFD8-F657B5411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568A1-142A-4802-B895-6051B7D84B8C}" type="slidenum">
              <a:rPr lang="ru-UA" smtClean="0"/>
              <a:pPr>
                <a:defRPr/>
              </a:pPr>
              <a:t>9</a:t>
            </a:fld>
            <a:endParaRPr lang="ru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62F374-7D6E-F6F5-7C33-AE4F50AA03D0}"/>
              </a:ext>
            </a:extLst>
          </p:cNvPr>
          <p:cNvSpPr txBox="1"/>
          <p:nvPr/>
        </p:nvSpPr>
        <p:spPr>
          <a:xfrm>
            <a:off x="179512" y="136524"/>
            <a:ext cx="8784976" cy="6837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uk-UA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Інструменти для оцінки лояльності</a:t>
            </a:r>
            <a:r>
              <a:rPr lang="ru-UA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UA" sz="18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аналіз</a:t>
            </a:r>
            <a:r>
              <a:rPr lang="ru-UA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ru-UA" sz="18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плинн</a:t>
            </a:r>
            <a:r>
              <a:rPr lang="uk-UA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о</a:t>
            </a:r>
            <a:r>
              <a:rPr lang="ru-UA" sz="18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ст</a:t>
            </a:r>
            <a:r>
              <a:rPr lang="uk-UA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і</a:t>
            </a:r>
            <a:r>
              <a:rPr lang="ru-UA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ru-UA" sz="18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кадрів</a:t>
            </a:r>
            <a:r>
              <a:rPr lang="uk-UA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uk-UA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опитування персоналу </a:t>
            </a:r>
            <a:r>
              <a:rPr lang="uk-U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(</a:t>
            </a:r>
            <a:r>
              <a:rPr lang="ru-UA" sz="1600" i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анкета </a:t>
            </a:r>
            <a:r>
              <a:rPr lang="ru-UA" sz="1600" i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лояльності</a:t>
            </a:r>
            <a:r>
              <a:rPr lang="ru-UA" sz="1600" i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 анкета-</a:t>
            </a:r>
            <a:r>
              <a:rPr lang="ru-UA" sz="1600" i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опитувальник</a:t>
            </a:r>
            <a:r>
              <a:rPr lang="ru-UA" sz="1600" i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«Шкала </a:t>
            </a:r>
            <a:r>
              <a:rPr lang="ru-UA" sz="1600" i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організаційної</a:t>
            </a:r>
            <a:r>
              <a:rPr lang="ru-UA" sz="1600" i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ru-UA" sz="1600" i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лояльності</a:t>
            </a:r>
            <a:r>
              <a:rPr lang="ru-UA" sz="1600" i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», </a:t>
            </a:r>
            <a:r>
              <a:rPr lang="ru-UA" sz="1600" i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опитувальник</a:t>
            </a:r>
            <a:r>
              <a:rPr lang="ru-UA" sz="1600" i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ru-UA" sz="1600" i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організаційної</a:t>
            </a:r>
            <a:r>
              <a:rPr lang="ru-UA" sz="1600" i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ru-UA" sz="1600" i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лояльності</a:t>
            </a:r>
            <a:r>
              <a:rPr lang="ru-UA" sz="1600" i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ru-UA" sz="1600" i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Лімана</a:t>
            </a:r>
            <a:r>
              <a:rPr lang="ru-UA" sz="1600" i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Портера</a:t>
            </a:r>
            <a:r>
              <a:rPr lang="uk-UA" sz="1600" i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тощо</a:t>
            </a:r>
            <a:r>
              <a:rPr lang="uk-U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) 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uk-UA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проведення інтерв'ю зі співробітниками </a:t>
            </a:r>
            <a:r>
              <a:rPr lang="uk-UA" sz="1800" i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(за групами: </a:t>
            </a:r>
            <a:r>
              <a:rPr lang="ru-UA" sz="1800" i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новачки</a:t>
            </a:r>
            <a:r>
              <a:rPr lang="ru-UA" sz="1800" i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800" i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UA" sz="1800" i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i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відпрацювали</a:t>
            </a:r>
            <a:r>
              <a:rPr lang="ru-UA" sz="1800" i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UA" sz="1800" i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компанії</a:t>
            </a:r>
            <a:r>
              <a:rPr lang="ru-UA" sz="1800" i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i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менше</a:t>
            </a:r>
            <a:r>
              <a:rPr lang="ru-UA" sz="1800" i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року; </a:t>
            </a:r>
            <a:r>
              <a:rPr lang="ru-UA" sz="1800" i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співробітники</a:t>
            </a:r>
            <a:r>
              <a:rPr lang="ru-UA" sz="1800" i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i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зі</a:t>
            </a:r>
            <a:r>
              <a:rPr lang="ru-UA" sz="1800" i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стажем </a:t>
            </a:r>
            <a:r>
              <a:rPr lang="ru-UA" sz="1800" i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понад</a:t>
            </a:r>
            <a:r>
              <a:rPr lang="ru-UA" sz="1800" i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три роки; </a:t>
            </a:r>
            <a:r>
              <a:rPr lang="ru-UA" sz="1800" i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звільняються</a:t>
            </a:r>
            <a:r>
              <a:rPr lang="uk-UA" sz="1800" i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UA" sz="1800" i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UA" sz="18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uk-UA" b="1" dirty="0">
                <a:latin typeface="Calibri Light" panose="020F0302020204030204" pitchFamily="34" charset="0"/>
                <a:ea typeface="Calibri" panose="020F0502020204030204" pitchFamily="34" charset="0"/>
              </a:rPr>
              <a:t>методи </a:t>
            </a:r>
            <a:r>
              <a:rPr lang="uk-UA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с</a:t>
            </a:r>
            <a:r>
              <a:rPr lang="ru-UA" sz="18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постереження</a:t>
            </a:r>
            <a:r>
              <a:rPr lang="ru-UA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 метод 360 </a:t>
            </a:r>
            <a:r>
              <a:rPr lang="ru-UA" sz="1800" b="1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градусів</a:t>
            </a:r>
            <a:r>
              <a:rPr lang="ru-UA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endParaRPr lang="uk-UA" sz="1800" b="1" dirty="0"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r>
              <a:rPr lang="uk-UA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ru-UA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uk-UA" u="sng" kern="100" dirty="0"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UA" u="sng" kern="100" dirty="0"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'ять </a:t>
            </a:r>
            <a:r>
              <a:rPr lang="ru-UA" u="sng" kern="100" dirty="0" err="1"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психотипів</a:t>
            </a:r>
            <a:r>
              <a:rPr lang="ru-UA" u="sng" kern="100" dirty="0"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u="sng" kern="100" dirty="0">
                <a:effectLst/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UA" sz="1800" u="sng" kern="100" dirty="0" err="1">
                <a:effectLst/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півробітник</a:t>
            </a:r>
            <a:r>
              <a:rPr lang="uk-UA" sz="1800" u="sng" kern="100" dirty="0" err="1">
                <a:effectLst/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ів</a:t>
            </a:r>
            <a:r>
              <a:rPr lang="uk-UA" sz="1800" u="sng" kern="100" dirty="0">
                <a:effectLst/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UA" sz="1800" u="sng" kern="100" dirty="0">
                <a:effectLst/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u="sng" kern="100" dirty="0">
                <a:effectLst/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 </a:t>
            </a:r>
            <a:r>
              <a:rPr lang="ru-UA" sz="1800" u="sng" kern="100" dirty="0">
                <a:effectLst/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навряд </a:t>
            </a:r>
            <a:r>
              <a:rPr lang="ru-UA" sz="1800" u="sng" kern="100" dirty="0" err="1">
                <a:effectLst/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UA" sz="1800" u="sng" kern="100" dirty="0">
                <a:effectLst/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колись </a:t>
            </a:r>
            <a:r>
              <a:rPr lang="ru-UA" sz="1800" u="sng" kern="100" dirty="0" err="1">
                <a:effectLst/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стануть</a:t>
            </a:r>
            <a:r>
              <a:rPr lang="ru-UA" sz="1800" u="sng" kern="100" dirty="0">
                <a:effectLst/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u="sng" kern="100" dirty="0" err="1">
                <a:effectLst/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лояльними</a:t>
            </a:r>
            <a:r>
              <a:rPr lang="uk-UA" sz="1800" u="sng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UA" sz="18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UA" sz="1800" b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Егоцентричні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Вважають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себе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непогрішними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недооціненими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не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вміють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не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хочуть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працювати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команді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не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прив'язуються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ні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колективу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ні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місця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ru-UA" sz="1800" b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Конфліктні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".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Постійно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сваряться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колегами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плодять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недоброзичливців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Можуть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бути хорошими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фахівцями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Вважають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переслідують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недуги,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втомлюються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життя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UA" sz="1800" b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Інфантильні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Недооцінюють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свої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можливості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не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самостійні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судженнях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орієнтуються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інших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не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вміють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планувати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своє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життя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бюджет.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Балакучі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імпульсивні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здатні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безрозсудні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дії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UA" sz="1800" b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Залежні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r>
              <a:rPr lang="uk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Зловживають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спиртним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наркотиками,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відчувають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сильну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потяг до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азартних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ігор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іншим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«слабостям». Грошей не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вистачає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тож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займають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UA" sz="1800" b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Зловмисні</a:t>
            </a:r>
            <a:r>
              <a:rPr lang="ru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r>
              <a:rPr lang="uk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 відчувають докорів совісті від того, що підводять товаришів по службі або організацію. </a:t>
            </a:r>
            <a:r>
              <a:rPr lang="uk-UA" sz="18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Цінічні</a:t>
            </a:r>
            <a:r>
              <a:rPr lang="uk-UA" sz="18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брехливі. Трапляються зрадники, що підтримують зв'язки з конкуруючими фірмами.</a:t>
            </a:r>
            <a:endParaRPr lang="ru-U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B415FA-72C7-656D-92B6-9FC07E034DD4}"/>
              </a:ext>
            </a:extLst>
          </p:cNvPr>
          <p:cNvSpPr txBox="1"/>
          <p:nvPr/>
        </p:nvSpPr>
        <p:spPr>
          <a:xfrm>
            <a:off x="5459549" y="136524"/>
            <a:ext cx="19968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sz="1800" dirty="0" err="1">
                <a:effectLst/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</a:rPr>
              <a:t>Лояльність</a:t>
            </a:r>
            <a:r>
              <a:rPr lang="ru-UA" sz="1800" dirty="0">
                <a:effectLst/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ru-UA" sz="1800" dirty="0" err="1">
                <a:effectLst/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</a:rPr>
              <a:t>може</a:t>
            </a:r>
            <a:r>
              <a:rPr lang="ru-UA" sz="1800" dirty="0">
                <a:effectLst/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ru-UA" sz="1800" dirty="0" err="1">
                <a:effectLst/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</a:rPr>
              <a:t>змінюватись</a:t>
            </a:r>
            <a:r>
              <a:rPr lang="ru-UA" sz="1800" dirty="0">
                <a:effectLst/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</a:rPr>
              <a:t>!</a:t>
            </a:r>
            <a:r>
              <a:rPr lang="uk-UA" sz="1800" dirty="0">
                <a:effectLst/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</a:rPr>
              <a:t>!!</a:t>
            </a:r>
            <a:r>
              <a:rPr lang="ru-UA" sz="1800" dirty="0">
                <a:effectLst/>
                <a:highlight>
                  <a:srgbClr val="00FFFF"/>
                </a:highlight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endParaRPr lang="ru-UA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270895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11376</TotalTime>
  <Words>1577</Words>
  <Application>Microsoft Office PowerPoint</Application>
  <PresentationFormat>Экран (4:3)</PresentationFormat>
  <Paragraphs>138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Times New Roman</vt:lpstr>
      <vt:lpstr>Wingdings</vt:lpstr>
      <vt:lpstr>Тема Office</vt:lpstr>
      <vt:lpstr>Презентация PowerPoint</vt:lpstr>
      <vt:lpstr>Терміни та ключові поняття: оцінка персоналу </vt:lpstr>
      <vt:lpstr>Терміни та ключові поняття: оцінка персоналу </vt:lpstr>
      <vt:lpstr>Цілі та методи оцінки</vt:lpstr>
      <vt:lpstr>Терміни та ключові поняття: лояльність персоналу</vt:lpstr>
      <vt:lpstr>Оцінка рівня лояльності </vt:lpstr>
      <vt:lpstr>Оцінка рівня лояльності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Завдання для самостійного опрацювання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Анализ, отчётность и аудит в сфере труда</dc:title>
  <dc:creator>7</dc:creator>
  <cp:lastModifiedBy>legion noutbuk</cp:lastModifiedBy>
  <cp:revision>60</cp:revision>
  <dcterms:created xsi:type="dcterms:W3CDTF">2015-12-24T11:49:06Z</dcterms:created>
  <dcterms:modified xsi:type="dcterms:W3CDTF">2023-03-16T09:20:58Z</dcterms:modified>
</cp:coreProperties>
</file>