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Alexandria Medium" panose="020B0604020202020204" charset="-78"/>
      <p:regular r:id="rId13"/>
    </p:embeddedFont>
    <p:embeddedFont>
      <p:font typeface="Manrope" panose="020B0604020202020204" charset="0"/>
      <p:regular r:id="rId14"/>
    </p:embeddedFont>
  </p:embeddedFontLst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3" d="100"/>
          <a:sy n="93" d="100"/>
        </p:scale>
        <p:origin x="52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5566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ru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869525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Управління конкурентоспроможністю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4407337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Комплексна дисципліна з діагностики конкурентного середовища, аналізу внутрішніх ресурсів, вибору стратегій та вимірювання результативності підприємства на сучасному ринку</a:t>
            </a:r>
            <a:endParaRPr lang="en-US" sz="15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232631-F75B-19AD-75A2-31C5D167F982}"/>
              </a:ext>
            </a:extLst>
          </p:cNvPr>
          <p:cNvSpPr txBox="1"/>
          <p:nvPr/>
        </p:nvSpPr>
        <p:spPr>
          <a:xfrm>
            <a:off x="793790" y="5984965"/>
            <a:ext cx="731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solidFill>
                  <a:srgbClr val="5B6E8C"/>
                </a:solidFill>
                <a:latin typeface="Manrope" pitchFamily="34" charset="0"/>
              </a:rPr>
              <a:t>Калюжна Юлія Вікторівна</a:t>
            </a:r>
            <a:endParaRPr lang="ru-UA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68641" y="538877"/>
            <a:ext cx="7579519" cy="12222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Програма підвищення конкурентоспроможності</a:t>
            </a:r>
            <a:endParaRPr lang="en-US" sz="3800" dirty="0"/>
          </a:p>
        </p:txBody>
      </p:sp>
      <p:sp>
        <p:nvSpPr>
          <p:cNvPr id="4" name="Shape 1"/>
          <p:cNvSpPr/>
          <p:nvPr/>
        </p:nvSpPr>
        <p:spPr>
          <a:xfrm>
            <a:off x="6488549" y="2054423"/>
            <a:ext cx="22860" cy="5636300"/>
          </a:xfrm>
          <a:prstGeom prst="roundRect">
            <a:avLst>
              <a:gd name="adj" fmla="val 1283312"/>
            </a:avLst>
          </a:prstGeom>
          <a:solidFill>
            <a:srgbClr val="B3D5E4"/>
          </a:solidFill>
          <a:ln/>
        </p:spPr>
        <p:txBody>
          <a:bodyPr/>
          <a:lstStyle/>
          <a:p>
            <a:endParaRPr lang="ru-UA"/>
          </a:p>
        </p:txBody>
      </p:sp>
      <p:sp>
        <p:nvSpPr>
          <p:cNvPr id="5" name="Shape 2"/>
          <p:cNvSpPr/>
          <p:nvPr/>
        </p:nvSpPr>
        <p:spPr>
          <a:xfrm>
            <a:off x="6685657" y="2262902"/>
            <a:ext cx="586621" cy="22860"/>
          </a:xfrm>
          <a:prstGeom prst="roundRect">
            <a:avLst>
              <a:gd name="adj" fmla="val 1283312"/>
            </a:avLst>
          </a:prstGeom>
          <a:solidFill>
            <a:srgbClr val="B3D5E4"/>
          </a:solidFill>
          <a:ln/>
        </p:spPr>
        <p:txBody>
          <a:bodyPr/>
          <a:lstStyle/>
          <a:p>
            <a:endParaRPr lang="ru-UA"/>
          </a:p>
        </p:txBody>
      </p:sp>
      <p:sp>
        <p:nvSpPr>
          <p:cNvPr id="6" name="Shape 3"/>
          <p:cNvSpPr/>
          <p:nvPr/>
        </p:nvSpPr>
        <p:spPr>
          <a:xfrm>
            <a:off x="6268581" y="2054423"/>
            <a:ext cx="439936" cy="439936"/>
          </a:xfrm>
          <a:prstGeom prst="roundRect">
            <a:avLst>
              <a:gd name="adj" fmla="val 66684"/>
            </a:avLst>
          </a:prstGeom>
          <a:solidFill>
            <a:srgbClr val="E6F7FF"/>
          </a:solidFill>
          <a:ln w="762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ru-UA"/>
          </a:p>
        </p:txBody>
      </p:sp>
      <p:sp>
        <p:nvSpPr>
          <p:cNvPr id="7" name="Text 4"/>
          <p:cNvSpPr/>
          <p:nvPr/>
        </p:nvSpPr>
        <p:spPr>
          <a:xfrm>
            <a:off x="6341864" y="2091035"/>
            <a:ext cx="293251" cy="366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1</a:t>
            </a:r>
            <a:endParaRPr lang="en-US" sz="2300" dirty="0"/>
          </a:p>
        </p:txBody>
      </p:sp>
      <p:sp>
        <p:nvSpPr>
          <p:cNvPr id="8" name="Text 5"/>
          <p:cNvSpPr/>
          <p:nvPr/>
        </p:nvSpPr>
        <p:spPr>
          <a:xfrm>
            <a:off x="7466528" y="2121575"/>
            <a:ext cx="3461861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Діагностика поточного стану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7466528" y="2544366"/>
            <a:ext cx="6381631" cy="625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Збір та аналіз ключових показників, бенчмаркинг з конкурентами, виявлення розривів у результативності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6685657" y="3769757"/>
            <a:ext cx="586621" cy="22860"/>
          </a:xfrm>
          <a:prstGeom prst="roundRect">
            <a:avLst>
              <a:gd name="adj" fmla="val 1283312"/>
            </a:avLst>
          </a:prstGeom>
          <a:solidFill>
            <a:srgbClr val="B3D5E4"/>
          </a:solidFill>
          <a:ln/>
        </p:spPr>
        <p:txBody>
          <a:bodyPr/>
          <a:lstStyle/>
          <a:p>
            <a:endParaRPr lang="ru-UA"/>
          </a:p>
        </p:txBody>
      </p:sp>
      <p:sp>
        <p:nvSpPr>
          <p:cNvPr id="11" name="Shape 8"/>
          <p:cNvSpPr/>
          <p:nvPr/>
        </p:nvSpPr>
        <p:spPr>
          <a:xfrm>
            <a:off x="6268581" y="3561278"/>
            <a:ext cx="439936" cy="439936"/>
          </a:xfrm>
          <a:prstGeom prst="roundRect">
            <a:avLst>
              <a:gd name="adj" fmla="val 66684"/>
            </a:avLst>
          </a:prstGeom>
          <a:solidFill>
            <a:srgbClr val="E6F7FF"/>
          </a:solidFill>
          <a:ln w="762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ru-UA"/>
          </a:p>
        </p:txBody>
      </p:sp>
      <p:sp>
        <p:nvSpPr>
          <p:cNvPr id="12" name="Text 9"/>
          <p:cNvSpPr/>
          <p:nvPr/>
        </p:nvSpPr>
        <p:spPr>
          <a:xfrm>
            <a:off x="6341864" y="3597890"/>
            <a:ext cx="293251" cy="366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2</a:t>
            </a:r>
            <a:endParaRPr lang="en-US" sz="2300" dirty="0"/>
          </a:p>
        </p:txBody>
      </p:sp>
      <p:sp>
        <p:nvSpPr>
          <p:cNvPr id="13" name="Text 10"/>
          <p:cNvSpPr/>
          <p:nvPr/>
        </p:nvSpPr>
        <p:spPr>
          <a:xfrm>
            <a:off x="7466528" y="3628430"/>
            <a:ext cx="4016097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Розробка стратегічного roadmap</a:t>
            </a:r>
            <a:endParaRPr lang="en-US" sz="1900" dirty="0"/>
          </a:p>
        </p:txBody>
      </p:sp>
      <p:sp>
        <p:nvSpPr>
          <p:cNvPr id="14" name="Text 11"/>
          <p:cNvSpPr/>
          <p:nvPr/>
        </p:nvSpPr>
        <p:spPr>
          <a:xfrm>
            <a:off x="7466528" y="4051221"/>
            <a:ext cx="6381631" cy="625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Встановлення цільових метрик, визначення ініціатив, розподіл ресурсів та бюджету на 6-12 місяців</a:t>
            </a:r>
            <a:endParaRPr lang="en-US" sz="1500" dirty="0"/>
          </a:p>
        </p:txBody>
      </p:sp>
      <p:sp>
        <p:nvSpPr>
          <p:cNvPr id="15" name="Shape 12"/>
          <p:cNvSpPr/>
          <p:nvPr/>
        </p:nvSpPr>
        <p:spPr>
          <a:xfrm>
            <a:off x="6685657" y="5276612"/>
            <a:ext cx="586621" cy="22860"/>
          </a:xfrm>
          <a:prstGeom prst="roundRect">
            <a:avLst>
              <a:gd name="adj" fmla="val 1283312"/>
            </a:avLst>
          </a:prstGeom>
          <a:solidFill>
            <a:srgbClr val="B3D5E4"/>
          </a:solidFill>
          <a:ln/>
        </p:spPr>
        <p:txBody>
          <a:bodyPr/>
          <a:lstStyle/>
          <a:p>
            <a:endParaRPr lang="ru-UA"/>
          </a:p>
        </p:txBody>
      </p:sp>
      <p:sp>
        <p:nvSpPr>
          <p:cNvPr id="16" name="Shape 13"/>
          <p:cNvSpPr/>
          <p:nvPr/>
        </p:nvSpPr>
        <p:spPr>
          <a:xfrm>
            <a:off x="6268581" y="5068133"/>
            <a:ext cx="439936" cy="439936"/>
          </a:xfrm>
          <a:prstGeom prst="roundRect">
            <a:avLst>
              <a:gd name="adj" fmla="val 66684"/>
            </a:avLst>
          </a:prstGeom>
          <a:solidFill>
            <a:srgbClr val="E6F7FF"/>
          </a:solidFill>
          <a:ln w="762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ru-UA"/>
          </a:p>
        </p:txBody>
      </p:sp>
      <p:sp>
        <p:nvSpPr>
          <p:cNvPr id="17" name="Text 14"/>
          <p:cNvSpPr/>
          <p:nvPr/>
        </p:nvSpPr>
        <p:spPr>
          <a:xfrm>
            <a:off x="6341864" y="5104745"/>
            <a:ext cx="293251" cy="366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3</a:t>
            </a:r>
            <a:endParaRPr lang="en-US" sz="2300" dirty="0"/>
          </a:p>
        </p:txBody>
      </p:sp>
      <p:sp>
        <p:nvSpPr>
          <p:cNvPr id="18" name="Text 15"/>
          <p:cNvSpPr/>
          <p:nvPr/>
        </p:nvSpPr>
        <p:spPr>
          <a:xfrm>
            <a:off x="7466528" y="5135285"/>
            <a:ext cx="3537109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Впровадження та моніторинг</a:t>
            </a:r>
            <a:endParaRPr lang="en-US" sz="1900" dirty="0"/>
          </a:p>
        </p:txBody>
      </p:sp>
      <p:sp>
        <p:nvSpPr>
          <p:cNvPr id="19" name="Text 16"/>
          <p:cNvSpPr/>
          <p:nvPr/>
        </p:nvSpPr>
        <p:spPr>
          <a:xfrm>
            <a:off x="7466528" y="5558076"/>
            <a:ext cx="6381631" cy="625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Реалізація програм покращень, відстеження KPI через дашборди, досягнення бюджетних віх</a:t>
            </a:r>
            <a:endParaRPr lang="en-US" sz="1500" dirty="0"/>
          </a:p>
        </p:txBody>
      </p:sp>
      <p:sp>
        <p:nvSpPr>
          <p:cNvPr id="20" name="Shape 17"/>
          <p:cNvSpPr/>
          <p:nvPr/>
        </p:nvSpPr>
        <p:spPr>
          <a:xfrm>
            <a:off x="6685657" y="6783467"/>
            <a:ext cx="586621" cy="22860"/>
          </a:xfrm>
          <a:prstGeom prst="roundRect">
            <a:avLst>
              <a:gd name="adj" fmla="val 1283312"/>
            </a:avLst>
          </a:prstGeom>
          <a:solidFill>
            <a:srgbClr val="B3D5E4"/>
          </a:solidFill>
          <a:ln/>
        </p:spPr>
        <p:txBody>
          <a:bodyPr/>
          <a:lstStyle/>
          <a:p>
            <a:endParaRPr lang="ru-UA"/>
          </a:p>
        </p:txBody>
      </p:sp>
      <p:sp>
        <p:nvSpPr>
          <p:cNvPr id="21" name="Shape 18"/>
          <p:cNvSpPr/>
          <p:nvPr/>
        </p:nvSpPr>
        <p:spPr>
          <a:xfrm>
            <a:off x="6268581" y="6574988"/>
            <a:ext cx="439936" cy="439936"/>
          </a:xfrm>
          <a:prstGeom prst="roundRect">
            <a:avLst>
              <a:gd name="adj" fmla="val 66684"/>
            </a:avLst>
          </a:prstGeom>
          <a:solidFill>
            <a:srgbClr val="E6F7FF"/>
          </a:solidFill>
          <a:ln w="762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ru-UA"/>
          </a:p>
        </p:txBody>
      </p:sp>
      <p:sp>
        <p:nvSpPr>
          <p:cNvPr id="22" name="Text 19"/>
          <p:cNvSpPr/>
          <p:nvPr/>
        </p:nvSpPr>
        <p:spPr>
          <a:xfrm>
            <a:off x="6341864" y="6611600"/>
            <a:ext cx="293251" cy="366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4</a:t>
            </a:r>
            <a:endParaRPr lang="en-US" sz="2300" dirty="0"/>
          </a:p>
        </p:txBody>
      </p:sp>
      <p:sp>
        <p:nvSpPr>
          <p:cNvPr id="23" name="Text 20"/>
          <p:cNvSpPr/>
          <p:nvPr/>
        </p:nvSpPr>
        <p:spPr>
          <a:xfrm>
            <a:off x="7466528" y="6642140"/>
            <a:ext cx="3056453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Контроль та коригування</a:t>
            </a:r>
            <a:endParaRPr lang="en-US" sz="1900" dirty="0"/>
          </a:p>
        </p:txBody>
      </p:sp>
      <p:sp>
        <p:nvSpPr>
          <p:cNvPr id="24" name="Text 21"/>
          <p:cNvSpPr/>
          <p:nvPr/>
        </p:nvSpPr>
        <p:spPr>
          <a:xfrm>
            <a:off x="7466528" y="7064931"/>
            <a:ext cx="6381631" cy="625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Аналіз відхилень, управління ризиками, адаптація стратегії на основі результатів та змін у середовищі</a:t>
            </a:r>
            <a:endParaRPr lang="en-US" sz="15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34753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Структура курсу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851666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01</a:t>
            </a:r>
            <a:endParaRPr lang="en-US" sz="1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165991"/>
            <a:ext cx="6422231" cy="2286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331089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Змістовий модуль 1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93790" y="3740110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Конкурентне середовище та позиція: діагностика ринкових сил, стратегічні групи та профілювання конкурентів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7414379" y="2851666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02</a:t>
            </a:r>
            <a:endParaRPr lang="en-US" sz="15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379" y="3165991"/>
            <a:ext cx="6422231" cy="2286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414379" y="331089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Змістовий модуль 2</a:t>
            </a:r>
            <a:endParaRPr lang="en-US" sz="1950" dirty="0"/>
          </a:p>
        </p:txBody>
      </p:sp>
      <p:sp>
        <p:nvSpPr>
          <p:cNvPr id="10" name="Text 6"/>
          <p:cNvSpPr/>
          <p:nvPr/>
        </p:nvSpPr>
        <p:spPr>
          <a:xfrm>
            <a:off x="7414379" y="3740110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Ресурси, компетенції та ланцюг цінності: внутрішній аналіз спроможностей та узгодження з ринковими можливостями</a:t>
            </a:r>
            <a:endParaRPr lang="en-US" sz="1550" dirty="0"/>
          </a:p>
        </p:txBody>
      </p:sp>
      <p:sp>
        <p:nvSpPr>
          <p:cNvPr id="11" name="Text 7"/>
          <p:cNvSpPr/>
          <p:nvPr/>
        </p:nvSpPr>
        <p:spPr>
          <a:xfrm>
            <a:off x="793790" y="4722376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03</a:t>
            </a:r>
            <a:endParaRPr lang="en-US" sz="155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5016937"/>
            <a:ext cx="6422231" cy="2286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93790" y="518160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Змістовий модуль 3</a:t>
            </a:r>
            <a:endParaRPr lang="en-US" sz="1950" dirty="0"/>
          </a:p>
        </p:txBody>
      </p:sp>
      <p:sp>
        <p:nvSpPr>
          <p:cNvPr id="14" name="Text 9"/>
          <p:cNvSpPr/>
          <p:nvPr/>
        </p:nvSpPr>
        <p:spPr>
          <a:xfrm>
            <a:off x="793790" y="5610820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Стратегії конкуренції та диференціація: вибір напрямів розвитку та позиціювання на ринку</a:t>
            </a:r>
            <a:endParaRPr lang="en-US" sz="1550" dirty="0"/>
          </a:p>
        </p:txBody>
      </p:sp>
      <p:sp>
        <p:nvSpPr>
          <p:cNvPr id="15" name="Text 10"/>
          <p:cNvSpPr/>
          <p:nvPr/>
        </p:nvSpPr>
        <p:spPr>
          <a:xfrm>
            <a:off x="7414379" y="4722376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04</a:t>
            </a:r>
            <a:endParaRPr lang="en-US" sz="1550" dirty="0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379" y="5016937"/>
            <a:ext cx="6422231" cy="22860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7414379" y="518160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Змістовий модуль 4</a:t>
            </a:r>
            <a:endParaRPr lang="en-US" sz="1950" dirty="0"/>
          </a:p>
        </p:txBody>
      </p:sp>
      <p:sp>
        <p:nvSpPr>
          <p:cNvPr id="18" name="Text 12"/>
          <p:cNvSpPr/>
          <p:nvPr/>
        </p:nvSpPr>
        <p:spPr>
          <a:xfrm>
            <a:off x="7414379" y="5610820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Вимірювання конкурентоспроможності та програми покращень: система показників та контроль реалізації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9407"/>
            <a:ext cx="1036986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Модуль 1: Діагностика конкурентного поля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085499"/>
            <a:ext cx="420171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Ключові інструменти аналізу</a:t>
            </a:r>
            <a:endParaRPr lang="en-US" sz="2300" dirty="0"/>
          </a:p>
        </p:txBody>
      </p:sp>
      <p:sp>
        <p:nvSpPr>
          <p:cNvPr id="4" name="Text 2"/>
          <p:cNvSpPr/>
          <p:nvPr/>
        </p:nvSpPr>
        <p:spPr>
          <a:xfrm>
            <a:off x="793790" y="2655927"/>
            <a:ext cx="763202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Перший модуль зосереджується на комплексній діагностиці зовнішнього конкурентного середовища. Студенти освоюють фундаментальні методології оцінки галузевої привабливості та конкурентної позиції компанії.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3787140"/>
            <a:ext cx="763202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Особлива увага приділяється практичному застосуванню аналітичних інструментів для вибору стратегічного напряму розвитку бізнесу в умовах динамічного ринкового оточення.</a:t>
            </a:r>
            <a:endParaRPr lang="en-US" sz="15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7543" y="2110383"/>
            <a:ext cx="4926568" cy="492656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4636"/>
            <a:ext cx="548604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Модель 5 сил Портера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1139785" y="2604968"/>
            <a:ext cx="389286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Суперництво між конкурентами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3034189"/>
            <a:ext cx="423886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Інтенсивність конкуренції в галузі</a:t>
            </a:r>
            <a:endParaRPr lang="en-US" sz="15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1911548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24528" y="3363456"/>
            <a:ext cx="279083" cy="27908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597628" y="2199680"/>
            <a:ext cx="271712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Загроза нових гравців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9597628" y="2628900"/>
            <a:ext cx="423898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Бар'єри входу на ринок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2653" y="1911548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38740" y="2936379"/>
            <a:ext cx="279083" cy="27908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94463" y="382059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Загроза замінників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9994463" y="4249817"/>
            <a:ext cx="384214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Альтернативні рішення для споживачів</a:t>
            </a:r>
            <a:endParaRPr lang="en-US" sz="15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1911548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50984" y="4054376"/>
            <a:ext cx="279083" cy="279083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9597628" y="5441513"/>
            <a:ext cx="256127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Сила постачальників</a:t>
            </a:r>
            <a:endParaRPr lang="en-US" sz="1950" dirty="0"/>
          </a:p>
        </p:txBody>
      </p:sp>
      <p:sp>
        <p:nvSpPr>
          <p:cNvPr id="16" name="Text 8"/>
          <p:cNvSpPr/>
          <p:nvPr/>
        </p:nvSpPr>
        <p:spPr>
          <a:xfrm>
            <a:off x="9597628" y="5870734"/>
            <a:ext cx="423898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Переговорна спроможність постачальників</a:t>
            </a:r>
            <a:endParaRPr lang="en-US" sz="15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2653" y="1911548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538740" y="5172373"/>
            <a:ext cx="279083" cy="279083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2551748" y="503622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Сила покупців</a:t>
            </a:r>
            <a:endParaRPr lang="en-US" sz="1950" dirty="0"/>
          </a:p>
        </p:txBody>
      </p:sp>
      <p:sp>
        <p:nvSpPr>
          <p:cNvPr id="20" name="Text 10"/>
          <p:cNvSpPr/>
          <p:nvPr/>
        </p:nvSpPr>
        <p:spPr>
          <a:xfrm>
            <a:off x="793790" y="5465445"/>
            <a:ext cx="423886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Переговорна спроможність клієнтів</a:t>
            </a:r>
            <a:endParaRPr lang="en-US" sz="1550" dirty="0"/>
          </a:p>
        </p:txBody>
      </p:sp>
      <p:pic>
        <p:nvPicPr>
          <p:cNvPr id="21" name="Image 8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32653" y="1911548"/>
            <a:ext cx="4564975" cy="4564975"/>
          </a:xfrm>
          <a:prstGeom prst="rect">
            <a:avLst/>
          </a:prstGeom>
        </p:spPr>
      </p:pic>
      <p:pic>
        <p:nvPicPr>
          <p:cNvPr id="22" name="Image 9" descr="preencoded.png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224528" y="4745295"/>
            <a:ext cx="279083" cy="279083"/>
          </a:xfrm>
          <a:prstGeom prst="rect">
            <a:avLst/>
          </a:prstGeom>
        </p:spPr>
      </p:pic>
      <p:sp>
        <p:nvSpPr>
          <p:cNvPr id="23" name="Text 11"/>
          <p:cNvSpPr/>
          <p:nvPr/>
        </p:nvSpPr>
        <p:spPr>
          <a:xfrm>
            <a:off x="793790" y="6699766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Модель Майкла Портера дозволяє систематично проаналізувати галузеву структуру та визначити ключові драйвери привабливості і загроз для формування обґрунтованої конкурентної стратегії.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657475"/>
            <a:ext cx="864000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Інструменти конкурентного аналізу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87274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Стратегічні групи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4301966"/>
            <a:ext cx="4182189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Кластеризація конкурентів за схожими стратегіями та ресурсами для ідентифікації ключових суперників та можливостей диференціації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5223986" y="387274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Карта конкурентів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5223986" y="4301966"/>
            <a:ext cx="41823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Візуалізація позицій учасників ринку за критичними параметрами: ціна, якість, канали збуту, цільові сегменти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9654302" y="387274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CPM-аналіз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9654302" y="4301966"/>
            <a:ext cx="41823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Competitive Profile Matrix – порівняльна оцінка профілів конкурентів за ключовими факторами успіху в галузі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39247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Модуль 2: Внутрішній аналіз компанії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1958697"/>
            <a:ext cx="4606171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Оцінка ресурсів та компетенцій</a:t>
            </a:r>
            <a:endParaRPr lang="en-US" sz="2300" dirty="0"/>
          </a:p>
        </p:txBody>
      </p:sp>
      <p:sp>
        <p:nvSpPr>
          <p:cNvPr id="5" name="Text 2"/>
          <p:cNvSpPr/>
          <p:nvPr/>
        </p:nvSpPr>
        <p:spPr>
          <a:xfrm>
            <a:off x="6280190" y="2628424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Другий модуль присвячений глибокому аналізу внутрішніх спроможностей організації. Студенти вивчають методології оцінки ресурсів, компетенцій та процесів створення цінності.</a:t>
            </a:r>
            <a:endParaRPr lang="en-US" sz="1550" dirty="0"/>
          </a:p>
        </p:txBody>
      </p:sp>
      <p:sp>
        <p:nvSpPr>
          <p:cNvPr id="6" name="Shape 3"/>
          <p:cNvSpPr/>
          <p:nvPr/>
        </p:nvSpPr>
        <p:spPr>
          <a:xfrm>
            <a:off x="6280190" y="3804285"/>
            <a:ext cx="3679031" cy="2111335"/>
          </a:xfrm>
          <a:prstGeom prst="roundRect">
            <a:avLst>
              <a:gd name="adj" fmla="val 14101"/>
            </a:avLst>
          </a:prstGeom>
          <a:solidFill>
            <a:srgbClr val="E6F7FF"/>
          </a:solidFill>
          <a:ln w="762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ru-UA"/>
          </a:p>
        </p:txBody>
      </p:sp>
      <p:sp>
        <p:nvSpPr>
          <p:cNvPr id="7" name="Text 4"/>
          <p:cNvSpPr/>
          <p:nvPr/>
        </p:nvSpPr>
        <p:spPr>
          <a:xfrm>
            <a:off x="6486168" y="401026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VRIO/VRIN аналіз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6486168" y="4439483"/>
            <a:ext cx="326707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Оцінка ресурсів за критеріями: цінність, рідкісність, імітованість, організаційна підтримка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10157579" y="3804285"/>
            <a:ext cx="3679031" cy="2111335"/>
          </a:xfrm>
          <a:prstGeom prst="roundRect">
            <a:avLst>
              <a:gd name="adj" fmla="val 14101"/>
            </a:avLst>
          </a:prstGeom>
          <a:solidFill>
            <a:srgbClr val="E6F7FF"/>
          </a:solidFill>
          <a:ln w="762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ru-UA"/>
          </a:p>
        </p:txBody>
      </p:sp>
      <p:sp>
        <p:nvSpPr>
          <p:cNvPr id="10" name="Text 7"/>
          <p:cNvSpPr/>
          <p:nvPr/>
        </p:nvSpPr>
        <p:spPr>
          <a:xfrm>
            <a:off x="10363557" y="401026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Ланцюг цінності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10363557" y="4439483"/>
            <a:ext cx="326707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Декомпозиція діяльності на первинні та підтримуючі активності для виявлення джерел конкурентної переваги</a:t>
            </a:r>
            <a:endParaRPr lang="en-US" sz="1550" dirty="0"/>
          </a:p>
        </p:txBody>
      </p:sp>
      <p:sp>
        <p:nvSpPr>
          <p:cNvPr id="12" name="Shape 9"/>
          <p:cNvSpPr/>
          <p:nvPr/>
        </p:nvSpPr>
        <p:spPr>
          <a:xfrm>
            <a:off x="6280190" y="6113978"/>
            <a:ext cx="7556421" cy="1476256"/>
          </a:xfrm>
          <a:prstGeom prst="roundRect">
            <a:avLst>
              <a:gd name="adj" fmla="val 20167"/>
            </a:avLst>
          </a:prstGeom>
          <a:solidFill>
            <a:srgbClr val="E6F7FF"/>
          </a:solidFill>
          <a:ln w="762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ru-UA"/>
          </a:p>
        </p:txBody>
      </p:sp>
      <p:sp>
        <p:nvSpPr>
          <p:cNvPr id="13" name="Text 10"/>
          <p:cNvSpPr/>
          <p:nvPr/>
        </p:nvSpPr>
        <p:spPr>
          <a:xfrm>
            <a:off x="6486168" y="6319957"/>
            <a:ext cx="251436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Операційні здібності</a:t>
            </a:r>
            <a:endParaRPr lang="en-US" sz="1950" dirty="0"/>
          </a:p>
        </p:txBody>
      </p:sp>
      <p:sp>
        <p:nvSpPr>
          <p:cNvPr id="14" name="Text 11"/>
          <p:cNvSpPr/>
          <p:nvPr/>
        </p:nvSpPr>
        <p:spPr>
          <a:xfrm>
            <a:off x="6486168" y="6749177"/>
            <a:ext cx="714446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Аналіз якості, сервісу та витратних драйверів для узгодження з ринковими можливостями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17220"/>
            <a:ext cx="767834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Модуль 3: Конкурентні стратегії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733312"/>
            <a:ext cx="4145994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Базові стратегії за Портером</a:t>
            </a:r>
            <a:endParaRPr lang="en-US" sz="2300" dirty="0"/>
          </a:p>
        </p:txBody>
      </p:sp>
      <p:sp>
        <p:nvSpPr>
          <p:cNvPr id="4" name="Shape 2"/>
          <p:cNvSpPr/>
          <p:nvPr/>
        </p:nvSpPr>
        <p:spPr>
          <a:xfrm>
            <a:off x="793790" y="2328624"/>
            <a:ext cx="6279356" cy="1268492"/>
          </a:xfrm>
          <a:prstGeom prst="roundRect">
            <a:avLst>
              <a:gd name="adj" fmla="val 23470"/>
            </a:avLst>
          </a:prstGeom>
          <a:solidFill>
            <a:srgbClr val="FFFFFF"/>
          </a:solidFill>
          <a:ln w="2286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ru-UA"/>
          </a:p>
        </p:txBody>
      </p:sp>
      <p:sp>
        <p:nvSpPr>
          <p:cNvPr id="5" name="Text 3"/>
          <p:cNvSpPr/>
          <p:nvPr/>
        </p:nvSpPr>
        <p:spPr>
          <a:xfrm>
            <a:off x="1015008" y="254984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Вартісне лідерство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015008" y="3058358"/>
            <a:ext cx="583692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Мінімізація витрат та пропозиція найнижчих цін на ринку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793790" y="3795474"/>
            <a:ext cx="6279356" cy="1268492"/>
          </a:xfrm>
          <a:prstGeom prst="roundRect">
            <a:avLst>
              <a:gd name="adj" fmla="val 23470"/>
            </a:avLst>
          </a:prstGeom>
          <a:solidFill>
            <a:srgbClr val="FFFFFF"/>
          </a:solidFill>
          <a:ln w="2286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ru-UA"/>
          </a:p>
        </p:txBody>
      </p:sp>
      <p:sp>
        <p:nvSpPr>
          <p:cNvPr id="8" name="Text 6"/>
          <p:cNvSpPr/>
          <p:nvPr/>
        </p:nvSpPr>
        <p:spPr>
          <a:xfrm>
            <a:off x="1015008" y="401669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Диференціація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1015008" y="4525208"/>
            <a:ext cx="583692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Створення унікальної цінності через якість, інновації, бренд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793790" y="5262324"/>
            <a:ext cx="6279356" cy="1268492"/>
          </a:xfrm>
          <a:prstGeom prst="roundRect">
            <a:avLst>
              <a:gd name="adj" fmla="val 23470"/>
            </a:avLst>
          </a:prstGeom>
          <a:solidFill>
            <a:srgbClr val="FFFFFF"/>
          </a:solidFill>
          <a:ln w="2286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ru-UA"/>
          </a:p>
        </p:txBody>
      </p:sp>
      <p:sp>
        <p:nvSpPr>
          <p:cNvPr id="11" name="Text 9"/>
          <p:cNvSpPr/>
          <p:nvPr/>
        </p:nvSpPr>
        <p:spPr>
          <a:xfrm>
            <a:off x="1015008" y="548354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Фокусування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1015008" y="5992058"/>
            <a:ext cx="583692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Концентрація на специфічному сегменті або ніші ринку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7564874" y="1733312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Сучасні підходи</a:t>
            </a:r>
            <a:endParaRPr lang="en-US" sz="2300" dirty="0"/>
          </a:p>
        </p:txBody>
      </p:sp>
      <p:sp>
        <p:nvSpPr>
          <p:cNvPr id="14" name="Shape 12"/>
          <p:cNvSpPr/>
          <p:nvPr/>
        </p:nvSpPr>
        <p:spPr>
          <a:xfrm>
            <a:off x="7564874" y="2626281"/>
            <a:ext cx="6279356" cy="1860947"/>
          </a:xfrm>
          <a:prstGeom prst="roundRect">
            <a:avLst>
              <a:gd name="adj" fmla="val 5896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ru-UA"/>
          </a:p>
        </p:txBody>
      </p:sp>
      <p:pic>
        <p:nvPicPr>
          <p:cNvPr id="1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874" y="2603421"/>
            <a:ext cx="6279356" cy="91440"/>
          </a:xfrm>
          <a:prstGeom prst="rect">
            <a:avLst/>
          </a:prstGeom>
        </p:spPr>
      </p:pic>
      <p:pic>
        <p:nvPicPr>
          <p:cNvPr id="1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6896" y="2328624"/>
            <a:ext cx="595313" cy="595313"/>
          </a:xfrm>
          <a:prstGeom prst="rect">
            <a:avLst/>
          </a:prstGeom>
        </p:spPr>
      </p:pic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85490" y="2507218"/>
            <a:ext cx="238125" cy="238125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7786092" y="3122414"/>
            <a:ext cx="253126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Blue Ocean Strategy</a:t>
            </a:r>
            <a:endParaRPr lang="en-US" sz="1950" dirty="0"/>
          </a:p>
        </p:txBody>
      </p:sp>
      <p:sp>
        <p:nvSpPr>
          <p:cNvPr id="19" name="Text 14"/>
          <p:cNvSpPr/>
          <p:nvPr/>
        </p:nvSpPr>
        <p:spPr>
          <a:xfrm>
            <a:off x="7786092" y="3630930"/>
            <a:ext cx="583692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Створення нових ринкових просторів без конкуренції через інноваційну цінність</a:t>
            </a:r>
            <a:endParaRPr lang="en-US" sz="1550" dirty="0"/>
          </a:p>
        </p:txBody>
      </p:sp>
      <p:sp>
        <p:nvSpPr>
          <p:cNvPr id="20" name="Shape 15"/>
          <p:cNvSpPr/>
          <p:nvPr/>
        </p:nvSpPr>
        <p:spPr>
          <a:xfrm>
            <a:off x="7564874" y="4983242"/>
            <a:ext cx="6279356" cy="1543407"/>
          </a:xfrm>
          <a:prstGeom prst="roundRect">
            <a:avLst>
              <a:gd name="adj" fmla="val 7109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ru-UA"/>
          </a:p>
        </p:txBody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874" y="4960382"/>
            <a:ext cx="6279356" cy="91440"/>
          </a:xfrm>
          <a:prstGeom prst="rect">
            <a:avLst/>
          </a:prstGeom>
        </p:spPr>
      </p:pic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6896" y="4685586"/>
            <a:ext cx="595313" cy="595313"/>
          </a:xfrm>
          <a:prstGeom prst="rect">
            <a:avLst/>
          </a:prstGeom>
        </p:spPr>
      </p:pic>
      <p:pic>
        <p:nvPicPr>
          <p:cNvPr id="23" name="Image 5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85490" y="4864179"/>
            <a:ext cx="238125" cy="238125"/>
          </a:xfrm>
          <a:prstGeom prst="rect">
            <a:avLst/>
          </a:prstGeom>
        </p:spPr>
      </p:pic>
      <p:sp>
        <p:nvSpPr>
          <p:cNvPr id="24" name="Text 16"/>
          <p:cNvSpPr/>
          <p:nvPr/>
        </p:nvSpPr>
        <p:spPr>
          <a:xfrm>
            <a:off x="7786092" y="5479375"/>
            <a:ext cx="319087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Платформи та екосистеми</a:t>
            </a:r>
            <a:endParaRPr lang="en-US" sz="1950" dirty="0"/>
          </a:p>
        </p:txBody>
      </p:sp>
      <p:sp>
        <p:nvSpPr>
          <p:cNvPr id="25" name="Text 17"/>
          <p:cNvSpPr/>
          <p:nvPr/>
        </p:nvSpPr>
        <p:spPr>
          <a:xfrm>
            <a:off x="7786092" y="5987891"/>
            <a:ext cx="583692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Багатостороння взаємодія учасників та мережеві ефекти</a:t>
            </a:r>
            <a:endParaRPr lang="en-US" sz="1550" dirty="0"/>
          </a:p>
        </p:txBody>
      </p:sp>
      <p:sp>
        <p:nvSpPr>
          <p:cNvPr id="26" name="Text 18"/>
          <p:cNvSpPr/>
          <p:nvPr/>
        </p:nvSpPr>
        <p:spPr>
          <a:xfrm>
            <a:off x="793790" y="6977301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Третій модуль охоплює вибір та дизайн конкурентних стратегій з використанням портфельних матриць GE/McKinsey та BCG для стратегічного планування з урахуванням життєвого циклу продуктів.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893451"/>
            <a:ext cx="49999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Портфельний аналіз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300954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Матриця BCG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93790" y="3518059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Зірки:</a:t>
            </a: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високе зростання + висока частка ринку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793790" y="4222552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Дійні корови:</a:t>
            </a: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низьке зростання + висока частка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793790" y="4927044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Знаки питання:</a:t>
            </a: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високе зростання + низька частка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93790" y="5631537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Собаки:</a:t>
            </a: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низьке зростання + низька частка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4821674" y="3009543"/>
            <a:ext cx="276629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Матриця GE/McKinsey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4821674" y="3518059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Багатофакторна оцінка привабливості галузі</a:t>
            </a:r>
            <a:endParaRPr lang="en-US" sz="1550" dirty="0"/>
          </a:p>
        </p:txBody>
      </p:sp>
      <p:sp>
        <p:nvSpPr>
          <p:cNvPr id="11" name="Text 8"/>
          <p:cNvSpPr/>
          <p:nvPr/>
        </p:nvSpPr>
        <p:spPr>
          <a:xfrm>
            <a:off x="4821674" y="4222552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Аналіз конкурентної позиції бізнес-одиниць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4821674" y="4927044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Стратегічні рекомендації щодо інвестування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4821674" y="5631537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Врахування життєвого циклу продуктів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09036"/>
            <a:ext cx="918031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Модуль 4: Вимірювання ефективності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508409"/>
            <a:ext cx="6682978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Система показників конкурентоспроможності</a:t>
            </a:r>
            <a:endParaRPr lang="en-US" sz="2300" dirty="0"/>
          </a:p>
        </p:txBody>
      </p:sp>
      <p:sp>
        <p:nvSpPr>
          <p:cNvPr id="4" name="Text 2"/>
          <p:cNvSpPr/>
          <p:nvPr/>
        </p:nvSpPr>
        <p:spPr>
          <a:xfrm>
            <a:off x="793790" y="3277314"/>
            <a:ext cx="3074670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25%</a:t>
            </a:r>
            <a:endParaRPr lang="en-US" sz="5150" dirty="0"/>
          </a:p>
        </p:txBody>
      </p:sp>
      <p:sp>
        <p:nvSpPr>
          <p:cNvPr id="5" name="Text 3"/>
          <p:cNvSpPr/>
          <p:nvPr/>
        </p:nvSpPr>
        <p:spPr>
          <a:xfrm>
            <a:off x="1090613" y="418028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Частка ринку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793790" y="4609505"/>
            <a:ext cx="307467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Позиція компанії відносно конкурентів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4116467" y="3277314"/>
            <a:ext cx="3074670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18%</a:t>
            </a:r>
            <a:endParaRPr lang="en-US" sz="5150" dirty="0"/>
          </a:p>
        </p:txBody>
      </p:sp>
      <p:sp>
        <p:nvSpPr>
          <p:cNvPr id="8" name="Text 6"/>
          <p:cNvSpPr/>
          <p:nvPr/>
        </p:nvSpPr>
        <p:spPr>
          <a:xfrm>
            <a:off x="4413290" y="418028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Маржинальність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4116467" y="4609505"/>
            <a:ext cx="307467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Рентабельність операційної діяльності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7439144" y="3277314"/>
            <a:ext cx="3074670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3.2</a:t>
            </a:r>
            <a:endParaRPr lang="en-US" sz="5150" dirty="0"/>
          </a:p>
        </p:txBody>
      </p:sp>
      <p:sp>
        <p:nvSpPr>
          <p:cNvPr id="11" name="Text 9"/>
          <p:cNvSpPr/>
          <p:nvPr/>
        </p:nvSpPr>
        <p:spPr>
          <a:xfrm>
            <a:off x="7735967" y="418028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ROMI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7439144" y="4609505"/>
            <a:ext cx="307467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Повернення інвестицій у маркетинг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10761821" y="3277314"/>
            <a:ext cx="3074789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72</a:t>
            </a:r>
            <a:endParaRPr lang="en-US" sz="5150" dirty="0"/>
          </a:p>
        </p:txBody>
      </p:sp>
      <p:sp>
        <p:nvSpPr>
          <p:cNvPr id="14" name="Text 12"/>
          <p:cNvSpPr/>
          <p:nvPr/>
        </p:nvSpPr>
        <p:spPr>
          <a:xfrm>
            <a:off x="11058763" y="418028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NPS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10761821" y="4609505"/>
            <a:ext cx="307478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Індекс лояльності споживачів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793790" y="5467826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Четвертий модуль фокусується на побудові комплексної системи метрик: частка ринку, маржинальність, ROMI, NPS/CSI, індекси якості та сервісу, ціновий індекс. Студенти розробляють дашборди контролю та roadmap на 6-12 місяців з KPI, бюджетними віхами та управлінням ризиками.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633</Words>
  <Application>Microsoft Office PowerPoint</Application>
  <PresentationFormat>Произвольный</PresentationFormat>
  <Paragraphs>111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Manrope</vt:lpstr>
      <vt:lpstr>Arial</vt:lpstr>
      <vt:lpstr>Alexandria Medium</vt:lpstr>
      <vt:lpstr>Alexandria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-</cp:lastModifiedBy>
  <cp:revision>2</cp:revision>
  <dcterms:created xsi:type="dcterms:W3CDTF">2025-10-22T21:57:47Z</dcterms:created>
  <dcterms:modified xsi:type="dcterms:W3CDTF">2025-10-22T21:59:37Z</dcterms:modified>
</cp:coreProperties>
</file>