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133"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13.10.2021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13.10.2021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13.10.2021</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13.10.2021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13.10.2021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13.10.2021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13.10.2021</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13.10.2021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13.10.2021</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13.10.2021</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13.10.2021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voronzpr@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07704" y="404664"/>
            <a:ext cx="7772400" cy="749945"/>
          </a:xfrm>
        </p:spPr>
        <p:txBody>
          <a:bodyPr/>
          <a:lstStyle/>
          <a:p>
            <a:r>
              <a:rPr lang="uk-UA" dirty="0"/>
              <a:t>СИСТЕМИ ТЕХНОЛОГІЙ</a:t>
            </a:r>
            <a:endParaRPr lang="ru-RU" dirty="0"/>
          </a:p>
        </p:txBody>
      </p:sp>
      <p:sp>
        <p:nvSpPr>
          <p:cNvPr id="3" name="Подзаголовок 2"/>
          <p:cNvSpPr>
            <a:spLocks noGrp="1"/>
          </p:cNvSpPr>
          <p:nvPr>
            <p:ph type="subTitle" idx="1"/>
          </p:nvPr>
        </p:nvSpPr>
        <p:spPr>
          <a:xfrm>
            <a:off x="2555776" y="1988840"/>
            <a:ext cx="6588224" cy="4248472"/>
          </a:xfrm>
        </p:spPr>
        <p:txBody>
          <a:bodyPr>
            <a:normAutofit/>
          </a:bodyPr>
          <a:lstStyle/>
          <a:p>
            <a:r>
              <a:rPr lang="uk-UA" sz="2000" dirty="0" smtClean="0">
                <a:latin typeface="Arial Black" panose="020B0A04020102020204" pitchFamily="34" charset="0"/>
              </a:rPr>
              <a:t>Вибіркова дисципліна</a:t>
            </a:r>
          </a:p>
          <a:p>
            <a:r>
              <a:rPr lang="uk-UA" sz="2000" dirty="0" smtClean="0">
                <a:latin typeface="Arial Black" panose="020B0A04020102020204" pitchFamily="34" charset="0"/>
              </a:rPr>
              <a:t>3 семестр, освітній рівень «Магістр»</a:t>
            </a:r>
          </a:p>
          <a:p>
            <a:r>
              <a:rPr lang="uk-UA" sz="2000" dirty="0" smtClean="0">
                <a:latin typeface="Arial Black" panose="020B0A04020102020204" pitchFamily="34" charset="0"/>
              </a:rPr>
              <a:t>Форма контролю - </a:t>
            </a:r>
            <a:r>
              <a:rPr lang="uk-UA" sz="2000" u="sng" dirty="0" smtClean="0">
                <a:latin typeface="Arial Black" panose="020B0A04020102020204" pitchFamily="34" charset="0"/>
              </a:rPr>
              <a:t>залік</a:t>
            </a:r>
          </a:p>
          <a:p>
            <a:r>
              <a:rPr lang="uk-UA" sz="2000" dirty="0" smtClean="0">
                <a:latin typeface="Arial Black" panose="020B0A04020102020204" pitchFamily="34" charset="0"/>
              </a:rPr>
              <a:t>Викладач: Воляр Роман Миколайович</a:t>
            </a:r>
          </a:p>
          <a:p>
            <a:r>
              <a:rPr lang="uk-UA" sz="2000" dirty="0" smtClean="0">
                <a:latin typeface="Arial Black" panose="020B0A04020102020204" pitchFamily="34" charset="0"/>
              </a:rPr>
              <a:t>доцент кафедри металургії, </a:t>
            </a:r>
          </a:p>
          <a:p>
            <a:r>
              <a:rPr lang="uk-UA" sz="2000" dirty="0" smtClean="0">
                <a:latin typeface="Arial Black" panose="020B0A04020102020204" pitchFamily="34" charset="0"/>
              </a:rPr>
              <a:t>кандидат технічних наук </a:t>
            </a:r>
          </a:p>
          <a:p>
            <a:r>
              <a:rPr lang="uk-UA" sz="2000" dirty="0" err="1" smtClean="0">
                <a:latin typeface="Arial Black" panose="020B0A04020102020204" pitchFamily="34" charset="0"/>
              </a:rPr>
              <a:t>тел</a:t>
            </a:r>
            <a:r>
              <a:rPr lang="uk-UA" sz="2000" dirty="0" smtClean="0">
                <a:latin typeface="Arial Black" panose="020B0A04020102020204" pitchFamily="34" charset="0"/>
              </a:rPr>
              <a:t>. 068 451-91-07</a:t>
            </a:r>
          </a:p>
          <a:p>
            <a:r>
              <a:rPr lang="en-US" sz="2000" dirty="0" smtClean="0">
                <a:latin typeface="Arial Black" panose="020B0A04020102020204" pitchFamily="34" charset="0"/>
                <a:hlinkClick r:id="rId2"/>
              </a:rPr>
              <a:t>vo</a:t>
            </a:r>
            <a:r>
              <a:rPr lang="en-US" sz="2000" dirty="0" smtClean="0">
                <a:solidFill>
                  <a:schemeClr val="tx1"/>
                </a:solidFill>
                <a:latin typeface="Arial Black" panose="020B0A04020102020204" pitchFamily="34" charset="0"/>
                <a:hlinkClick r:id="rId2"/>
              </a:rPr>
              <a:t>ronzpr@gmail.com</a:t>
            </a:r>
            <a:endParaRPr lang="uk-UA" sz="2000" dirty="0" smtClean="0">
              <a:solidFill>
                <a:schemeClr val="tx1"/>
              </a:solidFill>
              <a:latin typeface="Arial Black" panose="020B0A04020102020204" pitchFamily="34" charset="0"/>
            </a:endParaRPr>
          </a:p>
          <a:p>
            <a:r>
              <a:rPr lang="uk-UA" sz="2000" dirty="0" smtClean="0">
                <a:latin typeface="Arial Black" panose="020B0A04020102020204" pitchFamily="34" charset="0"/>
              </a:rPr>
              <a:t>Корпус 9, кабінет 45, корпус 10 кабінет 313 </a:t>
            </a:r>
          </a:p>
          <a:p>
            <a:endParaRPr lang="uk-UA" dirty="0" smtClean="0"/>
          </a:p>
          <a:p>
            <a:endParaRPr lang="ru-RU" dirty="0"/>
          </a:p>
        </p:txBody>
      </p:sp>
    </p:spTree>
    <p:extLst>
      <p:ext uri="{BB962C8B-B14F-4D97-AF65-F5344CB8AC3E}">
        <p14:creationId xmlns:p14="http://schemas.microsoft.com/office/powerpoint/2010/main" val="1339880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9512" y="188640"/>
            <a:ext cx="8568952" cy="6270691"/>
          </a:xfrm>
          <a:prstGeom prst="rect">
            <a:avLst/>
          </a:prstGeom>
          <a:noFill/>
        </p:spPr>
        <p:txBody>
          <a:bodyPr wrap="square" rtlCol="0">
            <a:spAutoFit/>
          </a:bodyPr>
          <a:lstStyle/>
          <a:p>
            <a:pPr indent="457200" algn="just">
              <a:lnSpc>
                <a:spcPct val="150000"/>
              </a:lnSpc>
            </a:pPr>
            <a:r>
              <a:rPr lang="uk-UA" b="1" dirty="0"/>
              <a:t>Асортимент </a:t>
            </a:r>
            <a:r>
              <a:rPr lang="uk-UA" dirty="0"/>
              <a:t>(від </a:t>
            </a:r>
            <a:r>
              <a:rPr lang="uk-UA" dirty="0" err="1"/>
              <a:t>франц</a:t>
            </a:r>
            <a:r>
              <a:rPr lang="uk-UA" dirty="0"/>
              <a:t>. </a:t>
            </a:r>
            <a:r>
              <a:rPr lang="en-US" dirty="0" err="1"/>
              <a:t>assortiment</a:t>
            </a:r>
            <a:r>
              <a:rPr lang="en-US" dirty="0"/>
              <a:t>)</a:t>
            </a:r>
            <a:r>
              <a:rPr lang="en-US" b="1" dirty="0"/>
              <a:t> </a:t>
            </a:r>
            <a:r>
              <a:rPr lang="uk-UA" b="1" dirty="0"/>
              <a:t>продукції</a:t>
            </a:r>
            <a:r>
              <a:rPr lang="uk-UA" dirty="0"/>
              <a:t> - склад і співвідношення окремих видів і типів виробів підприємства, групи підприємств чи галузі, вироблених протягом року.</a:t>
            </a:r>
            <a:endParaRPr lang="ru-RU" dirty="0"/>
          </a:p>
          <a:p>
            <a:pPr indent="457200" algn="just">
              <a:lnSpc>
                <a:spcPct val="150000"/>
              </a:lnSpc>
            </a:pPr>
            <a:r>
              <a:rPr lang="uk-UA" dirty="0"/>
              <a:t>З виробництвом продукції </a:t>
            </a:r>
            <a:r>
              <a:rPr lang="uk-UA" dirty="0" smtClean="0"/>
              <a:t>пов'язана </a:t>
            </a:r>
            <a:r>
              <a:rPr lang="uk-UA" dirty="0"/>
              <a:t>трудова діяльність людини, тобто праця багатьох людей зв</a:t>
            </a:r>
            <a:r>
              <a:rPr lang="en-US" dirty="0"/>
              <a:t>’</a:t>
            </a:r>
            <a:r>
              <a:rPr lang="uk-UA" dirty="0" err="1"/>
              <a:t>язана</a:t>
            </a:r>
            <a:r>
              <a:rPr lang="uk-UA" dirty="0"/>
              <a:t> з реалізацією того чи іншого виробничого процесу. </a:t>
            </a:r>
            <a:endParaRPr lang="uk-UA" dirty="0" smtClean="0"/>
          </a:p>
          <a:p>
            <a:pPr indent="457200" algn="just">
              <a:lnSpc>
                <a:spcPct val="150000"/>
              </a:lnSpc>
            </a:pPr>
            <a:r>
              <a:rPr lang="uk-UA" b="1" dirty="0" smtClean="0"/>
              <a:t>Виробничий </a:t>
            </a:r>
            <a:r>
              <a:rPr lang="uk-UA" b="1" dirty="0"/>
              <a:t>процес</a:t>
            </a:r>
            <a:r>
              <a:rPr lang="uk-UA" dirty="0"/>
              <a:t> - це сукупність дій і технологічних операцій, у результаті яких </a:t>
            </a:r>
            <a:r>
              <a:rPr lang="uk-UA" dirty="0" smtClean="0"/>
              <a:t>початкові </a:t>
            </a:r>
            <a:r>
              <a:rPr lang="uk-UA" dirty="0"/>
              <a:t>матеріали та напівфабрикати перетворюються в готову продукцію, або в результаті яких здійснюється ремонт (відновлення) виробів.</a:t>
            </a:r>
            <a:endParaRPr lang="ru-RU" dirty="0"/>
          </a:p>
          <a:p>
            <a:pPr indent="457200" algn="just">
              <a:lnSpc>
                <a:spcPct val="150000"/>
              </a:lnSpc>
            </a:pPr>
            <a:r>
              <a:rPr lang="uk-UA" dirty="0"/>
              <a:t>У будь-якому виробничому процесі мають місце основні та допоміжні  операції чи процеси. Наприклад, операції, </a:t>
            </a:r>
            <a:r>
              <a:rPr lang="uk-UA" dirty="0" smtClean="0"/>
              <a:t>пов'язані </a:t>
            </a:r>
            <a:r>
              <a:rPr lang="uk-UA" dirty="0"/>
              <a:t>безпосередньо з виготовленням деталі на токарському верстаті, є основними, а операції виготовлення та заточення інструмента, обслуговування верстата - допоміжні. </a:t>
            </a:r>
            <a:endParaRPr lang="ru-RU" dirty="0"/>
          </a:p>
        </p:txBody>
      </p:sp>
    </p:spTree>
    <p:extLst>
      <p:ext uri="{BB962C8B-B14F-4D97-AF65-F5344CB8AC3E}">
        <p14:creationId xmlns:p14="http://schemas.microsoft.com/office/powerpoint/2010/main" val="1766849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2"/>
            <a:ext cx="8496944" cy="6740307"/>
          </a:xfrm>
          <a:prstGeom prst="rect">
            <a:avLst/>
          </a:prstGeom>
          <a:noFill/>
        </p:spPr>
        <p:txBody>
          <a:bodyPr wrap="square" rtlCol="0">
            <a:spAutoFit/>
          </a:bodyPr>
          <a:lstStyle/>
          <a:p>
            <a:pPr indent="457200" algn="just">
              <a:lnSpc>
                <a:spcPct val="150000"/>
              </a:lnSpc>
            </a:pPr>
            <a:r>
              <a:rPr lang="uk-UA" i="1" dirty="0"/>
              <a:t>З  часом  процес виготовлення потрібних речей стали називати технологією. Термін «технологія» походить від </a:t>
            </a:r>
            <a:r>
              <a:rPr lang="uk-UA" i="1" dirty="0" err="1"/>
              <a:t>грец</a:t>
            </a:r>
            <a:r>
              <a:rPr lang="uk-UA" i="1" dirty="0"/>
              <a:t>. «</a:t>
            </a:r>
            <a:r>
              <a:rPr lang="uk-UA" i="1" dirty="0" err="1"/>
              <a:t>техно</a:t>
            </a:r>
            <a:r>
              <a:rPr lang="uk-UA" i="1" dirty="0"/>
              <a:t>...», що означає майстерність, ремесло, уміння та «...</a:t>
            </a:r>
            <a:r>
              <a:rPr lang="uk-UA" i="1" dirty="0" err="1"/>
              <a:t>лого</a:t>
            </a:r>
            <a:r>
              <a:rPr lang="uk-UA" i="1" dirty="0"/>
              <a:t>» - слово, навчання. У складних словах «</a:t>
            </a:r>
            <a:r>
              <a:rPr lang="uk-UA" i="1" dirty="0" err="1"/>
              <a:t>лого</a:t>
            </a:r>
            <a:r>
              <a:rPr lang="uk-UA" i="1" dirty="0"/>
              <a:t>» відповідає поняттям «наука», «знання». Тобто технологія - це знання ремесла. Людину, що вміла що-небудь робити, називали ремісником. А того хто знає як виготовити ту чи іншу річ, надати ті чи інші послуги й </a:t>
            </a:r>
            <a:r>
              <a:rPr lang="uk-UA" i="1" dirty="0" err="1"/>
              <a:t>т.п</a:t>
            </a:r>
            <a:r>
              <a:rPr lang="uk-UA" i="1" dirty="0"/>
              <a:t>. називають </a:t>
            </a:r>
            <a:r>
              <a:rPr lang="uk-UA" b="1" i="1" dirty="0"/>
              <a:t>технологом</a:t>
            </a:r>
            <a:r>
              <a:rPr lang="uk-UA" i="1" dirty="0"/>
              <a:t>.</a:t>
            </a:r>
            <a:endParaRPr lang="ru-RU" i="1" dirty="0"/>
          </a:p>
          <a:p>
            <a:pPr indent="457200" algn="just">
              <a:lnSpc>
                <a:spcPct val="150000"/>
              </a:lnSpc>
            </a:pPr>
            <a:r>
              <a:rPr lang="uk-UA" dirty="0"/>
              <a:t>Під </a:t>
            </a:r>
            <a:r>
              <a:rPr lang="uk-UA" b="1" dirty="0"/>
              <a:t>технологією</a:t>
            </a:r>
            <a:r>
              <a:rPr lang="uk-UA" dirty="0"/>
              <a:t> прийнято розуміти - сукупність прийомів і способів одержання, обробки чи переробки сировини, матеріалів чи </a:t>
            </a:r>
            <a:r>
              <a:rPr lang="uk-UA" dirty="0" smtClean="0"/>
              <a:t>напівфабрикатів що здійснюється </a:t>
            </a:r>
            <a:r>
              <a:rPr lang="uk-UA" dirty="0"/>
              <a:t>у різних галузях промисловості; наукову дисципліну, що розробляє й вдосконалює прийоми та способи</a:t>
            </a:r>
            <a:r>
              <a:rPr lang="uk-UA" dirty="0" smtClean="0"/>
              <a:t>.</a:t>
            </a:r>
          </a:p>
          <a:p>
            <a:pPr indent="457200" algn="just">
              <a:lnSpc>
                <a:spcPct val="150000"/>
              </a:lnSpc>
            </a:pPr>
            <a:r>
              <a:rPr lang="uk-UA" b="1" dirty="0"/>
              <a:t>Технологічний процес</a:t>
            </a:r>
            <a:r>
              <a:rPr lang="uk-UA" dirty="0"/>
              <a:t> - це частина виробничого процесу, безпосередньо </a:t>
            </a:r>
            <a:r>
              <a:rPr lang="uk-UA" dirty="0" smtClean="0"/>
              <a:t>зв'язана </a:t>
            </a:r>
            <a:r>
              <a:rPr lang="uk-UA" dirty="0"/>
              <a:t>з послідовним перетворенням сировини, </a:t>
            </a:r>
            <a:r>
              <a:rPr lang="uk-UA" dirty="0" err="1"/>
              <a:t>заготівель</a:t>
            </a:r>
            <a:r>
              <a:rPr lang="uk-UA" dirty="0"/>
              <a:t> </a:t>
            </a:r>
            <a:r>
              <a:rPr lang="uk-UA" dirty="0" smtClean="0"/>
              <a:t>в </a:t>
            </a:r>
            <a:r>
              <a:rPr lang="uk-UA" dirty="0"/>
              <a:t>продукт виробництва. Технологічний процес являє собою сукупність науково й практично обґрунтованих технологічних операцій, виконаних у визначеній </a:t>
            </a:r>
            <a:r>
              <a:rPr lang="uk-UA" dirty="0" smtClean="0"/>
              <a:t>послідовності.</a:t>
            </a:r>
            <a:endParaRPr lang="ru-RU" dirty="0"/>
          </a:p>
        </p:txBody>
      </p:sp>
    </p:spTree>
    <p:extLst>
      <p:ext uri="{BB962C8B-B14F-4D97-AF65-F5344CB8AC3E}">
        <p14:creationId xmlns:p14="http://schemas.microsoft.com/office/powerpoint/2010/main" val="165107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2"/>
            <a:ext cx="8424936" cy="6324808"/>
          </a:xfrm>
          <a:prstGeom prst="rect">
            <a:avLst/>
          </a:prstGeom>
          <a:noFill/>
        </p:spPr>
        <p:txBody>
          <a:bodyPr wrap="square" rtlCol="0">
            <a:spAutoFit/>
          </a:bodyPr>
          <a:lstStyle/>
          <a:p>
            <a:pPr indent="457200" algn="just">
              <a:lnSpc>
                <a:spcPct val="150000"/>
              </a:lnSpc>
            </a:pPr>
            <a:r>
              <a:rPr lang="uk-UA" dirty="0"/>
              <a:t>Переробляти сировину на продукцію можна різними способами. Адже кожен спосіб - це окрема технологія, по якій виробляють визначений вид продукції. Один й теж вид продукції можна одержати різними способами, тобто по різних технологіях. </a:t>
            </a:r>
            <a:endParaRPr lang="ru-RU" dirty="0"/>
          </a:p>
          <a:p>
            <a:pPr indent="457200" algn="just">
              <a:lnSpc>
                <a:spcPct val="150000"/>
              </a:lnSpc>
            </a:pPr>
            <a:r>
              <a:rPr lang="uk-UA" i="1" dirty="0"/>
              <a:t>У сучасних технологіях широко використовують наукові досягнення механіки, хімії, фізики, теплотехніки, електротехніки й інших наук.</a:t>
            </a:r>
            <a:endParaRPr lang="ru-RU" i="1" dirty="0"/>
          </a:p>
          <a:p>
            <a:pPr indent="457200" algn="just">
              <a:lnSpc>
                <a:spcPct val="150000"/>
              </a:lnSpc>
            </a:pPr>
            <a:r>
              <a:rPr lang="uk-UA" i="1" dirty="0"/>
              <a:t>Кожне підприємство випускає продукцію за визначеною технологією. Вибір технології залежить не тільки від виду сировини та продукції підприємства, а й від її кількості. Наприклад, комбайн, автомобіль чи іншу машину можна скласти з окремих деталей на невеликій площі складального цеху. Якщо мова йде про сотні тисяч комбайнів, автомобілів й інших машин у рік, то необхідно створити могутні конвеєрні лінії (</a:t>
            </a:r>
            <a:r>
              <a:rPr lang="uk-UA" i="1" dirty="0" err="1"/>
              <a:t>англ</a:t>
            </a:r>
            <a:r>
              <a:rPr lang="uk-UA" i="1" dirty="0"/>
              <a:t>. </a:t>
            </a:r>
            <a:r>
              <a:rPr lang="uk-UA" i="1" dirty="0" err="1"/>
              <a:t>со</a:t>
            </a:r>
            <a:r>
              <a:rPr lang="en-US" i="1" dirty="0"/>
              <a:t>n</a:t>
            </a:r>
            <a:r>
              <a:rPr lang="uk-UA" i="1" dirty="0" err="1"/>
              <a:t>vеуе</a:t>
            </a:r>
            <a:r>
              <a:rPr lang="en-US" i="1" dirty="0"/>
              <a:t>r</a:t>
            </a:r>
            <a:r>
              <a:rPr lang="uk-UA" i="1" dirty="0"/>
              <a:t>о від </a:t>
            </a:r>
            <a:r>
              <a:rPr lang="uk-UA" i="1" dirty="0" err="1"/>
              <a:t>со</a:t>
            </a:r>
            <a:r>
              <a:rPr lang="en-US" i="1" dirty="0"/>
              <a:t>n</a:t>
            </a:r>
            <a:r>
              <a:rPr lang="uk-UA" i="1" dirty="0" err="1"/>
              <a:t>ve</a:t>
            </a:r>
            <a:r>
              <a:rPr lang="en-US" i="1" dirty="0"/>
              <a:t>r</a:t>
            </a:r>
            <a:r>
              <a:rPr lang="uk-UA" i="1" dirty="0"/>
              <a:t>у - перевозити, переміщати), до яких із усіх </a:t>
            </a:r>
            <a:r>
              <a:rPr lang="uk-UA" i="1" dirty="0" err="1"/>
              <a:t>цехів</a:t>
            </a:r>
            <a:r>
              <a:rPr lang="uk-UA" i="1" dirty="0"/>
              <a:t> у визначеній послідовності надходять деталі та вузли.</a:t>
            </a:r>
            <a:endParaRPr lang="ru-RU" i="1" dirty="0"/>
          </a:p>
        </p:txBody>
      </p:sp>
    </p:spTree>
    <p:extLst>
      <p:ext uri="{BB962C8B-B14F-4D97-AF65-F5344CB8AC3E}">
        <p14:creationId xmlns:p14="http://schemas.microsoft.com/office/powerpoint/2010/main" val="2003622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2"/>
            <a:ext cx="8496944" cy="5355312"/>
          </a:xfrm>
          <a:prstGeom prst="rect">
            <a:avLst/>
          </a:prstGeom>
          <a:noFill/>
        </p:spPr>
        <p:txBody>
          <a:bodyPr wrap="square" rtlCol="0">
            <a:spAutoFit/>
          </a:bodyPr>
          <a:lstStyle/>
          <a:p>
            <a:pPr indent="457200" algn="just">
              <a:lnSpc>
                <a:spcPct val="150000"/>
              </a:lnSpc>
            </a:pPr>
            <a:r>
              <a:rPr lang="uk-UA" dirty="0"/>
              <a:t>Технологія є основою виробництва. </a:t>
            </a:r>
            <a:r>
              <a:rPr lang="uk-UA" u="sng" dirty="0"/>
              <a:t>Вибір відповідної технології й дотримання її вимог є запорукою низької собівартості продукції та її високої якості.</a:t>
            </a:r>
            <a:endParaRPr lang="ru-RU" dirty="0"/>
          </a:p>
          <a:p>
            <a:pPr indent="457200" algn="just">
              <a:lnSpc>
                <a:spcPct val="150000"/>
              </a:lnSpc>
            </a:pPr>
            <a:r>
              <a:rPr lang="uk-UA" u="sng" dirty="0"/>
              <a:t>Найважливішими показниками, що характеризують техніко-економічну ефективність технологічного процесу, є:</a:t>
            </a:r>
            <a:r>
              <a:rPr lang="uk-UA" dirty="0"/>
              <a:t> питома витрата сировини, напівфабрикатів і енергії на одиницю продукції; вихід (кількість) і якість продукції (виробів); рівень продуктивності праці; інтенсивність процесу; витрати на виробництво; собівартість продукції.</a:t>
            </a:r>
            <a:endParaRPr lang="ru-RU" dirty="0"/>
          </a:p>
          <a:p>
            <a:pPr indent="457200" algn="just">
              <a:lnSpc>
                <a:spcPct val="150000"/>
              </a:lnSpc>
            </a:pPr>
            <a:r>
              <a:rPr lang="uk-UA" i="1" dirty="0"/>
              <a:t>Технологія різних виробництв постійно обновляється й змінюється в міру розвитку техніки й інноваційних процесів. Удосконалення технології всіх галузей і видів виробництва - важлива умова прискорення технічного прогресу у національному господарстві. </a:t>
            </a:r>
            <a:endParaRPr lang="ru-RU" i="1" dirty="0"/>
          </a:p>
          <a:p>
            <a:endParaRPr lang="ru-RU" dirty="0"/>
          </a:p>
        </p:txBody>
      </p:sp>
    </p:spTree>
    <p:extLst>
      <p:ext uri="{BB962C8B-B14F-4D97-AF65-F5344CB8AC3E}">
        <p14:creationId xmlns:p14="http://schemas.microsoft.com/office/powerpoint/2010/main" val="1336515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424936" cy="4608698"/>
          </a:xfrm>
          <a:prstGeom prst="rect">
            <a:avLst/>
          </a:prstGeom>
          <a:noFill/>
        </p:spPr>
        <p:txBody>
          <a:bodyPr wrap="square" rtlCol="0">
            <a:spAutoFit/>
          </a:bodyPr>
          <a:lstStyle/>
          <a:p>
            <a:pPr indent="457200" algn="just">
              <a:lnSpc>
                <a:spcPct val="150000"/>
              </a:lnSpc>
            </a:pPr>
            <a:r>
              <a:rPr lang="uk-UA" b="1" dirty="0"/>
              <a:t>Основні напрямки розвитку сучасної технології</a:t>
            </a:r>
            <a:r>
              <a:rPr lang="uk-UA" dirty="0"/>
              <a:t>: перехід від переривчастих (дискретних, циклічних) технологічних процесів до безупинних потокових процесів, що забезпечують збільшення масштабів виробництва й ефективне використання машин і устаткування; впровадження «замкнутих» (</a:t>
            </a:r>
            <a:r>
              <a:rPr lang="uk-UA" dirty="0" err="1"/>
              <a:t>моловідхідних</a:t>
            </a:r>
            <a:r>
              <a:rPr lang="uk-UA" dirty="0"/>
              <a:t>) технологій, технологічних систем. </a:t>
            </a:r>
            <a:endParaRPr lang="ru-RU" dirty="0"/>
          </a:p>
          <a:p>
            <a:pPr indent="457200" algn="just">
              <a:lnSpc>
                <a:spcPct val="150000"/>
              </a:lnSpc>
            </a:pPr>
            <a:r>
              <a:rPr lang="uk-UA" b="1" dirty="0"/>
              <a:t>Технічний рівень виробництва</a:t>
            </a:r>
            <a:r>
              <a:rPr lang="uk-UA" dirty="0"/>
              <a:t> - визначається ступенем оснащення сучасною технікою й технологією, а також автоматизованими системами контролю та управління технологічними процесами (АСУТП). Чим більше цей показник, тим нижче собівартість, вище якість і конкурентоспроможність  продукції.</a:t>
            </a:r>
            <a:endParaRPr lang="ru-RU" dirty="0"/>
          </a:p>
        </p:txBody>
      </p:sp>
    </p:spTree>
    <p:extLst>
      <p:ext uri="{BB962C8B-B14F-4D97-AF65-F5344CB8AC3E}">
        <p14:creationId xmlns:p14="http://schemas.microsoft.com/office/powerpoint/2010/main" val="311452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241" y="116632"/>
            <a:ext cx="8496944" cy="6370975"/>
          </a:xfrm>
          <a:prstGeom prst="rect">
            <a:avLst/>
          </a:prstGeom>
          <a:noFill/>
        </p:spPr>
        <p:txBody>
          <a:bodyPr wrap="square" rtlCol="0">
            <a:spAutoFit/>
          </a:bodyPr>
          <a:lstStyle/>
          <a:p>
            <a:pPr indent="457200" algn="just">
              <a:lnSpc>
                <a:spcPct val="150000"/>
              </a:lnSpc>
            </a:pPr>
            <a:r>
              <a:rPr lang="uk-UA" b="1" dirty="0"/>
              <a:t>Собівартість продукції</a:t>
            </a:r>
            <a:r>
              <a:rPr lang="uk-UA" dirty="0"/>
              <a:t> являє собою виражену в грошовій формі сукупність витрат на виробництво та реалізацію продукції. </a:t>
            </a:r>
            <a:r>
              <a:rPr lang="uk-UA" sz="1600" i="1" dirty="0"/>
              <a:t>Згідно американським і японським даним, структура собівартості продукції у базових галузях промисловості (металургія, машинобудування й ін.) приблизно така:</a:t>
            </a:r>
            <a:endParaRPr lang="ru-RU" sz="1600" i="1" dirty="0"/>
          </a:p>
          <a:p>
            <a:pPr indent="457200" algn="just">
              <a:lnSpc>
                <a:spcPct val="150000"/>
              </a:lnSpc>
            </a:pPr>
            <a:r>
              <a:rPr lang="uk-UA" sz="1600" i="1" dirty="0"/>
              <a:t>85% - частка витрат минулої чи упредметненої праці, зв’язана з придбанням вихідної сировини, напівфабрикатів, основних і допоміжних матеріалів, палива, електроенергії і води;</a:t>
            </a:r>
            <a:endParaRPr lang="ru-RU" sz="1600" i="1" dirty="0"/>
          </a:p>
          <a:p>
            <a:pPr indent="457200" algn="just">
              <a:lnSpc>
                <a:spcPct val="150000"/>
              </a:lnSpc>
            </a:pPr>
            <a:r>
              <a:rPr lang="uk-UA" sz="1600" i="1" dirty="0"/>
              <a:t>5% - частка витрат живої праці, тобто зарплата виробничих робітників;</a:t>
            </a:r>
            <a:endParaRPr lang="ru-RU" sz="1600" i="1" dirty="0"/>
          </a:p>
          <a:p>
            <a:pPr indent="457200" algn="just">
              <a:lnSpc>
                <a:spcPct val="150000"/>
              </a:lnSpc>
            </a:pPr>
            <a:r>
              <a:rPr lang="uk-UA" sz="1600" i="1" dirty="0"/>
              <a:t>4% - амортизаційні відрахування від вартості основних фондів;</a:t>
            </a:r>
            <a:endParaRPr lang="ru-RU" sz="1600" i="1" dirty="0"/>
          </a:p>
          <a:p>
            <a:pPr indent="457200" algn="just">
              <a:lnSpc>
                <a:spcPct val="150000"/>
              </a:lnSpc>
            </a:pPr>
            <a:r>
              <a:rPr lang="uk-UA" sz="1600" i="1" dirty="0"/>
              <a:t>6% - оплата послуг по реалізації продукції.</a:t>
            </a:r>
            <a:endParaRPr lang="ru-RU" sz="1600" i="1" dirty="0"/>
          </a:p>
          <a:p>
            <a:pPr indent="457200" algn="just">
              <a:lnSpc>
                <a:spcPct val="150000"/>
              </a:lnSpc>
            </a:pPr>
            <a:r>
              <a:rPr lang="uk-UA" b="1" dirty="0"/>
              <a:t>Конкурентоспроможність</a:t>
            </a:r>
            <a:r>
              <a:rPr lang="uk-UA" dirty="0"/>
              <a:t> продукції (послуг) визначається споживчими якостями та вартістю продукції (послуг) і характеризується попитом на неї на ринку у даний момент часу.</a:t>
            </a:r>
            <a:endParaRPr lang="ru-RU" dirty="0"/>
          </a:p>
          <a:p>
            <a:pPr indent="457200" algn="just">
              <a:lnSpc>
                <a:spcPct val="150000"/>
              </a:lnSpc>
            </a:pPr>
            <a:r>
              <a:rPr lang="uk-UA" b="1" dirty="0" smtClean="0"/>
              <a:t>Якість</a:t>
            </a:r>
            <a:r>
              <a:rPr lang="uk-UA" dirty="0" smtClean="0"/>
              <a:t> - сукупність властивостей, ознак продукції, товарів, робіт, послуг, що обумовлюють їх здатність задовольняти потреби та запити споживачів, відповідати своєму призначенню та пропонованим вимогам.</a:t>
            </a:r>
            <a:endParaRPr lang="uk-UA" dirty="0"/>
          </a:p>
        </p:txBody>
      </p:sp>
    </p:spTree>
    <p:extLst>
      <p:ext uri="{BB962C8B-B14F-4D97-AF65-F5344CB8AC3E}">
        <p14:creationId xmlns:p14="http://schemas.microsoft.com/office/powerpoint/2010/main" val="50909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209412"/>
            <a:ext cx="8568952" cy="5693866"/>
          </a:xfrm>
          <a:prstGeom prst="rect">
            <a:avLst/>
          </a:prstGeom>
          <a:noFill/>
        </p:spPr>
        <p:txBody>
          <a:bodyPr wrap="square" rtlCol="0">
            <a:spAutoFit/>
          </a:bodyPr>
          <a:lstStyle/>
          <a:p>
            <a:pPr algn="ctr"/>
            <a:r>
              <a:rPr lang="uk-UA" sz="2000" b="1" dirty="0"/>
              <a:t>1.2 Становлення людської техногенної цивілізації</a:t>
            </a:r>
            <a:endParaRPr lang="ru-RU" sz="2000" b="1" dirty="0"/>
          </a:p>
          <a:p>
            <a:r>
              <a:rPr lang="uk-UA" sz="2000" b="1" dirty="0"/>
              <a:t> </a:t>
            </a:r>
            <a:endParaRPr lang="ru-RU" sz="2000" b="1" dirty="0"/>
          </a:p>
          <a:p>
            <a:pPr indent="457200" algn="just">
              <a:lnSpc>
                <a:spcPct val="150000"/>
              </a:lnSpc>
            </a:pPr>
            <a:r>
              <a:rPr lang="uk-UA" dirty="0"/>
              <a:t>Уся історія становлення та розвитку людини </a:t>
            </a:r>
            <a:r>
              <a:rPr lang="uk-UA" dirty="0" err="1" smtClean="0"/>
              <a:t>позв</a:t>
            </a:r>
            <a:r>
              <a:rPr lang="en-US" dirty="0" smtClean="0"/>
              <a:t>`</a:t>
            </a:r>
            <a:r>
              <a:rPr lang="uk-UA" dirty="0" err="1" smtClean="0"/>
              <a:t>зана</a:t>
            </a:r>
            <a:r>
              <a:rPr lang="uk-UA" dirty="0" smtClean="0"/>
              <a:t> </a:t>
            </a:r>
            <a:r>
              <a:rPr lang="uk-UA" dirty="0"/>
              <a:t>зі створенням конструкційних матеріалів і технологій їх обробки. </a:t>
            </a:r>
            <a:endParaRPr lang="uk-UA" dirty="0" smtClean="0"/>
          </a:p>
          <a:p>
            <a:pPr indent="457200" algn="just">
              <a:lnSpc>
                <a:spcPct val="150000"/>
              </a:lnSpc>
            </a:pPr>
            <a:r>
              <a:rPr lang="uk-UA" b="1" dirty="0" smtClean="0"/>
              <a:t>Конструкційні </a:t>
            </a:r>
            <a:r>
              <a:rPr lang="uk-UA" b="1" dirty="0"/>
              <a:t>матеріали</a:t>
            </a:r>
            <a:r>
              <a:rPr lang="uk-UA" dirty="0"/>
              <a:t> - це матеріали, застосовувані для виготовлення деталей машин і механізмів, транспортних засобів і споруд, приладів і апаратів, будинків і ін. технічних об’єктів. </a:t>
            </a:r>
            <a:endParaRPr lang="uk-UA" dirty="0" smtClean="0"/>
          </a:p>
          <a:p>
            <a:pPr indent="457200" algn="just">
              <a:lnSpc>
                <a:spcPct val="150000"/>
              </a:lnSpc>
            </a:pPr>
            <a:r>
              <a:rPr lang="uk-UA" i="1" dirty="0" smtClean="0"/>
              <a:t>Основними </a:t>
            </a:r>
            <a:r>
              <a:rPr lang="uk-UA" i="1" dirty="0"/>
              <a:t>конструкційними матеріалами у сучасній техніці є метали та їх сплави, на їх частку приходиться </a:t>
            </a:r>
            <a:r>
              <a:rPr lang="uk-UA" i="1" dirty="0" smtClean="0"/>
              <a:t>90…95 % </a:t>
            </a:r>
            <a:r>
              <a:rPr lang="uk-UA" i="1" dirty="0"/>
              <a:t>маси машин і механізмів. Найбільше </a:t>
            </a:r>
            <a:r>
              <a:rPr lang="uk-UA" i="1" dirty="0" smtClean="0"/>
              <a:t>розповсюдження </a:t>
            </a:r>
            <a:r>
              <a:rPr lang="uk-UA" i="1" dirty="0"/>
              <a:t>одержали сплави заліза (сталь і чавун), алюмінію, міді (бронза та латунь), титана, магнію й ін. металів. Поряд з конструкційними сплавами чорних і кольорових металів у сучасній техніці використовуються пластмаси, гуми, </a:t>
            </a:r>
            <a:r>
              <a:rPr lang="uk-UA" i="1" dirty="0" smtClean="0"/>
              <a:t>скло, </a:t>
            </a:r>
            <a:r>
              <a:rPr lang="uk-UA" i="1" dirty="0"/>
              <a:t>керамічні матеріали, деревина, натуральна та штучна шкіра, деякі гірські породи.</a:t>
            </a:r>
            <a:endParaRPr lang="ru-RU" i="1" dirty="0"/>
          </a:p>
        </p:txBody>
      </p:sp>
    </p:spTree>
    <p:extLst>
      <p:ext uri="{BB962C8B-B14F-4D97-AF65-F5344CB8AC3E}">
        <p14:creationId xmlns:p14="http://schemas.microsoft.com/office/powerpoint/2010/main" val="33927980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116632"/>
            <a:ext cx="8496944" cy="5024196"/>
          </a:xfrm>
          <a:prstGeom prst="rect">
            <a:avLst/>
          </a:prstGeom>
          <a:noFill/>
        </p:spPr>
        <p:txBody>
          <a:bodyPr wrap="square" rtlCol="0">
            <a:spAutoFit/>
          </a:bodyPr>
          <a:lstStyle/>
          <a:p>
            <a:pPr indent="457200" algn="just">
              <a:lnSpc>
                <a:spcPct val="150000"/>
              </a:lnSpc>
            </a:pPr>
            <a:r>
              <a:rPr lang="uk-UA" dirty="0"/>
              <a:t>На думку фахівців в даний час </a:t>
            </a:r>
            <a:r>
              <a:rPr lang="uk-UA" u="sng" dirty="0"/>
              <a:t>найбільш актуальними та перспективними для людського суспільства є чотири технології</a:t>
            </a:r>
            <a:r>
              <a:rPr lang="uk-UA" dirty="0"/>
              <a:t>: </a:t>
            </a:r>
            <a:r>
              <a:rPr lang="uk-UA" b="1" i="1" dirty="0"/>
              <a:t>космічна, генна, мікропроцесорна та </a:t>
            </a:r>
            <a:r>
              <a:rPr lang="uk-UA" b="1" i="1" dirty="0" err="1"/>
              <a:t>матеріаловедческа</a:t>
            </a:r>
            <a:r>
              <a:rPr lang="uk-UA" b="1" i="1" dirty="0"/>
              <a:t>.</a:t>
            </a:r>
            <a:endParaRPr lang="ru-RU" b="1" i="1" dirty="0"/>
          </a:p>
          <a:p>
            <a:pPr indent="457200" algn="just">
              <a:lnSpc>
                <a:spcPct val="150000"/>
              </a:lnSpc>
            </a:pPr>
            <a:r>
              <a:rPr lang="uk-UA" u="sng" dirty="0"/>
              <a:t>Космічна технологія</a:t>
            </a:r>
            <a:r>
              <a:rPr lang="uk-UA" dirty="0"/>
              <a:t> вже сьогодні стала серйозним конкурентом земних технологій у питаннях зв’язку, картографування місцевості, визначення зон і масштабів стихійних лих, виявлення корисних копалин і </a:t>
            </a:r>
            <a:r>
              <a:rPr lang="uk-UA" dirty="0" err="1"/>
              <a:t>т.д</a:t>
            </a:r>
            <a:r>
              <a:rPr lang="uk-UA" i="1" dirty="0"/>
              <a:t>. Космос усе ширше стає металургійною лабораторією, у якій в умовах вакууму та невагомості вирощуються надчисті кристали, виробляються нові сплави, здійснюється зварювання й </a:t>
            </a:r>
            <a:r>
              <a:rPr lang="uk-UA" i="1" dirty="0" err="1"/>
              <a:t>т.п</a:t>
            </a:r>
            <a:r>
              <a:rPr lang="uk-UA" i="1" dirty="0"/>
              <a:t>. Незважаючи на те, що космічні проекти вимагають великих ресурсів, реалізація ряду космічних програм, наприклад, супутникове телебачення, радіозв’язок і ін., економічно вигідне.</a:t>
            </a:r>
            <a:endParaRPr lang="ru-RU" i="1" dirty="0"/>
          </a:p>
        </p:txBody>
      </p:sp>
    </p:spTree>
    <p:extLst>
      <p:ext uri="{BB962C8B-B14F-4D97-AF65-F5344CB8AC3E}">
        <p14:creationId xmlns:p14="http://schemas.microsoft.com/office/powerpoint/2010/main" val="16166897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96944" cy="6601807"/>
          </a:xfrm>
          <a:prstGeom prst="rect">
            <a:avLst/>
          </a:prstGeom>
          <a:noFill/>
        </p:spPr>
        <p:txBody>
          <a:bodyPr wrap="square" rtlCol="0">
            <a:spAutoFit/>
          </a:bodyPr>
          <a:lstStyle/>
          <a:p>
            <a:pPr indent="457200" algn="just">
              <a:lnSpc>
                <a:spcPct val="150000"/>
              </a:lnSpc>
            </a:pPr>
            <a:r>
              <a:rPr lang="uk-UA" u="sng" dirty="0"/>
              <a:t>Генна технологія (інженерія)</a:t>
            </a:r>
            <a:r>
              <a:rPr lang="uk-UA" dirty="0"/>
              <a:t> досліджує й змінює спадкоємні структури (</a:t>
            </a:r>
            <a:r>
              <a:rPr lang="uk-UA" dirty="0" err="1"/>
              <a:t>геноми</a:t>
            </a:r>
            <a:r>
              <a:rPr lang="uk-UA" dirty="0"/>
              <a:t>) рослин, мікроорганізмів і тварин. В даний час шляхом внесення відповідних змін у </a:t>
            </a:r>
            <a:r>
              <a:rPr lang="uk-UA" dirty="0" err="1"/>
              <a:t>геноми</a:t>
            </a:r>
            <a:r>
              <a:rPr lang="uk-UA" dirty="0"/>
              <a:t> бактерій удалося змусити їх робити невластиві їм гормони, пептиди, </a:t>
            </a:r>
            <a:r>
              <a:rPr lang="uk-UA" dirty="0" err="1"/>
              <a:t>нейропептиди</a:t>
            </a:r>
            <a:r>
              <a:rPr lang="uk-UA" dirty="0"/>
              <a:t> й інші біологічно активні речовини, синтезовані у природі у рослинному, тваринному чи людському організмах. </a:t>
            </a:r>
            <a:r>
              <a:rPr lang="uk-UA" i="1" dirty="0"/>
              <a:t>У перспективі генна технологія може збагатити біосферу новими корисними видами рослин і тварин, стати інструментом у виробництві продуктів харчування та небіологічних виробів, а головне, удосконалити біологію самої людини, усунувши спадкоємні захворювання, збільшивши тривалість його життя й </a:t>
            </a:r>
            <a:r>
              <a:rPr lang="uk-UA" i="1" dirty="0" err="1"/>
              <a:t>т.д</a:t>
            </a:r>
            <a:r>
              <a:rPr lang="uk-UA" i="1" dirty="0"/>
              <a:t>. </a:t>
            </a:r>
            <a:r>
              <a:rPr lang="uk-UA" i="1" u="sng" dirty="0"/>
              <a:t>Однак переваги генної інженерія доки ще не носять однозначного характеру.</a:t>
            </a:r>
            <a:endParaRPr lang="ru-RU" i="1" dirty="0"/>
          </a:p>
          <a:p>
            <a:pPr indent="457200" algn="just">
              <a:lnSpc>
                <a:spcPct val="150000"/>
              </a:lnSpc>
            </a:pPr>
            <a:r>
              <a:rPr lang="uk-UA" u="sng" dirty="0"/>
              <a:t>Мікропроцесорна технологія</a:t>
            </a:r>
            <a:r>
              <a:rPr lang="uk-UA" dirty="0"/>
              <a:t>, що є основою для створення електронно-обчислювальних машин, не тільки розширює інтелектуальні можливості людини, але і революціонізує виробництво, відкривши можливості створення «розумних» роботів і машин.</a:t>
            </a:r>
            <a:endParaRPr lang="ru-RU" dirty="0"/>
          </a:p>
          <a:p>
            <a:endParaRPr lang="ru-RU" dirty="0"/>
          </a:p>
        </p:txBody>
      </p:sp>
    </p:spTree>
    <p:extLst>
      <p:ext uri="{BB962C8B-B14F-4D97-AF65-F5344CB8AC3E}">
        <p14:creationId xmlns:p14="http://schemas.microsoft.com/office/powerpoint/2010/main" val="26235082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24936" cy="4524315"/>
          </a:xfrm>
          <a:prstGeom prst="rect">
            <a:avLst/>
          </a:prstGeom>
          <a:noFill/>
        </p:spPr>
        <p:txBody>
          <a:bodyPr wrap="square" rtlCol="0">
            <a:spAutoFit/>
          </a:bodyPr>
          <a:lstStyle/>
          <a:p>
            <a:pPr indent="457200" algn="just">
              <a:lnSpc>
                <a:spcPct val="150000"/>
              </a:lnSpc>
            </a:pPr>
            <a:r>
              <a:rPr lang="uk-UA" dirty="0" smtClean="0"/>
              <a:t>Здійснення космічних польотів, створення сучасних комп’ютерів і інші досягнення науки та техніки стали можливими завдяки успіхам </a:t>
            </a:r>
            <a:r>
              <a:rPr lang="uk-UA" u="sng" dirty="0" smtClean="0"/>
              <a:t>матеріалознавства</a:t>
            </a:r>
            <a:r>
              <a:rPr lang="uk-UA" dirty="0" smtClean="0"/>
              <a:t> - науки про будівлю та властивості конструкційних матеріалів і про способи їх одержання.</a:t>
            </a:r>
          </a:p>
          <a:p>
            <a:pPr indent="457200" algn="just">
              <a:lnSpc>
                <a:spcPct val="150000"/>
              </a:lnSpc>
            </a:pPr>
            <a:r>
              <a:rPr lang="uk-UA" dirty="0" smtClean="0"/>
              <a:t>Відзначені технології можуть зрівнятися лише з деякими інноваціями в історії людства: вогонь, кам’яні знаряддя, мова, писемність, тепло, електрика, передача інформації без переносу маси. Безумовно, ці інновації мали гігантські наслідки для людства, але вони не торкалися ні природних можливостей інтелекту, ні генетичних основ життя, ні ареалу її поширення.</a:t>
            </a:r>
          </a:p>
          <a:p>
            <a:endParaRPr lang="ru-RU" dirty="0"/>
          </a:p>
        </p:txBody>
      </p:sp>
    </p:spTree>
    <p:extLst>
      <p:ext uri="{BB962C8B-B14F-4D97-AF65-F5344CB8AC3E}">
        <p14:creationId xmlns:p14="http://schemas.microsoft.com/office/powerpoint/2010/main" val="2472288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88640"/>
            <a:ext cx="8352928" cy="5078313"/>
          </a:xfrm>
          <a:prstGeom prst="rect">
            <a:avLst/>
          </a:prstGeom>
          <a:noFill/>
        </p:spPr>
        <p:txBody>
          <a:bodyPr wrap="square" rtlCol="0">
            <a:spAutoFit/>
          </a:bodyPr>
          <a:lstStyle/>
          <a:p>
            <a:pPr indent="457200" algn="just">
              <a:lnSpc>
                <a:spcPct val="150000"/>
              </a:lnSpc>
            </a:pPr>
            <a:r>
              <a:rPr lang="uk-UA" dirty="0"/>
              <a:t>Курс «Системи технологій промисловості» є вибірковою </a:t>
            </a:r>
            <a:r>
              <a:rPr lang="uk-UA" dirty="0" smtClean="0"/>
              <a:t>дисципліною.</a:t>
            </a:r>
          </a:p>
          <a:p>
            <a:pPr indent="457200" algn="just">
              <a:lnSpc>
                <a:spcPct val="150000"/>
              </a:lnSpc>
            </a:pPr>
            <a:r>
              <a:rPr lang="uk-UA" b="1" i="1" dirty="0"/>
              <a:t>Предмет дисципліни:</a:t>
            </a:r>
            <a:r>
              <a:rPr lang="uk-UA" dirty="0"/>
              <a:t> сучасні технології, які використовують в основних галузях промисловості, </a:t>
            </a:r>
            <a:r>
              <a:rPr lang="uk-UA" dirty="0" smtClean="0"/>
              <a:t>серед яких </a:t>
            </a:r>
            <a:r>
              <a:rPr lang="uk-UA" dirty="0"/>
              <a:t>чорна та кольорова металургія, машинобудування, енергетика, нафтопереробка.</a:t>
            </a:r>
            <a:endParaRPr lang="ru-RU" dirty="0"/>
          </a:p>
          <a:p>
            <a:pPr indent="457200" algn="just">
              <a:lnSpc>
                <a:spcPct val="150000"/>
              </a:lnSpc>
            </a:pPr>
            <a:r>
              <a:rPr lang="uk-UA" b="1" i="1" dirty="0"/>
              <a:t>Мета курсу: </a:t>
            </a:r>
            <a:r>
              <a:rPr lang="uk-UA" dirty="0"/>
              <a:t>формування системи теоретичних знань щодо сучасних технологій в основних галузях промисловості (металургія, машинобудування, енергетика та інші), а також </a:t>
            </a:r>
            <a:r>
              <a:rPr lang="uk-UA" dirty="0" smtClean="0"/>
              <a:t>оволодіння компетенціями, необхідними </a:t>
            </a:r>
            <a:r>
              <a:rPr lang="uk-UA" dirty="0"/>
              <a:t>для більш глибокого та повного засвоєння </a:t>
            </a:r>
            <a:r>
              <a:rPr lang="uk-UA" dirty="0" smtClean="0"/>
              <a:t>дисциплін.</a:t>
            </a:r>
          </a:p>
          <a:p>
            <a:pPr indent="457200" algn="just">
              <a:lnSpc>
                <a:spcPct val="150000"/>
              </a:lnSpc>
            </a:pPr>
            <a:r>
              <a:rPr lang="uk-UA" b="1" i="1" dirty="0"/>
              <a:t>Завдання: </a:t>
            </a:r>
            <a:r>
              <a:rPr lang="uk-UA" dirty="0"/>
              <a:t>вивчення й вибір оптимальних видів технологічних процесів, сировини, енергії, палива; визначення ефективних напрямків науково-технічного прогресу у промисловості. </a:t>
            </a:r>
            <a:endParaRPr lang="ru-RU" dirty="0"/>
          </a:p>
        </p:txBody>
      </p:sp>
    </p:spTree>
    <p:extLst>
      <p:ext uri="{BB962C8B-B14F-4D97-AF65-F5344CB8AC3E}">
        <p14:creationId xmlns:p14="http://schemas.microsoft.com/office/powerpoint/2010/main" val="29407518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96944" cy="6524863"/>
          </a:xfrm>
          <a:prstGeom prst="rect">
            <a:avLst/>
          </a:prstGeom>
          <a:noFill/>
        </p:spPr>
        <p:txBody>
          <a:bodyPr wrap="square" rtlCol="0">
            <a:spAutoFit/>
          </a:bodyPr>
          <a:lstStyle/>
          <a:p>
            <a:pPr algn="ctr"/>
            <a:r>
              <a:rPr lang="uk-UA" sz="2000" b="1" dirty="0"/>
              <a:t>1.3 Поняття про системи та їх складові</a:t>
            </a:r>
            <a:endParaRPr lang="ru-RU" sz="2000" b="1" i="1" dirty="0"/>
          </a:p>
          <a:p>
            <a:pPr algn="ctr"/>
            <a:r>
              <a:rPr lang="uk-UA" sz="2000" b="1" dirty="0"/>
              <a:t> </a:t>
            </a:r>
            <a:endParaRPr lang="ru-RU" sz="2000" b="1" i="1" dirty="0"/>
          </a:p>
          <a:p>
            <a:pPr indent="457200" algn="just">
              <a:lnSpc>
                <a:spcPct val="150000"/>
              </a:lnSpc>
            </a:pPr>
            <a:r>
              <a:rPr lang="uk-UA" i="1" dirty="0"/>
              <a:t>У світі усе складається із систем. Машина, живий організм, суспільство в цілому чи його частина - усе це системи. Одні системи вивчені досить добре, інші тільки починають вивчати. Так, людству давно відома сонячна система; живі організми мають нервову, серцево-судинну та інші системи. Усі машини та механізми належать до технічних і технологічних систем</a:t>
            </a:r>
            <a:r>
              <a:rPr lang="uk-UA" dirty="0"/>
              <a:t>.</a:t>
            </a:r>
            <a:endParaRPr lang="ru-RU" i="1" dirty="0"/>
          </a:p>
          <a:p>
            <a:pPr indent="457200" algn="just">
              <a:lnSpc>
                <a:spcPct val="150000"/>
              </a:lnSpc>
            </a:pPr>
            <a:r>
              <a:rPr lang="uk-UA" i="1" dirty="0"/>
              <a:t>Кожна система виконує визначену роль, наприклад, двигун перетворює один вид енергії у інший, прядильний верстат переробляє волокна на нитці</a:t>
            </a:r>
            <a:r>
              <a:rPr lang="uk-UA" i="1" dirty="0" smtClean="0"/>
              <a:t>.</a:t>
            </a:r>
          </a:p>
          <a:p>
            <a:pPr indent="457200" algn="just">
              <a:lnSpc>
                <a:spcPct val="150000"/>
              </a:lnSpc>
            </a:pPr>
            <a:r>
              <a:rPr lang="uk-UA" b="1" dirty="0"/>
              <a:t>Системою</a:t>
            </a:r>
            <a:r>
              <a:rPr lang="uk-UA" dirty="0"/>
              <a:t> (від </a:t>
            </a:r>
            <a:r>
              <a:rPr lang="uk-UA" dirty="0" err="1"/>
              <a:t>грец</a:t>
            </a:r>
            <a:r>
              <a:rPr lang="uk-UA" dirty="0"/>
              <a:t>. </a:t>
            </a:r>
            <a:r>
              <a:rPr lang="en-US" dirty="0" err="1"/>
              <a:t>systema</a:t>
            </a:r>
            <a:r>
              <a:rPr lang="en-US" dirty="0"/>
              <a:t> </a:t>
            </a:r>
            <a:r>
              <a:rPr lang="uk-UA" dirty="0"/>
              <a:t>- ціле, складене з частин) називають сукупність частин (елементів), об’єднаних загальною функцією.</a:t>
            </a:r>
            <a:endParaRPr lang="ru-RU" i="1" dirty="0"/>
          </a:p>
          <a:p>
            <a:pPr indent="457200" algn="just">
              <a:lnSpc>
                <a:spcPct val="150000"/>
              </a:lnSpc>
            </a:pPr>
            <a:r>
              <a:rPr lang="uk-UA" i="1" dirty="0"/>
              <a:t>Так, якщо автомобіль розглядати як систему, то окремі його деталі будуть елементами цієї системи. Якщо як систему виберемо цех, то його елементами будуть окремі ділянки й </a:t>
            </a:r>
            <a:r>
              <a:rPr lang="uk-UA" i="1" dirty="0" err="1"/>
              <a:t>т.п</a:t>
            </a:r>
            <a:r>
              <a:rPr lang="uk-UA" i="1" dirty="0"/>
              <a:t>.</a:t>
            </a:r>
            <a:endParaRPr lang="ru-RU" dirty="0"/>
          </a:p>
        </p:txBody>
      </p:sp>
    </p:spTree>
    <p:extLst>
      <p:ext uri="{BB962C8B-B14F-4D97-AF65-F5344CB8AC3E}">
        <p14:creationId xmlns:p14="http://schemas.microsoft.com/office/powerpoint/2010/main" val="4017421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96944" cy="5440144"/>
          </a:xfrm>
          <a:prstGeom prst="rect">
            <a:avLst/>
          </a:prstGeom>
          <a:noFill/>
        </p:spPr>
        <p:txBody>
          <a:bodyPr wrap="square" rtlCol="0">
            <a:spAutoFit/>
          </a:bodyPr>
          <a:lstStyle/>
          <a:p>
            <a:pPr indent="457200" algn="just">
              <a:lnSpc>
                <a:spcPct val="150000"/>
              </a:lnSpc>
            </a:pPr>
            <a:r>
              <a:rPr lang="uk-UA" u="sng" dirty="0"/>
              <a:t>Між елементами системи існують функціональні зв</a:t>
            </a:r>
            <a:r>
              <a:rPr lang="ru-RU" u="sng" dirty="0"/>
              <a:t>’</a:t>
            </a:r>
            <a:r>
              <a:rPr lang="uk-UA" u="sng" dirty="0" err="1"/>
              <a:t>язки</a:t>
            </a:r>
            <a:r>
              <a:rPr lang="uk-UA" u="sng" dirty="0"/>
              <a:t> у виді потоків.</a:t>
            </a:r>
            <a:r>
              <a:rPr lang="uk-UA" dirty="0"/>
              <a:t> Потоки бувають матеріальними, тепловими, енергетичними, інформаційними й </a:t>
            </a:r>
            <a:r>
              <a:rPr lang="uk-UA" dirty="0" err="1"/>
              <a:t>т.п</a:t>
            </a:r>
            <a:r>
              <a:rPr lang="uk-UA" dirty="0"/>
              <a:t>. Фактично вони існують разом.</a:t>
            </a:r>
            <a:endParaRPr lang="ru-RU" i="1" dirty="0"/>
          </a:p>
          <a:p>
            <a:pPr indent="457200" algn="just">
              <a:lnSpc>
                <a:spcPct val="150000"/>
              </a:lnSpc>
            </a:pPr>
            <a:r>
              <a:rPr lang="uk-UA" dirty="0"/>
              <a:t>У залежності від потреби аналізу в системі можна виділити підсистеми. </a:t>
            </a:r>
            <a:r>
              <a:rPr lang="uk-UA" b="1" dirty="0"/>
              <a:t>Підсистемою</a:t>
            </a:r>
            <a:r>
              <a:rPr lang="uk-UA" dirty="0"/>
              <a:t> називають виділену по якій-небудь ознаці частину системи, що має визначену мету та взаємозалежна із системою.</a:t>
            </a:r>
            <a:endParaRPr lang="ru-RU" i="1" dirty="0"/>
          </a:p>
          <a:p>
            <a:pPr indent="457200" algn="just">
              <a:lnSpc>
                <a:spcPct val="150000"/>
              </a:lnSpc>
            </a:pPr>
            <a:r>
              <a:rPr lang="uk-UA" i="1" dirty="0"/>
              <a:t>Так, у кровоносній системі підсистемою є серце. Якщо розглядати машину як систему, то двигун буде підсистемою, а деталі - елементами цієї системи. </a:t>
            </a:r>
            <a:r>
              <a:rPr lang="uk-UA" i="1" u="sng" dirty="0"/>
              <a:t>Поняття елемент, підсистема та система взаємозалежні</a:t>
            </a:r>
            <a:r>
              <a:rPr lang="uk-UA" i="1" dirty="0"/>
              <a:t>, дивлячись з якої позиції розглядати їх складові частини. Так, конструктор розглядає машину як деталі. Отже, машина є системою, двигун підсистемою, а деталі - елементами підсистеми та системи. </a:t>
            </a:r>
            <a:endParaRPr lang="ru-RU" dirty="0"/>
          </a:p>
        </p:txBody>
      </p:sp>
    </p:spTree>
    <p:extLst>
      <p:ext uri="{BB962C8B-B14F-4D97-AF65-F5344CB8AC3E}">
        <p14:creationId xmlns:p14="http://schemas.microsoft.com/office/powerpoint/2010/main" val="1043929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96944" cy="5855193"/>
          </a:xfrm>
          <a:prstGeom prst="rect">
            <a:avLst/>
          </a:prstGeom>
          <a:noFill/>
        </p:spPr>
        <p:txBody>
          <a:bodyPr wrap="square" rtlCol="0">
            <a:spAutoFit/>
          </a:bodyPr>
          <a:lstStyle/>
          <a:p>
            <a:pPr indent="457200">
              <a:lnSpc>
                <a:spcPct val="150000"/>
              </a:lnSpc>
            </a:pPr>
            <a:r>
              <a:rPr lang="uk-UA" b="1" dirty="0"/>
              <a:t>Основні системні принципи</a:t>
            </a:r>
            <a:r>
              <a:rPr lang="uk-UA" dirty="0" smtClean="0"/>
              <a:t>:</a:t>
            </a:r>
          </a:p>
          <a:p>
            <a:pPr indent="457200" algn="just">
              <a:lnSpc>
                <a:spcPct val="150000"/>
              </a:lnSpc>
            </a:pPr>
            <a:r>
              <a:rPr lang="uk-UA" dirty="0" smtClean="0"/>
              <a:t> </a:t>
            </a:r>
            <a:r>
              <a:rPr lang="uk-UA" dirty="0"/>
              <a:t>- </a:t>
            </a:r>
            <a:r>
              <a:rPr lang="uk-UA" b="1" i="1" dirty="0"/>
              <a:t>цілісність</a:t>
            </a:r>
            <a:r>
              <a:rPr lang="uk-UA" dirty="0"/>
              <a:t> (залежність кожного елемента, властивості та відносини системи від її місця, функції і так далі усередині цілого); </a:t>
            </a:r>
            <a:endParaRPr lang="uk-UA" dirty="0" smtClean="0"/>
          </a:p>
          <a:p>
            <a:pPr marL="285750" indent="-285750" algn="just">
              <a:lnSpc>
                <a:spcPct val="150000"/>
              </a:lnSpc>
              <a:buFontTx/>
              <a:buChar char="-"/>
            </a:pPr>
            <a:r>
              <a:rPr lang="uk-UA" b="1" i="1" dirty="0" smtClean="0"/>
              <a:t>структурність </a:t>
            </a:r>
            <a:r>
              <a:rPr lang="uk-UA" dirty="0"/>
              <a:t>(можливість опису системи через установлення її структури, тобто мережі </a:t>
            </a:r>
            <a:r>
              <a:rPr lang="uk-UA" dirty="0" err="1"/>
              <a:t>зв’язків</a:t>
            </a:r>
            <a:r>
              <a:rPr lang="uk-UA" dirty="0"/>
              <a:t> і відносин системи); </a:t>
            </a:r>
            <a:endParaRPr lang="uk-UA" dirty="0" smtClean="0"/>
          </a:p>
          <a:p>
            <a:pPr marL="285750" indent="-285750" algn="just">
              <a:lnSpc>
                <a:spcPct val="150000"/>
              </a:lnSpc>
              <a:buFontTx/>
              <a:buChar char="-"/>
            </a:pPr>
            <a:r>
              <a:rPr lang="uk-UA" b="1" i="1" dirty="0" smtClean="0"/>
              <a:t>взаємозалежність </a:t>
            </a:r>
            <a:r>
              <a:rPr lang="uk-UA" b="1" i="1" dirty="0"/>
              <a:t>системи та середовища</a:t>
            </a:r>
            <a:r>
              <a:rPr lang="uk-UA" dirty="0"/>
              <a:t> (система формує та виявляє свої властивості у процесі взаємодії із середовищем, будучи при цьому ведучим активним компонентом взаємодії); </a:t>
            </a:r>
            <a:endParaRPr lang="uk-UA" dirty="0" smtClean="0"/>
          </a:p>
          <a:p>
            <a:pPr marL="285750" indent="-285750" algn="just">
              <a:lnSpc>
                <a:spcPct val="150000"/>
              </a:lnSpc>
              <a:buFontTx/>
              <a:buChar char="-"/>
            </a:pPr>
            <a:r>
              <a:rPr lang="uk-UA" b="1" i="1" dirty="0" smtClean="0"/>
              <a:t>ієрархічність</a:t>
            </a:r>
            <a:r>
              <a:rPr lang="uk-UA" dirty="0" smtClean="0"/>
              <a:t> </a:t>
            </a:r>
            <a:r>
              <a:rPr lang="uk-UA" dirty="0"/>
              <a:t>(кожен компонент системи може розглядатися як система, а досліджувана у даному випадку система являє собою один з компонентів більш широкої системи); </a:t>
            </a:r>
            <a:endParaRPr lang="uk-UA" dirty="0" smtClean="0"/>
          </a:p>
          <a:p>
            <a:pPr marL="285750" indent="-285750" algn="just">
              <a:lnSpc>
                <a:spcPct val="150000"/>
              </a:lnSpc>
              <a:buFontTx/>
              <a:buChar char="-"/>
            </a:pPr>
            <a:r>
              <a:rPr lang="uk-UA" dirty="0" smtClean="0"/>
              <a:t> </a:t>
            </a:r>
            <a:r>
              <a:rPr lang="uk-UA" b="1" i="1" dirty="0"/>
              <a:t>множинність опису системи </a:t>
            </a:r>
            <a:r>
              <a:rPr lang="uk-UA" dirty="0"/>
              <a:t>(у силу принципової складності системи її адекватне пізнання вимагає побудови безлічі різних моделей, кожна з яких описує лише визначений аспект системи).</a:t>
            </a:r>
            <a:endParaRPr lang="ru-RU" dirty="0"/>
          </a:p>
        </p:txBody>
      </p:sp>
    </p:spTree>
    <p:extLst>
      <p:ext uri="{BB962C8B-B14F-4D97-AF65-F5344CB8AC3E}">
        <p14:creationId xmlns:p14="http://schemas.microsoft.com/office/powerpoint/2010/main" val="25259243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73" y="209412"/>
            <a:ext cx="8424936" cy="4608698"/>
          </a:xfrm>
          <a:prstGeom prst="rect">
            <a:avLst/>
          </a:prstGeom>
          <a:noFill/>
        </p:spPr>
        <p:txBody>
          <a:bodyPr wrap="square" rtlCol="0">
            <a:spAutoFit/>
          </a:bodyPr>
          <a:lstStyle/>
          <a:p>
            <a:pPr indent="457200" algn="just">
              <a:lnSpc>
                <a:spcPct val="150000"/>
              </a:lnSpc>
            </a:pPr>
            <a:r>
              <a:rPr lang="uk-UA" dirty="0"/>
              <a:t>Істотним аспектом розкриття змісту поняття системи є виділення різних її типів (при цьому </a:t>
            </a:r>
            <a:r>
              <a:rPr lang="uk-UA" u="sng" dirty="0"/>
              <a:t>різні типи й аспекти системи - закони їх </a:t>
            </a:r>
            <a:r>
              <a:rPr lang="uk-UA" u="sng" dirty="0" smtClean="0"/>
              <a:t>будови, поводження, функціонування, розвитку й </a:t>
            </a:r>
            <a:r>
              <a:rPr lang="uk-UA" u="sng" dirty="0" err="1" smtClean="0"/>
              <a:t>т.д</a:t>
            </a:r>
            <a:r>
              <a:rPr lang="uk-UA" u="sng" dirty="0" smtClean="0"/>
              <a:t>. - описуються у відповідних спеціалізованих </a:t>
            </a:r>
            <a:r>
              <a:rPr lang="uk-UA" u="sng" dirty="0"/>
              <a:t>теоріях систем</a:t>
            </a:r>
            <a:r>
              <a:rPr lang="uk-UA" dirty="0"/>
              <a:t>). </a:t>
            </a:r>
            <a:endParaRPr lang="uk-UA" dirty="0" smtClean="0"/>
          </a:p>
          <a:p>
            <a:pPr indent="457200" algn="just">
              <a:lnSpc>
                <a:spcPct val="150000"/>
              </a:lnSpc>
            </a:pPr>
            <a:r>
              <a:rPr lang="uk-UA" dirty="0"/>
              <a:t>У найбільш загальному плані системи </a:t>
            </a:r>
            <a:r>
              <a:rPr lang="uk-UA" u="sng" dirty="0"/>
              <a:t>можна розділити на матеріальні й абстрактні.</a:t>
            </a:r>
            <a:r>
              <a:rPr lang="uk-UA" dirty="0"/>
              <a:t> </a:t>
            </a:r>
            <a:endParaRPr lang="ru-RU" dirty="0"/>
          </a:p>
          <a:p>
            <a:pPr indent="457200" algn="just">
              <a:lnSpc>
                <a:spcPct val="150000"/>
              </a:lnSpc>
            </a:pPr>
            <a:r>
              <a:rPr lang="uk-UA" b="1" i="1" dirty="0"/>
              <a:t>Матеріальні</a:t>
            </a:r>
            <a:r>
              <a:rPr lang="uk-UA" dirty="0"/>
              <a:t> (цілісні сукупності матеріальних об’єктів), у свою чергу, поділяються на системи неорганічної природи (фізична, геологічна, хімічна й </a:t>
            </a:r>
            <a:r>
              <a:rPr lang="uk-UA" dirty="0" err="1"/>
              <a:t>т.д</a:t>
            </a:r>
            <a:r>
              <a:rPr lang="uk-UA" dirty="0"/>
              <a:t>.) і живі системи, куди входять найпростіші біологічні системи, а також дуже складні біологічні об’єкти типу організму, виду, екосистеми</a:t>
            </a:r>
            <a:r>
              <a:rPr lang="uk-UA" dirty="0" smtClean="0"/>
              <a:t>.</a:t>
            </a:r>
            <a:endParaRPr lang="ru-RU" dirty="0"/>
          </a:p>
        </p:txBody>
      </p:sp>
    </p:spTree>
    <p:extLst>
      <p:ext uri="{BB962C8B-B14F-4D97-AF65-F5344CB8AC3E}">
        <p14:creationId xmlns:p14="http://schemas.microsoft.com/office/powerpoint/2010/main" val="39868547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24936" cy="2862322"/>
          </a:xfrm>
          <a:prstGeom prst="rect">
            <a:avLst/>
          </a:prstGeom>
          <a:noFill/>
        </p:spPr>
        <p:txBody>
          <a:bodyPr wrap="square" rtlCol="0">
            <a:spAutoFit/>
          </a:bodyPr>
          <a:lstStyle/>
          <a:p>
            <a:pPr indent="457200" algn="just">
              <a:lnSpc>
                <a:spcPct val="150000"/>
              </a:lnSpc>
            </a:pPr>
            <a:r>
              <a:rPr lang="uk-UA" b="1" i="1" dirty="0"/>
              <a:t>Абстрактні</a:t>
            </a:r>
            <a:r>
              <a:rPr lang="uk-UA" dirty="0"/>
              <a:t> системи є продуктом людського мислення; вони також можуть бути розділені на безліч різних типів (особливі системи являють собою поняття, гіпотези, теорії, послідовна зміна наукових теорій і </a:t>
            </a:r>
            <a:r>
              <a:rPr lang="uk-UA" dirty="0" err="1"/>
              <a:t>т.д</a:t>
            </a:r>
            <a:r>
              <a:rPr lang="uk-UA" dirty="0"/>
              <a:t>.). До числа абстрактних систем відносяться й наукові знання про системи різного типу, як вони </a:t>
            </a:r>
            <a:r>
              <a:rPr lang="uk-UA" dirty="0" smtClean="0"/>
              <a:t>сформулюються </a:t>
            </a:r>
            <a:r>
              <a:rPr lang="uk-UA" dirty="0"/>
              <a:t>у загальній теорії систем, спеціальних теоріях систем та ін.</a:t>
            </a:r>
            <a:endParaRPr lang="ru-RU" dirty="0"/>
          </a:p>
          <a:p>
            <a:endParaRPr lang="ru-RU" dirty="0"/>
          </a:p>
        </p:txBody>
      </p:sp>
    </p:spTree>
    <p:extLst>
      <p:ext uri="{BB962C8B-B14F-4D97-AF65-F5344CB8AC3E}">
        <p14:creationId xmlns:p14="http://schemas.microsoft.com/office/powerpoint/2010/main" val="2725920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8568952" cy="6078587"/>
          </a:xfrm>
          <a:prstGeom prst="rect">
            <a:avLst/>
          </a:prstGeom>
          <a:noFill/>
        </p:spPr>
        <p:txBody>
          <a:bodyPr wrap="square" rtlCol="0">
            <a:spAutoFit/>
          </a:bodyPr>
          <a:lstStyle/>
          <a:p>
            <a:pPr algn="ctr"/>
            <a:r>
              <a:rPr lang="uk-UA" sz="2000" b="1" dirty="0"/>
              <a:t>1.4 Класифікація систем</a:t>
            </a:r>
            <a:endParaRPr lang="ru-RU" sz="2000" b="1" i="1" dirty="0"/>
          </a:p>
          <a:p>
            <a:r>
              <a:rPr lang="uk-UA" dirty="0"/>
              <a:t> </a:t>
            </a:r>
            <a:endParaRPr lang="ru-RU" i="1" dirty="0"/>
          </a:p>
          <a:p>
            <a:pPr indent="457200" algn="just">
              <a:lnSpc>
                <a:spcPct val="150000"/>
              </a:lnSpc>
            </a:pPr>
            <a:r>
              <a:rPr lang="uk-UA" b="1" dirty="0"/>
              <a:t>Усі системи розділяють на класи по визначених ознаках</a:t>
            </a:r>
            <a:r>
              <a:rPr lang="uk-UA" dirty="0"/>
              <a:t>: </a:t>
            </a:r>
            <a:endParaRPr lang="uk-UA" dirty="0" smtClean="0"/>
          </a:p>
          <a:p>
            <a:pPr indent="457200" algn="just">
              <a:lnSpc>
                <a:spcPct val="150000"/>
              </a:lnSpc>
            </a:pPr>
            <a:r>
              <a:rPr lang="uk-UA" u="sng" dirty="0" smtClean="0"/>
              <a:t>1. походженню</a:t>
            </a:r>
            <a:r>
              <a:rPr lang="uk-UA" u="sng" dirty="0"/>
              <a:t>, </a:t>
            </a:r>
            <a:endParaRPr lang="uk-UA" u="sng" dirty="0" smtClean="0"/>
          </a:p>
          <a:p>
            <a:pPr indent="457200" algn="just">
              <a:lnSpc>
                <a:spcPct val="150000"/>
              </a:lnSpc>
            </a:pPr>
            <a:r>
              <a:rPr lang="uk-UA" u="sng" dirty="0" smtClean="0"/>
              <a:t>2. ієрархії</a:t>
            </a:r>
            <a:r>
              <a:rPr lang="uk-UA" u="sng" dirty="0"/>
              <a:t>, </a:t>
            </a:r>
            <a:endParaRPr lang="uk-UA" u="sng" dirty="0" smtClean="0"/>
          </a:p>
          <a:p>
            <a:pPr indent="457200" algn="just">
              <a:lnSpc>
                <a:spcPct val="150000"/>
              </a:lnSpc>
            </a:pPr>
            <a:r>
              <a:rPr lang="uk-UA" u="sng" dirty="0" smtClean="0"/>
              <a:t>3. складності</a:t>
            </a:r>
            <a:r>
              <a:rPr lang="uk-UA" u="sng" dirty="0"/>
              <a:t>, </a:t>
            </a:r>
            <a:endParaRPr lang="uk-UA" u="sng" dirty="0" smtClean="0"/>
          </a:p>
          <a:p>
            <a:pPr indent="457200" algn="just">
              <a:lnSpc>
                <a:spcPct val="150000"/>
              </a:lnSpc>
            </a:pPr>
            <a:r>
              <a:rPr lang="uk-UA" u="sng" dirty="0" smtClean="0"/>
              <a:t>4. зв</a:t>
            </a:r>
            <a:r>
              <a:rPr lang="ru-RU" u="sng" dirty="0"/>
              <a:t>’</a:t>
            </a:r>
            <a:r>
              <a:rPr lang="uk-UA" u="sng" dirty="0" err="1"/>
              <a:t>язкам</a:t>
            </a:r>
            <a:r>
              <a:rPr lang="uk-UA" u="sng" dirty="0"/>
              <a:t> з оточенням</a:t>
            </a:r>
            <a:r>
              <a:rPr lang="uk-UA" dirty="0"/>
              <a:t> і </a:t>
            </a:r>
            <a:r>
              <a:rPr lang="uk-UA" dirty="0" err="1"/>
              <a:t>т.п</a:t>
            </a:r>
            <a:r>
              <a:rPr lang="uk-UA" dirty="0"/>
              <a:t>.:</a:t>
            </a:r>
            <a:endParaRPr lang="ru-RU" i="1" dirty="0"/>
          </a:p>
          <a:p>
            <a:pPr indent="457200" algn="just">
              <a:lnSpc>
                <a:spcPct val="150000"/>
              </a:lnSpc>
            </a:pPr>
            <a:r>
              <a:rPr lang="uk-UA" u="sng" dirty="0" smtClean="0"/>
              <a:t>1. По </a:t>
            </a:r>
            <a:r>
              <a:rPr lang="uk-UA" u="sng" dirty="0"/>
              <a:t>походженню.</a:t>
            </a:r>
            <a:r>
              <a:rPr lang="uk-UA" dirty="0"/>
              <a:t> </a:t>
            </a:r>
            <a:r>
              <a:rPr lang="uk-UA" dirty="0" smtClean="0"/>
              <a:t>За </a:t>
            </a:r>
            <a:r>
              <a:rPr lang="uk-UA" dirty="0"/>
              <a:t>цією ознакою всі системи розділяють на </a:t>
            </a:r>
            <a:r>
              <a:rPr lang="uk-UA" b="1" i="1" dirty="0"/>
              <a:t>природні та штучні</a:t>
            </a:r>
            <a:r>
              <a:rPr lang="uk-UA" dirty="0"/>
              <a:t>. Природні системи існують у Природі, штучні системи створила Людина для задоволення своїх потреб. До </a:t>
            </a:r>
            <a:r>
              <a:rPr lang="uk-UA" u="sng" dirty="0"/>
              <a:t>штучних систем належать виробничі, технологічні, технічні</a:t>
            </a:r>
            <a:r>
              <a:rPr lang="uk-UA" dirty="0"/>
              <a:t> й ін.</a:t>
            </a:r>
            <a:endParaRPr lang="ru-RU" i="1" dirty="0"/>
          </a:p>
          <a:p>
            <a:pPr indent="457200" algn="just">
              <a:lnSpc>
                <a:spcPct val="150000"/>
              </a:lnSpc>
            </a:pPr>
            <a:r>
              <a:rPr lang="uk-UA" u="sng" dirty="0"/>
              <a:t>Виробничі</a:t>
            </a:r>
            <a:r>
              <a:rPr lang="uk-UA" dirty="0"/>
              <a:t> системи створені людиною для виготовлення необхідної продукції</a:t>
            </a:r>
            <a:r>
              <a:rPr lang="uk-UA" dirty="0" smtClean="0"/>
              <a:t>.</a:t>
            </a:r>
          </a:p>
          <a:p>
            <a:pPr indent="457200" algn="just">
              <a:lnSpc>
                <a:spcPct val="150000"/>
              </a:lnSpc>
            </a:pPr>
            <a:r>
              <a:rPr lang="uk-UA" u="sng" dirty="0"/>
              <a:t>Технологічні</a:t>
            </a:r>
            <a:r>
              <a:rPr lang="uk-UA" dirty="0"/>
              <a:t> системи є складовими частинами виробничих систем. Вони створені для переробки сировини в проміжну чи готову продукцію</a:t>
            </a:r>
            <a:r>
              <a:rPr lang="uk-UA" dirty="0" smtClean="0"/>
              <a:t>.</a:t>
            </a:r>
          </a:p>
        </p:txBody>
      </p:sp>
    </p:spTree>
    <p:extLst>
      <p:ext uri="{BB962C8B-B14F-4D97-AF65-F5344CB8AC3E}">
        <p14:creationId xmlns:p14="http://schemas.microsoft.com/office/powerpoint/2010/main" val="33931719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24936" cy="6324808"/>
          </a:xfrm>
          <a:prstGeom prst="rect">
            <a:avLst/>
          </a:prstGeom>
          <a:noFill/>
        </p:spPr>
        <p:txBody>
          <a:bodyPr wrap="square" rtlCol="0">
            <a:spAutoFit/>
          </a:bodyPr>
          <a:lstStyle/>
          <a:p>
            <a:pPr indent="457200" algn="just">
              <a:lnSpc>
                <a:spcPct val="150000"/>
              </a:lnSpc>
            </a:pPr>
            <a:r>
              <a:rPr lang="uk-UA" u="sng" dirty="0"/>
              <a:t>Технічні системи</a:t>
            </a:r>
            <a:r>
              <a:rPr lang="uk-UA" dirty="0"/>
              <a:t> - це машини, апарати, агрегати, печі, прилади, транспортні засоби й </a:t>
            </a:r>
            <a:r>
              <a:rPr lang="uk-UA" dirty="0" err="1"/>
              <a:t>т.п</a:t>
            </a:r>
            <a:r>
              <a:rPr lang="uk-UA" dirty="0"/>
              <a:t>. Вони можуть існувати окремо чи входити до складу елементів технологічних систем. Саме на них має великий вплив науково-технічний прогрес</a:t>
            </a:r>
            <a:r>
              <a:rPr lang="uk-UA" i="1" dirty="0"/>
              <a:t>. </a:t>
            </a:r>
            <a:endParaRPr lang="ru-RU" dirty="0"/>
          </a:p>
          <a:p>
            <a:pPr indent="457200" algn="just">
              <a:lnSpc>
                <a:spcPct val="150000"/>
              </a:lnSpc>
            </a:pPr>
            <a:r>
              <a:rPr lang="uk-UA" dirty="0" smtClean="0"/>
              <a:t>Технічні </a:t>
            </a:r>
            <a:r>
              <a:rPr lang="uk-UA" dirty="0"/>
              <a:t>системи дуже дорогі. Їх заміняють у двох випадках: якщо з</a:t>
            </a:r>
            <a:r>
              <a:rPr lang="ru-RU" dirty="0"/>
              <a:t>’</a:t>
            </a:r>
            <a:r>
              <a:rPr lang="uk-UA" dirty="0"/>
              <a:t>являються кошти на їх заміну та якщо є щось краще. Це залежить від розвитку науково-технічного прогресу (НТП</a:t>
            </a:r>
            <a:r>
              <a:rPr lang="uk-UA" dirty="0" smtClean="0"/>
              <a:t>).</a:t>
            </a:r>
          </a:p>
          <a:p>
            <a:pPr indent="457200" algn="just">
              <a:lnSpc>
                <a:spcPct val="150000"/>
              </a:lnSpc>
            </a:pPr>
            <a:r>
              <a:rPr lang="uk-UA" dirty="0"/>
              <a:t>Попит на технічні системи, навіть після винаходу нових, більш ефективних не завжди спадає до нуля. </a:t>
            </a:r>
            <a:endParaRPr lang="ru-RU" i="1" dirty="0"/>
          </a:p>
          <a:p>
            <a:pPr indent="457200" algn="just">
              <a:lnSpc>
                <a:spcPct val="150000"/>
              </a:lnSpc>
            </a:pPr>
            <a:r>
              <a:rPr lang="uk-UA" i="1" dirty="0"/>
              <a:t>Час переходу технічних систем від задуму до готових виробів є дуже різним. Якщо раніше він тривав кілька десятків років, то у XX ст. ці терміни скоротилися до декількох років. Наприклад, ідея фотографії пробивала собі дорогу 112 років, радіо - 35, телевізора - 12, транзистора - 5, інтегральної мікросхеми - 3 роки. У майбутньому буде тенденція на ще більше скорочення часу впровадження нових ідей у вироби</a:t>
            </a:r>
            <a:r>
              <a:rPr lang="uk-UA" i="1" dirty="0" smtClean="0"/>
              <a:t>.</a:t>
            </a:r>
            <a:endParaRPr lang="ru-RU" dirty="0"/>
          </a:p>
        </p:txBody>
      </p:sp>
    </p:spTree>
    <p:extLst>
      <p:ext uri="{BB962C8B-B14F-4D97-AF65-F5344CB8AC3E}">
        <p14:creationId xmlns:p14="http://schemas.microsoft.com/office/powerpoint/2010/main" val="38541854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424936" cy="3777701"/>
          </a:xfrm>
          <a:prstGeom prst="rect">
            <a:avLst/>
          </a:prstGeom>
          <a:noFill/>
        </p:spPr>
        <p:txBody>
          <a:bodyPr wrap="square" rtlCol="0">
            <a:spAutoFit/>
          </a:bodyPr>
          <a:lstStyle/>
          <a:p>
            <a:pPr indent="457200" algn="just">
              <a:lnSpc>
                <a:spcPct val="150000"/>
              </a:lnSpc>
            </a:pPr>
            <a:r>
              <a:rPr lang="uk-UA" u="sng" dirty="0"/>
              <a:t>2. По ієрархії</a:t>
            </a:r>
            <a:r>
              <a:rPr lang="uk-UA" dirty="0"/>
              <a:t> (по розподілі на вищий та нижчий рівень) - </a:t>
            </a:r>
            <a:r>
              <a:rPr lang="uk-UA" dirty="0" err="1"/>
              <a:t>макро</a:t>
            </a:r>
            <a:r>
              <a:rPr lang="uk-UA" dirty="0"/>
              <a:t>- і мікросистеми.</a:t>
            </a:r>
            <a:endParaRPr lang="ru-RU" dirty="0"/>
          </a:p>
          <a:p>
            <a:pPr indent="457200" algn="just">
              <a:lnSpc>
                <a:spcPct val="150000"/>
              </a:lnSpc>
            </a:pPr>
            <a:r>
              <a:rPr lang="uk-UA" dirty="0"/>
              <a:t>Поняття «елемент» і «система» відносні, оскільки одна система може бути елементом іншої системи більшого масштабу, а елемент системи можна поділити на складові частини, що є системою нижчого рівня. Система нижчого рівня знаходить більш універсальне застосування, чим вищого. Наприклад, гвинт застосовується у машинобудуванні скрізь, електричний двигун - часто, а вже технологічна лінія - лише для визначених потреб.</a:t>
            </a:r>
            <a:endParaRPr lang="ru-RU" dirty="0"/>
          </a:p>
        </p:txBody>
      </p:sp>
    </p:spTree>
    <p:extLst>
      <p:ext uri="{BB962C8B-B14F-4D97-AF65-F5344CB8AC3E}">
        <p14:creationId xmlns:p14="http://schemas.microsoft.com/office/powerpoint/2010/main" val="11400016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352928" cy="2946704"/>
          </a:xfrm>
          <a:prstGeom prst="rect">
            <a:avLst/>
          </a:prstGeom>
          <a:noFill/>
        </p:spPr>
        <p:txBody>
          <a:bodyPr wrap="square" rtlCol="0">
            <a:spAutoFit/>
          </a:bodyPr>
          <a:lstStyle/>
          <a:p>
            <a:pPr indent="457200" algn="just">
              <a:lnSpc>
                <a:spcPct val="150000"/>
              </a:lnSpc>
            </a:pPr>
            <a:r>
              <a:rPr lang="uk-UA" u="sng" dirty="0"/>
              <a:t>3. По складності структури.</a:t>
            </a:r>
            <a:r>
              <a:rPr lang="uk-UA" dirty="0"/>
              <a:t> Складність системи визначається її структурою, числом елементів і зв</a:t>
            </a:r>
            <a:r>
              <a:rPr lang="ru-RU" dirty="0"/>
              <a:t>’</a:t>
            </a:r>
            <a:r>
              <a:rPr lang="uk-UA" dirty="0" err="1"/>
              <a:t>язків</a:t>
            </a:r>
            <a:r>
              <a:rPr lang="uk-UA" dirty="0"/>
              <a:t>, обсягом інформації, закладеної в систему й </a:t>
            </a:r>
            <a:r>
              <a:rPr lang="uk-UA" dirty="0" err="1"/>
              <a:t>т.п</a:t>
            </a:r>
            <a:r>
              <a:rPr lang="uk-UA" dirty="0"/>
              <a:t>.</a:t>
            </a:r>
            <a:endParaRPr lang="ru-RU" dirty="0"/>
          </a:p>
          <a:p>
            <a:pPr indent="457200" algn="just">
              <a:lnSpc>
                <a:spcPct val="150000"/>
              </a:lnSpc>
            </a:pPr>
            <a:r>
              <a:rPr lang="uk-UA" dirty="0"/>
              <a:t>Розділяють на безмежно складні (наприклад, людський мозок); дуже складні (повна </a:t>
            </a:r>
            <a:r>
              <a:rPr lang="uk-UA" dirty="0" err="1"/>
              <a:t>атоматизація</a:t>
            </a:r>
            <a:r>
              <a:rPr lang="uk-UA" dirty="0"/>
              <a:t> виробництва); складні (університетська бібліотека, легковий автомобіль) і прості (з’єднання двох деталей у вузол).</a:t>
            </a:r>
            <a:endParaRPr lang="ru-RU" dirty="0"/>
          </a:p>
        </p:txBody>
      </p:sp>
    </p:spTree>
    <p:extLst>
      <p:ext uri="{BB962C8B-B14F-4D97-AF65-F5344CB8AC3E}">
        <p14:creationId xmlns:p14="http://schemas.microsoft.com/office/powerpoint/2010/main" val="14632913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16632"/>
            <a:ext cx="8280920" cy="5078313"/>
          </a:xfrm>
          <a:prstGeom prst="rect">
            <a:avLst/>
          </a:prstGeom>
          <a:noFill/>
        </p:spPr>
        <p:txBody>
          <a:bodyPr wrap="square" rtlCol="0">
            <a:spAutoFit/>
          </a:bodyPr>
          <a:lstStyle/>
          <a:p>
            <a:pPr indent="457200" algn="just">
              <a:lnSpc>
                <a:spcPct val="150000"/>
              </a:lnSpc>
            </a:pPr>
            <a:r>
              <a:rPr lang="uk-UA" u="sng" dirty="0"/>
              <a:t>4. По зв’язках з оточенням</a:t>
            </a:r>
            <a:r>
              <a:rPr lang="uk-UA" u="sng" dirty="0" smtClean="0"/>
              <a:t>:</a:t>
            </a:r>
          </a:p>
          <a:p>
            <a:pPr indent="457200" algn="just">
              <a:lnSpc>
                <a:spcPct val="150000"/>
              </a:lnSpc>
            </a:pPr>
            <a:r>
              <a:rPr lang="uk-UA" dirty="0" smtClean="0"/>
              <a:t>- </a:t>
            </a:r>
            <a:r>
              <a:rPr lang="uk-UA" b="1" i="1" dirty="0"/>
              <a:t>відкриті</a:t>
            </a:r>
            <a:r>
              <a:rPr lang="uk-UA" dirty="0"/>
              <a:t>, котрі мають принаймні один вхід і вихід; </a:t>
            </a:r>
            <a:endParaRPr lang="uk-UA" dirty="0" smtClean="0"/>
          </a:p>
          <a:p>
            <a:pPr marL="285750" indent="-285750" algn="just">
              <a:lnSpc>
                <a:spcPct val="150000"/>
              </a:lnSpc>
              <a:buFontTx/>
              <a:buChar char="-"/>
            </a:pPr>
            <a:r>
              <a:rPr lang="uk-UA" b="1" i="1" dirty="0" smtClean="0"/>
              <a:t>замкнені</a:t>
            </a:r>
            <a:r>
              <a:rPr lang="uk-UA" dirty="0" smtClean="0"/>
              <a:t> </a:t>
            </a:r>
            <a:r>
              <a:rPr lang="uk-UA" dirty="0"/>
              <a:t>(циркуляційні) - без зв’язку з оточенням; </a:t>
            </a:r>
            <a:endParaRPr lang="uk-UA" dirty="0" smtClean="0"/>
          </a:p>
          <a:p>
            <a:pPr marL="285750" indent="-285750" algn="just">
              <a:lnSpc>
                <a:spcPct val="150000"/>
              </a:lnSpc>
              <a:buFontTx/>
              <a:buChar char="-"/>
            </a:pPr>
            <a:r>
              <a:rPr lang="uk-UA" b="1" i="1" dirty="0" smtClean="0"/>
              <a:t>комбіновані</a:t>
            </a:r>
            <a:r>
              <a:rPr lang="uk-UA" dirty="0"/>
              <a:t>. </a:t>
            </a:r>
            <a:endParaRPr lang="uk-UA" dirty="0" smtClean="0"/>
          </a:p>
          <a:p>
            <a:pPr algn="just">
              <a:lnSpc>
                <a:spcPct val="150000"/>
              </a:lnSpc>
            </a:pPr>
            <a:r>
              <a:rPr lang="uk-UA" dirty="0" smtClean="0"/>
              <a:t>Замкнені </a:t>
            </a:r>
            <a:r>
              <a:rPr lang="uk-UA" dirty="0"/>
              <a:t>та комбіновані системи компактніше, ніж відкриті, у них менше витрати електричної енергії, палива, повніше використовується сировина, менше виходить побічної продукції, взаємодія реагуючих речовин проходить з великою швидкістю, унаслідок чого повніше використовується обсяг агрегату. Отримана продукція більш якісна. Замкнені та комбіновані системи є основою створення маловідходних технологій. </a:t>
            </a:r>
            <a:endParaRPr lang="ru-RU" i="1" dirty="0"/>
          </a:p>
          <a:p>
            <a:pPr indent="457200" algn="just">
              <a:lnSpc>
                <a:spcPct val="150000"/>
              </a:lnSpc>
            </a:pPr>
            <a:r>
              <a:rPr lang="uk-UA" i="1" dirty="0"/>
              <a:t>Окрім описаних ознак класифікації систем існують ще інші.</a:t>
            </a:r>
            <a:endParaRPr lang="ru-RU" dirty="0"/>
          </a:p>
        </p:txBody>
      </p:sp>
    </p:spTree>
    <p:extLst>
      <p:ext uri="{BB962C8B-B14F-4D97-AF65-F5344CB8AC3E}">
        <p14:creationId xmlns:p14="http://schemas.microsoft.com/office/powerpoint/2010/main" val="790959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7057" y="162880"/>
            <a:ext cx="8424936" cy="5855193"/>
          </a:xfrm>
          <a:prstGeom prst="rect">
            <a:avLst/>
          </a:prstGeom>
          <a:noFill/>
        </p:spPr>
        <p:txBody>
          <a:bodyPr wrap="square" rtlCol="0">
            <a:spAutoFit/>
          </a:bodyPr>
          <a:lstStyle/>
          <a:p>
            <a:pPr indent="457200" algn="just">
              <a:lnSpc>
                <a:spcPct val="150000"/>
              </a:lnSpc>
            </a:pPr>
            <a:r>
              <a:rPr lang="uk-UA" dirty="0"/>
              <a:t>У результаті вивчення курсу «Системи </a:t>
            </a:r>
            <a:r>
              <a:rPr lang="uk-UA" dirty="0" smtClean="0"/>
              <a:t>технологій» здобувач освіти </a:t>
            </a:r>
            <a:r>
              <a:rPr lang="uk-UA" dirty="0"/>
              <a:t>повинний:</a:t>
            </a:r>
            <a:endParaRPr lang="ru-RU" dirty="0"/>
          </a:p>
          <a:p>
            <a:pPr indent="457200" algn="just">
              <a:lnSpc>
                <a:spcPct val="150000"/>
              </a:lnSpc>
            </a:pPr>
            <a:r>
              <a:rPr lang="uk-UA" b="1" i="1" dirty="0"/>
              <a:t>знати:</a:t>
            </a:r>
            <a:endParaRPr lang="ru-RU" dirty="0"/>
          </a:p>
          <a:p>
            <a:pPr indent="457200" algn="just">
              <a:lnSpc>
                <a:spcPct val="150000"/>
              </a:lnSpc>
            </a:pPr>
            <a:r>
              <a:rPr lang="uk-UA" dirty="0"/>
              <a:t>- загальні поняття, визначення та </a:t>
            </a:r>
            <a:r>
              <a:rPr lang="uk-UA" dirty="0" err="1"/>
              <a:t>взаємозв</a:t>
            </a:r>
            <a:r>
              <a:rPr lang="en-US" dirty="0"/>
              <a:t>’</a:t>
            </a:r>
            <a:r>
              <a:rPr lang="uk-UA" dirty="0" err="1"/>
              <a:t>язки</a:t>
            </a:r>
            <a:r>
              <a:rPr lang="uk-UA" dirty="0"/>
              <a:t>, що існують при виробництві та споживанні продукції;</a:t>
            </a:r>
            <a:endParaRPr lang="ru-RU" dirty="0"/>
          </a:p>
          <a:p>
            <a:pPr indent="457200" algn="just">
              <a:lnSpc>
                <a:spcPct val="150000"/>
              </a:lnSpc>
            </a:pPr>
            <a:r>
              <a:rPr lang="uk-UA" dirty="0"/>
              <a:t>- сутність, структуру, асортимент продукції, технічні й економічні характеристики основних технологічних процесів у металургії, машинобудуванні та інших галузях промисловості;</a:t>
            </a:r>
            <a:endParaRPr lang="ru-RU" dirty="0"/>
          </a:p>
          <a:p>
            <a:pPr indent="457200" algn="just">
              <a:lnSpc>
                <a:spcPct val="150000"/>
              </a:lnSpc>
            </a:pPr>
            <a:r>
              <a:rPr lang="uk-UA" dirty="0"/>
              <a:t>- основні показники якості металургійної і машинобудівної продукції та їх зв</a:t>
            </a:r>
            <a:r>
              <a:rPr lang="en-US" dirty="0"/>
              <a:t>’</a:t>
            </a:r>
            <a:r>
              <a:rPr lang="uk-UA" dirty="0" err="1"/>
              <a:t>язок</a:t>
            </a:r>
            <a:r>
              <a:rPr lang="uk-UA" dirty="0"/>
              <a:t> з технологіями виробництва;</a:t>
            </a:r>
            <a:endParaRPr lang="ru-RU" dirty="0"/>
          </a:p>
          <a:p>
            <a:pPr indent="457200" algn="just">
              <a:lnSpc>
                <a:spcPct val="150000"/>
              </a:lnSpc>
            </a:pPr>
            <a:r>
              <a:rPr lang="uk-UA" dirty="0"/>
              <a:t>- техніко-економічні фактори ефективності виробництва;</a:t>
            </a:r>
            <a:endParaRPr lang="ru-RU" dirty="0"/>
          </a:p>
          <a:p>
            <a:pPr indent="457200" algn="just">
              <a:lnSpc>
                <a:spcPct val="150000"/>
              </a:lnSpc>
            </a:pPr>
            <a:r>
              <a:rPr lang="uk-UA" dirty="0" smtClean="0"/>
              <a:t>- </a:t>
            </a:r>
            <a:r>
              <a:rPr lang="uk-UA" dirty="0"/>
              <a:t>ключові напрямки науково-технічного прогресу у передових країнах світу; його роль у підвищенні ефективності виробництва, якості та конкурентоспроможності продукції</a:t>
            </a:r>
            <a:r>
              <a:rPr lang="uk-UA" dirty="0" smtClean="0"/>
              <a:t>;</a:t>
            </a:r>
          </a:p>
        </p:txBody>
      </p:sp>
    </p:spTree>
    <p:extLst>
      <p:ext uri="{BB962C8B-B14F-4D97-AF65-F5344CB8AC3E}">
        <p14:creationId xmlns:p14="http://schemas.microsoft.com/office/powerpoint/2010/main" val="42664991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496944" cy="6409190"/>
          </a:xfrm>
          <a:prstGeom prst="rect">
            <a:avLst/>
          </a:prstGeom>
          <a:noFill/>
        </p:spPr>
        <p:txBody>
          <a:bodyPr wrap="square" rtlCol="0">
            <a:spAutoFit/>
          </a:bodyPr>
          <a:lstStyle/>
          <a:p>
            <a:pPr algn="ctr"/>
            <a:r>
              <a:rPr lang="uk-UA" b="1" i="1" dirty="0"/>
              <a:t>1.5 Технологічна система та її складові</a:t>
            </a:r>
            <a:endParaRPr lang="ru-RU" b="1" i="1" dirty="0"/>
          </a:p>
          <a:p>
            <a:r>
              <a:rPr lang="uk-UA" dirty="0"/>
              <a:t> </a:t>
            </a:r>
            <a:endParaRPr lang="ru-RU" i="1" dirty="0"/>
          </a:p>
          <a:p>
            <a:pPr indent="457200" algn="just">
              <a:lnSpc>
                <a:spcPct val="150000"/>
              </a:lnSpc>
            </a:pPr>
            <a:r>
              <a:rPr lang="uk-UA" b="1" dirty="0"/>
              <a:t>Технологічною системою</a:t>
            </a:r>
            <a:r>
              <a:rPr lang="uk-UA" dirty="0"/>
              <a:t> називають об’єкт, що взаємодіє з зовнішнім середовищем, складається з великої кількості елементів, взаємозалежних між собою потоками, і функціонуючих як єдине ціле з загальною метою - забезпечити економічно доцільну переробку сировини на потрібну продукцію.</a:t>
            </a:r>
            <a:endParaRPr lang="ru-RU" dirty="0"/>
          </a:p>
          <a:p>
            <a:pPr indent="457200" algn="just">
              <a:lnSpc>
                <a:spcPct val="150000"/>
              </a:lnSpc>
            </a:pPr>
            <a:r>
              <a:rPr lang="uk-UA" b="1" dirty="0"/>
              <a:t>Елемент технологічної системи</a:t>
            </a:r>
            <a:r>
              <a:rPr lang="uk-UA" dirty="0"/>
              <a:t> складається з технічної системи та технологічного процесу (операції), що відбувається у технічній системі чи з її допомогою.</a:t>
            </a:r>
            <a:endParaRPr lang="ru-RU" dirty="0"/>
          </a:p>
          <a:p>
            <a:pPr indent="457200" algn="just">
              <a:lnSpc>
                <a:spcPct val="150000"/>
              </a:lnSpc>
            </a:pPr>
            <a:r>
              <a:rPr lang="uk-UA" dirty="0"/>
              <a:t> </a:t>
            </a:r>
            <a:r>
              <a:rPr lang="uk-UA" i="1" dirty="0"/>
              <a:t>Прикладом технічної системи може бути млин, піч, прес-форма, верстат і </a:t>
            </a:r>
            <a:r>
              <a:rPr lang="uk-UA" i="1" dirty="0" err="1"/>
              <a:t>т.п</a:t>
            </a:r>
            <a:r>
              <a:rPr lang="uk-UA" i="1" dirty="0"/>
              <a:t>. У цих технічних системах відбуваються відповідні технологічні процеси, наприклад, у млині - здрібнювання, у печі - випал і </a:t>
            </a:r>
            <a:r>
              <a:rPr lang="uk-UA" i="1" dirty="0" err="1"/>
              <a:t>т.п</a:t>
            </a:r>
            <a:r>
              <a:rPr lang="uk-UA" i="1" dirty="0"/>
              <a:t>. Ще один приклад: на токарському верстаті (технічна система) різанням (технологічний процес) заготівлі додають визначену форму, розмір і шорсткість поверхні.</a:t>
            </a:r>
            <a:endParaRPr lang="ru-RU" i="1" dirty="0"/>
          </a:p>
        </p:txBody>
      </p:sp>
    </p:spTree>
    <p:extLst>
      <p:ext uri="{BB962C8B-B14F-4D97-AF65-F5344CB8AC3E}">
        <p14:creationId xmlns:p14="http://schemas.microsoft.com/office/powerpoint/2010/main" val="2634118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24936" cy="5078313"/>
          </a:xfrm>
          <a:prstGeom prst="rect">
            <a:avLst/>
          </a:prstGeom>
          <a:noFill/>
        </p:spPr>
        <p:txBody>
          <a:bodyPr wrap="square" rtlCol="0">
            <a:spAutoFit/>
          </a:bodyPr>
          <a:lstStyle/>
          <a:p>
            <a:pPr indent="457200" algn="just">
              <a:lnSpc>
                <a:spcPct val="150000"/>
              </a:lnSpc>
            </a:pPr>
            <a:r>
              <a:rPr lang="uk-UA" b="1" dirty="0"/>
              <a:t>Підсистема технологічної системи</a:t>
            </a:r>
            <a:r>
              <a:rPr lang="uk-UA" dirty="0"/>
              <a:t> складається з одного чи декількох елементів. Підсистема функціонує як самостійна частина системи.</a:t>
            </a:r>
            <a:endParaRPr lang="ru-RU" i="1" dirty="0"/>
          </a:p>
          <a:p>
            <a:pPr indent="457200" algn="just">
              <a:lnSpc>
                <a:spcPct val="150000"/>
              </a:lnSpc>
            </a:pPr>
            <a:r>
              <a:rPr lang="uk-UA" dirty="0"/>
              <a:t>Зв</a:t>
            </a:r>
            <a:r>
              <a:rPr lang="ru-RU" dirty="0"/>
              <a:t>’</a:t>
            </a:r>
            <a:r>
              <a:rPr lang="uk-UA" dirty="0" err="1"/>
              <a:t>язок</a:t>
            </a:r>
            <a:r>
              <a:rPr lang="uk-UA" dirty="0"/>
              <a:t> між складовими системи (підсистемами й елементами) відбувається за допомогою потоків. Потоки відображають перенесення сировини чи проміжної продукції, енергії і </a:t>
            </a:r>
            <a:r>
              <a:rPr lang="uk-UA" dirty="0" err="1"/>
              <a:t>т.п</a:t>
            </a:r>
            <a:r>
              <a:rPr lang="uk-UA" dirty="0"/>
              <a:t>. від одного елемента до іншого.</a:t>
            </a:r>
            <a:endParaRPr lang="ru-RU" i="1" dirty="0"/>
          </a:p>
          <a:p>
            <a:pPr indent="457200" algn="just">
              <a:lnSpc>
                <a:spcPct val="150000"/>
              </a:lnSpc>
            </a:pPr>
            <a:r>
              <a:rPr lang="uk-UA" i="1" dirty="0"/>
              <a:t>Технологічна система з навколишнім середовищем зв</a:t>
            </a:r>
            <a:r>
              <a:rPr lang="ru-RU" i="1" dirty="0"/>
              <a:t>’</a:t>
            </a:r>
            <a:r>
              <a:rPr lang="uk-UA" i="1" dirty="0" err="1"/>
              <a:t>язана</a:t>
            </a:r>
            <a:r>
              <a:rPr lang="uk-UA" i="1" dirty="0"/>
              <a:t> входами та виходами, за допомогою яких обмінюється сировиною, проміжною чи готовою продукцією, відходами, побічною продукцією, енергією й інформацією. </a:t>
            </a:r>
            <a:r>
              <a:rPr lang="uk-UA" b="1" i="1" dirty="0"/>
              <a:t>Через входи система сприймає дію інших систем і підсистем виробництва. Через виходи сама діє на них.</a:t>
            </a:r>
            <a:endParaRPr lang="ru-RU" b="1" dirty="0"/>
          </a:p>
        </p:txBody>
      </p:sp>
    </p:spTree>
    <p:extLst>
      <p:ext uri="{BB962C8B-B14F-4D97-AF65-F5344CB8AC3E}">
        <p14:creationId xmlns:p14="http://schemas.microsoft.com/office/powerpoint/2010/main" val="32536202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44624"/>
            <a:ext cx="8496944" cy="6740307"/>
          </a:xfrm>
          <a:prstGeom prst="rect">
            <a:avLst/>
          </a:prstGeom>
          <a:noFill/>
        </p:spPr>
        <p:txBody>
          <a:bodyPr wrap="square" rtlCol="0">
            <a:spAutoFit/>
          </a:bodyPr>
          <a:lstStyle/>
          <a:p>
            <a:pPr indent="457200" algn="just">
              <a:lnSpc>
                <a:spcPct val="150000"/>
              </a:lnSpc>
            </a:pPr>
            <a:r>
              <a:rPr lang="uk-UA" dirty="0"/>
              <a:t>Незалежно від того, які </a:t>
            </a:r>
            <a:r>
              <a:rPr lang="uk-UA" dirty="0" smtClean="0"/>
              <a:t>виготовляються </a:t>
            </a:r>
            <a:r>
              <a:rPr lang="uk-UA" dirty="0"/>
              <a:t>вироби, у матеріальній сфері товарного виробництва </a:t>
            </a:r>
            <a:r>
              <a:rPr lang="uk-UA" b="1" dirty="0"/>
              <a:t>технологічні системи складаються в основному з наступних </a:t>
            </a:r>
            <a:r>
              <a:rPr lang="uk-UA" b="1" dirty="0" smtClean="0"/>
              <a:t>етапів (7).</a:t>
            </a:r>
            <a:endParaRPr lang="ru-RU" i="1" dirty="0"/>
          </a:p>
          <a:p>
            <a:pPr indent="457200" algn="just">
              <a:lnSpc>
                <a:spcPct val="150000"/>
              </a:lnSpc>
            </a:pPr>
            <a:r>
              <a:rPr lang="uk-UA" u="sng" dirty="0"/>
              <a:t>1 етап.</a:t>
            </a:r>
            <a:r>
              <a:rPr lang="uk-UA" dirty="0"/>
              <a:t> Видобуток природних матеріалів (гірничорудне, нафтогазове й інші видобувні виробництва мінеральних матеріалів і деревини).</a:t>
            </a:r>
            <a:endParaRPr lang="ru-RU" i="1" dirty="0"/>
          </a:p>
          <a:p>
            <a:pPr indent="457200" algn="just">
              <a:lnSpc>
                <a:spcPct val="150000"/>
              </a:lnSpc>
            </a:pPr>
            <a:r>
              <a:rPr lang="uk-UA" u="sng" dirty="0"/>
              <a:t>2 етап.</a:t>
            </a:r>
            <a:r>
              <a:rPr lang="uk-UA" dirty="0"/>
              <a:t> Виробництво матеріалів із природної сировини (металургійні, хімічні, ткацькі й інші промислові виробництва матеріалів).</a:t>
            </a:r>
            <a:endParaRPr lang="ru-RU" i="1" dirty="0"/>
          </a:p>
          <a:p>
            <a:pPr indent="457200" algn="just">
              <a:lnSpc>
                <a:spcPct val="150000"/>
              </a:lnSpc>
            </a:pPr>
            <a:r>
              <a:rPr lang="uk-UA" u="sng" dirty="0"/>
              <a:t>3 етап.</a:t>
            </a:r>
            <a:r>
              <a:rPr lang="uk-UA" dirty="0"/>
              <a:t> Виробництво </a:t>
            </a:r>
            <a:r>
              <a:rPr lang="uk-UA" dirty="0" err="1"/>
              <a:t>заготівель</a:t>
            </a:r>
            <a:r>
              <a:rPr lang="uk-UA" dirty="0"/>
              <a:t>, деталей і окремих елементів (ливарне, ковальсько-штампувальне, волочильне, зварювальне, а також виробництво плат електронних приладів, намотувальних виробів, </a:t>
            </a:r>
            <a:r>
              <a:rPr lang="uk-UA" dirty="0" smtClean="0"/>
              <a:t>магнітопроводів </a:t>
            </a:r>
            <a:r>
              <a:rPr lang="uk-UA" dirty="0"/>
              <a:t>й інших елементів специфічних виробів</a:t>
            </a:r>
            <a:r>
              <a:rPr lang="uk-UA" dirty="0" smtClean="0"/>
              <a:t>).</a:t>
            </a:r>
          </a:p>
          <a:p>
            <a:pPr indent="457200" algn="just">
              <a:lnSpc>
                <a:spcPct val="150000"/>
              </a:lnSpc>
            </a:pPr>
            <a:r>
              <a:rPr lang="uk-UA" u="sng" dirty="0"/>
              <a:t>4 етап.</a:t>
            </a:r>
            <a:r>
              <a:rPr lang="uk-UA" dirty="0"/>
              <a:t> Цей етап може бути умовно названий обробним виробництвом (це виробництва, при яких досягаються необхідна точність і якість поверхонь деталей за рахунок застосування процесів обробки різанням, поверхнево-пластичного деформування, електрофізичної і електрохімічної обробки).</a:t>
            </a:r>
            <a:endParaRPr lang="ru-RU" dirty="0"/>
          </a:p>
        </p:txBody>
      </p:sp>
    </p:spTree>
    <p:extLst>
      <p:ext uri="{BB962C8B-B14F-4D97-AF65-F5344CB8AC3E}">
        <p14:creationId xmlns:p14="http://schemas.microsoft.com/office/powerpoint/2010/main" val="5050826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424936" cy="6686639"/>
          </a:xfrm>
          <a:prstGeom prst="rect">
            <a:avLst/>
          </a:prstGeom>
          <a:noFill/>
        </p:spPr>
        <p:txBody>
          <a:bodyPr wrap="square" rtlCol="0">
            <a:spAutoFit/>
          </a:bodyPr>
          <a:lstStyle/>
          <a:p>
            <a:pPr indent="457200" algn="just">
              <a:lnSpc>
                <a:spcPct val="150000"/>
              </a:lnSpc>
            </a:pPr>
            <a:r>
              <a:rPr lang="uk-UA" u="sng" dirty="0"/>
              <a:t>5 етап.</a:t>
            </a:r>
            <a:r>
              <a:rPr lang="uk-UA" dirty="0"/>
              <a:t> Зборка та монтаж виробів (складальне виробництво з використанням різних технологічних процесів з’єднання окремих деталей чи монтажу ручною пайкою, зануренням, компресійним зварюванням й ін</a:t>
            </a:r>
            <a:r>
              <a:rPr lang="uk-UA" dirty="0" smtClean="0"/>
              <a:t>.)</a:t>
            </a:r>
            <a:endParaRPr lang="ru-RU" i="1" dirty="0"/>
          </a:p>
          <a:p>
            <a:pPr indent="457200" algn="just">
              <a:lnSpc>
                <a:spcPct val="150000"/>
              </a:lnSpc>
            </a:pPr>
            <a:r>
              <a:rPr lang="uk-UA" u="sng" dirty="0"/>
              <a:t>6 етап.</a:t>
            </a:r>
            <a:r>
              <a:rPr lang="uk-UA" dirty="0"/>
              <a:t> Доведення, налагодження, </a:t>
            </a:r>
            <a:r>
              <a:rPr lang="uk-UA" dirty="0" smtClean="0"/>
              <a:t>випробування </a:t>
            </a:r>
            <a:r>
              <a:rPr lang="uk-UA" dirty="0"/>
              <a:t>виробів, визначення їх якості та відповідності технічним умовам. Проставлення товарного знаку, штрих-коду й інших позначень. Сертифікація.</a:t>
            </a:r>
            <a:endParaRPr lang="ru-RU" i="1" dirty="0"/>
          </a:p>
          <a:p>
            <a:pPr indent="457200" algn="just">
              <a:lnSpc>
                <a:spcPct val="150000"/>
              </a:lnSpc>
            </a:pPr>
            <a:r>
              <a:rPr lang="uk-UA" u="sng" dirty="0"/>
              <a:t>7 етап.</a:t>
            </a:r>
            <a:r>
              <a:rPr lang="uk-UA" dirty="0"/>
              <a:t> Постачання виробу та передача його на внутрішній чи зовнішній ринок як товару поширеного вживання чи товару промислового призначення. Визначення задачі рекламної кампанії. Комерційна реалізація виробів.</a:t>
            </a:r>
            <a:endParaRPr lang="ru-RU" i="1" dirty="0"/>
          </a:p>
          <a:p>
            <a:pPr indent="457200" algn="just">
              <a:lnSpc>
                <a:spcPct val="150000"/>
              </a:lnSpc>
            </a:pPr>
            <a:r>
              <a:rPr lang="uk-UA" i="1" dirty="0"/>
              <a:t>Наприклад, виробництво </a:t>
            </a:r>
            <a:r>
              <a:rPr lang="uk-UA" i="1" dirty="0" err="1"/>
              <a:t>чавуна</a:t>
            </a:r>
            <a:r>
              <a:rPr lang="uk-UA" i="1" dirty="0"/>
              <a:t>: на першій стадії має місце здрібнювання руди, флюсу та </a:t>
            </a:r>
            <a:r>
              <a:rPr lang="uk-UA" i="1" dirty="0" err="1" smtClean="0"/>
              <a:t>пригутування</a:t>
            </a:r>
            <a:r>
              <a:rPr lang="uk-UA" i="1" dirty="0" smtClean="0"/>
              <a:t> </a:t>
            </a:r>
            <a:r>
              <a:rPr lang="uk-UA" i="1" dirty="0"/>
              <a:t>шихти; на другій - горіння палива, відновлення заліза та домішок з їх </a:t>
            </a:r>
            <a:r>
              <a:rPr lang="uk-UA" i="1" dirty="0" err="1"/>
              <a:t>сполук</a:t>
            </a:r>
            <a:r>
              <a:rPr lang="uk-UA" i="1" dirty="0"/>
              <a:t>, навуглецювання заліза й </a:t>
            </a:r>
            <a:r>
              <a:rPr lang="uk-UA" i="1" dirty="0" err="1"/>
              <a:t>т.п</a:t>
            </a:r>
            <a:r>
              <a:rPr lang="uk-UA" i="1" dirty="0"/>
              <a:t>.; на третьої - поділ отриманої продукції на: чавун, шлак, газ, пил і </a:t>
            </a:r>
            <a:r>
              <a:rPr lang="uk-UA" i="1" dirty="0" err="1"/>
              <a:t>т.п</a:t>
            </a:r>
            <a:r>
              <a:rPr lang="uk-UA" i="1" dirty="0"/>
              <a:t>.</a:t>
            </a:r>
            <a:endParaRPr lang="ru-RU" dirty="0"/>
          </a:p>
        </p:txBody>
      </p:sp>
    </p:spTree>
    <p:extLst>
      <p:ext uri="{BB962C8B-B14F-4D97-AF65-F5344CB8AC3E}">
        <p14:creationId xmlns:p14="http://schemas.microsoft.com/office/powerpoint/2010/main" val="33031140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96944" cy="5555367"/>
          </a:xfrm>
          <a:prstGeom prst="rect">
            <a:avLst/>
          </a:prstGeom>
          <a:noFill/>
        </p:spPr>
        <p:txBody>
          <a:bodyPr wrap="square" rtlCol="0">
            <a:spAutoFit/>
          </a:bodyPr>
          <a:lstStyle/>
          <a:p>
            <a:pPr algn="ctr"/>
            <a:r>
              <a:rPr lang="uk-UA" sz="2000" b="1" dirty="0"/>
              <a:t>1.6 Охорона навколишнього середовища. </a:t>
            </a:r>
            <a:endParaRPr lang="uk-UA" sz="2000" b="1" dirty="0" smtClean="0"/>
          </a:p>
          <a:p>
            <a:pPr algn="ctr"/>
            <a:r>
              <a:rPr lang="uk-UA" sz="2000" b="1" dirty="0" smtClean="0"/>
              <a:t>Техніка </a:t>
            </a:r>
            <a:r>
              <a:rPr lang="uk-UA" sz="2000" b="1" dirty="0"/>
              <a:t>безпеки на виробництві</a:t>
            </a:r>
            <a:endParaRPr lang="ru-RU" sz="2000" b="1" i="1" dirty="0"/>
          </a:p>
          <a:p>
            <a:r>
              <a:rPr lang="uk-UA" dirty="0"/>
              <a:t> </a:t>
            </a:r>
            <a:endParaRPr lang="ru-RU" i="1" dirty="0"/>
          </a:p>
          <a:p>
            <a:pPr indent="457200" algn="just">
              <a:lnSpc>
                <a:spcPct val="150000"/>
              </a:lnSpc>
            </a:pPr>
            <a:r>
              <a:rPr lang="uk-UA" i="1" dirty="0"/>
              <a:t>Усе, що оточує Людину називають навколишнім середовищем. Перед людством світу встало питання про порятунок від голоду, холоду та забрудненого навколишнього середовища.</a:t>
            </a:r>
            <a:endParaRPr lang="ru-RU" i="1" dirty="0"/>
          </a:p>
          <a:p>
            <a:pPr indent="457200" algn="just">
              <a:lnSpc>
                <a:spcPct val="150000"/>
              </a:lnSpc>
            </a:pPr>
            <a:r>
              <a:rPr lang="uk-UA" i="1" dirty="0"/>
              <a:t>Охорона навколишнього середовища та раціональне використання природних ресурсів за умови швидкого розвитку промисловості, транспорту, сільського господарства є одним з найважливіших задач кожної держави. Велику шкоду навколишньому середовищу наносять викиди, що виходять у процесі видобутку та переробки мінеральної сировини, виготовлення з неї продукції, під час виробництва електричної енергії. Не меншу шкоду наносить також автомобільний транспорт.</a:t>
            </a:r>
            <a:endParaRPr lang="ru-RU" dirty="0"/>
          </a:p>
        </p:txBody>
      </p:sp>
    </p:spTree>
    <p:extLst>
      <p:ext uri="{BB962C8B-B14F-4D97-AF65-F5344CB8AC3E}">
        <p14:creationId xmlns:p14="http://schemas.microsoft.com/office/powerpoint/2010/main" val="11940189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568952" cy="6601807"/>
          </a:xfrm>
          <a:prstGeom prst="rect">
            <a:avLst/>
          </a:prstGeom>
          <a:noFill/>
        </p:spPr>
        <p:txBody>
          <a:bodyPr wrap="square" rtlCol="0">
            <a:spAutoFit/>
          </a:bodyPr>
          <a:lstStyle/>
          <a:p>
            <a:pPr indent="457200" algn="just">
              <a:lnSpc>
                <a:spcPct val="150000"/>
              </a:lnSpc>
            </a:pPr>
            <a:r>
              <a:rPr lang="uk-UA" dirty="0"/>
              <a:t>Повітря, вода та земля забруднюються </a:t>
            </a:r>
            <a:r>
              <a:rPr lang="uk-UA" b="1" i="1" dirty="0"/>
              <a:t>як природно, так і штучно</a:t>
            </a:r>
            <a:r>
              <a:rPr lang="uk-UA" dirty="0"/>
              <a:t>.</a:t>
            </a:r>
            <a:endParaRPr lang="ru-RU" i="1" dirty="0"/>
          </a:p>
          <a:p>
            <a:pPr indent="457200" algn="just">
              <a:lnSpc>
                <a:spcPct val="150000"/>
              </a:lnSpc>
            </a:pPr>
            <a:r>
              <a:rPr lang="uk-UA" u="sng" dirty="0"/>
              <a:t>1. </a:t>
            </a:r>
            <a:r>
              <a:rPr lang="uk-UA" b="1" i="1" u="sng" dirty="0"/>
              <a:t>Природні</a:t>
            </a:r>
            <a:r>
              <a:rPr lang="uk-UA" u="sng" dirty="0"/>
              <a:t> джерела забруднення</a:t>
            </a:r>
            <a:r>
              <a:rPr lang="uk-UA" dirty="0"/>
              <a:t> навколишнього середовища: дія вулканів, що викидають велику кількість пилу й газу, пожежі, вітри з морів і океанів. В атмосферу попадають речовини у виді пилу та газу.</a:t>
            </a:r>
            <a:endParaRPr lang="ru-RU" i="1" dirty="0"/>
          </a:p>
          <a:p>
            <a:pPr indent="457200" algn="just">
              <a:lnSpc>
                <a:spcPct val="150000"/>
              </a:lnSpc>
            </a:pPr>
            <a:r>
              <a:rPr lang="uk-UA" u="sng" dirty="0"/>
              <a:t>2. </a:t>
            </a:r>
            <a:r>
              <a:rPr lang="uk-UA" b="1" i="1" u="sng" dirty="0"/>
              <a:t>Штучні</a:t>
            </a:r>
            <a:r>
              <a:rPr lang="uk-UA" u="sng" dirty="0"/>
              <a:t> джерела забруднення</a:t>
            </a:r>
            <a:r>
              <a:rPr lang="uk-UA" dirty="0"/>
              <a:t> навколишнього середовища - результат  діяльності Людини. Навколишнє середовище забруднюють видобувні підприємства (кар’єри, копальні й </a:t>
            </a:r>
            <a:r>
              <a:rPr lang="uk-UA" dirty="0" err="1"/>
              <a:t>т.п</a:t>
            </a:r>
            <a:r>
              <a:rPr lang="uk-UA" dirty="0"/>
              <a:t>.), теплоелектростанції, що працюють на усіх видах палива; підприємства чорної і кольорової металургії і </a:t>
            </a:r>
            <a:r>
              <a:rPr lang="uk-UA" dirty="0" err="1"/>
              <a:t>т.п</a:t>
            </a:r>
            <a:r>
              <a:rPr lang="uk-UA" dirty="0"/>
              <a:t>. При цьому в атмосферу попадають пил, оксиди вуглецю, сірки, азоту й </a:t>
            </a:r>
            <a:r>
              <a:rPr lang="uk-UA" dirty="0" err="1"/>
              <a:t>т.п</a:t>
            </a:r>
            <a:r>
              <a:rPr lang="uk-UA" dirty="0"/>
              <a:t>. Найнебезпечнішими є викиди хімічних підприємств, оскільки складаються з особливо шкідливих речовин, небезпечних для живих організмів.</a:t>
            </a:r>
            <a:endParaRPr lang="ru-RU" i="1" dirty="0"/>
          </a:p>
          <a:p>
            <a:pPr indent="457200" algn="just">
              <a:lnSpc>
                <a:spcPct val="150000"/>
              </a:lnSpc>
            </a:pPr>
            <a:r>
              <a:rPr lang="uk-UA" i="1" dirty="0"/>
              <a:t>Найбільше забруднена атмосфера </a:t>
            </a:r>
            <a:r>
              <a:rPr lang="uk-UA" i="1" dirty="0" err="1"/>
              <a:t>диоксидом</a:t>
            </a:r>
            <a:r>
              <a:rPr lang="uk-UA" i="1" dirty="0"/>
              <a:t> сірки, оксидом вуглецю, оксидом азоту та пилом. На них приходиться понад 85% загальної кількості шкідливих викидів в атмосферу.</a:t>
            </a:r>
            <a:endParaRPr lang="ru-RU" i="1" dirty="0"/>
          </a:p>
          <a:p>
            <a:endParaRPr lang="ru-RU" dirty="0"/>
          </a:p>
        </p:txBody>
      </p:sp>
    </p:spTree>
    <p:extLst>
      <p:ext uri="{BB962C8B-B14F-4D97-AF65-F5344CB8AC3E}">
        <p14:creationId xmlns:p14="http://schemas.microsoft.com/office/powerpoint/2010/main" val="28206517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16632"/>
            <a:ext cx="8496944" cy="4108817"/>
          </a:xfrm>
          <a:prstGeom prst="rect">
            <a:avLst/>
          </a:prstGeom>
          <a:noFill/>
        </p:spPr>
        <p:txBody>
          <a:bodyPr wrap="square" rtlCol="0">
            <a:spAutoFit/>
          </a:bodyPr>
          <a:lstStyle/>
          <a:p>
            <a:pPr indent="457200" algn="just">
              <a:lnSpc>
                <a:spcPct val="150000"/>
              </a:lnSpc>
            </a:pPr>
            <a:r>
              <a:rPr lang="uk-UA" u="sng" dirty="0" smtClean="0"/>
              <a:t>Основними способами забруднення землі є</a:t>
            </a:r>
            <a:r>
              <a:rPr lang="uk-UA" dirty="0" smtClean="0"/>
              <a:t> видобуток корисних копалин, скидання породи та відходів виробництва у відвали, надмірне внесення мінеральних добрив у ґрунт і </a:t>
            </a:r>
            <a:r>
              <a:rPr lang="uk-UA" dirty="0" err="1" smtClean="0"/>
              <a:t>т.п</a:t>
            </a:r>
            <a:r>
              <a:rPr lang="uk-UA" dirty="0" smtClean="0"/>
              <a:t>.</a:t>
            </a:r>
          </a:p>
          <a:p>
            <a:pPr indent="457200" algn="just">
              <a:lnSpc>
                <a:spcPct val="150000"/>
              </a:lnSpc>
            </a:pPr>
            <a:r>
              <a:rPr lang="uk-UA" u="sng" dirty="0" smtClean="0"/>
              <a:t>Основні задачі охорони навколишнього середовища</a:t>
            </a:r>
            <a:r>
              <a:rPr lang="uk-UA" dirty="0" smtClean="0"/>
              <a:t>, що встають перед людством - винахід і впровадження нових технологій, що скорочують втрати корисних копалин у процесі їх видобутку та переробки; створення такого технологічного оснащення, яке зменшує кількість шкідливих викидів; впровадження очисних споруджень на всіх джерелах шкідливих викидів</a:t>
            </a:r>
            <a:r>
              <a:rPr lang="ru-RU" dirty="0" smtClean="0"/>
              <a:t>.</a:t>
            </a:r>
            <a:endParaRPr lang="ru-RU" dirty="0"/>
          </a:p>
          <a:p>
            <a:endParaRPr lang="ru-RU" dirty="0"/>
          </a:p>
        </p:txBody>
      </p:sp>
    </p:spTree>
    <p:extLst>
      <p:ext uri="{BB962C8B-B14F-4D97-AF65-F5344CB8AC3E}">
        <p14:creationId xmlns:p14="http://schemas.microsoft.com/office/powerpoint/2010/main" val="8014489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44624"/>
            <a:ext cx="8496944" cy="5855193"/>
          </a:xfrm>
          <a:prstGeom prst="rect">
            <a:avLst/>
          </a:prstGeom>
          <a:noFill/>
        </p:spPr>
        <p:txBody>
          <a:bodyPr wrap="square" rtlCol="0">
            <a:spAutoFit/>
          </a:bodyPr>
          <a:lstStyle/>
          <a:p>
            <a:pPr indent="457200" algn="just">
              <a:lnSpc>
                <a:spcPct val="150000"/>
              </a:lnSpc>
            </a:pPr>
            <a:r>
              <a:rPr lang="uk-UA" b="1" dirty="0"/>
              <a:t>Технікою безпеки</a:t>
            </a:r>
            <a:r>
              <a:rPr lang="uk-UA" dirty="0"/>
              <a:t> називають систему організаційних, технічних, санітарно-гігієнічних, навчально-просвітительських і правових заходів, проведених з метою створення безпечних умов праці на відповідних підприємствах.</a:t>
            </a:r>
            <a:endParaRPr lang="ru-RU" i="1" dirty="0"/>
          </a:p>
          <a:p>
            <a:pPr indent="457200" algn="just">
              <a:lnSpc>
                <a:spcPct val="150000"/>
              </a:lnSpc>
            </a:pPr>
            <a:r>
              <a:rPr lang="uk-UA" u="sng" dirty="0"/>
              <a:t>До організаційних заходів</a:t>
            </a:r>
            <a:r>
              <a:rPr lang="uk-UA" dirty="0"/>
              <a:t> захисту належать раціональне об’єднання </a:t>
            </a:r>
            <a:r>
              <a:rPr lang="uk-UA" dirty="0" err="1"/>
              <a:t>цехів</a:t>
            </a:r>
            <a:r>
              <a:rPr lang="uk-UA" dirty="0"/>
              <a:t>, ділянок; зручне розміщення устаткування та робочих місць; вибір безпечних способів ведення технологічних процесів з використанням механізованого й автоматизованого устаткування й </a:t>
            </a:r>
            <a:r>
              <a:rPr lang="uk-UA" dirty="0" err="1"/>
              <a:t>т.п</a:t>
            </a:r>
            <a:r>
              <a:rPr lang="uk-UA" dirty="0"/>
              <a:t>.</a:t>
            </a:r>
            <a:endParaRPr lang="ru-RU" i="1" dirty="0"/>
          </a:p>
          <a:p>
            <a:pPr indent="457200" algn="just">
              <a:lnSpc>
                <a:spcPct val="150000"/>
              </a:lnSpc>
            </a:pPr>
            <a:r>
              <a:rPr lang="uk-UA" u="sng" dirty="0"/>
              <a:t>До технічних заходів</a:t>
            </a:r>
            <a:r>
              <a:rPr lang="uk-UA" dirty="0"/>
              <a:t> захисту належать попереджувальні знаки, загородження, сигналізація (звукова та світлова) і ін. Усі вони застерігають працівників від небезпеки. Важливу роль у технічних засобах захисту приділяють попереджувальним пристроям (вимикачі, клапани й </a:t>
            </a:r>
            <a:r>
              <a:rPr lang="uk-UA" dirty="0" err="1"/>
              <a:t>т.п</a:t>
            </a:r>
            <a:r>
              <a:rPr lang="uk-UA" dirty="0"/>
              <a:t>.), які призначені для попередження про небезпеку, наприклад, пожежу, вибух, перегрівання устаткування, вихід шкідливих речовин.</a:t>
            </a:r>
            <a:endParaRPr lang="ru-RU" dirty="0"/>
          </a:p>
        </p:txBody>
      </p:sp>
    </p:spTree>
    <p:extLst>
      <p:ext uri="{BB962C8B-B14F-4D97-AF65-F5344CB8AC3E}">
        <p14:creationId xmlns:p14="http://schemas.microsoft.com/office/powerpoint/2010/main" val="26662036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424936" cy="6270691"/>
          </a:xfrm>
          <a:prstGeom prst="rect">
            <a:avLst/>
          </a:prstGeom>
          <a:noFill/>
        </p:spPr>
        <p:txBody>
          <a:bodyPr wrap="square" rtlCol="0">
            <a:spAutoFit/>
          </a:bodyPr>
          <a:lstStyle/>
          <a:p>
            <a:pPr indent="457200" algn="just">
              <a:lnSpc>
                <a:spcPct val="150000"/>
              </a:lnSpc>
            </a:pPr>
            <a:r>
              <a:rPr lang="uk-UA" u="sng" dirty="0"/>
              <a:t>До санітарно-гігієнічних заходів</a:t>
            </a:r>
            <a:r>
              <a:rPr lang="uk-UA" dirty="0"/>
              <a:t> належать чистота приміщення, місця роботи, наявність відповідного освітлення, вентиляції і засобів індивідуального захисту (спеціальний одяг, взуття, рукавиці, окуляри, протигази й </a:t>
            </a:r>
            <a:r>
              <a:rPr lang="uk-UA" dirty="0" err="1"/>
              <a:t>т.п</a:t>
            </a:r>
            <a:r>
              <a:rPr lang="uk-UA" dirty="0"/>
              <a:t>.). Ці засоби спрямовані на захист працівників від отруєння, </a:t>
            </a:r>
            <a:r>
              <a:rPr lang="uk-UA" dirty="0" err="1"/>
              <a:t>опіків</a:t>
            </a:r>
            <a:r>
              <a:rPr lang="uk-UA" dirty="0"/>
              <a:t>, травм (механічних і електричних) і </a:t>
            </a:r>
            <a:r>
              <a:rPr lang="uk-UA" dirty="0" err="1"/>
              <a:t>т.п</a:t>
            </a:r>
            <a:r>
              <a:rPr lang="uk-UA" dirty="0"/>
              <a:t>.</a:t>
            </a:r>
            <a:endParaRPr lang="ru-RU" dirty="0"/>
          </a:p>
          <a:p>
            <a:pPr indent="457200" algn="just">
              <a:lnSpc>
                <a:spcPct val="150000"/>
              </a:lnSpc>
            </a:pPr>
            <a:r>
              <a:rPr lang="uk-UA" u="sng" dirty="0"/>
              <a:t>Навчально-просвітительські заходи</a:t>
            </a:r>
            <a:r>
              <a:rPr lang="uk-UA" dirty="0"/>
              <a:t> складаються із </a:t>
            </a:r>
            <a:r>
              <a:rPr lang="uk-UA" dirty="0" err="1"/>
              <a:t>навчанна</a:t>
            </a:r>
            <a:r>
              <a:rPr lang="uk-UA" dirty="0"/>
              <a:t> працівників: вивченні ними інструкцій і правил техніки безпеки безпосередньо на місцях роботи; проведення інструктажів (вступних на місцях роботи та повторних) і </a:t>
            </a:r>
            <a:r>
              <a:rPr lang="uk-UA" dirty="0" err="1"/>
              <a:t>т.п</a:t>
            </a:r>
            <a:r>
              <a:rPr lang="uk-UA" dirty="0"/>
              <a:t>.</a:t>
            </a:r>
            <a:endParaRPr lang="ru-RU" dirty="0"/>
          </a:p>
          <a:p>
            <a:pPr indent="457200" algn="just">
              <a:lnSpc>
                <a:spcPct val="150000"/>
              </a:lnSpc>
            </a:pPr>
            <a:r>
              <a:rPr lang="uk-UA" u="sng" dirty="0" smtClean="0"/>
              <a:t>До </a:t>
            </a:r>
            <a:r>
              <a:rPr lang="uk-UA" u="sng" dirty="0"/>
              <a:t>найнебезпечніших речовин</a:t>
            </a:r>
            <a:r>
              <a:rPr lang="uk-UA" dirty="0"/>
              <a:t>, що згубно впливають на </a:t>
            </a:r>
            <a:r>
              <a:rPr lang="uk-UA" dirty="0" err="1"/>
              <a:t>здоров’є</a:t>
            </a:r>
            <a:r>
              <a:rPr lang="uk-UA" dirty="0"/>
              <a:t> людини  належать пари ртуті та свинцю, сірководень, хлор, бензол і </a:t>
            </a:r>
            <a:r>
              <a:rPr lang="uk-UA" dirty="0" err="1"/>
              <a:t>т.п</a:t>
            </a:r>
            <a:r>
              <a:rPr lang="uk-UA" dirty="0"/>
              <a:t>. На всіх підприємствах, що виробляють, використовують чи зберігають ці речовини встановлені гранично припустимі їх дози в повітрі. Унаслідок тривалої дії шкідливих речовин, а також високих температур, шуму, вібрації, радіації у працівників виникають професійні захворювання.</a:t>
            </a:r>
            <a:endParaRPr lang="ru-RU" dirty="0"/>
          </a:p>
        </p:txBody>
      </p:sp>
    </p:spTree>
    <p:extLst>
      <p:ext uri="{BB962C8B-B14F-4D97-AF65-F5344CB8AC3E}">
        <p14:creationId xmlns:p14="http://schemas.microsoft.com/office/powerpoint/2010/main" val="3789607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424936" cy="5439694"/>
          </a:xfrm>
          <a:prstGeom prst="rect">
            <a:avLst/>
          </a:prstGeom>
          <a:noFill/>
        </p:spPr>
        <p:txBody>
          <a:bodyPr wrap="square" rtlCol="0">
            <a:spAutoFit/>
          </a:bodyPr>
          <a:lstStyle/>
          <a:p>
            <a:pPr indent="457200" algn="just">
              <a:lnSpc>
                <a:spcPct val="150000"/>
              </a:lnSpc>
            </a:pPr>
            <a:r>
              <a:rPr lang="uk-UA" dirty="0"/>
              <a:t>У результаті вивчення курсу «Системи </a:t>
            </a:r>
            <a:r>
              <a:rPr lang="uk-UA" dirty="0" smtClean="0"/>
              <a:t>технологій» здобувач освіти </a:t>
            </a:r>
            <a:r>
              <a:rPr lang="uk-UA" dirty="0"/>
              <a:t>повинний:</a:t>
            </a:r>
            <a:endParaRPr lang="ru-RU" dirty="0"/>
          </a:p>
          <a:p>
            <a:pPr indent="457200" algn="just">
              <a:lnSpc>
                <a:spcPct val="150000"/>
              </a:lnSpc>
            </a:pPr>
            <a:endParaRPr lang="uk-UA" dirty="0" smtClean="0"/>
          </a:p>
          <a:p>
            <a:pPr indent="457200" algn="just">
              <a:lnSpc>
                <a:spcPct val="150000"/>
              </a:lnSpc>
            </a:pPr>
            <a:r>
              <a:rPr lang="uk-UA" b="1" i="1" dirty="0" smtClean="0"/>
              <a:t>уміти:</a:t>
            </a:r>
            <a:endParaRPr lang="ru-RU" dirty="0" smtClean="0"/>
          </a:p>
          <a:p>
            <a:pPr indent="457200" algn="just">
              <a:lnSpc>
                <a:spcPct val="150000"/>
              </a:lnSpc>
            </a:pPr>
            <a:r>
              <a:rPr lang="uk-UA" dirty="0" smtClean="0"/>
              <a:t>- мислити </a:t>
            </a:r>
            <a:r>
              <a:rPr lang="uk-UA" dirty="0" err="1" smtClean="0"/>
              <a:t>глобально</a:t>
            </a:r>
            <a:r>
              <a:rPr lang="uk-UA" dirty="0" smtClean="0"/>
              <a:t>, діяти локально, тобто знати загальні закономірності розвитку техніки та техніко-економічні рішення конкретних задач у визначеній галузі промисловості;</a:t>
            </a:r>
            <a:endParaRPr lang="ru-RU" dirty="0" smtClean="0"/>
          </a:p>
          <a:p>
            <a:pPr indent="457200" algn="just">
              <a:lnSpc>
                <a:spcPct val="150000"/>
              </a:lnSpc>
            </a:pPr>
            <a:r>
              <a:rPr lang="uk-UA" dirty="0" smtClean="0"/>
              <a:t>- розбиратися у сутності технологій, асортименті та якості продукції, що випускається;</a:t>
            </a:r>
            <a:endParaRPr lang="ru-RU" dirty="0" smtClean="0"/>
          </a:p>
          <a:p>
            <a:pPr indent="457200" algn="just">
              <a:lnSpc>
                <a:spcPct val="150000"/>
              </a:lnSpc>
            </a:pPr>
            <a:r>
              <a:rPr lang="uk-UA" dirty="0" smtClean="0"/>
              <a:t>- виявляти «вузькі» місця у виробничому циклі, що лімітують ефективність виробництва, якість і конкурентоспроможність продукції;</a:t>
            </a:r>
            <a:endParaRPr lang="ru-RU" dirty="0" smtClean="0"/>
          </a:p>
          <a:p>
            <a:pPr indent="457200" algn="just">
              <a:lnSpc>
                <a:spcPct val="150000"/>
              </a:lnSpc>
            </a:pPr>
            <a:r>
              <a:rPr lang="uk-UA" dirty="0" smtClean="0"/>
              <a:t>- прогнозувати ефективність нових технологічних процесів як у процесі виробництва, так і у середовищі споживання продукції.</a:t>
            </a:r>
            <a:endParaRPr lang="ru-RU" dirty="0"/>
          </a:p>
        </p:txBody>
      </p:sp>
    </p:spTree>
    <p:extLst>
      <p:ext uri="{BB962C8B-B14F-4D97-AF65-F5344CB8AC3E}">
        <p14:creationId xmlns:p14="http://schemas.microsoft.com/office/powerpoint/2010/main" val="1311138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424936" cy="5355312"/>
          </a:xfrm>
          <a:prstGeom prst="rect">
            <a:avLst/>
          </a:prstGeom>
          <a:noFill/>
        </p:spPr>
        <p:txBody>
          <a:bodyPr wrap="square" rtlCol="0">
            <a:spAutoFit/>
          </a:bodyPr>
          <a:lstStyle/>
          <a:p>
            <a:pPr indent="457200" algn="ctr">
              <a:lnSpc>
                <a:spcPct val="150000"/>
              </a:lnSpc>
            </a:pPr>
            <a:r>
              <a:rPr lang="uk-UA" sz="2800" b="1" dirty="0"/>
              <a:t>Тема 1. Вступ у технологію галузей промисловості.</a:t>
            </a:r>
            <a:endParaRPr lang="ru-RU" sz="2800" dirty="0"/>
          </a:p>
          <a:p>
            <a:pPr indent="457200" algn="ctr">
              <a:lnSpc>
                <a:spcPct val="150000"/>
              </a:lnSpc>
            </a:pPr>
            <a:r>
              <a:rPr lang="uk-UA" sz="2800" b="1" dirty="0"/>
              <a:t>Основні поняття та </a:t>
            </a:r>
            <a:r>
              <a:rPr lang="uk-UA" sz="2800" b="1" dirty="0" smtClean="0"/>
              <a:t>визначення.</a:t>
            </a:r>
            <a:endParaRPr lang="ru-RU" sz="2800" dirty="0"/>
          </a:p>
          <a:p>
            <a:pPr indent="457200">
              <a:lnSpc>
                <a:spcPct val="150000"/>
              </a:lnSpc>
            </a:pPr>
            <a:r>
              <a:rPr lang="uk-UA" dirty="0"/>
              <a:t> </a:t>
            </a:r>
            <a:endParaRPr lang="ru-RU" dirty="0"/>
          </a:p>
          <a:p>
            <a:pPr indent="457200">
              <a:lnSpc>
                <a:spcPct val="150000"/>
              </a:lnSpc>
            </a:pPr>
            <a:r>
              <a:rPr lang="uk-UA" dirty="0"/>
              <a:t>1. Предмет курсу. Основні поняття та </a:t>
            </a:r>
            <a:r>
              <a:rPr lang="uk-UA" dirty="0" smtClean="0"/>
              <a:t>визначення.</a:t>
            </a:r>
            <a:endParaRPr lang="ru-RU" dirty="0"/>
          </a:p>
          <a:p>
            <a:pPr indent="457200">
              <a:lnSpc>
                <a:spcPct val="150000"/>
              </a:lnSpc>
            </a:pPr>
            <a:r>
              <a:rPr lang="uk-UA" dirty="0"/>
              <a:t>2. Становлення людської техногенної </a:t>
            </a:r>
            <a:r>
              <a:rPr lang="uk-UA" dirty="0" smtClean="0"/>
              <a:t>цивілізації.</a:t>
            </a:r>
            <a:endParaRPr lang="ru-RU" dirty="0"/>
          </a:p>
          <a:p>
            <a:pPr indent="457200">
              <a:lnSpc>
                <a:spcPct val="150000"/>
              </a:lnSpc>
            </a:pPr>
            <a:r>
              <a:rPr lang="uk-UA" dirty="0"/>
              <a:t>3. Поняття про системи та їх </a:t>
            </a:r>
            <a:r>
              <a:rPr lang="uk-UA" dirty="0" smtClean="0"/>
              <a:t>складові.</a:t>
            </a:r>
            <a:endParaRPr lang="ru-RU" dirty="0"/>
          </a:p>
          <a:p>
            <a:pPr indent="457200">
              <a:lnSpc>
                <a:spcPct val="150000"/>
              </a:lnSpc>
            </a:pPr>
            <a:r>
              <a:rPr lang="uk-UA" dirty="0"/>
              <a:t>4. Класифікація </a:t>
            </a:r>
            <a:r>
              <a:rPr lang="uk-UA" dirty="0" smtClean="0"/>
              <a:t>систем.</a:t>
            </a:r>
            <a:endParaRPr lang="ru-RU" dirty="0"/>
          </a:p>
          <a:p>
            <a:pPr indent="457200">
              <a:lnSpc>
                <a:spcPct val="150000"/>
              </a:lnSpc>
            </a:pPr>
            <a:r>
              <a:rPr lang="uk-UA" dirty="0"/>
              <a:t>5. Технологічна система та її </a:t>
            </a:r>
            <a:r>
              <a:rPr lang="uk-UA" dirty="0" smtClean="0"/>
              <a:t>складові.</a:t>
            </a:r>
            <a:endParaRPr lang="ru-RU" dirty="0"/>
          </a:p>
          <a:p>
            <a:pPr indent="457200">
              <a:lnSpc>
                <a:spcPct val="150000"/>
              </a:lnSpc>
            </a:pPr>
            <a:r>
              <a:rPr lang="uk-UA" dirty="0"/>
              <a:t>6. Охорона навколишнього середовища. Техніка безпеки на </a:t>
            </a:r>
            <a:r>
              <a:rPr lang="uk-UA" dirty="0" smtClean="0"/>
              <a:t>виробництві.</a:t>
            </a:r>
            <a:endParaRPr lang="ru-RU" dirty="0"/>
          </a:p>
        </p:txBody>
      </p:sp>
    </p:spTree>
    <p:extLst>
      <p:ext uri="{BB962C8B-B14F-4D97-AF65-F5344CB8AC3E}">
        <p14:creationId xmlns:p14="http://schemas.microsoft.com/office/powerpoint/2010/main" val="1392814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0"/>
            <a:ext cx="8496944" cy="6355586"/>
          </a:xfrm>
          <a:prstGeom prst="rect">
            <a:avLst/>
          </a:prstGeom>
          <a:noFill/>
        </p:spPr>
        <p:txBody>
          <a:bodyPr wrap="square" rtlCol="0">
            <a:spAutoFit/>
          </a:bodyPr>
          <a:lstStyle/>
          <a:p>
            <a:pPr algn="ctr"/>
            <a:r>
              <a:rPr lang="uk-UA" sz="2000" b="1" dirty="0"/>
              <a:t>1.1 Предмет курсу. Основні поняття та </a:t>
            </a:r>
            <a:r>
              <a:rPr lang="uk-UA" sz="2000" b="1" dirty="0" smtClean="0"/>
              <a:t>визначення.</a:t>
            </a:r>
          </a:p>
          <a:p>
            <a:endParaRPr lang="uk-UA" sz="900" dirty="0"/>
          </a:p>
          <a:p>
            <a:pPr indent="457200" algn="just">
              <a:lnSpc>
                <a:spcPct val="150000"/>
              </a:lnSpc>
            </a:pPr>
            <a:r>
              <a:rPr lang="uk-UA" i="1" dirty="0"/>
              <a:t>На сучасному етапі розвитку людства необхідність застосування передової технології обумовлена тим, що технологія поряд з організацією виробництва набуває першорядне значення у розвитку суспільного прогресу. Техніка невіддільна від технології виробництва, вона існує тільки разом з визначеною технологією та виявляється через неї, тобто технологія стає силою науково-технічного прогресу та грає відносно </a:t>
            </a:r>
            <a:r>
              <a:rPr lang="uk-UA" i="1" dirty="0" err="1"/>
              <a:t>орудій</a:t>
            </a:r>
            <a:r>
              <a:rPr lang="uk-UA" i="1" dirty="0"/>
              <a:t> праці активну роль.</a:t>
            </a:r>
            <a:endParaRPr lang="ru-RU" i="1" dirty="0"/>
          </a:p>
          <a:p>
            <a:pPr indent="457200" algn="just">
              <a:lnSpc>
                <a:spcPct val="150000"/>
              </a:lnSpc>
            </a:pPr>
            <a:r>
              <a:rPr lang="uk-UA" b="1" dirty="0"/>
              <a:t>Система технологій</a:t>
            </a:r>
            <a:r>
              <a:rPr lang="uk-UA" dirty="0"/>
              <a:t> - це сукупність технологічних процесів, характерних для даної галузі виробництва, наприклад, для чорної металургії: видобуток руди, її збагачення, виплавка </a:t>
            </a:r>
            <a:r>
              <a:rPr lang="uk-UA" dirty="0" err="1"/>
              <a:t>чавуна</a:t>
            </a:r>
            <a:r>
              <a:rPr lang="uk-UA" dirty="0"/>
              <a:t>, одержання з нього сталі й </a:t>
            </a:r>
            <a:r>
              <a:rPr lang="uk-UA" dirty="0" err="1"/>
              <a:t>т.д</a:t>
            </a:r>
            <a:r>
              <a:rPr lang="uk-UA" dirty="0"/>
              <a:t>.</a:t>
            </a:r>
            <a:endParaRPr lang="ru-RU" dirty="0"/>
          </a:p>
          <a:p>
            <a:pPr indent="457200" algn="just">
              <a:lnSpc>
                <a:spcPct val="150000"/>
              </a:lnSpc>
            </a:pPr>
            <a:r>
              <a:rPr lang="uk-UA" b="1" dirty="0"/>
              <a:t>Предметом дисципліни</a:t>
            </a:r>
            <a:r>
              <a:rPr lang="uk-UA" b="1" i="1" dirty="0"/>
              <a:t> </a:t>
            </a:r>
            <a:r>
              <a:rPr lang="uk-UA" dirty="0"/>
              <a:t>є</a:t>
            </a:r>
            <a:r>
              <a:rPr lang="uk-UA" b="1" i="1" dirty="0"/>
              <a:t> </a:t>
            </a:r>
            <a:r>
              <a:rPr lang="uk-UA" dirty="0"/>
              <a:t>сучасні технології, які використовують в основних галузях промисловості, таких як чорна та кольорова металургія, машинобудування, енергетика, нафтопереробка</a:t>
            </a:r>
            <a:r>
              <a:rPr lang="uk-UA" dirty="0" smtClean="0"/>
              <a:t>.</a:t>
            </a:r>
            <a:endParaRPr lang="ru-RU" dirty="0"/>
          </a:p>
        </p:txBody>
      </p:sp>
    </p:spTree>
    <p:extLst>
      <p:ext uri="{BB962C8B-B14F-4D97-AF65-F5344CB8AC3E}">
        <p14:creationId xmlns:p14="http://schemas.microsoft.com/office/powerpoint/2010/main" val="2621676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2"/>
            <a:ext cx="8496944" cy="5493812"/>
          </a:xfrm>
          <a:prstGeom prst="rect">
            <a:avLst/>
          </a:prstGeom>
          <a:noFill/>
        </p:spPr>
        <p:txBody>
          <a:bodyPr wrap="square" rtlCol="0">
            <a:spAutoFit/>
          </a:bodyPr>
          <a:lstStyle/>
          <a:p>
            <a:pPr indent="457200" algn="just">
              <a:lnSpc>
                <a:spcPct val="150000"/>
              </a:lnSpc>
            </a:pPr>
            <a:r>
              <a:rPr lang="uk-UA" dirty="0"/>
              <a:t>Необхідно відзначити, що технології мають свої особливості в залежності від конкретної галузі національного господарства.</a:t>
            </a:r>
            <a:endParaRPr lang="ru-RU" dirty="0"/>
          </a:p>
          <a:p>
            <a:pPr indent="457200" algn="just">
              <a:lnSpc>
                <a:spcPct val="150000"/>
              </a:lnSpc>
            </a:pPr>
            <a:r>
              <a:rPr lang="uk-UA" dirty="0"/>
              <a:t>Під </a:t>
            </a:r>
            <a:r>
              <a:rPr lang="uk-UA" b="1" dirty="0"/>
              <a:t>галуззю національного господарства</a:t>
            </a:r>
            <a:r>
              <a:rPr lang="uk-UA" dirty="0"/>
              <a:t> розуміють якісно однорідні групи господарських одиниць, що характеризуються особливими умовами виробництва в системі суспільного поділу праці та грають специфічну роль у процесі розширеного відтворення</a:t>
            </a:r>
            <a:r>
              <a:rPr lang="uk-UA" dirty="0" smtClean="0"/>
              <a:t>.</a:t>
            </a:r>
          </a:p>
          <a:p>
            <a:pPr indent="457200" algn="just">
              <a:lnSpc>
                <a:spcPct val="150000"/>
              </a:lnSpc>
            </a:pPr>
            <a:r>
              <a:rPr lang="uk-UA" u="sng" dirty="0" smtClean="0"/>
              <a:t>Національне господарство підрозділяють</a:t>
            </a:r>
            <a:r>
              <a:rPr lang="uk-UA" dirty="0" smtClean="0"/>
              <a:t> на </a:t>
            </a:r>
            <a:r>
              <a:rPr lang="uk-UA" b="1" i="1" dirty="0" smtClean="0"/>
              <a:t>сферу</a:t>
            </a:r>
            <a:r>
              <a:rPr lang="uk-UA" dirty="0" smtClean="0"/>
              <a:t> </a:t>
            </a:r>
            <a:r>
              <a:rPr lang="uk-UA" b="1" i="1" dirty="0" smtClean="0"/>
              <a:t>матеріального виробництва</a:t>
            </a:r>
            <a:r>
              <a:rPr lang="uk-UA" dirty="0" smtClean="0"/>
              <a:t> (промисловість, сільське господарство, лісове господарство, вантажний транспорт, енергетика, торгівля, суспільне харчування та інші сфери матеріального виробництва) і </a:t>
            </a:r>
            <a:r>
              <a:rPr lang="uk-UA" b="1" i="1" dirty="0" smtClean="0"/>
              <a:t>невиробничу сферу</a:t>
            </a:r>
            <a:r>
              <a:rPr lang="uk-UA" dirty="0" smtClean="0"/>
              <a:t> (охорона здоров’я, освіта, житлово-комунальне господарство та побутове обслуговування, пасажирський транспорт, наука, кредитування та страхування, громадські організації).</a:t>
            </a:r>
            <a:endParaRPr lang="uk-UA" dirty="0"/>
          </a:p>
        </p:txBody>
      </p:sp>
    </p:spTree>
    <p:extLst>
      <p:ext uri="{BB962C8B-B14F-4D97-AF65-F5344CB8AC3E}">
        <p14:creationId xmlns:p14="http://schemas.microsoft.com/office/powerpoint/2010/main" val="757109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16632"/>
            <a:ext cx="8496944" cy="6270691"/>
          </a:xfrm>
          <a:prstGeom prst="rect">
            <a:avLst/>
          </a:prstGeom>
          <a:noFill/>
        </p:spPr>
        <p:txBody>
          <a:bodyPr wrap="square" rtlCol="0">
            <a:spAutoFit/>
          </a:bodyPr>
          <a:lstStyle/>
          <a:p>
            <a:pPr indent="457200" algn="just">
              <a:lnSpc>
                <a:spcPct val="150000"/>
              </a:lnSpc>
            </a:pPr>
            <a:r>
              <a:rPr lang="uk-UA" dirty="0"/>
              <a:t>Найбільш складною та найважливішою галуззю є </a:t>
            </a:r>
            <a:r>
              <a:rPr lang="uk-UA" b="1" i="1" dirty="0"/>
              <a:t>промисловість (індустрія)</a:t>
            </a:r>
            <a:r>
              <a:rPr lang="uk-UA" dirty="0"/>
              <a:t>, що робить вирішальний вплив на рівень розвитку продуктивних сил суспільства. До складу промисловості входить ряд укрупнених галузей: </a:t>
            </a:r>
            <a:r>
              <a:rPr lang="uk-UA" u="sng" dirty="0"/>
              <a:t>електроенергетика, паливна промисловість, чорна металургія, кольорова металургія, хімічна та нафтохімічна промисловість, машинобудування та металообробка</a:t>
            </a:r>
            <a:r>
              <a:rPr lang="uk-UA" dirty="0"/>
              <a:t>, лісова, деревообробна та целюлозно-паперова промисловість, мікробіологія, скляна, фарфоро-фаянсова, комбікормова, медична, поліграфія.</a:t>
            </a:r>
            <a:endParaRPr lang="ru-RU" dirty="0"/>
          </a:p>
          <a:p>
            <a:pPr indent="457200" algn="just">
              <a:lnSpc>
                <a:spcPct val="150000"/>
              </a:lnSpc>
            </a:pPr>
            <a:r>
              <a:rPr lang="uk-UA" dirty="0"/>
              <a:t>У кожній галузі є </a:t>
            </a:r>
            <a:r>
              <a:rPr lang="uk-UA" dirty="0" smtClean="0"/>
              <a:t>підгалузі, </a:t>
            </a:r>
            <a:r>
              <a:rPr lang="uk-UA" dirty="0"/>
              <a:t>наприклад, у кольоровій металургії виробництво </a:t>
            </a:r>
            <a:r>
              <a:rPr lang="uk-UA" u="sng" dirty="0"/>
              <a:t>нікелю та меді, видобуток </a:t>
            </a:r>
            <a:r>
              <a:rPr lang="uk-UA" u="sng" dirty="0" smtClean="0"/>
              <a:t>золота</a:t>
            </a:r>
            <a:r>
              <a:rPr lang="uk-UA" dirty="0" smtClean="0"/>
              <a:t> </a:t>
            </a:r>
            <a:r>
              <a:rPr lang="uk-UA" dirty="0"/>
              <a:t>й </a:t>
            </a:r>
            <a:r>
              <a:rPr lang="uk-UA" dirty="0" err="1"/>
              <a:t>т.д</a:t>
            </a:r>
            <a:r>
              <a:rPr lang="uk-UA" dirty="0"/>
              <a:t>. Головним достоїнством галузевого принципу є </a:t>
            </a:r>
            <a:r>
              <a:rPr lang="uk-UA" b="1" dirty="0"/>
              <a:t>спеціалізація</a:t>
            </a:r>
            <a:r>
              <a:rPr lang="uk-UA" dirty="0"/>
              <a:t> - форма поділу праці, при якій окремі галузі, підприємства та їх підрозділи (цехи та ділянки) виготовляють продукцію обмеженої </a:t>
            </a:r>
            <a:r>
              <a:rPr lang="uk-UA" b="1" dirty="0"/>
              <a:t>номенклатури</a:t>
            </a:r>
            <a:r>
              <a:rPr lang="uk-UA" dirty="0"/>
              <a:t> (від лат. </a:t>
            </a:r>
            <a:r>
              <a:rPr lang="en-US" dirty="0" err="1"/>
              <a:t>nomenklatura</a:t>
            </a:r>
            <a:r>
              <a:rPr lang="en-US" dirty="0"/>
              <a:t> – </a:t>
            </a:r>
            <a:r>
              <a:rPr lang="uk-UA" dirty="0" smtClean="0"/>
              <a:t>розпис імен – систематизований перелік назв, матеріалів, вироблених і переданих товарів і послуг).</a:t>
            </a:r>
            <a:endParaRPr lang="uk-UA" dirty="0"/>
          </a:p>
        </p:txBody>
      </p:sp>
    </p:spTree>
    <p:extLst>
      <p:ext uri="{BB962C8B-B14F-4D97-AF65-F5344CB8AC3E}">
        <p14:creationId xmlns:p14="http://schemas.microsoft.com/office/powerpoint/2010/main" val="2841462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2"/>
            <a:ext cx="8496944" cy="6270691"/>
          </a:xfrm>
          <a:prstGeom prst="rect">
            <a:avLst/>
          </a:prstGeom>
          <a:noFill/>
        </p:spPr>
        <p:txBody>
          <a:bodyPr wrap="square" rtlCol="0">
            <a:spAutoFit/>
          </a:bodyPr>
          <a:lstStyle/>
          <a:p>
            <a:pPr indent="457200" algn="just">
              <a:lnSpc>
                <a:spcPct val="150000"/>
              </a:lnSpc>
            </a:pPr>
            <a:r>
              <a:rPr lang="uk-UA" u="sng" dirty="0"/>
              <a:t>Скорочення номенклатури дозволяє</a:t>
            </a:r>
            <a:r>
              <a:rPr lang="uk-UA" dirty="0"/>
              <a:t> знизити кваліфікацію обслуговуючого персоналу (вузька спеціалізація), застосувати спеціальне більш високопродуктивне й ефективне устаткування, підвищити ступінь механізації й автоматизації виробництва, знизити собівартість і поліпшити якість продукції.</a:t>
            </a:r>
            <a:endParaRPr lang="ru-RU" dirty="0"/>
          </a:p>
          <a:p>
            <a:pPr indent="457200" algn="just">
              <a:lnSpc>
                <a:spcPct val="150000"/>
              </a:lnSpc>
            </a:pPr>
            <a:r>
              <a:rPr lang="uk-UA" i="1" dirty="0"/>
              <a:t>З давніх часів людина для задоволення своїх потреб у їжі, одязі, житлі та засобах праці що-небудь переробляла. Зерно - на борошно, борошно - на хліб, шкіру - на одяг і взуття, глину - на посуд, а згодом - і на житло; руди - на метали та сплави, а потім на вироби, серед яких були ножі, голки, плуги, мечі й </a:t>
            </a:r>
            <a:r>
              <a:rPr lang="uk-UA" i="1" dirty="0" err="1"/>
              <a:t>т.п</a:t>
            </a:r>
            <a:r>
              <a:rPr lang="uk-UA" i="1" dirty="0"/>
              <a:t>.</a:t>
            </a:r>
            <a:endParaRPr lang="ru-RU" i="1" dirty="0"/>
          </a:p>
          <a:p>
            <a:pPr indent="457200" algn="just">
              <a:lnSpc>
                <a:spcPct val="150000"/>
              </a:lnSpc>
            </a:pPr>
            <a:r>
              <a:rPr lang="uk-UA" i="1" dirty="0"/>
              <a:t>З часом речовини, що переробляють, почали називати сировиною. Вироби, отримані в процесі переробки сировини, назвали </a:t>
            </a:r>
            <a:r>
              <a:rPr lang="uk-UA" b="1" i="1" dirty="0"/>
              <a:t>продукцією</a:t>
            </a:r>
            <a:r>
              <a:rPr lang="uk-UA" i="1" dirty="0"/>
              <a:t> (від лат. </a:t>
            </a:r>
            <a:r>
              <a:rPr lang="uk-UA" i="1" dirty="0" err="1"/>
              <a:t>ргоduco</a:t>
            </a:r>
            <a:r>
              <a:rPr lang="uk-UA" i="1" dirty="0"/>
              <a:t> - виробляю). Сьогодні ми маємо різні види продукції. Це хліб, тканини, цегла, послуги, пропоновані споживачу, програмне забезпечення, інформація та ін.</a:t>
            </a:r>
            <a:endParaRPr lang="ru-RU" i="1" dirty="0"/>
          </a:p>
        </p:txBody>
      </p:sp>
    </p:spTree>
    <p:extLst>
      <p:ext uri="{BB962C8B-B14F-4D97-AF65-F5344CB8AC3E}">
        <p14:creationId xmlns:p14="http://schemas.microsoft.com/office/powerpoint/2010/main" val="33819019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274</TotalTime>
  <Words>3748</Words>
  <Application>Microsoft Office PowerPoint</Application>
  <PresentationFormat>Экран (4:3)</PresentationFormat>
  <Paragraphs>160</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Эркер</vt:lpstr>
      <vt:lpstr>СИСТЕМИ ТЕХНОЛОГІЙ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СИСТЕМИ ТЕХНОЛОГІЙ</dc:title>
  <dc:creator>user</dc:creator>
  <cp:lastModifiedBy>user</cp:lastModifiedBy>
  <cp:revision>36</cp:revision>
  <dcterms:created xsi:type="dcterms:W3CDTF">2021-10-13T09:24:03Z</dcterms:created>
  <dcterms:modified xsi:type="dcterms:W3CDTF">2021-10-13T14:59:08Z</dcterms:modified>
</cp:coreProperties>
</file>