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2D5A-E06D-4815-B47A-8BF644349F52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BB31-573F-4B42-876B-79537D603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BB31-573F-4B42-876B-79537D6032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1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6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98441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84036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539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3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6446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76953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18846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2626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863361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155805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BABD6-7E5A-4017-8BC1-203935D5EFEF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98797-0424-42C8-B85B-685D5D38D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625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err="1" smtClean="0"/>
              <a:t>Лекція</a:t>
            </a:r>
            <a:r>
              <a:rPr lang="ru-RU" sz="6000" smtClean="0"/>
              <a:t> 8</a:t>
            </a:r>
            <a:br>
              <a:rPr lang="ru-RU" sz="6000" smtClean="0"/>
            </a:br>
            <a:r>
              <a:rPr lang="ru-RU" sz="6000" smtClean="0"/>
              <a:t>Ембріотехнології</a:t>
            </a:r>
            <a:r>
              <a:rPr lang="ru-RU" sz="6000" dirty="0" smtClean="0"/>
              <a:t> </a:t>
            </a:r>
            <a:r>
              <a:rPr lang="ru-RU" sz="6000" dirty="0"/>
              <a:t>та </a:t>
            </a:r>
            <a:r>
              <a:rPr lang="ru-RU" sz="6000" dirty="0" err="1"/>
              <a:t>стовбурові</a:t>
            </a:r>
            <a:r>
              <a:rPr lang="ru-RU" sz="6000" dirty="0"/>
              <a:t> </a:t>
            </a:r>
            <a:r>
              <a:rPr lang="ru-RU" sz="6000" dirty="0" err="1" smtClean="0"/>
              <a:t>клітини</a:t>
            </a:r>
            <a:r>
              <a:rPr lang="ru-RU" sz="6000" dirty="0" smtClean="0"/>
              <a:t>.</a:t>
            </a:r>
            <a:br>
              <a:rPr lang="ru-RU" sz="6000" dirty="0" smtClean="0"/>
            </a:br>
            <a:r>
              <a:rPr lang="ru-RU" sz="6000" dirty="0" err="1" smtClean="0"/>
              <a:t>Клонування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891924"/>
            <a:ext cx="9070848" cy="457201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І.Ігнатова</a:t>
            </a:r>
            <a:r>
              <a:rPr lang="uk-UA" sz="2400" dirty="0" smtClean="0"/>
              <a:t> 11-С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3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96" y="476018"/>
            <a:ext cx="11267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Клонування</a:t>
            </a:r>
            <a:r>
              <a:rPr lang="ru-RU" sz="2800" dirty="0" smtClean="0"/>
              <a:t> є </a:t>
            </a:r>
            <a:r>
              <a:rPr lang="ru-RU" sz="2800" dirty="0" err="1" smtClean="0"/>
              <a:t>відомим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явищем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рослинному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здійснювали­ся</a:t>
            </a:r>
            <a:r>
              <a:rPr lang="ru-RU" sz="2800" dirty="0" smtClean="0"/>
              <a:t> в 30-х </a:t>
            </a:r>
            <a:r>
              <a:rPr lang="en-US" sz="2800" dirty="0" smtClean="0"/>
              <a:t>pp. XX </a:t>
            </a:r>
            <a:r>
              <a:rPr lang="ru-RU" sz="2800" dirty="0" smtClean="0"/>
              <a:t>ст. </a:t>
            </a:r>
            <a:r>
              <a:rPr lang="ru-RU" sz="2800" dirty="0" err="1" smtClean="0"/>
              <a:t>Велику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зіграв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прогрес</a:t>
            </a:r>
            <a:r>
              <a:rPr lang="ru-RU" sz="2800" dirty="0" smtClean="0"/>
              <a:t> у </a:t>
            </a:r>
            <a:r>
              <a:rPr lang="ru-RU" sz="2800" dirty="0" err="1" smtClean="0"/>
              <a:t>сфері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молекулярної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біології</a:t>
            </a:r>
            <a:r>
              <a:rPr lang="ru-RU" sz="2800" dirty="0" smtClean="0"/>
              <a:t>, генетики і штучного </a:t>
            </a:r>
            <a:r>
              <a:rPr lang="ru-RU" sz="2800" dirty="0" err="1" smtClean="0"/>
              <a:t>запліднення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Но­вий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клонуванні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експерименти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шотландських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уче­них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завершилися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Доллі</a:t>
            </a:r>
            <a:r>
              <a:rPr lang="ru-RU" sz="2800" dirty="0" smtClean="0"/>
              <a:t> (27 лютого 1997 </a:t>
            </a:r>
            <a:r>
              <a:rPr lang="en-US" sz="2800" dirty="0" smtClean="0"/>
              <a:t>p.).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відкриває</a:t>
            </a:r>
            <a:r>
              <a:rPr lang="ru-RU" sz="2800" dirty="0" smtClean="0"/>
              <a:t> шлях до </a:t>
            </a:r>
            <a:r>
              <a:rPr lang="ru-RU" sz="2800" dirty="0" err="1" smtClean="0"/>
              <a:t>клонування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1" y="3288586"/>
            <a:ext cx="3079229" cy="3079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70" y="3288586"/>
            <a:ext cx="4132742" cy="299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5323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4" y="377626"/>
            <a:ext cx="11542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Існують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два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різні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шляхи, з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можна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досягнути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клонування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304072" y="1477012"/>
            <a:ext cx="632034" cy="655579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750" y="2132591"/>
            <a:ext cx="11432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3200" dirty="0" smtClean="0"/>
              <a:t>.П</a:t>
            </a:r>
            <a:r>
              <a:rPr lang="ru-RU" sz="2800" dirty="0" smtClean="0"/>
              <a:t>еренесення ядра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суб’єкта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хочуть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клонувати</a:t>
            </a:r>
            <a:r>
              <a:rPr lang="ru-RU" sz="2800" dirty="0" smtClean="0"/>
              <a:t>. Ядро </a:t>
            </a:r>
            <a:r>
              <a:rPr lang="ru-RU" sz="2800" dirty="0" err="1" smtClean="0"/>
              <a:t>вводять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запліднену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незапліднену</a:t>
            </a:r>
            <a:r>
              <a:rPr lang="ru-RU" sz="2800" dirty="0" smtClean="0"/>
              <a:t> </a:t>
            </a:r>
            <a:r>
              <a:rPr lang="ru-RU" sz="2800" dirty="0" err="1" smtClean="0"/>
              <a:t>яйцеклітину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нейтралізації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існуючого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ядра. Ядро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генетичний</a:t>
            </a:r>
            <a:r>
              <a:rPr lang="ru-RU" sz="2800" dirty="0" smtClean="0"/>
              <a:t> код </a:t>
            </a:r>
            <a:r>
              <a:rPr lang="ru-RU" sz="2800" dirty="0" err="1" smtClean="0"/>
              <a:t>певного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«</a:t>
            </a:r>
            <a:r>
              <a:rPr lang="ru-RU" sz="2800" dirty="0" err="1" smtClean="0"/>
              <a:t>відтворити</a:t>
            </a:r>
            <a:r>
              <a:rPr lang="ru-RU" sz="2800" dirty="0" smtClean="0"/>
              <a:t>» 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37" y="4146257"/>
            <a:ext cx="2395778" cy="20221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6" y="4146257"/>
            <a:ext cx="3579193" cy="2231732"/>
          </a:xfrm>
          <a:prstGeom prst="rect">
            <a:avLst/>
          </a:prstGeom>
          <a:effectLst>
            <a:outerShdw blurRad="50800" dist="127000" dir="18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33716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970" y="1334124"/>
            <a:ext cx="10218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 err="1" smtClean="0"/>
              <a:t>Розщеплення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природного </a:t>
            </a:r>
            <a:r>
              <a:rPr lang="ru-RU" sz="2800" dirty="0" err="1" smtClean="0"/>
              <a:t>процесу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близнюків</a:t>
            </a:r>
            <a:r>
              <a:rPr lang="ru-RU" sz="2800" dirty="0" smtClean="0"/>
              <a:t> (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монозигот),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мікрохірургічному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на перших </a:t>
            </a:r>
            <a:r>
              <a:rPr lang="ru-RU" sz="2800" dirty="0" err="1" smtClean="0"/>
              <a:t>стадіях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(до 14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запліднення</a:t>
            </a:r>
            <a:r>
              <a:rPr lang="ru-RU" sz="2800" dirty="0" smtClean="0"/>
              <a:t>) на два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ембріонів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поліпотенції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516380" y="704536"/>
            <a:ext cx="579620" cy="62958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5" y="4078455"/>
            <a:ext cx="3563911" cy="22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59" y="4248499"/>
            <a:ext cx="34956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57795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880" y="2038662"/>
            <a:ext cx="5936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1092875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71" y="554636"/>
            <a:ext cx="1058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err="1" smtClean="0"/>
              <a:t>Ембріотехнологія</a:t>
            </a:r>
            <a:r>
              <a:rPr lang="uk-UA" sz="2800" dirty="0" smtClean="0"/>
              <a:t> – маніпуляції зі статевими клітинами, зиготами та зародками, включає  одержання  незрілих  яйцеклітин  молодих  тварин,  їхнє  дозрівання й запліднення</a:t>
            </a:r>
            <a:r>
              <a:rPr lang="en-US" sz="2800" dirty="0" smtClean="0"/>
              <a:t>, </a:t>
            </a:r>
            <a:r>
              <a:rPr lang="uk-UA" sz="2800" dirty="0" smtClean="0"/>
              <a:t>а також пересадження отриманих ембріонів у матки реципієнтів. Застосування методу дозволяє досягати  швидкої  зміни  поколінь.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61" y="3429000"/>
            <a:ext cx="3354173" cy="268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393700">
              <a:schemeClr val="tx2">
                <a:lumMod val="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1" y="3005742"/>
            <a:ext cx="3477718" cy="322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0469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642" y="3762453"/>
            <a:ext cx="1146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Термін</a:t>
            </a:r>
            <a:r>
              <a:rPr lang="ru-RU" sz="2800" dirty="0" smtClean="0"/>
              <a:t> «</a:t>
            </a:r>
            <a:r>
              <a:rPr lang="ru-RU" sz="2800" dirty="0" err="1" smtClean="0"/>
              <a:t>стовбурова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</a:t>
            </a:r>
            <a:r>
              <a:rPr lang="ru-RU" sz="2800" dirty="0" smtClean="0"/>
              <a:t>»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уведений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біологію</a:t>
            </a:r>
            <a:r>
              <a:rPr lang="ru-RU" sz="2800" dirty="0" smtClean="0"/>
              <a:t> О.О. </a:t>
            </a:r>
            <a:r>
              <a:rPr lang="ru-RU" sz="2800" dirty="0" err="1" smtClean="0"/>
              <a:t>Максимовим</a:t>
            </a:r>
            <a:r>
              <a:rPr lang="ru-RU" sz="2800" dirty="0" smtClean="0"/>
              <a:t> 1908 р. </a:t>
            </a:r>
            <a:r>
              <a:rPr lang="ru-RU" sz="2800" dirty="0" err="1" smtClean="0"/>
              <a:t>Досліджуючи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кровотворення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дійшов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висновку</a:t>
            </a:r>
            <a:r>
              <a:rPr lang="ru-RU" sz="2800" dirty="0" smtClean="0"/>
              <a:t>: у </a:t>
            </a:r>
            <a:r>
              <a:rPr lang="ru-RU" sz="2800" dirty="0" err="1" smtClean="0"/>
              <a:t>нашому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усього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збері­гаються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недиференційовані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перетворюватися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лімфоцити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 й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.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Максимов назвав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460520"/>
            <a:ext cx="2428405" cy="330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>
              <a:schemeClr val="accent1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7" y="685800"/>
            <a:ext cx="35242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63" y="738942"/>
            <a:ext cx="3712848" cy="263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76200">
              <a:schemeClr val="tx2">
                <a:lumMod val="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645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92" y="1012954"/>
            <a:ext cx="6230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неспеціалізовані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отримали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,тому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уявного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стовбура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генеалогічного</a:t>
            </a:r>
            <a:r>
              <a:rPr lang="ru-RU" sz="2800" dirty="0" smtClean="0"/>
              <a:t> дерева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, яке </a:t>
            </a:r>
            <a:r>
              <a:rPr lang="ru-RU" sz="2800" dirty="0" err="1" smtClean="0"/>
              <a:t>вінчає</a:t>
            </a:r>
            <a:r>
              <a:rPr lang="ru-RU" sz="2800" dirty="0" smtClean="0"/>
              <a:t> корона з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 На </a:t>
            </a:r>
            <a:r>
              <a:rPr lang="ru-RU" sz="2800" dirty="0" err="1" smtClean="0"/>
              <a:t>відміну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приречених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чітко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, СК у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спеціалізації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1265365"/>
            <a:ext cx="4895516" cy="40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tx2">
                <a:lumMod val="60000"/>
                <a:lumOff val="4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367529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594" y="525216"/>
            <a:ext cx="10083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СК </a:t>
            </a:r>
            <a:r>
              <a:rPr lang="ru-RU" sz="2800" dirty="0" err="1" smtClean="0"/>
              <a:t>здатна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проліферації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тривалого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розмноження</a:t>
            </a:r>
            <a:r>
              <a:rPr lang="ru-RU" sz="2800" dirty="0" smtClean="0"/>
              <a:t> і </a:t>
            </a:r>
            <a:r>
              <a:rPr lang="ru-RU" sz="2800" dirty="0" err="1" smtClean="0"/>
              <a:t>репродукції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Вони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диференціювання</a:t>
            </a:r>
            <a:r>
              <a:rPr lang="ru-RU" sz="2800" dirty="0" smtClean="0"/>
              <a:t> — </a:t>
            </a:r>
            <a:r>
              <a:rPr lang="ru-RU" sz="2800" dirty="0" err="1" smtClean="0"/>
              <a:t>процесу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необоротної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поштовх</a:t>
            </a:r>
            <a:r>
              <a:rPr lang="ru-RU" sz="2800" dirty="0" smtClean="0"/>
              <a:t> початку </a:t>
            </a:r>
            <a:r>
              <a:rPr lang="ru-RU" sz="2800" dirty="0" err="1" smtClean="0"/>
              <a:t>диференціювання</a:t>
            </a:r>
            <a:r>
              <a:rPr lang="ru-RU" sz="2800" dirty="0" smtClean="0"/>
              <a:t>, очевидно,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внутрішніми</a:t>
            </a:r>
            <a:r>
              <a:rPr lang="ru-RU" sz="2800" dirty="0" smtClean="0"/>
              <a:t> й </a:t>
            </a:r>
            <a:r>
              <a:rPr lang="ru-RU" sz="2800" dirty="0" err="1" smtClean="0"/>
              <a:t>зовнішніми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57" y="2878112"/>
            <a:ext cx="444515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48" y="3324382"/>
            <a:ext cx="4945052" cy="2982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3107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24" y="471792"/>
            <a:ext cx="9099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материнська</a:t>
            </a:r>
            <a:r>
              <a:rPr lang="ru-RU" sz="2800" dirty="0" smtClean="0"/>
              <a:t> й </a:t>
            </a:r>
            <a:r>
              <a:rPr lang="ru-RU" sz="2800" dirty="0" err="1" smtClean="0"/>
              <a:t>дочірня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Материнські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самопідтримання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популяції</a:t>
            </a:r>
            <a:r>
              <a:rPr lang="ru-RU" sz="2800" dirty="0" smtClean="0"/>
              <a:t>, а </a:t>
            </a:r>
            <a:r>
              <a:rPr lang="ru-RU" sz="2800" dirty="0" err="1" smtClean="0"/>
              <a:t>дочірні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камбіальну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диференціюються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1" y="2994286"/>
            <a:ext cx="3743325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66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9" y="3429000"/>
            <a:ext cx="600075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15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46824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056" y="3691089"/>
            <a:ext cx="9623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Потрапляючи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трансплантації</a:t>
            </a:r>
            <a:r>
              <a:rPr lang="ru-RU" sz="2800" dirty="0" smtClean="0"/>
              <a:t>, СК </a:t>
            </a:r>
            <a:r>
              <a:rPr lang="ru-RU" sz="2800" dirty="0" err="1" smtClean="0"/>
              <a:t>продовжують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ділитися</a:t>
            </a:r>
            <a:r>
              <a:rPr lang="ru-RU" sz="2800" dirty="0" smtClean="0"/>
              <a:t> й </a:t>
            </a:r>
            <a:r>
              <a:rPr lang="ru-RU" sz="2800" dirty="0" err="1" smtClean="0"/>
              <a:t>самі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де </a:t>
            </a:r>
            <a:r>
              <a:rPr lang="ru-RU" sz="2800" dirty="0" err="1" smtClean="0"/>
              <a:t>їхня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найпотрібніша</a:t>
            </a:r>
            <a:r>
              <a:rPr lang="ru-RU" sz="2800" dirty="0" smtClean="0"/>
              <a:t>.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СК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хоумінга</a:t>
            </a:r>
            <a:r>
              <a:rPr lang="ru-RU" sz="2800" dirty="0" smtClean="0"/>
              <a:t>. </a:t>
            </a:r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хоумінг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міграції</a:t>
            </a:r>
            <a:r>
              <a:rPr lang="ru-RU" sz="2800" dirty="0" smtClean="0"/>
              <a:t> в «</a:t>
            </a:r>
            <a:r>
              <a:rPr lang="ru-RU" sz="2800" dirty="0" err="1" smtClean="0"/>
              <a:t>потрібне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» — «</a:t>
            </a:r>
            <a:r>
              <a:rPr lang="ru-RU" sz="2800" dirty="0" err="1" smtClean="0"/>
              <a:t>рідний</a:t>
            </a:r>
            <a:r>
              <a:rPr lang="ru-RU" sz="2800" dirty="0" smtClean="0"/>
              <a:t>» орган і тканину (у свою </a:t>
            </a:r>
            <a:r>
              <a:rPr lang="ru-RU" sz="2800" dirty="0" err="1" smtClean="0"/>
              <a:t>стовбурову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нішу</a:t>
            </a:r>
            <a:r>
              <a:rPr lang="ru-RU" sz="2800" dirty="0" smtClean="0"/>
              <a:t>)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в </a:t>
            </a:r>
            <a:r>
              <a:rPr lang="ru-RU" sz="2800" dirty="0" err="1" smtClean="0"/>
              <a:t>ділянку</a:t>
            </a:r>
            <a:r>
              <a:rPr lang="ru-RU" sz="2800" dirty="0" smtClean="0"/>
              <a:t> </a:t>
            </a:r>
            <a:r>
              <a:rPr lang="ru-RU" sz="2800" dirty="0" err="1" smtClean="0"/>
              <a:t>ушкодження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38" y="504344"/>
            <a:ext cx="3853760" cy="292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01" y="567716"/>
            <a:ext cx="3740358" cy="2969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97518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1" y="488299"/>
            <a:ext cx="115224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Ще</a:t>
            </a:r>
            <a:r>
              <a:rPr lang="ru-RU" sz="2800" dirty="0" smtClean="0"/>
              <a:t> недавно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ЕСК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доступних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ви­вчення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мало.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стало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мето­дологічні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труднощі</a:t>
            </a:r>
            <a:r>
              <a:rPr lang="ru-RU" sz="2800" dirty="0" smtClean="0"/>
              <a:t> й </a:t>
            </a:r>
            <a:r>
              <a:rPr lang="ru-RU" sz="2800" dirty="0" err="1" smtClean="0"/>
              <a:t>висока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вартість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з ними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обмежують</a:t>
            </a:r>
            <a:r>
              <a:rPr lang="ru-RU" sz="2800" dirty="0" smtClean="0"/>
              <a:t> коло </a:t>
            </a:r>
            <a:r>
              <a:rPr lang="ru-RU" sz="2800" dirty="0" err="1" smtClean="0"/>
              <a:t>дослідників</a:t>
            </a:r>
            <a:r>
              <a:rPr lang="ru-RU" sz="2800" dirty="0" smtClean="0"/>
              <a:t>. Не </a:t>
            </a:r>
            <a:r>
              <a:rPr lang="ru-RU" sz="2800" dirty="0" err="1" smtClean="0"/>
              <a:t>менші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обмеження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галузі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накладає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етична</a:t>
            </a:r>
            <a:r>
              <a:rPr lang="ru-RU" sz="2800" dirty="0" smtClean="0"/>
              <a:t> </a:t>
            </a:r>
            <a:r>
              <a:rPr lang="ru-RU" sz="2800" err="1" smtClean="0"/>
              <a:t>сторона</a:t>
            </a:r>
            <a:r>
              <a:rPr lang="ru-RU" sz="2800" smtClean="0"/>
              <a:t>. За </a:t>
            </a:r>
            <a:r>
              <a:rPr lang="ru-RU" sz="2800" dirty="0" err="1" smtClean="0"/>
              <a:t>останні</a:t>
            </a:r>
            <a:r>
              <a:rPr lang="ru-RU" sz="2800" dirty="0" smtClean="0"/>
              <a:t> два роки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уже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0" y="3766927"/>
            <a:ext cx="3067863" cy="2367523"/>
          </a:xfrm>
          <a:prstGeom prst="rect">
            <a:avLst/>
          </a:prstGeom>
          <a:effectLst>
            <a:outerShdw blurRad="50800" dist="165100" dir="288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06" y="3429000"/>
            <a:ext cx="3556617" cy="2670696"/>
          </a:xfrm>
          <a:prstGeom prst="rect">
            <a:avLst/>
          </a:prstGeom>
          <a:effectLst>
            <a:outerShdw blurRad="50800" dist="152400" dir="36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097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66" y="567643"/>
            <a:ext cx="4389620" cy="1276147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r>
              <a:rPr lang="uk-UA" sz="6000" b="1" dirty="0" smtClean="0"/>
              <a:t>Клонування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51684" y="900368"/>
            <a:ext cx="6760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метод </a:t>
            </a:r>
            <a:r>
              <a:rPr lang="ru-RU" sz="2800" dirty="0" err="1" smtClean="0"/>
              <a:t>розмноження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статевороздільних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істот</a:t>
            </a:r>
            <a:r>
              <a:rPr lang="ru-RU" sz="2800" dirty="0" smtClean="0"/>
              <a:t> (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 і людей), з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нестатевий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отри­мати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ідентичним</a:t>
            </a:r>
            <a:r>
              <a:rPr lang="ru-RU" sz="2800" dirty="0" smtClean="0"/>
              <a:t> до </a:t>
            </a:r>
            <a:r>
              <a:rPr lang="ru-RU" sz="2800" dirty="0" err="1" smtClean="0"/>
              <a:t>організ­му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9" y="2680976"/>
            <a:ext cx="4352925" cy="29051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8024"/>
            <a:ext cx="4216295" cy="281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46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140</TotalTime>
  <Words>563</Words>
  <Application>Microsoft Office PowerPoint</Application>
  <PresentationFormat>Широкоэкранный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Savon</vt:lpstr>
      <vt:lpstr> Лекція 8 Ембріотехнології та стовбурові клітини. Клонування.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Клонування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 та стовбурові клітини. Клонування.</dc:title>
  <dc:creator>Пользователь</dc:creator>
  <cp:lastModifiedBy>RePack by Diakov</cp:lastModifiedBy>
  <cp:revision>15</cp:revision>
  <dcterms:created xsi:type="dcterms:W3CDTF">2014-12-11T07:38:08Z</dcterms:created>
  <dcterms:modified xsi:type="dcterms:W3CDTF">2025-12-10T05:04:09Z</dcterms:modified>
</cp:coreProperties>
</file>