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7" r:id="rId4"/>
    <p:sldId id="271" r:id="rId5"/>
    <p:sldId id="270" r:id="rId6"/>
    <p:sldId id="269" r:id="rId7"/>
    <p:sldId id="272" r:id="rId8"/>
    <p:sldId id="268" r:id="rId9"/>
    <p:sldId id="290" r:id="rId10"/>
    <p:sldId id="265" r:id="rId11"/>
    <p:sldId id="266" r:id="rId12"/>
    <p:sldId id="259" r:id="rId13"/>
    <p:sldId id="275" r:id="rId14"/>
    <p:sldId id="274" r:id="rId15"/>
    <p:sldId id="273" r:id="rId16"/>
    <p:sldId id="264" r:id="rId17"/>
    <p:sldId id="279" r:id="rId18"/>
    <p:sldId id="280" r:id="rId19"/>
    <p:sldId id="277" r:id="rId20"/>
    <p:sldId id="276" r:id="rId21"/>
    <p:sldId id="283" r:id="rId22"/>
    <p:sldId id="282" r:id="rId23"/>
    <p:sldId id="281" r:id="rId24"/>
    <p:sldId id="263" r:id="rId25"/>
    <p:sldId id="286" r:id="rId26"/>
    <p:sldId id="262" r:id="rId27"/>
    <p:sldId id="285" r:id="rId28"/>
    <p:sldId id="284" r:id="rId29"/>
    <p:sldId id="261" r:id="rId30"/>
    <p:sldId id="287" r:id="rId31"/>
    <p:sldId id="288" r:id="rId32"/>
    <p:sldId id="289" r:id="rId33"/>
    <p:sldId id="260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71" d="100"/>
          <a:sy n="71" d="100"/>
        </p:scale>
        <p:origin x="-13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1383-BFF5-4842-A5B0-EEA695EBF8AB}" type="datetimeFigureOut">
              <a:rPr lang="ru-RU" smtClean="0"/>
              <a:pPr/>
              <a:t>20.09.2021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088DC3-E011-4358-8845-08D505C2C6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1383-BFF5-4842-A5B0-EEA695EBF8AB}" type="datetimeFigureOut">
              <a:rPr lang="ru-RU" smtClean="0"/>
              <a:pPr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088DC3-E011-4358-8845-08D505C2C6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1383-BFF5-4842-A5B0-EEA695EBF8AB}" type="datetimeFigureOut">
              <a:rPr lang="ru-RU" smtClean="0"/>
              <a:pPr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088DC3-E011-4358-8845-08D505C2C6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1383-BFF5-4842-A5B0-EEA695EBF8AB}" type="datetimeFigureOut">
              <a:rPr lang="ru-RU" smtClean="0"/>
              <a:pPr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088DC3-E011-4358-8845-08D505C2C6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1383-BFF5-4842-A5B0-EEA695EBF8AB}" type="datetimeFigureOut">
              <a:rPr lang="ru-RU" smtClean="0"/>
              <a:pPr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088DC3-E011-4358-8845-08D505C2C6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1383-BFF5-4842-A5B0-EEA695EBF8AB}" type="datetimeFigureOut">
              <a:rPr lang="ru-RU" smtClean="0"/>
              <a:pPr/>
              <a:t>20.09.2021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088DC3-E011-4358-8845-08D505C2C6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1383-BFF5-4842-A5B0-EEA695EBF8AB}" type="datetimeFigureOut">
              <a:rPr lang="ru-RU" smtClean="0"/>
              <a:pPr/>
              <a:t>20.09.2021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088DC3-E011-4358-8845-08D505C2C6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1383-BFF5-4842-A5B0-EEA695EBF8AB}" type="datetimeFigureOut">
              <a:rPr lang="ru-RU" smtClean="0"/>
              <a:pPr/>
              <a:t>20.09.2021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088DC3-E011-4358-8845-08D505C2C6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1383-BFF5-4842-A5B0-EEA695EBF8AB}" type="datetimeFigureOut">
              <a:rPr lang="ru-RU" smtClean="0"/>
              <a:pPr/>
              <a:t>20.09.2021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088DC3-E011-4358-8845-08D505C2C6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1383-BFF5-4842-A5B0-EEA695EBF8AB}" type="datetimeFigureOut">
              <a:rPr lang="ru-RU" smtClean="0"/>
              <a:pPr/>
              <a:t>20.09.2021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088DC3-E011-4358-8845-08D505C2C6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1383-BFF5-4842-A5B0-EEA695EBF8AB}" type="datetimeFigureOut">
              <a:rPr lang="ru-RU" smtClean="0"/>
              <a:pPr/>
              <a:t>20.09.2021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088DC3-E011-4358-8845-08D505C2C6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6021383-BFF5-4842-A5B0-EEA695EBF8AB}" type="datetimeFigureOut">
              <a:rPr lang="ru-RU" smtClean="0"/>
              <a:pPr/>
              <a:t>20.09.2021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B088DC3-E011-4358-8845-08D505C2C6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ourlib.net/Zakon/pro_pidpr_ukr.htm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116632"/>
            <a:ext cx="7200800" cy="1512168"/>
          </a:xfrm>
        </p:spPr>
        <p:txBody>
          <a:bodyPr>
            <a:normAutofit/>
          </a:bodyPr>
          <a:lstStyle/>
          <a:p>
            <a:r>
              <a:rPr lang="uk-UA" sz="25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 3. Організація діяльності підприємства туристичної </a:t>
            </a:r>
            <a:r>
              <a:rPr lang="uk-UA" sz="25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галузі</a:t>
            </a:r>
            <a:r>
              <a:rPr lang="ru-RU" sz="25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5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5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484784"/>
            <a:ext cx="7704856" cy="4890138"/>
          </a:xfrm>
        </p:spPr>
        <p:txBody>
          <a:bodyPr>
            <a:noAutofit/>
          </a:bodyPr>
          <a:lstStyle/>
          <a:p>
            <a:r>
              <a:rPr lang="uk-UA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Питання:</a:t>
            </a:r>
          </a:p>
          <a:p>
            <a:pPr>
              <a:buFont typeface="Wingdings" pitchFamily="2" charset="2"/>
              <a:buChar char="v"/>
            </a:pPr>
            <a:r>
              <a:rPr lang="uk-U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Організаційна структура управління підприємством. </a:t>
            </a:r>
          </a:p>
          <a:p>
            <a:pPr>
              <a:buFont typeface="Wingdings" pitchFamily="2" charset="2"/>
              <a:buChar char="v"/>
            </a:pPr>
            <a:r>
              <a:rPr lang="uk-U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Інфраструктура підприємства. </a:t>
            </a:r>
          </a:p>
          <a:p>
            <a:pPr>
              <a:buFont typeface="Wingdings" pitchFamily="2" charset="2"/>
              <a:buChar char="v"/>
            </a:pPr>
            <a:r>
              <a:rPr lang="uk-U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Виробничий процес, його склад, види, принципи організації. </a:t>
            </a:r>
          </a:p>
          <a:p>
            <a:pPr>
              <a:buFont typeface="Wingdings" pitchFamily="2" charset="2"/>
              <a:buChar char="v"/>
            </a:pPr>
            <a:r>
              <a:rPr lang="uk-U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Організація виробництва: сутність, форми. </a:t>
            </a:r>
          </a:p>
          <a:p>
            <a:pPr>
              <a:buFont typeface="Wingdings" pitchFamily="2" charset="2"/>
              <a:buChar char="v"/>
            </a:pPr>
            <a:r>
              <a:rPr lang="uk-U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Виробничий цикл і його структура. </a:t>
            </a:r>
          </a:p>
          <a:p>
            <a:pPr>
              <a:buFont typeface="Wingdings" pitchFamily="2" charset="2"/>
              <a:buChar char="v"/>
            </a:pPr>
            <a:r>
              <a:rPr lang="uk-U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 організації виробництва. </a:t>
            </a:r>
          </a:p>
          <a:p>
            <a:pPr>
              <a:buFont typeface="Wingdings" pitchFamily="2" charset="2"/>
              <a:buChar char="v"/>
            </a:pPr>
            <a:r>
              <a:rPr lang="uk-U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Поняття виробничої програми, її місце в плані соціально-економічного розвитку підприємства і взаємозв’язок з іншими розділами плану. </a:t>
            </a:r>
          </a:p>
          <a:p>
            <a:pPr>
              <a:buFont typeface="Wingdings" pitchFamily="2" charset="2"/>
              <a:buChar char="v"/>
            </a:pPr>
            <a:r>
              <a:rPr lang="uk-U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Техніко-економічна характеристика підприємства</a:t>
            </a:r>
            <a:r>
              <a:rPr lang="uk-UA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туристичної галузі.</a:t>
            </a:r>
            <a:endParaRPr lang="ru-RU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uk-UA" sz="16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uk-UA" sz="16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.п.н</a:t>
            </a:r>
            <a:r>
              <a:rPr lang="uk-UA" sz="1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проф. </a:t>
            </a:r>
            <a:r>
              <a:rPr lang="uk-UA" sz="16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Безкоровайна</a:t>
            </a:r>
            <a:r>
              <a:rPr lang="uk-UA" sz="1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Л.В.</a:t>
            </a:r>
            <a:endParaRPr lang="uk-UA" sz="1600" b="1" i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259632" y="785794"/>
            <a:ext cx="738431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Важливим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етапом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створення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туристичного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розробка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проєктів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установчих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документів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відповідності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обраною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організаційно-правовою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формою.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Так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для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товариства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обмеженою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відповідальністю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засновницькими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документами є: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установчий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договір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підписаний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засновниками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учасниками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статут,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прийнятий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загальними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зборами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засновників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475656" y="1428736"/>
            <a:ext cx="7053966" cy="4609006"/>
          </a:xfrm>
        </p:spPr>
        <p:txBody>
          <a:bodyPr>
            <a:noAutofit/>
          </a:bodyPr>
          <a:lstStyle/>
          <a:p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Туристська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інфраструктура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комплекс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діючих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споруд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і мереж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виробничого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соціального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рекреаційного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призначення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призначений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функціонування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сфери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туризму,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забезпечує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нормальний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доступ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туристів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туристичних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ресурсів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належне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використання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цілях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туризму, а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також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забезпечення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життєдіяльності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підприємств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індустрії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туризму.</a:t>
            </a:r>
            <a:endParaRPr lang="ru-RU" sz="2800" cap="none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51720" y="252691"/>
            <a:ext cx="5171096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uk-UA" sz="2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Інфраструктура</a:t>
            </a:r>
            <a:r>
              <a:rPr lang="uk-U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підприємства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259632" y="1844824"/>
            <a:ext cx="763284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Font typeface="Wingdings" pitchFamily="2" charset="2"/>
              <a:buChar char="ü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Індустрія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туризму 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сукупність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готелів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й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інших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засобів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єктів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розміщення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транспорту,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громадського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харчування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розваги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пізнавального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ділового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оздоровчого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спортивного та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іншого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призначення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організацій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здійснюють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туроператорську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турагентську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діяльність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також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організацій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надають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екскурсійні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послуги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послуги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гідів-перекладачів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fontAlgn="base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500042"/>
            <a:ext cx="77048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Інфраструктура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туризму є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невід'ємною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частиною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індустрії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туризму,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складається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двох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елементів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Перший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індустрія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гостинності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надають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послуги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розміщення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харчування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fontAlgn="base"/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Цей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рівень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інфраструктури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туризму представлений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виробничою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інфраструктурою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комплексом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діючих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споруд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будівель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транспортних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мереж, систем,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безпосередньо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відносяться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виробництва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турпродукту,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але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необхідних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надання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туристичних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- транспорт,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зв'язок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енергетика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комунальне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господарство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фінанси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страхування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безпека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785794"/>
            <a:ext cx="688369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Другий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рівень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туристської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інфраструктури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формують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організації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беруть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безпосередню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участь у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туристській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діяльності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формуванні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туристичного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продукту.</a:t>
            </a:r>
          </a:p>
          <a:p>
            <a:pPr fontAlgn="base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цього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рівня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відносяться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структури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можуть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існувати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без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туристів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але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діяльність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яких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розширюється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при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знаходженні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місцях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перебування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туристів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з прокату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автомобілів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таксопарки; кафе і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ресторани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спортклуби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музеї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театри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кінотеатри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виставкові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зали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цирки, зоопарки,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казино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тощо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357166"/>
            <a:ext cx="74546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Будучи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частиною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інфраструктурного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комплексу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регіону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інфраструктура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туризму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виконує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ряд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важливих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функцій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buFont typeface="Wingdings" pitchFamily="2" charset="2"/>
              <a:buChar char="ü"/>
            </a:pP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забезпечуюча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створення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необхідних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умов для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організації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обслуговування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туристів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fontAlgn="base">
              <a:buFont typeface="Wingdings" pitchFamily="2" charset="2"/>
              <a:buChar char="ü"/>
            </a:pP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інтеграційна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організація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підтримка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зв'язків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між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підприємствами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галузі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формування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територіальних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туристсько-рекреаційних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комплексів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buFont typeface="Wingdings" pitchFamily="2" charset="2"/>
              <a:buChar char="ü"/>
            </a:pP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регулююча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створення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нових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робочих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місць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вплив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споживчий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попит,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розвиток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галузей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випускають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предмети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споживання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сприяння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зростанню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податкових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надходжень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до бюджет</a:t>
            </a:r>
            <a:r>
              <a:rPr lang="uk-UA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ів</a:t>
            </a:r>
            <a:r>
              <a:rPr lang="uk-U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різних рівнів.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87624" y="188640"/>
            <a:ext cx="767065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uk-U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Виробничий процес, його склад, види, принципи організації</a:t>
            </a:r>
          </a:p>
          <a:p>
            <a:pPr>
              <a:buFont typeface="Wingdings" pitchFamily="2" charset="2"/>
              <a:buChar char="v"/>
            </a:pPr>
            <a:endParaRPr lang="uk-UA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Виробництво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підприємствах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готельно-ресторанного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бізнесу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включає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такі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основні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компоненти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 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працівники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професійно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підготовлений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персонал);</a:t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 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засоби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праці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машини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механізми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інструменти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споруди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приміщення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 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предмети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праці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матеріали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сировина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інформація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 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енергія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теплова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електрична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механічна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світлова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 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інформація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науково-технічна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оперативно-виробнича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правова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соціально-політична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08" y="857232"/>
            <a:ext cx="657228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Професійний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синтез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зазначених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компонентів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формує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виробничий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надання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виступає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предметом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організації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виробництва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зокрема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організації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як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функції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менеджменту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готельно-ресторанного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бізнесу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Технічна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організаційно-економічна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характеристика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процесу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гостинності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визначається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видом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вироблених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обсягом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виробництва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типом і видом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застосовуваної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техніки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технології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рівнем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спеціалізації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17693"/>
            <a:ext cx="810039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Усі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надання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класифікуються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ознаками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способом </a:t>
            </a: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дії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на предмет </a:t>
            </a: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праці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типом </a:t>
            </a: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використовуваного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обладнання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рівнем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механізації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обсягом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пропонованих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перервністю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безперервністю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процесу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дія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на предмет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праці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в межах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процесу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здійснюється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при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безпосередній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участі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людей,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такий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визначається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як 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технологічний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без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їхньої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участі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йдеться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дію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природних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сил -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бродіння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закисання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окислення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тоді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зазначений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визначається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як 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природний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751344"/>
            <a:ext cx="75260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За типом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використовуваного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обладнання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поділяються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відкриті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апаратурні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На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підприємствах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готельно-ресторанного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бізнесу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переважає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застосування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відкритих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Нині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готельно-ресторанному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бізнесі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виділяються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такі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рівні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механізації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ручний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машинно-ручний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машинний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За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обсягом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пропонованих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поділяються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малі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середні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великі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дуже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великі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115616" y="142852"/>
            <a:ext cx="8028384" cy="64294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uk-UA" sz="20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Організаційна структура управління підприємством</a:t>
            </a:r>
            <a:br>
              <a:rPr lang="uk-UA" sz="20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0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20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i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i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i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Головна мета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визначає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зміст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існування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функціонування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туристичного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полягає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наданні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реальних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при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одночасному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забезпеченні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фінансової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стійкості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відповідного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рівня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динаміки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позитивних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фінансових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результатів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i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Туристичні</a:t>
            </a:r>
            <a:r>
              <a:rPr lang="ru-RU" sz="2000" b="1" i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000" b="1" i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виробничі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різних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форм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власності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державні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приватні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товариства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обмеженою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відповідальністю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акціонерні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товариства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тощо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виробляють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туристичні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товари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послуги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громадян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i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Усі</a:t>
            </a:r>
            <a:r>
              <a:rPr lang="ru-RU" sz="2000" b="1" i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туристичні</a:t>
            </a:r>
            <a:r>
              <a:rPr lang="ru-RU" sz="2000" b="1" i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000" b="1" i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частинами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туристичної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індустрії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яка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виробляє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товари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послуги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i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Туристичний</a:t>
            </a:r>
            <a:r>
              <a:rPr lang="ru-RU" sz="2000" b="1" i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бізнес</a:t>
            </a:r>
            <a:r>
              <a:rPr lang="ru-RU" sz="2000" b="1" i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представлений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різними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формами -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індивідуальних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підприємств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компаній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різноманітних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форм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об'єднань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b="1" cap="none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0"/>
            <a:ext cx="802838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Організація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виробничого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процесу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надання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вимагає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до­тримання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певних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принципів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менеджер повинен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опанувати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використовувати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практичній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діяльності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Головними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з них є: </a:t>
            </a:r>
          </a:p>
          <a:p>
            <a:r>
              <a:rPr lang="ru-RU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спеціалізація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пропорційність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паралельність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прямоточність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безперервність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ритмічність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циклічність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комплексність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5533" y="116632"/>
            <a:ext cx="5409494" cy="12926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uk-U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Методи організації виробництва</a:t>
            </a:r>
          </a:p>
          <a:p>
            <a:pPr>
              <a:buFont typeface="Wingdings" pitchFamily="2" charset="2"/>
              <a:buChar char="v"/>
            </a:pPr>
            <a:endParaRPr lang="uk-UA" b="1" dirty="0" smtClean="0"/>
          </a:p>
          <a:p>
            <a:endParaRPr lang="uk-UA" b="1" dirty="0" smtClean="0"/>
          </a:p>
          <a:p>
            <a:r>
              <a:rPr lang="uk-UA" b="1" dirty="0" smtClean="0"/>
              <a:t> 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1285860"/>
            <a:ext cx="77048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наданні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застосовують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три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основні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методи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організації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Поточний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 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передбачає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поділ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процесу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невеликі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обсягом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тривалістю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елементи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операції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й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закріплення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певними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робочими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місцями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операції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здійснювані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жорс­ткій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технологічній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послідовності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створюють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потік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відповідає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загальному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ходу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процесу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Організаційною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формою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цього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методу є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поточна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лінія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як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сукупність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спеціалізованих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робочих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місць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Поточні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лінії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осно­вою таких структур, як цехи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громадського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харчування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751344"/>
            <a:ext cx="734481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Партійний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метод 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організації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виробництва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відрізняється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поточного запуском в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технологічний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сировини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матеріалів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напівфабрикатів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засобів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матеріально-технічного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призначення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певними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частинами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партіями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через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визначені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проміжки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часу.</a:t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Одиничний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застосовується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разі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виготовлення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ресторанної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продукції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замовлення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дрібносерійної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продукції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широкого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асортименту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тривалим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виробничим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циклом, при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необхідності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частої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зміни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обладнання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великому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обсязі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ручних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робіт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тривалих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міжопераційних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перервах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нерегулярному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виході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готових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836712"/>
            <a:ext cx="71185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організації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виробничих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процесів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надання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взаємодії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повинен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застосовуватись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комплексний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підхід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забезпечує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єдність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комплексності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полягає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один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основних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організаційних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принципів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виробництва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реалізації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готельно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-ресторанного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сервісу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331640" y="188640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uk-UA" b="1" dirty="0" smtClean="0"/>
              <a:t>Поняття виробничої програми, її місце в плані соціально-економічного розвитку підприємства, взаємозв’язок з іншими розділами плану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980728"/>
            <a:ext cx="7956376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Виробнича</a:t>
            </a:r>
            <a:r>
              <a:rPr lang="ru-RU" sz="2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програма</a:t>
            </a:r>
            <a:r>
              <a:rPr lang="ru-RU" sz="2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- система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планових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завдань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виробництва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і доставки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продукції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споживачам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розгорнутій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номенклатурі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асортименті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відповідної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якості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встановлені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строки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згідно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угодам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постачання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номенклатура 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перелік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назв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окремих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видів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продукції</a:t>
            </a:r>
            <a:endParaRPr lang="ru-RU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асортимент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різновиди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виробів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в межах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даної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номенклатури</a:t>
            </a:r>
            <a:endParaRPr lang="ru-RU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Виробнича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програма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- план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виробництва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реалізації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продукції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основний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розділ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плану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господарсько-фінансової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діяльності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Визначає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itchFamily="2" charset="2"/>
              <a:buChar char="q"/>
            </a:pP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обсяги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випуску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продукції</a:t>
            </a:r>
            <a:endParaRPr lang="ru-RU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номенклатуру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продукції</a:t>
            </a:r>
            <a:endParaRPr lang="ru-RU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асортимент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продукції</a:t>
            </a:r>
            <a:endParaRPr lang="ru-RU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кількість</a:t>
            </a:r>
            <a:endParaRPr lang="ru-RU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якість</a:t>
            </a:r>
            <a:endParaRPr lang="ru-RU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строки</a:t>
            </a:r>
          </a:p>
          <a:p>
            <a:pPr>
              <a:buFont typeface="Wingdings" pitchFamily="2" charset="2"/>
              <a:buChar char="q"/>
            </a:pP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вартість</a:t>
            </a: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продукції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619672" y="476672"/>
            <a:ext cx="6858016" cy="564360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4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Задачі</a:t>
            </a:r>
            <a:r>
              <a:rPr lang="ru-RU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розроблення</a:t>
            </a:r>
            <a:r>
              <a:rPr lang="ru-RU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виробничої</a:t>
            </a:r>
            <a:r>
              <a:rPr lang="ru-RU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програми</a:t>
            </a:r>
            <a:r>
              <a:rPr lang="ru-RU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4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підприємстві</a:t>
            </a:r>
            <a:r>
              <a:rPr lang="ru-RU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ts val="0"/>
              </a:spcBef>
            </a:pP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повне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використання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виробничих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потужностей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ресурсного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потенціалу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endParaRPr lang="ru-RU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забезпечення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стійких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темпів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зростання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випуску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продукції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вартісних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натуральних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показниках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spcBef>
                <a:spcPts val="0"/>
              </a:spcBef>
            </a:pPr>
            <a:endParaRPr lang="ru-RU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формування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номенклатури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асортименту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підвищення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якості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продукції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урахуванням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попиту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дій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конкурентів</a:t>
            </a:r>
            <a:r>
              <a:rPr lang="ru-RU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403648" y="785794"/>
            <a:ext cx="70259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Показники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виробничої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програми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поділити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дві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групи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ts val="0"/>
              </a:spcBef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якісні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сортність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марка,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частка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продукції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відповідає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світовим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стандартам,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тощо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ts val="0"/>
              </a:spcBef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кількісні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натуральні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трудові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використовуються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оцінки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трудомісткості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продукції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вартісні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необхідні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узагальненої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оцінки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обсягів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діяльності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співставлення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витрат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отриманого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прибутку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оцінки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ефективності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діяльності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403648" y="1928802"/>
            <a:ext cx="71287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Техніко-економічні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показники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застосовуються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планування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аналізу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організації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виробництва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праці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рівня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техніки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якості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продукції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використання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основних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оборотних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фондів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трудових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ресурсів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основою при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розробці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техпромфінплану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встановлення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прогресивних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техніко-економічних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норм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нормативів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техніко-економічні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показники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загальні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єдині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для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всіх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галузей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специфічні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відображають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особливості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окремих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галузей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4"/>
          <p:cNvSpPr>
            <a:spLocks noGrp="1"/>
          </p:cNvSpPr>
          <p:nvPr>
            <p:ph type="ctrTitle"/>
          </p:nvPr>
        </p:nvSpPr>
        <p:spPr>
          <a:xfrm>
            <a:off x="1714480" y="214290"/>
            <a:ext cx="6172200" cy="189436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uk-UA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Техніко-економічна характеристика підприємства</a:t>
            </a:r>
            <a:r>
              <a:rPr lang="uk-UA" sz="2400" i="1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туристичної галузі</a:t>
            </a:r>
            <a:br>
              <a:rPr lang="uk-UA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14546" y="1142984"/>
            <a:ext cx="607221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Аналізуючи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економічні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відносини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діяльності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туристичних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варто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зауважити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вони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формуються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внаслідок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взаємодії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трьох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відносно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самостійних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систем: </a:t>
            </a:r>
          </a:p>
          <a:p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техніко-економічних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організаційно-економічних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соціально-економічних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відносин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000232" y="1000108"/>
            <a:ext cx="6457952" cy="4786346"/>
          </a:xfrm>
        </p:spPr>
        <p:txBody>
          <a:bodyPr>
            <a:normAutofit/>
          </a:bodyPr>
          <a:lstStyle/>
          <a:p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Техніко-економічні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відносини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речовою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формою </a:t>
            </a: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розвитку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продуктивних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сил.</a:t>
            </a:r>
            <a:b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Організаційно-економічні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організаційною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формою </a:t>
            </a: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розвитку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продуктивних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сил.</a:t>
            </a:r>
            <a:b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Соціально-економічні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суспільною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формою </a:t>
            </a: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розвитку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0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продуктивних</a:t>
            </a:r>
            <a:r>
              <a:rPr lang="ru-RU" sz="2800" b="0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сил.</a:t>
            </a:r>
            <a:endParaRPr lang="ru-RU" sz="2800" cap="none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259632" y="476672"/>
            <a:ext cx="7632848" cy="5881286"/>
          </a:xfrm>
        </p:spPr>
        <p:txBody>
          <a:bodyPr>
            <a:noAutofit/>
          </a:bodyPr>
          <a:lstStyle/>
          <a:p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Як і будь-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вид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бізнесу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туристичний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бізнес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має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головну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мету -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отримання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прибутку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повинен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зростати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протягом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довготривалого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терміну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Туристичний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бізнес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задовольняє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потреби і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бажання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туристів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комплексі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не просто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окремий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готель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ресторан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туристичний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офіс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Готель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туристичний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офіс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місце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де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виробляються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туристичні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продукти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послуги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Туристичний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бізнес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може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співпрацювати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більш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ніж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200" b="1" cap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 одним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готелем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туристичним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агентством.</a:t>
            </a:r>
            <a:endParaRPr lang="ru-RU" sz="2200" b="1" cap="none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57893"/>
            <a:ext cx="7814102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Техніко-економічний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аналіз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в основному,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внутрішньогосподарський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аналіз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такого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аналізу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досліджується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діяльність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усіх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структурних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підрозділів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служб,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цехів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дільниць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бригад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окремих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робочих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місць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Джерелом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інформації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для такого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аналізу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планово-нормативні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дані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матеріали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оперативного,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бухгалтерського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обліку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позаоблікові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дані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Техніко-економічний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аналіз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проводиться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щоденно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за декаду,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місяць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квартал,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рік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складання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підсумкової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звітності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підставі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результатів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аналізу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приймаються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важливі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управлінські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рішення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394692"/>
            <a:ext cx="709687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аналізу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основних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техніко-економічних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показників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діяльності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туристичного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складається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таблиця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в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якій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аналізуються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показники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останніх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3-5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років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виробіток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обсяг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реалізації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собівартість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вартість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майна (</a:t>
            </a: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середньорічна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вартість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активів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вартість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основного </a:t>
            </a: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капіталу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первісна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вартість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середньорічна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число </a:t>
            </a: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працівників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чистий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прибуток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фонд оплати </a:t>
            </a: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праці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Wingdings" pitchFamily="2" charset="2"/>
              <a:buChar char="ü"/>
            </a:pPr>
            <a:endParaRPr lang="ru-RU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основі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показників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аналізується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фондовіддача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фондомісткість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продуктивність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праці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середня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заробітна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плата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показники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рентабельності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124744"/>
            <a:ext cx="7746064" cy="512365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Font typeface="Wingdings" pitchFamily="2" charset="2"/>
              <a:buChar char="q"/>
            </a:pP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Після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розрахунків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складаються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висновки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основі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отриманих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результатів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spcBef>
                <a:spcPts val="0"/>
              </a:spcBef>
              <a:buNone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Font typeface="Wingdings" pitchFamily="2" charset="2"/>
              <a:buChar char="q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підприємстві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основними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показниками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є: </a:t>
            </a:r>
          </a:p>
          <a:p>
            <a:pPr marL="0" indent="0">
              <a:spcBef>
                <a:spcPts val="0"/>
              </a:spcBef>
              <a:buNone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Font typeface="Wingdings" pitchFamily="2" charset="2"/>
              <a:buChar char="Ø"/>
            </a:pPr>
            <a:r>
              <a:rPr lang="ru-RU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рентабельність</a:t>
            </a:r>
            <a:endParaRPr lang="ru-RU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Font typeface="Wingdings" pitchFamily="2" charset="2"/>
              <a:buChar char="Ø"/>
            </a:pPr>
            <a:r>
              <a:rPr lang="ru-RU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товарообортність</a:t>
            </a:r>
            <a:endParaRPr lang="ru-RU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15616" y="188640"/>
            <a:ext cx="774266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Контрольні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питання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uk-U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Організаційна структура управління підприємством. </a:t>
            </a:r>
          </a:p>
          <a:p>
            <a:pPr>
              <a:buFont typeface="Wingdings" pitchFamily="2" charset="2"/>
              <a:buChar char="ü"/>
            </a:pPr>
            <a:r>
              <a:rPr lang="uk-U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Інфраструктура підприємства. </a:t>
            </a:r>
          </a:p>
          <a:p>
            <a:pPr>
              <a:buFont typeface="Wingdings" pitchFamily="2" charset="2"/>
              <a:buChar char="ü"/>
            </a:pPr>
            <a:r>
              <a:rPr lang="uk-U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Виробничий процес, його склад, види, принципи організації. </a:t>
            </a:r>
          </a:p>
          <a:p>
            <a:pPr>
              <a:buFont typeface="Wingdings" pitchFamily="2" charset="2"/>
              <a:buChar char="ü"/>
            </a:pPr>
            <a:r>
              <a:rPr lang="uk-U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Організація виробництва: сутність, форми. </a:t>
            </a:r>
          </a:p>
          <a:p>
            <a:pPr>
              <a:buFont typeface="Wingdings" pitchFamily="2" charset="2"/>
              <a:buChar char="ü"/>
            </a:pPr>
            <a:r>
              <a:rPr lang="uk-U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Особливості виробничого циклу і його структура.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Перелічіть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компоненти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виробництва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сфері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готельно-ресторанного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бізнесу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якими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ознаками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класифікуються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виробничі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процеси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Охарактеризуйте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основні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принципи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організації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виробничих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процесів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спеціалізація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пропорційність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прямоточність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безперервність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паралельність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ритмічність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uk-U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Методи організації виробництва. </a:t>
            </a:r>
          </a:p>
          <a:p>
            <a:pPr>
              <a:buFont typeface="Wingdings" pitchFamily="2" charset="2"/>
              <a:buChar char="ü"/>
            </a:pPr>
            <a:r>
              <a:rPr lang="uk-U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Поняття виробничої програми, її місце в плані соціально-економічного розвитку підприємства і взаємозв’язок з іншими розділами плану. </a:t>
            </a:r>
          </a:p>
          <a:p>
            <a:pPr>
              <a:buFont typeface="Wingdings" pitchFamily="2" charset="2"/>
              <a:buChar char="ü"/>
            </a:pPr>
            <a:r>
              <a:rPr lang="uk-U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Техніко-економічна характеристика підприємства</a:t>
            </a:r>
            <a:r>
              <a:rPr lang="uk-UA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туристичної галузі.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331640" y="571480"/>
            <a:ext cx="7560840" cy="5643602"/>
          </a:xfrm>
          <a:noFill/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i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i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Закон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України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"Про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підприємства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в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Україні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"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регламентує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діяльність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різних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видів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підприємств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визначає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види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організаційні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форми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правила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діяльності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створює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однакові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правові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умови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незалежно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форми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власності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господарювання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забезпечує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самостійність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підприємств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фіксує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права та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відповідальність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регулює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відносини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іншими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суб'єктами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господарювання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і державою.</a:t>
            </a:r>
            <a:br>
              <a:rPr lang="ru-RU" sz="28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187624" y="357166"/>
            <a:ext cx="7956376" cy="607223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Процедура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створення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туристичного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як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юридичної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особи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передбачає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багато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етапів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Найважливішими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елементами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створення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туристичного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є:</a:t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вибір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організаційно-правової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форми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протокол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намірів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учасників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засновників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розробка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проєктів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установчих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документів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проведення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установчих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зборів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підготовка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установчих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документів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реєстрації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правова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реєстрація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постановка на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облік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реєстрація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податкових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статистичних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органах,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Пенсійному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фонді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Фонді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соціального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страхування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інших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установах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Наступні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організаційні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процедури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пов'язані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відкриттям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рахунків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банківських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установах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виготовлення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печатки, штампу,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фірмових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бланків</a:t>
            </a:r>
            <a:r>
              <a:rPr lang="ru-RU" sz="20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b="1" cap="none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7560840" cy="6114642"/>
          </a:xfrm>
        </p:spPr>
        <p:txBody>
          <a:bodyPr>
            <a:noAutofit/>
          </a:bodyPr>
          <a:lstStyle/>
          <a:p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Вибір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організаційно-правової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форми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господарського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товариства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проводиться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учасниками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засновниками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у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відповідності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законодавством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України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Найбільш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гнучкою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формою для малого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туристичного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бізнесу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товариство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обмеженою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відповідальністю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(ТОВ). </a:t>
            </a:r>
            <a:b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Воно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може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бути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засноване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однією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декількома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особами, а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статутний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фонд такого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товариства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поділений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частини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розмір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яких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визначається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засновницькими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документами. </a:t>
            </a:r>
            <a:b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цьому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учасники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товариства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відповідають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по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зобов'язаннях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несуть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відповідальність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пов'язану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діяльністю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товариства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 межах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їхніх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cap="none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внесків</a:t>
            </a: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200" b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200" b="1" cap="none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03648" y="908720"/>
            <a:ext cx="702000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Іншою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організаційно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-правовою формою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туристичного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бізнесу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товариство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повною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відповідальністю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якому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учасники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несуть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солідарну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відповідальність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зобов'язання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всім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своїм</a:t>
            </a:r>
            <a:r>
              <a:rPr lang="ru-RU" sz="3200" b="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майном</a:t>
            </a:r>
            <a:endParaRPr lang="ru-RU" sz="3200" b="0" cap="non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87624" y="404664"/>
            <a:ext cx="774209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Туристичний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бізнес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основі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значних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початкових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інвестицій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доцільно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реалізовувати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формі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акціонерного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товариства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Головним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атрибутом такого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товариства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служить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акція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цінний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папір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без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встановленого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терміну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обігу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свідчить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пайову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участь у статутному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фонді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товариства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підтверджує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членство в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ньому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і право на участь в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управлінні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ним.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Акціонерні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товариства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двох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видів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відкритого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типу,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акції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якого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розповсюджуються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через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відкриту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передплату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купівлю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-продаж на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фондових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біржах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закритого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типу,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акції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якого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можуть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поширюватися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лише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між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засновниками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71600" y="404664"/>
            <a:ext cx="7958118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Акціонерна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форма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господарювання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має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істотні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переваги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фінансові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створює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механізм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оперативної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мобілізації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великих за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розміром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інвестицій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і регулярного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одержання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доходу у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формі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дивідендів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акції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buFont typeface="Wingdings" pitchFamily="2" charset="2"/>
              <a:buChar char="ü"/>
            </a:pPr>
            <a:r>
              <a:rPr lang="ru-RU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економічні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акціонерний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капітал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сприяє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встановленню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гнучкої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виробничо-господарських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зв'язків,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опосередкованих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перехресним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ланцюговим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володінням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акціями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buFont typeface="Wingdings" pitchFamily="2" charset="2"/>
              <a:buChar char="ü"/>
            </a:pPr>
            <a:r>
              <a:rPr lang="ru-RU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соціальні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акціонування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важливою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формою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перетворення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найманих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працівників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власників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певної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частки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майна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1949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516</TotalTime>
  <Words>1230</Words>
  <Application>Microsoft Office PowerPoint</Application>
  <PresentationFormat>Экран (4:3)</PresentationFormat>
  <Paragraphs>151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Солнцестояние</vt:lpstr>
      <vt:lpstr>Тема 3. Організація діяльності підприємства туристичної галузі </vt:lpstr>
      <vt:lpstr>Організаційна структура управління підприємством   Головна мета, що визначає зміст існування і функціонування туристичного підприємства, полягає в наданні реальних туристичних послуг при одночасному забезпеченні фінансової стійкості, відповідного рівня динаміки й позитивних фінансових результатів.  Туристичні підприємства - це виробничі підприємства різних форм власності (державні, приватні, товариства з обмеженою відповідальністю, акціонерні товариства тощо), які виробляють туристичні товари і послуги для громадян.   Усі туристичні підприємства є частинами туристичної індустрії, яка виробляє товари та послуги.   Туристичний бізнес представлений різними формами - від індивідуальних туристичних підприємств до туристичних компаній і різноманітних форм їх об'єднань.</vt:lpstr>
      <vt:lpstr>Як і будь-який вид бізнесу, туристичний бізнес має головну мету - отримання прибутку, який повинен зростати протягом довготривалого терміну.   Туристичний бізнес задовольняє потреби і бажання туристів у комплексі.   Це не просто окремий готель, ресторан чи туристичний офіс.   Готель чи туристичний офіс - це місце, де виробляються туристичні продукти чи послуги.  Туристичний бізнес може співпрацювати більш ніж  із одним готелем чи туристичним агентством.</vt:lpstr>
      <vt:lpstr>  Закон України "Про підприємства в Україні" регламентує діяльність різних видів підприємств, визначає види та організаційні форми, правила діяльності, створює однакові правові умови незалежно від форми власності й системи господарювання, забезпечує самостійність підприємств, фіксує їх права та відповідальність, регулює відносини з іншими суб'єктами господарювання і державою.  </vt:lpstr>
      <vt:lpstr>Процедура створення туристичного підприємства як юридичної особи передбачає багато етапів.  Найважливішими елементами створення туристичного підприємства є: - вибір організаційно-правової форми; - протокол намірів учасників (засновників); - розробка проєктів установчих документів; - проведення установчих зборів; - підготовка установчих документів для реєстрації; - правова реєстрація підприємства; - постановка на облік та реєстрація в податкових, статистичних - органах, Пенсійному фонді, Фонді соціального страхування та інших установах.   Наступні організаційні процедури пов'язані з відкриттям рахунків у банківських установах, виготовлення печатки, штампу, фірмових бланків.</vt:lpstr>
      <vt:lpstr>Вибір організаційно-правової форми господарського товариства проводиться учасниками (засновниками) у відповідності із законодавством України.  Найбільш гнучкою формою для малого туристичного бізнесу є товариство з обмеженою відповідальністю (ТОВ).  Воно може бути засноване однією або декількома особами, а статутний фонд такого товариства поділений на частини, розмір яких визначається засновницькими документами.  При цьому учасники товариства не відповідають по його зобов'язаннях, а несуть відповідальність, пов'язану з діяльністю товариства в межах їхніх внесків.  </vt:lpstr>
      <vt:lpstr>Презентация PowerPoint</vt:lpstr>
      <vt:lpstr>Презентация PowerPoint</vt:lpstr>
      <vt:lpstr>Презентация PowerPoint</vt:lpstr>
      <vt:lpstr>Презентация PowerPoint</vt:lpstr>
      <vt:lpstr>Туристська інфраструктура - це комплекс діючих споруд і мереж виробничого, соціального і рекреаційного призначення, призначений для функціонування сфери туризму, що забезпечує нормальний доступ туристів до туристичних ресурсів та їх належне використання в цілях туризму, а також забезпечення життєдіяльності підприємств індустрії туризму.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Техніко-економічна характеристика підприємства туристичної галузі  </vt:lpstr>
      <vt:lpstr>Презентация PowerPoint</vt:lpstr>
      <vt:lpstr>Техніко-економічні відносини є речовою формою розвитку системи продуктивних сил.  Організаційно-економічні – є організаційною формою розвитку системи продуктивних сил.  Соціально-економічні – є суспільною формою розвитку системи продуктивних сил.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Організація діяльності підприємства туристичної галузі</dc:title>
  <dc:creator>ASUS</dc:creator>
  <cp:lastModifiedBy>ASUS</cp:lastModifiedBy>
  <cp:revision>53</cp:revision>
  <dcterms:created xsi:type="dcterms:W3CDTF">2020-05-14T06:26:23Z</dcterms:created>
  <dcterms:modified xsi:type="dcterms:W3CDTF">2021-09-20T16:52:01Z</dcterms:modified>
</cp:coreProperties>
</file>