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4" r:id="rId3"/>
    <p:sldId id="306" r:id="rId4"/>
    <p:sldId id="301" r:id="rId5"/>
    <p:sldId id="309" r:id="rId6"/>
    <p:sldId id="310" r:id="rId7"/>
    <p:sldId id="311" r:id="rId8"/>
    <p:sldId id="346" r:id="rId9"/>
    <p:sldId id="347" r:id="rId10"/>
    <p:sldId id="348" r:id="rId11"/>
    <p:sldId id="349" r:id="rId12"/>
    <p:sldId id="374" r:id="rId13"/>
    <p:sldId id="350" r:id="rId14"/>
    <p:sldId id="351" r:id="rId15"/>
    <p:sldId id="375" r:id="rId16"/>
    <p:sldId id="352" r:id="rId17"/>
    <p:sldId id="30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1" autoAdjust="0"/>
    <p:restoredTop sz="83291" autoAdjust="0"/>
  </p:normalViewPr>
  <p:slideViewPr>
    <p:cSldViewPr>
      <p:cViewPr varScale="1">
        <p:scale>
          <a:sx n="86" d="100"/>
          <a:sy n="86" d="100"/>
        </p:scale>
        <p:origin x="1291" y="72"/>
      </p:cViewPr>
      <p:guideLst>
        <p:guide orient="horz" pos="17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FE81D-D2DD-46E1-8A40-73D3CA4F60F7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0629D-F371-400F-981D-2326356F8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0629D-F371-400F-981D-2326356F834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62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0629D-F371-400F-981D-2326356F834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4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0629D-F371-400F-981D-2326356F834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4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3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09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3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76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7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4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3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2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8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5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0854-4158-4A84-A6EB-FFD5F1613E80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60854-4158-4A84-A6EB-FFD5F1613E80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BAC96-5DD9-475C-8A1F-B5FB839D9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65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D%D1%82%D0%B8%D1%82%D0%B5%D0%BB%D0%B0" TargetMode="External"/><Relationship Id="rId3" Type="http://schemas.openxmlformats.org/officeDocument/2006/relationships/hyperlink" Target="https://ru.wikipedia.org/wiki/%D0%9D%D1%83%D0%BA%D0%BB%D0%B5%D0%BE%D0%B7%D0%B8%D0%B4" TargetMode="External"/><Relationship Id="rId7" Type="http://schemas.openxmlformats.org/officeDocument/2006/relationships/hyperlink" Target="https://ru.wikipedia.org/wiki/%D0%90%D0%B2%D0%B8%D0%B4%D0%B8%D0%B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title=%D0%94%D0%B8%D0%B3%D0%BE%D0%BA%D1%81%D0%B8%D0%B3%D0%B5%D0%BD%D0%B8%D0%BD&amp;action=edit&amp;redlink=1" TargetMode="External"/><Relationship Id="rId5" Type="http://schemas.openxmlformats.org/officeDocument/2006/relationships/hyperlink" Target="https://ru.wikipedia.org/wiki/%D0%91%D0%B8%D0%BE%D1%82%D0%B8%D0%BD" TargetMode="External"/><Relationship Id="rId4" Type="http://schemas.openxmlformats.org/officeDocument/2006/relationships/hyperlink" Target="https://ru.wikipedia.org/wiki/%D0%A4%D0%BB%D1%8E%D0%BE%D1%80%D0%BE%D1%84%D0%BE%D1%80" TargetMode="Externa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42268"/>
            <a:ext cx="8314184" cy="1552575"/>
          </a:xfrm>
        </p:spPr>
        <p:txBody>
          <a:bodyPr>
            <a:normAutofit/>
          </a:bodyPr>
          <a:lstStyle/>
          <a:p>
            <a:r>
              <a:rPr lang="uk-UA" dirty="0"/>
              <a:t>Генні банки, ДНК-зонди, гібридизація ДНК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2952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35F63AB-507E-4333-A021-9D0F39E6B14C}"/>
              </a:ext>
            </a:extLst>
          </p:cNvPr>
          <p:cNvSpPr/>
          <p:nvPr/>
        </p:nvSpPr>
        <p:spPr>
          <a:xfrm>
            <a:off x="4788024" y="260648"/>
            <a:ext cx="38164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Лекція 4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3693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2375"/>
            <a:ext cx="8229600" cy="715071"/>
          </a:xfrm>
        </p:spPr>
        <p:txBody>
          <a:bodyPr>
            <a:normAutofit/>
          </a:bodyPr>
          <a:lstStyle/>
          <a:p>
            <a:r>
              <a:rPr lang="uk-UA" sz="2800" b="1" dirty="0"/>
              <a:t>Маркування </a:t>
            </a:r>
            <a:r>
              <a:rPr lang="uk-UA" sz="2800" b="1" dirty="0" err="1"/>
              <a:t>ДНК-зонда</a:t>
            </a:r>
            <a:endParaRPr lang="ru-RU" sz="2800" b="1" dirty="0"/>
          </a:p>
        </p:txBody>
      </p:sp>
      <p:pic>
        <p:nvPicPr>
          <p:cNvPr id="5" name="Picture 4" descr="Биотин: химическая форму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9340" y="2664589"/>
            <a:ext cx="2016125" cy="1128712"/>
          </a:xfrm>
          <a:prstGeom prst="rect">
            <a:avLst/>
          </a:prstGeom>
        </p:spPr>
      </p:pic>
      <p:pic>
        <p:nvPicPr>
          <p:cNvPr id="6" name="Picture 5" descr="200px-Digoxigenin_acs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95686"/>
            <a:ext cx="1742269" cy="138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2" descr="f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85187"/>
            <a:ext cx="3360645" cy="196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0">
            <a:extLst>
              <a:ext uri="{FF2B5EF4-FFF2-40B4-BE49-F238E27FC236}">
                <a16:creationId xmlns:a16="http://schemas.microsoft.com/office/drawing/2014/main" id="{32293E96-0990-493C-97FE-0DB58916C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028890"/>
            <a:ext cx="20915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sz="2000" dirty="0"/>
              <a:t>Біотин-11-дУТФ</a:t>
            </a:r>
          </a:p>
        </p:txBody>
      </p:sp>
      <p:sp>
        <p:nvSpPr>
          <p:cNvPr id="9" name="Text Box 43">
            <a:extLst>
              <a:ext uri="{FF2B5EF4-FFF2-40B4-BE49-F238E27FC236}">
                <a16:creationId xmlns:a16="http://schemas.microsoft.com/office/drawing/2014/main" id="{4097C245-F792-41FA-BDBC-38E870F44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3902779"/>
            <a:ext cx="24865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sz="2000" dirty="0" err="1"/>
              <a:t>Біотин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вітамін</a:t>
            </a:r>
            <a:r>
              <a:rPr lang="ru-RU" altLang="ru-RU" sz="2000" dirty="0"/>
              <a:t> В7</a:t>
            </a:r>
          </a:p>
        </p:txBody>
      </p:sp>
      <p:pic>
        <p:nvPicPr>
          <p:cNvPr id="10" name="Picture 49" descr="86303-25-5">
            <a:extLst>
              <a:ext uri="{FF2B5EF4-FFF2-40B4-BE49-F238E27FC236}">
                <a16:creationId xmlns:a16="http://schemas.microsoft.com/office/drawing/2014/main" id="{E5A931B2-C17D-41D1-A76F-A778391C4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40" y="1042356"/>
            <a:ext cx="32289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4">
            <a:extLst>
              <a:ext uri="{FF2B5EF4-FFF2-40B4-BE49-F238E27FC236}">
                <a16:creationId xmlns:a16="http://schemas.microsoft.com/office/drawing/2014/main" id="{D3770196-25CC-4871-811C-73E63C48F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152" y="2725339"/>
            <a:ext cx="29161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sz="2000" dirty="0" err="1"/>
              <a:t>Дігоксигенін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стероїд</a:t>
            </a:r>
            <a:endParaRPr lang="ru-RU" altLang="ru-RU" sz="2000" dirty="0"/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CDABD1FE-8173-4540-BB13-D6B4953CB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6838" y="6021288"/>
            <a:ext cx="297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ru-RU" altLang="ru-RU" sz="2000" dirty="0" err="1"/>
              <a:t>Карбоксифлуоресцеїн</a:t>
            </a:r>
            <a:endParaRPr lang="ru-RU" altLang="ru-RU" sz="2000" dirty="0"/>
          </a:p>
        </p:txBody>
      </p:sp>
      <p:graphicFrame>
        <p:nvGraphicFramePr>
          <p:cNvPr id="13" name="Group 95">
            <a:extLst>
              <a:ext uri="{FF2B5EF4-FFF2-40B4-BE49-F238E27FC236}">
                <a16:creationId xmlns:a16="http://schemas.microsoft.com/office/drawing/2014/main" id="{D4BC2CEF-6205-4566-A386-E436B8BCE5D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80545" y="4949287"/>
          <a:ext cx="2087563" cy="865187"/>
        </p:xfrm>
        <a:graphic>
          <a:graphicData uri="http://schemas.openxmlformats.org/drawingml/2006/table">
            <a:tbl>
              <a:tblPr/>
              <a:tblGrid>
                <a:gridCol w="143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Поглинання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 pitchFamily="34" charset="0"/>
                        </a:rPr>
                        <a:t> </a:t>
                      </a:r>
                      <a:r>
                        <a:rPr kumimoji="0" lang="ru-RU" altLang="ru-RU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l</a:t>
                      </a:r>
                      <a:r>
                        <a:rPr kumimoji="0" lang="ru-RU" altLang="ru-RU" sz="900" b="0" i="0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макс</a:t>
                      </a:r>
                      <a:r>
                        <a:rPr kumimoji="0" lang="ru-RU" altLang="ru-RU" sz="9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492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 pitchFamily="34" charset="0"/>
                        </a:rPr>
                        <a:t> 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нм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2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Флуоресценція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 pitchFamily="34" charset="0"/>
                        </a:rPr>
                        <a:t> </a:t>
                      </a:r>
                      <a:r>
                        <a:rPr kumimoji="0" lang="ru-RU" altLang="ru-RU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l</a:t>
                      </a:r>
                      <a:r>
                        <a:rPr kumimoji="0" lang="ru-RU" altLang="ru-RU" sz="900" b="0" i="0" u="none" strike="noStrike" cap="none" normalizeH="0" baseline="-30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макс</a:t>
                      </a:r>
                      <a:r>
                        <a:rPr kumimoji="0" lang="ru-RU" altLang="ru-RU" sz="9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520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cs typeface="Arial" pitchFamily="34" charset="0"/>
                        </a:rPr>
                        <a:t> </a:t>
                      </a: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нм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97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90F0EEF9-0126-4063-AE71-04065F861707}"/>
              </a:ext>
            </a:extLst>
          </p:cNvPr>
          <p:cNvSpPr/>
          <p:nvPr/>
        </p:nvSpPr>
        <p:spPr>
          <a:xfrm>
            <a:off x="179512" y="1269616"/>
            <a:ext cx="1872208" cy="4031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76481C8-175F-4CB3-B65D-3259710514D3}"/>
              </a:ext>
            </a:extLst>
          </p:cNvPr>
          <p:cNvSpPr/>
          <p:nvPr/>
        </p:nvSpPr>
        <p:spPr>
          <a:xfrm>
            <a:off x="2051720" y="1267234"/>
            <a:ext cx="6840333" cy="4034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635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EC00E4-1323-49A0-88BD-91376A8F1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UA" dirty="0"/>
          </a:p>
        </p:txBody>
      </p:sp>
      <p:pic>
        <p:nvPicPr>
          <p:cNvPr id="19458" name="Picture 2" descr="fish3">
            <a:extLst>
              <a:ext uri="{FF2B5EF4-FFF2-40B4-BE49-F238E27FC236}">
                <a16:creationId xmlns:a16="http://schemas.microsoft.com/office/drawing/2014/main" id="{C501A28A-9A75-4F1A-85F1-2FE9F1C4C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6624"/>
            <a:ext cx="2705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fish5">
            <a:extLst>
              <a:ext uri="{FF2B5EF4-FFF2-40B4-BE49-F238E27FC236}">
                <a16:creationId xmlns:a16="http://schemas.microsoft.com/office/drawing/2014/main" id="{8189D88B-56A2-47D5-B8C4-E55ACD39F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3" y="3093974"/>
            <a:ext cx="306387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fish2">
            <a:extLst>
              <a:ext uri="{FF2B5EF4-FFF2-40B4-BE49-F238E27FC236}">
                <a16:creationId xmlns:a16="http://schemas.microsoft.com/office/drawing/2014/main" id="{20E4C1FC-585D-4F30-A10C-A5DD4039F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22327"/>
            <a:ext cx="3396929" cy="272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fish1">
            <a:extLst>
              <a:ext uri="{FF2B5EF4-FFF2-40B4-BE49-F238E27FC236}">
                <a16:creationId xmlns:a16="http://schemas.microsoft.com/office/drawing/2014/main" id="{C8E05C6F-11F4-489E-B6DD-9BB80203E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1739"/>
            <a:ext cx="2317700" cy="149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154226A1-2780-4F7C-9B65-E8FB5ECEFD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/>
              <a:t> </a:t>
            </a:r>
            <a:r>
              <a:rPr lang="en-US" sz="2000" b="1" dirty="0"/>
              <a:t>FISH</a:t>
            </a:r>
            <a:r>
              <a:rPr lang="ru-RU" sz="2000" b="1" dirty="0"/>
              <a:t>- </a:t>
            </a:r>
            <a:r>
              <a:rPr lang="ru-RU" sz="2000" b="1" dirty="0" err="1"/>
              <a:t>гібридизація</a:t>
            </a:r>
            <a:r>
              <a:rPr lang="ru-RU" sz="2000" b="1" dirty="0"/>
              <a:t> (</a:t>
            </a:r>
            <a:r>
              <a:rPr lang="uk-UA" sz="2000" i="1" dirty="0" err="1"/>
              <a:t>Fluorescence</a:t>
            </a:r>
            <a:r>
              <a:rPr lang="uk-UA" sz="2000" i="1" dirty="0"/>
              <a:t> </a:t>
            </a:r>
            <a:r>
              <a:rPr lang="uk-UA" sz="2000" i="1" dirty="0" err="1"/>
              <a:t>in</a:t>
            </a:r>
            <a:r>
              <a:rPr lang="uk-UA" sz="2000" i="1" dirty="0"/>
              <a:t> </a:t>
            </a:r>
            <a:r>
              <a:rPr lang="uk-UA" sz="2000" i="1" dirty="0" err="1"/>
              <a:t>situ</a:t>
            </a:r>
            <a:r>
              <a:rPr lang="uk-UA" sz="2000" i="1" dirty="0"/>
              <a:t> </a:t>
            </a:r>
            <a:r>
              <a:rPr lang="uk-UA" sz="2000" i="1" dirty="0" err="1"/>
              <a:t>Hybridization</a:t>
            </a:r>
            <a:r>
              <a:rPr lang="uk-UA" sz="2000" i="1" dirty="0"/>
              <a:t>)</a:t>
            </a:r>
            <a:r>
              <a:rPr lang="uk-UA" sz="2000" dirty="0"/>
              <a:t> </a:t>
            </a:r>
            <a:r>
              <a:rPr lang="ru-RU" sz="2000" b="1" dirty="0"/>
              <a:t> – </a:t>
            </a:r>
            <a:r>
              <a:rPr lang="ru-RU" sz="2000" b="1" dirty="0" err="1"/>
              <a:t>багатокьолоровий</a:t>
            </a:r>
            <a:r>
              <a:rPr lang="ru-RU" sz="2000" b="1" dirty="0"/>
              <a:t> </a:t>
            </a:r>
            <a:r>
              <a:rPr lang="ru-RU" sz="2000" b="1" dirty="0" err="1"/>
              <a:t>бендінг</a:t>
            </a:r>
            <a:r>
              <a:rPr lang="ru-RU" sz="2000" b="1" dirty="0"/>
              <a:t> хромосом</a:t>
            </a:r>
            <a:endParaRPr lang="ru-UA" sz="2000" b="1" dirty="0"/>
          </a:p>
        </p:txBody>
      </p:sp>
    </p:spTree>
    <p:extLst>
      <p:ext uri="{BB962C8B-B14F-4D97-AF65-F5344CB8AC3E}">
        <p14:creationId xmlns:p14="http://schemas.microsoft.com/office/powerpoint/2010/main" val="188953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91D5F27-6D78-4E05-B79D-2D496BB94046}"/>
              </a:ext>
            </a:extLst>
          </p:cNvPr>
          <p:cNvSpPr txBox="1">
            <a:spLocks/>
          </p:cNvSpPr>
          <p:nvPr/>
        </p:nvSpPr>
        <p:spPr>
          <a:xfrm>
            <a:off x="467544" y="101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/>
              <a:t> </a:t>
            </a:r>
            <a:r>
              <a:rPr lang="ru-RU" sz="3200" b="1" dirty="0" err="1"/>
              <a:t>Гібридизація</a:t>
            </a:r>
            <a:r>
              <a:rPr lang="ru-RU" sz="3200" b="1" dirty="0"/>
              <a:t> за </a:t>
            </a:r>
            <a:r>
              <a:rPr lang="ru-RU" sz="3200" b="1" dirty="0" err="1"/>
              <a:t>Саузерном</a:t>
            </a:r>
            <a:r>
              <a:rPr lang="ru-RU" sz="3200" b="1" dirty="0"/>
              <a:t> (</a:t>
            </a:r>
            <a:r>
              <a:rPr lang="uk-UA" sz="3200" b="1" dirty="0" err="1"/>
              <a:t>Саузерн-блотинг</a:t>
            </a:r>
            <a:r>
              <a:rPr lang="uk-UA" sz="3200" b="1" dirty="0"/>
              <a:t>)</a:t>
            </a:r>
            <a:endParaRPr lang="ru-RU" sz="3200" b="1" dirty="0"/>
          </a:p>
        </p:txBody>
      </p:sp>
      <p:pic>
        <p:nvPicPr>
          <p:cNvPr id="5" name="Picture 4" descr="Ð ÐµÐ·ÑÐ»ÑÑÐ°Ñ Ð¿Ð¾ÑÑÐºÑ Ð·Ð¾Ð±ÑÐ°Ð¶ÐµÐ½Ñ Ð·Ð° Ð·Ð°Ð¿Ð¸ÑÐ¾Ð¼ &quot;Ð¡ÐÑÐ·ÐµÑÐ½ Ð±Ð»Ð¾ÑÑÑÐ½Ð³&quot;">
            <a:extLst>
              <a:ext uri="{FF2B5EF4-FFF2-40B4-BE49-F238E27FC236}">
                <a16:creationId xmlns:a16="http://schemas.microsoft.com/office/drawing/2014/main" id="{2291530C-605A-404D-BD7B-4045A87C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553" y="798060"/>
            <a:ext cx="20955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747FF3F-4721-4ADF-8AAF-FB4638B34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452" y="2104455"/>
            <a:ext cx="3917531" cy="354982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15659C6-318E-4DBD-B552-7FF4A1BC656D}"/>
              </a:ext>
            </a:extLst>
          </p:cNvPr>
          <p:cNvSpPr/>
          <p:nvPr/>
        </p:nvSpPr>
        <p:spPr>
          <a:xfrm>
            <a:off x="399948" y="5654275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UA" dirty="0"/>
              <a:t>Метод </a:t>
            </a:r>
            <a:r>
              <a:rPr lang="ru-UA" b="1" dirty="0" err="1"/>
              <a:t>Саузерн</a:t>
            </a:r>
            <a:r>
              <a:rPr lang="ru-UA" b="1" dirty="0"/>
              <a:t> </a:t>
            </a:r>
            <a:r>
              <a:rPr lang="ru-UA" b="1" dirty="0" err="1"/>
              <a:t>блотинга</a:t>
            </a:r>
            <a:r>
              <a:rPr lang="ru-UA" b="1" dirty="0"/>
              <a:t> </a:t>
            </a:r>
            <a:r>
              <a:rPr lang="ru-UA" dirty="0" err="1"/>
              <a:t>поєднує</a:t>
            </a:r>
            <a:r>
              <a:rPr lang="ru-UA" dirty="0"/>
              <a:t> </a:t>
            </a:r>
            <a:r>
              <a:rPr lang="ru-UA" dirty="0" err="1"/>
              <a:t>агарозн</a:t>
            </a:r>
            <a:r>
              <a:rPr lang="ru-RU" dirty="0"/>
              <a:t>и</a:t>
            </a:r>
            <a:r>
              <a:rPr lang="ru-UA" dirty="0"/>
              <a:t>й </a:t>
            </a:r>
            <a:r>
              <a:rPr lang="ru-UA" dirty="0" err="1"/>
              <a:t>електрофорез</a:t>
            </a:r>
            <a:r>
              <a:rPr lang="ru-UA" dirty="0"/>
              <a:t> для </a:t>
            </a:r>
            <a:r>
              <a:rPr lang="ru-UA" dirty="0" err="1"/>
              <a:t>фракціонування</a:t>
            </a:r>
            <a:r>
              <a:rPr lang="ru-UA" dirty="0"/>
              <a:t> ДНК з методами </a:t>
            </a:r>
            <a:r>
              <a:rPr lang="ru-UA" dirty="0" err="1"/>
              <a:t>перенесення</a:t>
            </a:r>
            <a:r>
              <a:rPr lang="ru-UA" dirty="0"/>
              <a:t> </a:t>
            </a:r>
            <a:r>
              <a:rPr lang="ru-UA" dirty="0" err="1"/>
              <a:t>розділеної</a:t>
            </a:r>
            <a:r>
              <a:rPr lang="ru-UA" dirty="0"/>
              <a:t> </a:t>
            </a:r>
            <a:r>
              <a:rPr lang="ru-RU" dirty="0"/>
              <a:t>за </a:t>
            </a:r>
            <a:r>
              <a:rPr lang="ru-UA" dirty="0" err="1"/>
              <a:t>довжин</a:t>
            </a:r>
            <a:r>
              <a:rPr lang="ru-RU" dirty="0" err="1"/>
              <a:t>ою</a:t>
            </a:r>
            <a:r>
              <a:rPr lang="ru-UA" dirty="0"/>
              <a:t> ДНК на </a:t>
            </a:r>
            <a:r>
              <a:rPr lang="ru-UA" dirty="0" err="1"/>
              <a:t>мембранний</a:t>
            </a:r>
            <a:r>
              <a:rPr lang="ru-UA" dirty="0"/>
              <a:t> </a:t>
            </a:r>
            <a:r>
              <a:rPr lang="ru-UA" dirty="0" err="1"/>
              <a:t>фільтр</a:t>
            </a:r>
            <a:r>
              <a:rPr lang="ru-UA" dirty="0"/>
              <a:t> для </a:t>
            </a:r>
            <a:r>
              <a:rPr lang="ru-UA" dirty="0" err="1"/>
              <a:t>гібридизації</a:t>
            </a:r>
            <a:r>
              <a:rPr lang="ru-UA" dirty="0"/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D06CDF-9F93-4E04-809B-ACD54A7F1601}"/>
              </a:ext>
            </a:extLst>
          </p:cNvPr>
          <p:cNvSpPr/>
          <p:nvPr/>
        </p:nvSpPr>
        <p:spPr>
          <a:xfrm>
            <a:off x="294947" y="753088"/>
            <a:ext cx="6797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02124"/>
                </a:solidFill>
                <a:latin typeface="arial" panose="020B0604020202020204" pitchFamily="34" charset="0"/>
              </a:rPr>
              <a:t>метод, </a:t>
            </a:r>
            <a:r>
              <a:rPr lang="ru-RU" b="1" dirty="0" err="1">
                <a:solidFill>
                  <a:srgbClr val="202124"/>
                </a:solidFill>
                <a:latin typeface="arial" panose="020B0604020202020204" pitchFamily="34" charset="0"/>
              </a:rPr>
              <a:t>що</a:t>
            </a:r>
            <a:r>
              <a:rPr lang="ru-RU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4"/>
                </a:solidFill>
                <a:latin typeface="arial" panose="020B0604020202020204" pitchFamily="34" charset="0"/>
              </a:rPr>
              <a:t>зазвичай</a:t>
            </a:r>
            <a:r>
              <a:rPr lang="ru-RU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4"/>
                </a:solidFill>
                <a:latin typeface="arial" panose="020B0604020202020204" pitchFamily="34" charset="0"/>
              </a:rPr>
              <a:t>використовується</a:t>
            </a:r>
            <a:r>
              <a:rPr lang="ru-RU" b="1" dirty="0">
                <a:solidFill>
                  <a:srgbClr val="202124"/>
                </a:solidFill>
                <a:latin typeface="arial" panose="020B0604020202020204" pitchFamily="34" charset="0"/>
              </a:rPr>
              <a:t> для </a:t>
            </a:r>
            <a:r>
              <a:rPr lang="ru-RU" b="1" dirty="0" err="1">
                <a:solidFill>
                  <a:srgbClr val="202124"/>
                </a:solidFill>
                <a:latin typeface="arial" panose="020B0604020202020204" pitchFamily="34" charset="0"/>
              </a:rPr>
              <a:t>встановлення</a:t>
            </a:r>
            <a:r>
              <a:rPr lang="ru-RU" b="1" dirty="0">
                <a:solidFill>
                  <a:srgbClr val="202124"/>
                </a:solidFill>
                <a:latin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202124"/>
                </a:solidFill>
                <a:latin typeface="arial" panose="020B0604020202020204" pitchFamily="34" charset="0"/>
              </a:rPr>
              <a:t>чи</a:t>
            </a:r>
            <a:r>
              <a:rPr lang="ru-RU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4"/>
                </a:solidFill>
                <a:latin typeface="arial" panose="020B0604020202020204" pitchFamily="34" charset="0"/>
              </a:rPr>
              <a:t>певна</a:t>
            </a:r>
            <a:r>
              <a:rPr lang="ru-RU" b="1" dirty="0">
                <a:solidFill>
                  <a:srgbClr val="202124"/>
                </a:solidFill>
                <a:latin typeface="arial" panose="020B0604020202020204" pitchFamily="34" charset="0"/>
              </a:rPr>
              <a:t> нуклеотидна </a:t>
            </a:r>
            <a:r>
              <a:rPr lang="ru-RU" b="1" dirty="0" err="1">
                <a:solidFill>
                  <a:srgbClr val="202124"/>
                </a:solidFill>
                <a:latin typeface="arial" panose="020B0604020202020204" pitchFamily="34" charset="0"/>
              </a:rPr>
              <a:t>послідовність</a:t>
            </a:r>
            <a:r>
              <a:rPr lang="ru-RU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4"/>
                </a:solidFill>
                <a:latin typeface="arial" panose="020B0604020202020204" pitchFamily="34" charset="0"/>
              </a:rPr>
              <a:t>присутня</a:t>
            </a:r>
            <a:r>
              <a:rPr lang="ru-RU" b="1" dirty="0">
                <a:solidFill>
                  <a:srgbClr val="202124"/>
                </a:solidFill>
                <a:latin typeface="arial" panose="020B0604020202020204" pitchFamily="34" charset="0"/>
              </a:rPr>
              <a:t> в </a:t>
            </a:r>
            <a:r>
              <a:rPr lang="ru-RU" b="1" dirty="0" err="1">
                <a:solidFill>
                  <a:srgbClr val="202124"/>
                </a:solidFill>
                <a:latin typeface="arial" panose="020B0604020202020204" pitchFamily="34" charset="0"/>
              </a:rPr>
              <a:t>зразку</a:t>
            </a:r>
            <a:r>
              <a:rPr lang="ru-RU" b="1" dirty="0">
                <a:solidFill>
                  <a:srgbClr val="202124"/>
                </a:solidFill>
                <a:latin typeface="arial" panose="020B0604020202020204" pitchFamily="34" charset="0"/>
              </a:rPr>
              <a:t> ДНК за </a:t>
            </a:r>
            <a:r>
              <a:rPr lang="ru-RU" b="1" dirty="0" err="1">
                <a:solidFill>
                  <a:srgbClr val="202124"/>
                </a:solidFill>
                <a:latin typeface="arial" panose="020B0604020202020204" pitchFamily="34" charset="0"/>
              </a:rPr>
              <a:t>допомогою</a:t>
            </a:r>
            <a:r>
              <a:rPr lang="ru-RU" b="1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4"/>
                </a:solidFill>
                <a:latin typeface="arial" panose="020B0604020202020204" pitchFamily="34" charset="0"/>
              </a:rPr>
              <a:t>зондів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  <a:endParaRPr lang="ru-UA" dirty="0"/>
          </a:p>
        </p:txBody>
      </p:sp>
      <p:pic>
        <p:nvPicPr>
          <p:cNvPr id="21506" name="Picture 2" descr="What is Southern Hybridization? Definition, Principle &amp; Process - Biology  Reader">
            <a:extLst>
              <a:ext uri="{FF2B5EF4-FFF2-40B4-BE49-F238E27FC236}">
                <a16:creationId xmlns:a16="http://schemas.microsoft.com/office/drawing/2014/main" id="{8E62C92A-56B8-466A-8B81-98B575F9D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19" y="2576582"/>
            <a:ext cx="3810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13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C31554A-F4D2-4010-AAA3-5F961981A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527"/>
            <a:ext cx="4788024" cy="409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6801661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14ED24-69BE-4FD8-A2A0-1777E1F47242}"/>
              </a:ext>
            </a:extLst>
          </p:cNvPr>
          <p:cNvSpPr/>
          <p:nvPr/>
        </p:nvSpPr>
        <p:spPr>
          <a:xfrm>
            <a:off x="6300192" y="188640"/>
            <a:ext cx="259228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/>
              <a:t>Радіоавтографія</a:t>
            </a:r>
            <a:r>
              <a:rPr lang="ru-RU" sz="1600" dirty="0"/>
              <a:t> - метод </a:t>
            </a:r>
            <a:r>
              <a:rPr lang="ru-RU" sz="1600" dirty="0" err="1"/>
              <a:t>вивчення</a:t>
            </a:r>
            <a:r>
              <a:rPr lang="ru-RU" sz="1600" dirty="0"/>
              <a:t> </a:t>
            </a:r>
            <a:r>
              <a:rPr lang="ru-RU" sz="1600" dirty="0" err="1"/>
              <a:t>розподілу</a:t>
            </a:r>
            <a:r>
              <a:rPr lang="ru-RU" sz="1600" dirty="0"/>
              <a:t> </a:t>
            </a:r>
            <a:r>
              <a:rPr lang="ru-RU" sz="1600" dirty="0" err="1"/>
              <a:t>радіоактивних</a:t>
            </a:r>
            <a:r>
              <a:rPr lang="ru-RU" sz="1600" dirty="0"/>
              <a:t> </a:t>
            </a:r>
            <a:r>
              <a:rPr lang="ru-RU" sz="1600" dirty="0" err="1"/>
              <a:t>речовин</a:t>
            </a:r>
            <a:r>
              <a:rPr lang="ru-RU" sz="1600" dirty="0"/>
              <a:t> в </a:t>
            </a:r>
            <a:r>
              <a:rPr lang="ru-RU" sz="1600" dirty="0" err="1"/>
              <a:t>досліджуваному</a:t>
            </a:r>
            <a:r>
              <a:rPr lang="ru-RU" sz="1600" dirty="0"/>
              <a:t> </a:t>
            </a:r>
            <a:r>
              <a:rPr lang="ru-RU" sz="1600" dirty="0" err="1"/>
              <a:t>об'єкті</a:t>
            </a:r>
            <a:r>
              <a:rPr lang="ru-RU" sz="1600" dirty="0"/>
              <a:t>.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 Принцип методу : </a:t>
            </a:r>
          </a:p>
          <a:p>
            <a:pPr marL="285750" indent="-285750" algn="just">
              <a:buFontTx/>
              <a:buChar char="-"/>
            </a:pPr>
            <a:r>
              <a:rPr lang="ru-RU" sz="1600" dirty="0" err="1"/>
              <a:t>Плівка</a:t>
            </a:r>
            <a:r>
              <a:rPr lang="ru-RU" sz="1600" dirty="0"/>
              <a:t> з </a:t>
            </a:r>
            <a:r>
              <a:rPr lang="ru-RU" sz="1600" dirty="0" err="1"/>
              <a:t>чутливою</a:t>
            </a:r>
            <a:r>
              <a:rPr lang="ru-RU" sz="1600" dirty="0"/>
              <a:t> до </a:t>
            </a:r>
            <a:r>
              <a:rPr lang="ru-RU" sz="1600" dirty="0" err="1"/>
              <a:t>радіоактивного</a:t>
            </a:r>
            <a:r>
              <a:rPr lang="ru-RU" sz="1600" dirty="0"/>
              <a:t> </a:t>
            </a:r>
            <a:r>
              <a:rPr lang="ru-RU" sz="1600" dirty="0" err="1"/>
              <a:t>випромінювання</a:t>
            </a:r>
            <a:r>
              <a:rPr lang="ru-RU" sz="1600" dirty="0"/>
              <a:t> </a:t>
            </a:r>
            <a:r>
              <a:rPr lang="ru-RU" sz="1600" dirty="0" err="1"/>
              <a:t>фотоемульсією</a:t>
            </a:r>
            <a:r>
              <a:rPr lang="ru-RU" sz="1600" dirty="0"/>
              <a:t> </a:t>
            </a:r>
            <a:r>
              <a:rPr lang="ru-RU" sz="1600" dirty="0" err="1"/>
              <a:t>накладається</a:t>
            </a:r>
            <a:r>
              <a:rPr lang="ru-RU" sz="1600" dirty="0"/>
              <a:t> на </a:t>
            </a:r>
            <a:r>
              <a:rPr lang="ru-RU" sz="1600" dirty="0" err="1"/>
              <a:t>поверхню</a:t>
            </a:r>
            <a:r>
              <a:rPr lang="ru-RU" sz="1600" dirty="0"/>
              <a:t> </a:t>
            </a:r>
            <a:r>
              <a:rPr lang="ru-RU" sz="1600" dirty="0" err="1"/>
              <a:t>мембрани</a:t>
            </a:r>
            <a:r>
              <a:rPr lang="ru-RU" sz="1600" dirty="0"/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sz="1600" dirty="0"/>
              <a:t>-</a:t>
            </a:r>
            <a:r>
              <a:rPr lang="ru-RU" sz="1600" dirty="0" err="1"/>
              <a:t>Радіоактивні</a:t>
            </a:r>
            <a:r>
              <a:rPr lang="ru-RU" sz="1600" dirty="0"/>
              <a:t> </a:t>
            </a:r>
            <a:r>
              <a:rPr lang="ru-RU" sz="1600" dirty="0" err="1"/>
              <a:t>речовини</a:t>
            </a:r>
            <a:r>
              <a:rPr lang="ru-RU" sz="1600" dirty="0"/>
              <a:t> (</a:t>
            </a:r>
            <a:r>
              <a:rPr lang="ru-RU" sz="1600" baseline="30000" dirty="0"/>
              <a:t>32</a:t>
            </a:r>
            <a:r>
              <a:rPr lang="ru-RU" sz="1600" dirty="0"/>
              <a:t>Р),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містяться</a:t>
            </a:r>
            <a:r>
              <a:rPr lang="ru-RU" sz="1600" dirty="0"/>
              <a:t> в  ДНК-</a:t>
            </a:r>
            <a:r>
              <a:rPr lang="ru-RU" sz="1600" dirty="0" err="1"/>
              <a:t>зонді</a:t>
            </a:r>
            <a:r>
              <a:rPr lang="ru-RU" sz="1600" dirty="0"/>
              <a:t>, як би </a:t>
            </a:r>
            <a:r>
              <a:rPr lang="ru-RU" sz="1600" dirty="0" err="1"/>
              <a:t>самі</a:t>
            </a:r>
            <a:r>
              <a:rPr lang="ru-RU" sz="1600" dirty="0"/>
              <a:t> себе </a:t>
            </a:r>
            <a:r>
              <a:rPr lang="ru-RU" sz="1600" dirty="0" err="1"/>
              <a:t>фотографують</a:t>
            </a:r>
            <a:r>
              <a:rPr lang="ru-RU" sz="1600" dirty="0"/>
              <a:t>. </a:t>
            </a:r>
          </a:p>
          <a:p>
            <a:pPr marL="285750" indent="-285750" algn="just">
              <a:buFontTx/>
              <a:buChar char="-"/>
            </a:pP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прояву</a:t>
            </a:r>
            <a:r>
              <a:rPr lang="ru-RU" sz="1600" dirty="0"/>
              <a:t> </a:t>
            </a:r>
            <a:r>
              <a:rPr lang="ru-RU" sz="1600" dirty="0" err="1"/>
              <a:t>місця</a:t>
            </a:r>
            <a:r>
              <a:rPr lang="ru-RU" sz="1600" dirty="0"/>
              <a:t> </a:t>
            </a:r>
            <a:r>
              <a:rPr lang="ru-RU" sz="1600" dirty="0" err="1"/>
              <a:t>затемнення</a:t>
            </a:r>
            <a:r>
              <a:rPr lang="ru-RU" sz="1600" dirty="0"/>
              <a:t> на </a:t>
            </a:r>
            <a:r>
              <a:rPr lang="ru-RU" sz="1600" dirty="0" err="1"/>
              <a:t>плівці</a:t>
            </a:r>
            <a:r>
              <a:rPr lang="ru-RU" sz="1600" dirty="0"/>
              <a:t> </a:t>
            </a:r>
            <a:r>
              <a:rPr lang="ru-RU" sz="1600" dirty="0" err="1"/>
              <a:t>відповідають</a:t>
            </a:r>
            <a:r>
              <a:rPr lang="ru-RU" sz="1600" dirty="0"/>
              <a:t> </a:t>
            </a:r>
            <a:r>
              <a:rPr lang="ru-RU" sz="1600" dirty="0" err="1"/>
              <a:t>локалізації</a:t>
            </a:r>
            <a:r>
              <a:rPr lang="ru-RU" sz="1600" dirty="0"/>
              <a:t> </a:t>
            </a:r>
            <a:r>
              <a:rPr lang="ru-RU" sz="1600" dirty="0" err="1"/>
              <a:t>радіоактивних</a:t>
            </a:r>
            <a:r>
              <a:rPr lang="ru-RU" sz="1600" dirty="0"/>
              <a:t> </a:t>
            </a:r>
            <a:r>
              <a:rPr lang="ru-RU" sz="1600" dirty="0" err="1"/>
              <a:t>часток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23552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9F913-8D78-4EDA-9624-E17C5ACB8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6F114-80F6-474E-BA21-261FFCC33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20482" name="Picture 2" descr="8.7: DNA Analysis- Blotting and Hybridization - Biology LibreTexts">
            <a:extLst>
              <a:ext uri="{FF2B5EF4-FFF2-40B4-BE49-F238E27FC236}">
                <a16:creationId xmlns:a16="http://schemas.microsoft.com/office/drawing/2014/main" id="{17C8C182-FB7A-418B-9623-E259F600E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74" y="624297"/>
            <a:ext cx="794325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49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772" y="1196752"/>
            <a:ext cx="867645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Гібридизація</a:t>
            </a:r>
            <a:r>
              <a:rPr lang="ru-RU" sz="2400" b="1" dirty="0"/>
              <a:t>  </a:t>
            </a:r>
            <a:r>
              <a:rPr lang="ru-RU" sz="2400" b="1" dirty="0" err="1"/>
              <a:t>нуклеїнових</a:t>
            </a:r>
            <a:r>
              <a:rPr lang="ru-RU" sz="2400" b="1" dirty="0"/>
              <a:t> кислот</a:t>
            </a:r>
          </a:p>
          <a:p>
            <a:pPr algn="ctr"/>
            <a:endParaRPr lang="ru-RU" sz="2000" b="1" dirty="0"/>
          </a:p>
          <a:p>
            <a:r>
              <a:rPr lang="en-US" dirty="0"/>
              <a:t>•</a:t>
            </a:r>
            <a:r>
              <a:rPr lang="en-US" sz="2400" b="1" dirty="0"/>
              <a:t>Southern </a:t>
            </a:r>
            <a:r>
              <a:rPr lang="en-US" sz="2400" dirty="0"/>
              <a:t>blot — </a:t>
            </a:r>
            <a:r>
              <a:rPr lang="ru-RU" sz="2400" dirty="0" err="1"/>
              <a:t>гібридизація</a:t>
            </a:r>
            <a:r>
              <a:rPr lang="ru-RU" sz="2400" dirty="0"/>
              <a:t> </a:t>
            </a:r>
            <a:r>
              <a:rPr lang="ru-RU" sz="2400" b="1" dirty="0"/>
              <a:t>ДНК </a:t>
            </a:r>
            <a:endParaRPr lang="ru-RU" sz="2400" dirty="0"/>
          </a:p>
          <a:p>
            <a:r>
              <a:rPr lang="en-US" sz="2400" dirty="0"/>
              <a:t>•</a:t>
            </a:r>
            <a:r>
              <a:rPr lang="en-US" sz="2400" b="1" dirty="0"/>
              <a:t>Northern </a:t>
            </a:r>
            <a:r>
              <a:rPr lang="en-US" sz="2400" dirty="0"/>
              <a:t>blot — </a:t>
            </a:r>
            <a:r>
              <a:rPr lang="ru-RU" sz="2400" dirty="0" err="1"/>
              <a:t>гібридизація</a:t>
            </a:r>
            <a:r>
              <a:rPr lang="ru-RU" sz="2400" dirty="0"/>
              <a:t> </a:t>
            </a:r>
            <a:r>
              <a:rPr lang="ru-RU" sz="2400" b="1" dirty="0"/>
              <a:t>РНК </a:t>
            </a:r>
            <a:endParaRPr lang="ru-RU" sz="2400" dirty="0"/>
          </a:p>
          <a:p>
            <a:r>
              <a:rPr lang="ru-RU" sz="2400" dirty="0"/>
              <a:t>•</a:t>
            </a:r>
            <a:r>
              <a:rPr lang="ru-RU" sz="2400" b="1" dirty="0" err="1"/>
              <a:t>Western</a:t>
            </a:r>
            <a:r>
              <a:rPr lang="ru-RU" sz="2400" b="1" dirty="0"/>
              <a:t> </a:t>
            </a:r>
            <a:r>
              <a:rPr lang="ru-RU" sz="2400" dirty="0" err="1"/>
              <a:t>blot</a:t>
            </a:r>
            <a:r>
              <a:rPr lang="ru-RU" sz="2400" dirty="0"/>
              <a:t> —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b="1" dirty="0" err="1"/>
              <a:t>білків</a:t>
            </a:r>
            <a:r>
              <a:rPr lang="ru-RU" sz="2400" b="1" dirty="0"/>
              <a:t> </a:t>
            </a:r>
            <a:r>
              <a:rPr lang="ru-RU" sz="2400" dirty="0"/>
              <a:t>за </a:t>
            </a:r>
            <a:r>
              <a:rPr lang="ru-RU" sz="2400" dirty="0" err="1"/>
              <a:t>допомогою</a:t>
            </a:r>
            <a:r>
              <a:rPr lang="ru-RU" sz="2400" dirty="0"/>
              <a:t> </a:t>
            </a:r>
            <a:r>
              <a:rPr lang="ru-RU" sz="2400" dirty="0" err="1"/>
              <a:t>антитіл</a:t>
            </a:r>
            <a:r>
              <a:rPr lang="ru-RU" sz="2400" dirty="0"/>
              <a:t> </a:t>
            </a:r>
          </a:p>
          <a:p>
            <a:r>
              <a:rPr lang="ru-RU" sz="2400" dirty="0"/>
              <a:t>•</a:t>
            </a:r>
            <a:r>
              <a:rPr lang="ru-RU" sz="2400" b="1" dirty="0" err="1"/>
              <a:t>Far-western</a:t>
            </a:r>
            <a:r>
              <a:rPr lang="ru-RU" sz="2400" b="1" dirty="0"/>
              <a:t> </a:t>
            </a:r>
            <a:r>
              <a:rPr lang="ru-RU" sz="2400" dirty="0" err="1"/>
              <a:t>blot</a:t>
            </a:r>
            <a:r>
              <a:rPr lang="ru-RU" sz="2400" dirty="0"/>
              <a:t> — </a:t>
            </a:r>
            <a:r>
              <a:rPr lang="ru-RU" sz="2400" dirty="0" err="1"/>
              <a:t>визначення</a:t>
            </a:r>
            <a:r>
              <a:rPr lang="ru-RU" sz="2400" dirty="0"/>
              <a:t>  </a:t>
            </a:r>
            <a:r>
              <a:rPr lang="ru-RU" sz="2400" b="1" dirty="0" err="1"/>
              <a:t>білок-білкової</a:t>
            </a:r>
            <a:r>
              <a:rPr lang="ru-RU" sz="2400" b="1" dirty="0"/>
              <a:t> </a:t>
            </a:r>
            <a:r>
              <a:rPr lang="ru-RU" sz="2400" b="1" dirty="0" err="1"/>
              <a:t>взаємодії</a:t>
            </a:r>
            <a:r>
              <a:rPr lang="ru-RU" sz="2400" b="1" dirty="0"/>
              <a:t> </a:t>
            </a:r>
          </a:p>
          <a:p>
            <a:r>
              <a:rPr lang="ru-RU" sz="2400" dirty="0"/>
              <a:t>•</a:t>
            </a:r>
            <a:r>
              <a:rPr lang="ru-RU" sz="2400" b="1" dirty="0" err="1"/>
              <a:t>Eastern</a:t>
            </a:r>
            <a:r>
              <a:rPr lang="ru-RU" sz="2400" b="1" dirty="0"/>
              <a:t> </a:t>
            </a:r>
            <a:r>
              <a:rPr lang="ru-RU" sz="2400" dirty="0" err="1"/>
              <a:t>blot</a:t>
            </a:r>
            <a:r>
              <a:rPr lang="ru-RU" sz="2400" dirty="0"/>
              <a:t> — </a:t>
            </a:r>
            <a:r>
              <a:rPr lang="ru-RU" sz="2400" dirty="0" err="1"/>
              <a:t>детекція</a:t>
            </a:r>
            <a:r>
              <a:rPr lang="ru-RU" sz="2400" dirty="0"/>
              <a:t> </a:t>
            </a:r>
            <a:r>
              <a:rPr lang="ru-RU" sz="2400" dirty="0" err="1"/>
              <a:t>посттрансляційних</a:t>
            </a:r>
            <a:r>
              <a:rPr lang="ru-RU" sz="2400" dirty="0"/>
              <a:t> </a:t>
            </a:r>
            <a:r>
              <a:rPr lang="ru-RU" sz="2400" dirty="0" err="1"/>
              <a:t>модифікацій</a:t>
            </a:r>
            <a:r>
              <a:rPr lang="ru-RU" sz="2400" dirty="0"/>
              <a:t> </a:t>
            </a:r>
            <a:r>
              <a:rPr lang="ru-RU" sz="2400" dirty="0" err="1"/>
              <a:t>білків</a:t>
            </a:r>
            <a:r>
              <a:rPr lang="ru-RU" sz="2400" dirty="0"/>
              <a:t> </a:t>
            </a:r>
          </a:p>
          <a:p>
            <a:r>
              <a:rPr lang="en-US" sz="2400" dirty="0"/>
              <a:t>•</a:t>
            </a:r>
            <a:r>
              <a:rPr lang="en-US" sz="2400" b="1" dirty="0"/>
              <a:t>Far-Eastern </a:t>
            </a:r>
            <a:r>
              <a:rPr lang="en-US" sz="2400" dirty="0"/>
              <a:t>blot —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ліпідів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357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640871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/>
              <a:t>Використовуючи  </a:t>
            </a:r>
            <a:r>
              <a:rPr lang="uk-UA" b="1" dirty="0" err="1"/>
              <a:t>кДНКові</a:t>
            </a:r>
            <a:r>
              <a:rPr lang="uk-UA" b="1" dirty="0"/>
              <a:t>  зонди  та </a:t>
            </a:r>
            <a:r>
              <a:rPr lang="uk-UA" dirty="0"/>
              <a:t>гібридизаційний аналіз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b="1" dirty="0" err="1"/>
              <a:t>ідентифікувати</a:t>
            </a:r>
            <a:r>
              <a:rPr lang="ru-RU" b="1" dirty="0"/>
              <a:t> </a:t>
            </a:r>
            <a:r>
              <a:rPr lang="ru-RU" b="1" dirty="0" err="1"/>
              <a:t>потрібний</a:t>
            </a:r>
            <a:r>
              <a:rPr lang="ru-RU" b="1" dirty="0"/>
              <a:t> клон </a:t>
            </a:r>
            <a:r>
              <a:rPr lang="ru-RU" dirty="0"/>
              <a:t>з </a:t>
            </a:r>
            <a:r>
              <a:rPr lang="ru-RU" dirty="0" err="1"/>
              <a:t>геномної</a:t>
            </a:r>
            <a:r>
              <a:rPr lang="ru-RU" dirty="0"/>
              <a:t> </a:t>
            </a:r>
            <a:r>
              <a:rPr lang="ru-RU" dirty="0" err="1"/>
              <a:t>бібліотеки</a:t>
            </a:r>
            <a:endParaRPr lang="ru-RU" dirty="0"/>
          </a:p>
          <a:p>
            <a:endParaRPr lang="ru-RU" dirty="0"/>
          </a:p>
          <a:p>
            <a:pPr marL="0" lvl="0" indent="0" algn="just">
              <a:buNone/>
            </a:pPr>
            <a:r>
              <a:rPr lang="uk-UA" dirty="0"/>
              <a:t>Якщо в чашках Петрі або на агарових пластинках до середовища, де посіяні різні колонії </a:t>
            </a:r>
            <a:r>
              <a:rPr lang="uk-UA" i="1" dirty="0"/>
              <a:t>E. </a:t>
            </a:r>
            <a:r>
              <a:rPr lang="uk-UA" i="1" dirty="0" err="1"/>
              <a:t>coli</a:t>
            </a:r>
            <a:r>
              <a:rPr lang="uk-UA" dirty="0"/>
              <a:t>,  які зберігають геномну бібліотеку, прикласти фільтр з нітроцелюлози або нейлону, то кожна колонія розділиться  – частина лишиться на чашці, а частина відіб'ється  на фільтрі.</a:t>
            </a:r>
          </a:p>
          <a:p>
            <a:pPr marL="0" lvl="0" indent="0" algn="just">
              <a:buNone/>
            </a:pPr>
            <a:r>
              <a:rPr lang="uk-UA" dirty="0"/>
              <a:t>Лугом та </a:t>
            </a:r>
            <a:r>
              <a:rPr lang="uk-UA" dirty="0" err="1"/>
              <a:t>протеазами</a:t>
            </a:r>
            <a:r>
              <a:rPr lang="uk-UA" dirty="0"/>
              <a:t> бактерії на фільтрі руйнуються, а ДНК гідролізується. Високою температурою у вакуумній пічці (або ультрафіолетом) ланцюги ДНК міцно зв'язуються з нітроцелюлозою.</a:t>
            </a:r>
          </a:p>
          <a:p>
            <a:pPr marL="0" lvl="0" indent="0" algn="just">
              <a:buNone/>
            </a:pPr>
            <a:r>
              <a:rPr lang="uk-UA" dirty="0"/>
              <a:t>На фільтр наносять мічену </a:t>
            </a:r>
            <a:r>
              <a:rPr lang="uk-UA" dirty="0" err="1"/>
              <a:t>кДНК</a:t>
            </a:r>
            <a:r>
              <a:rPr lang="uk-UA" dirty="0"/>
              <a:t>  потрібного гена. </a:t>
            </a:r>
            <a:r>
              <a:rPr lang="uk-UA" dirty="0" err="1"/>
              <a:t>кДНК-зонд</a:t>
            </a:r>
            <a:r>
              <a:rPr lang="uk-UA" dirty="0"/>
              <a:t> буде  комплементарно гібридизуватися тільки з фрагментом </a:t>
            </a:r>
            <a:r>
              <a:rPr lang="uk-UA" dirty="0" err="1"/>
              <a:t>геномної</a:t>
            </a:r>
            <a:r>
              <a:rPr lang="uk-UA" dirty="0"/>
              <a:t> ДНК, який містить потрібний ген.</a:t>
            </a:r>
          </a:p>
          <a:p>
            <a:pPr marL="0" lvl="0" indent="0" algn="just">
              <a:buNone/>
            </a:pPr>
            <a:r>
              <a:rPr lang="uk-UA" dirty="0"/>
              <a:t>Це дає можливість з'ясувати, в якій колонії бактерій знаходиться потрібний ген. Колонію відбирають, виділяють з неї ДНК та аналізують для підтвердження того, що потрібний ген «спіймали».</a:t>
            </a:r>
          </a:p>
          <a:p>
            <a:pPr marL="0" lvl="0" indent="0" algn="just">
              <a:buNone/>
            </a:pP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38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 </a:t>
            </a:r>
            <a:r>
              <a:rPr lang="en-US" sz="4000" b="1" dirty="0"/>
              <a:t>I. </a:t>
            </a:r>
            <a:r>
              <a:rPr lang="ru-RU" sz="4000" b="1" dirty="0" err="1"/>
              <a:t>Генні</a:t>
            </a:r>
            <a:r>
              <a:rPr lang="ru-RU" sz="4000" b="1" dirty="0"/>
              <a:t> банки </a:t>
            </a:r>
            <a:r>
              <a:rPr lang="ru-RU" sz="4000" b="1" dirty="0" err="1"/>
              <a:t>або</a:t>
            </a:r>
            <a:r>
              <a:rPr lang="ru-RU" sz="4000" b="1" dirty="0"/>
              <a:t>  </a:t>
            </a:r>
            <a:r>
              <a:rPr lang="ru-RU" sz="4000" b="1" dirty="0" err="1"/>
              <a:t>генні</a:t>
            </a:r>
            <a:r>
              <a:rPr lang="ru-RU" sz="4000" b="1" dirty="0"/>
              <a:t> </a:t>
            </a:r>
            <a:r>
              <a:rPr lang="ru-RU" sz="4000" b="1" dirty="0" err="1"/>
              <a:t>бібліотеки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636273"/>
            <a:ext cx="4286250" cy="626469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200" dirty="0"/>
              <a:t>За допомогою </a:t>
            </a:r>
            <a:r>
              <a:rPr lang="uk-UA" sz="2200" dirty="0" err="1"/>
              <a:t>рестриктази</a:t>
            </a:r>
            <a:r>
              <a:rPr lang="uk-UA" sz="2200" dirty="0"/>
              <a:t> сумарну ДНК конкретного організму  розділяють на фрагменти, додають  вектор (</a:t>
            </a:r>
            <a:r>
              <a:rPr lang="uk-UA" sz="2200" dirty="0" err="1"/>
              <a:t>плазмідний</a:t>
            </a:r>
            <a:r>
              <a:rPr lang="uk-UA" sz="2200" dirty="0"/>
              <a:t> або бактеріофаг),  попередньо  оброблений тією  же </a:t>
            </a:r>
            <a:r>
              <a:rPr lang="uk-UA" sz="2200" dirty="0" err="1"/>
              <a:t>рестриктазою</a:t>
            </a:r>
            <a:r>
              <a:rPr lang="uk-UA" sz="2200" dirty="0"/>
              <a:t>, і всю цю суміш використовують  для  трансформації бактерій. </a:t>
            </a:r>
          </a:p>
          <a:p>
            <a:pPr algn="just"/>
            <a:r>
              <a:rPr lang="uk-UA" sz="2200" dirty="0"/>
              <a:t>Клітина,  яка отримала гібридну ДНК, розмножуючись, утворює клон. Набір клонів бактерій що містять різні </a:t>
            </a:r>
            <a:r>
              <a:rPr lang="uk-UA" sz="2200" dirty="0" err="1"/>
              <a:t>рекомбінантні</a:t>
            </a:r>
            <a:r>
              <a:rPr lang="uk-UA" sz="2200" dirty="0"/>
              <a:t> молекули (увесь геном певного організму) складають </a:t>
            </a:r>
            <a:r>
              <a:rPr lang="uk-UA" sz="2200" b="1" dirty="0"/>
              <a:t>геномну бібліотеку (банк генів).</a:t>
            </a:r>
          </a:p>
          <a:p>
            <a:pPr algn="just"/>
            <a:r>
              <a:rPr lang="uk-UA" sz="2800" b="1" dirty="0"/>
              <a:t>  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612B5D-A727-4FF3-9AE1-9A61C6708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0" y="636273"/>
            <a:ext cx="4857750" cy="36290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99306B-7087-45A2-AB53-E89507950FD4}"/>
              </a:ext>
            </a:extLst>
          </p:cNvPr>
          <p:cNvSpPr/>
          <p:nvPr/>
        </p:nvSpPr>
        <p:spPr>
          <a:xfrm>
            <a:off x="4286250" y="462390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/>
              <a:t>Зазвичай зберігають клони у вигляді бактеріальних колоній або </a:t>
            </a:r>
            <a:r>
              <a:rPr lang="uk-UA" dirty="0" err="1"/>
              <a:t>бляшек</a:t>
            </a:r>
            <a:r>
              <a:rPr lang="uk-UA" dirty="0"/>
              <a:t> на агарових пластинках розміром 23 х 23 см та щільністю 100 000 – 150 000 клонів на пластинку [наприклад, геном людини вміщується на 1-8 пластинках в залежності від </a:t>
            </a:r>
            <a:r>
              <a:rPr lang="uk-UA" dirty="0" err="1"/>
              <a:t>вектора</a:t>
            </a:r>
            <a:r>
              <a:rPr lang="uk-UA" dirty="0"/>
              <a:t>, що використовувався]. </a:t>
            </a:r>
          </a:p>
        </p:txBody>
      </p:sp>
    </p:spTree>
    <p:extLst>
      <p:ext uri="{BB962C8B-B14F-4D97-AF65-F5344CB8AC3E}">
        <p14:creationId xmlns:p14="http://schemas.microsoft.com/office/powerpoint/2010/main" val="427391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4" y="423863"/>
            <a:ext cx="8493572" cy="635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6592D4-ECDD-47AD-B62F-F2FA82B5F786}"/>
              </a:ext>
            </a:extLst>
          </p:cNvPr>
          <p:cNvSpPr/>
          <p:nvPr/>
        </p:nvSpPr>
        <p:spPr>
          <a:xfrm>
            <a:off x="1259632" y="423863"/>
            <a:ext cx="7341444" cy="988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FFFF00"/>
                </a:solidFill>
              </a:rPr>
              <a:t>Етапи створення </a:t>
            </a:r>
            <a:r>
              <a:rPr lang="uk-UA" sz="3200" dirty="0" err="1">
                <a:solidFill>
                  <a:srgbClr val="FFFF00"/>
                </a:solidFill>
              </a:rPr>
              <a:t>геномних</a:t>
            </a:r>
            <a:r>
              <a:rPr lang="uk-UA" sz="3200" dirty="0">
                <a:solidFill>
                  <a:srgbClr val="FFFF00"/>
                </a:solidFill>
              </a:rPr>
              <a:t> бібліотек</a:t>
            </a:r>
            <a:endParaRPr lang="ru-UA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1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79756"/>
            <a:ext cx="561662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76056" y="50015"/>
            <a:ext cx="3261048" cy="1008112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/>
              <a:t>Отримання </a:t>
            </a:r>
            <a:r>
              <a:rPr lang="uk-UA" b="1" dirty="0" err="1"/>
              <a:t>кДНК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1251752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За допомогою </a:t>
            </a:r>
            <a:r>
              <a:rPr lang="uk-UA" sz="2400" dirty="0" err="1"/>
              <a:t>зворотньої</a:t>
            </a:r>
            <a:r>
              <a:rPr lang="uk-UA" sz="2400" dirty="0"/>
              <a:t> </a:t>
            </a:r>
            <a:r>
              <a:rPr lang="uk-UA" sz="2400" dirty="0" err="1"/>
              <a:t>транскриптази</a:t>
            </a:r>
            <a:r>
              <a:rPr lang="uk-UA" sz="2400" dirty="0"/>
              <a:t> на зрілій </a:t>
            </a:r>
            <a:r>
              <a:rPr lang="uk-UA" sz="2400" dirty="0" err="1"/>
              <a:t>мРНК</a:t>
            </a:r>
            <a:r>
              <a:rPr lang="uk-UA" sz="2400" dirty="0"/>
              <a:t> (структурні гени без </a:t>
            </a:r>
            <a:r>
              <a:rPr lang="uk-UA" sz="2400" dirty="0" err="1"/>
              <a:t>інтронів</a:t>
            </a:r>
            <a:r>
              <a:rPr lang="uk-UA" sz="2400" dirty="0"/>
              <a:t>)</a:t>
            </a:r>
            <a:endParaRPr lang="ru-RU" sz="2400" dirty="0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68BF944-5E91-45F6-843A-BD85AD1D8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4440" y="5001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/>
              <a:t>Експресіонна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dirty="0" err="1"/>
              <a:t>кДНК</a:t>
            </a:r>
            <a:r>
              <a:rPr lang="ru-RU" sz="2400" b="1" dirty="0"/>
              <a:t> </a:t>
            </a:r>
            <a:r>
              <a:rPr lang="ru-RU" sz="2400" b="1" dirty="0" err="1"/>
              <a:t>бібліотека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7821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88"/>
          <p:cNvSpPr>
            <a:spLocks noChangeArrowheads="1"/>
          </p:cNvSpPr>
          <p:nvPr/>
        </p:nvSpPr>
        <p:spPr bwMode="auto">
          <a:xfrm>
            <a:off x="228600" y="1066800"/>
            <a:ext cx="8686800" cy="1981200"/>
          </a:xfrm>
          <a:prstGeom prst="roundRect">
            <a:avLst>
              <a:gd name="adj" fmla="val 16667"/>
            </a:avLst>
          </a:prstGeom>
          <a:solidFill>
            <a:srgbClr val="FFFF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err="1"/>
              <a:t>Експресіонна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dirty="0" err="1"/>
              <a:t>кДНК</a:t>
            </a:r>
            <a:r>
              <a:rPr lang="ru-RU" sz="2400" b="1" dirty="0"/>
              <a:t> </a:t>
            </a:r>
            <a:r>
              <a:rPr lang="ru-RU" sz="2400" b="1" dirty="0" err="1"/>
              <a:t>бібліотека</a:t>
            </a:r>
            <a:endParaRPr lang="ru-RU" sz="2400" b="1" dirty="0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2057400" y="1860550"/>
            <a:ext cx="3048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2514600" y="1860550"/>
            <a:ext cx="152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3886200" y="1860550"/>
            <a:ext cx="3048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5715000" y="1860550"/>
            <a:ext cx="6096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6324600" y="1860550"/>
            <a:ext cx="533400" cy="76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3581400" y="1860550"/>
            <a:ext cx="2286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4267200" y="1860550"/>
            <a:ext cx="3048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1143000" y="1860550"/>
            <a:ext cx="3810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8077200" y="1860550"/>
            <a:ext cx="2286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>
            <a:off x="6858000" y="1860550"/>
            <a:ext cx="11430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>
            <a:off x="4648200" y="1860550"/>
            <a:ext cx="6096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1524000" y="1860550"/>
            <a:ext cx="533400" cy="762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8458200" y="1860550"/>
            <a:ext cx="3048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497" name="Rectangle 16"/>
          <p:cNvSpPr>
            <a:spLocks noChangeArrowheads="1"/>
          </p:cNvSpPr>
          <p:nvPr/>
        </p:nvSpPr>
        <p:spPr bwMode="auto">
          <a:xfrm>
            <a:off x="2667000" y="1860550"/>
            <a:ext cx="228600" cy="762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498" name="Rectangle 17"/>
          <p:cNvSpPr>
            <a:spLocks noChangeArrowheads="1"/>
          </p:cNvSpPr>
          <p:nvPr/>
        </p:nvSpPr>
        <p:spPr bwMode="auto">
          <a:xfrm>
            <a:off x="5410200" y="1860550"/>
            <a:ext cx="3048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4191000" y="1860550"/>
            <a:ext cx="76200" cy="76200"/>
          </a:xfrm>
          <a:prstGeom prst="rect">
            <a:avLst/>
          </a:prstGeom>
          <a:solidFill>
            <a:srgbClr val="CC8D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00" name="Rectangle 19"/>
          <p:cNvSpPr>
            <a:spLocks noChangeArrowheads="1"/>
          </p:cNvSpPr>
          <p:nvPr/>
        </p:nvSpPr>
        <p:spPr bwMode="auto">
          <a:xfrm>
            <a:off x="3200400" y="1860550"/>
            <a:ext cx="3810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01" name="Rectangle 20"/>
          <p:cNvSpPr>
            <a:spLocks noChangeArrowheads="1"/>
          </p:cNvSpPr>
          <p:nvPr/>
        </p:nvSpPr>
        <p:spPr bwMode="auto">
          <a:xfrm>
            <a:off x="3048000" y="1860550"/>
            <a:ext cx="152400" cy="762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02" name="Rectangle 21"/>
          <p:cNvSpPr>
            <a:spLocks noChangeArrowheads="1"/>
          </p:cNvSpPr>
          <p:nvPr/>
        </p:nvSpPr>
        <p:spPr bwMode="auto">
          <a:xfrm>
            <a:off x="2895600" y="1860550"/>
            <a:ext cx="152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03" name="Rectangle 22"/>
          <p:cNvSpPr>
            <a:spLocks noChangeArrowheads="1"/>
          </p:cNvSpPr>
          <p:nvPr/>
        </p:nvSpPr>
        <p:spPr bwMode="auto">
          <a:xfrm>
            <a:off x="2362200" y="1860550"/>
            <a:ext cx="152400" cy="762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04" name="Rectangle 23"/>
          <p:cNvSpPr>
            <a:spLocks noChangeArrowheads="1"/>
          </p:cNvSpPr>
          <p:nvPr/>
        </p:nvSpPr>
        <p:spPr bwMode="auto">
          <a:xfrm>
            <a:off x="3810000" y="1860550"/>
            <a:ext cx="152400" cy="76200"/>
          </a:xfrm>
          <a:prstGeom prst="rect">
            <a:avLst/>
          </a:prstGeom>
          <a:solidFill>
            <a:srgbClr val="CC8D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05" name="Rectangle 24"/>
          <p:cNvSpPr>
            <a:spLocks noChangeArrowheads="1"/>
          </p:cNvSpPr>
          <p:nvPr/>
        </p:nvSpPr>
        <p:spPr bwMode="auto">
          <a:xfrm>
            <a:off x="8305800" y="1860550"/>
            <a:ext cx="152400" cy="76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06" name="Rectangle 25"/>
          <p:cNvSpPr>
            <a:spLocks noChangeArrowheads="1"/>
          </p:cNvSpPr>
          <p:nvPr/>
        </p:nvSpPr>
        <p:spPr bwMode="auto">
          <a:xfrm>
            <a:off x="5257800" y="1860550"/>
            <a:ext cx="152400" cy="76200"/>
          </a:xfrm>
          <a:prstGeom prst="rect">
            <a:avLst/>
          </a:prstGeom>
          <a:solidFill>
            <a:srgbClr val="CC8D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07" name="Rectangle 26"/>
          <p:cNvSpPr>
            <a:spLocks noChangeArrowheads="1"/>
          </p:cNvSpPr>
          <p:nvPr/>
        </p:nvSpPr>
        <p:spPr bwMode="auto">
          <a:xfrm>
            <a:off x="8001000" y="1860550"/>
            <a:ext cx="76200" cy="76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08" name="Rectangle 27"/>
          <p:cNvSpPr>
            <a:spLocks noChangeArrowheads="1"/>
          </p:cNvSpPr>
          <p:nvPr/>
        </p:nvSpPr>
        <p:spPr bwMode="auto">
          <a:xfrm>
            <a:off x="4572000" y="1860550"/>
            <a:ext cx="76200" cy="76200"/>
          </a:xfrm>
          <a:prstGeom prst="rect">
            <a:avLst/>
          </a:prstGeom>
          <a:solidFill>
            <a:srgbClr val="CC8D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09" name="Text Box 28"/>
          <p:cNvSpPr txBox="1">
            <a:spLocks noChangeArrowheads="1"/>
          </p:cNvSpPr>
          <p:nvPr/>
        </p:nvSpPr>
        <p:spPr bwMode="auto">
          <a:xfrm>
            <a:off x="2057400" y="1473200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>
                <a:latin typeface="Comic Sans MS" pitchFamily="66" charset="0"/>
              </a:rPr>
              <a:t>ген 1</a:t>
            </a:r>
          </a:p>
        </p:txBody>
      </p:sp>
      <p:sp>
        <p:nvSpPr>
          <p:cNvPr id="20510" name="Text Box 29"/>
          <p:cNvSpPr txBox="1">
            <a:spLocks noChangeArrowheads="1"/>
          </p:cNvSpPr>
          <p:nvPr/>
        </p:nvSpPr>
        <p:spPr bwMode="auto">
          <a:xfrm>
            <a:off x="4191000" y="1479550"/>
            <a:ext cx="754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>
                <a:latin typeface="Comic Sans MS" pitchFamily="66" charset="0"/>
              </a:rPr>
              <a:t>ген 2</a:t>
            </a:r>
          </a:p>
        </p:txBody>
      </p:sp>
      <p:sp>
        <p:nvSpPr>
          <p:cNvPr id="20511" name="Text Box 30"/>
          <p:cNvSpPr txBox="1">
            <a:spLocks noChangeArrowheads="1"/>
          </p:cNvSpPr>
          <p:nvPr/>
        </p:nvSpPr>
        <p:spPr bwMode="auto">
          <a:xfrm>
            <a:off x="6461125" y="1444625"/>
            <a:ext cx="754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>
                <a:latin typeface="Comic Sans MS" pitchFamily="66" charset="0"/>
              </a:rPr>
              <a:t>ген 3</a:t>
            </a:r>
          </a:p>
        </p:txBody>
      </p:sp>
      <p:sp>
        <p:nvSpPr>
          <p:cNvPr id="20512" name="Rectangle 31"/>
          <p:cNvSpPr>
            <a:spLocks noChangeArrowheads="1"/>
          </p:cNvSpPr>
          <p:nvPr/>
        </p:nvSpPr>
        <p:spPr bwMode="auto">
          <a:xfrm>
            <a:off x="2590800" y="3962400"/>
            <a:ext cx="3048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13" name="Rectangle 32"/>
          <p:cNvSpPr>
            <a:spLocks noChangeArrowheads="1"/>
          </p:cNvSpPr>
          <p:nvPr/>
        </p:nvSpPr>
        <p:spPr bwMode="auto">
          <a:xfrm>
            <a:off x="2895600" y="3962400"/>
            <a:ext cx="152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14" name="Rectangle 33"/>
          <p:cNvSpPr>
            <a:spLocks noChangeArrowheads="1"/>
          </p:cNvSpPr>
          <p:nvPr/>
        </p:nvSpPr>
        <p:spPr bwMode="auto">
          <a:xfrm>
            <a:off x="3962400" y="3962400"/>
            <a:ext cx="3048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15" name="Rectangle 34"/>
          <p:cNvSpPr>
            <a:spLocks noChangeArrowheads="1"/>
          </p:cNvSpPr>
          <p:nvPr/>
        </p:nvSpPr>
        <p:spPr bwMode="auto">
          <a:xfrm>
            <a:off x="5638800" y="3962400"/>
            <a:ext cx="6096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16" name="Rectangle 35"/>
          <p:cNvSpPr>
            <a:spLocks noChangeArrowheads="1"/>
          </p:cNvSpPr>
          <p:nvPr/>
        </p:nvSpPr>
        <p:spPr bwMode="auto">
          <a:xfrm>
            <a:off x="3733800" y="3962400"/>
            <a:ext cx="2286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17" name="Rectangle 36"/>
          <p:cNvSpPr>
            <a:spLocks noChangeArrowheads="1"/>
          </p:cNvSpPr>
          <p:nvPr/>
        </p:nvSpPr>
        <p:spPr bwMode="auto">
          <a:xfrm>
            <a:off x="4267200" y="3962400"/>
            <a:ext cx="3048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18" name="Rectangle 37"/>
          <p:cNvSpPr>
            <a:spLocks noChangeArrowheads="1"/>
          </p:cNvSpPr>
          <p:nvPr/>
        </p:nvSpPr>
        <p:spPr bwMode="auto">
          <a:xfrm>
            <a:off x="2209800" y="3962400"/>
            <a:ext cx="3810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19" name="Rectangle 38"/>
          <p:cNvSpPr>
            <a:spLocks noChangeArrowheads="1"/>
          </p:cNvSpPr>
          <p:nvPr/>
        </p:nvSpPr>
        <p:spPr bwMode="auto">
          <a:xfrm>
            <a:off x="7391400" y="3962400"/>
            <a:ext cx="2286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20" name="Rectangle 39"/>
          <p:cNvSpPr>
            <a:spLocks noChangeArrowheads="1"/>
          </p:cNvSpPr>
          <p:nvPr/>
        </p:nvSpPr>
        <p:spPr bwMode="auto">
          <a:xfrm>
            <a:off x="6248400" y="3962400"/>
            <a:ext cx="11430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21" name="Rectangle 40"/>
          <p:cNvSpPr>
            <a:spLocks noChangeArrowheads="1"/>
          </p:cNvSpPr>
          <p:nvPr/>
        </p:nvSpPr>
        <p:spPr bwMode="auto">
          <a:xfrm>
            <a:off x="4572000" y="3962400"/>
            <a:ext cx="6096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22" name="Rectangle 41"/>
          <p:cNvSpPr>
            <a:spLocks noChangeArrowheads="1"/>
          </p:cNvSpPr>
          <p:nvPr/>
        </p:nvSpPr>
        <p:spPr bwMode="auto">
          <a:xfrm>
            <a:off x="7620000" y="3962400"/>
            <a:ext cx="3048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23" name="Rectangle 42"/>
          <p:cNvSpPr>
            <a:spLocks noChangeArrowheads="1"/>
          </p:cNvSpPr>
          <p:nvPr/>
        </p:nvSpPr>
        <p:spPr bwMode="auto">
          <a:xfrm>
            <a:off x="5181600" y="3962400"/>
            <a:ext cx="3048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24" name="Rectangle 43"/>
          <p:cNvSpPr>
            <a:spLocks noChangeArrowheads="1"/>
          </p:cNvSpPr>
          <p:nvPr/>
        </p:nvSpPr>
        <p:spPr bwMode="auto">
          <a:xfrm>
            <a:off x="3200400" y="3962400"/>
            <a:ext cx="3810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25" name="Rectangle 44"/>
          <p:cNvSpPr>
            <a:spLocks noChangeArrowheads="1"/>
          </p:cNvSpPr>
          <p:nvPr/>
        </p:nvSpPr>
        <p:spPr bwMode="auto">
          <a:xfrm>
            <a:off x="3048000" y="3962400"/>
            <a:ext cx="152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26" name="Text Box 45"/>
          <p:cNvSpPr txBox="1">
            <a:spLocks noChangeArrowheads="1"/>
          </p:cNvSpPr>
          <p:nvPr/>
        </p:nvSpPr>
        <p:spPr bwMode="auto">
          <a:xfrm>
            <a:off x="609600" y="3778250"/>
            <a:ext cx="1920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dirty="0" err="1">
                <a:latin typeface="Comic Sans MS" pitchFamily="66" charset="0"/>
              </a:rPr>
              <a:t>сумарна</a:t>
            </a:r>
            <a:endParaRPr lang="ru-RU" altLang="ru-RU" sz="1800" dirty="0">
              <a:latin typeface="Comic Sans MS" pitchFamily="66" charset="0"/>
            </a:endParaRPr>
          </a:p>
          <a:p>
            <a:r>
              <a:rPr lang="ru-RU" altLang="ru-RU" sz="1800" dirty="0">
                <a:latin typeface="Comic Sans MS" pitchFamily="66" charset="0"/>
              </a:rPr>
              <a:t>    </a:t>
            </a:r>
            <a:r>
              <a:rPr lang="ru-RU" altLang="ru-RU" sz="1800" dirty="0" err="1">
                <a:latin typeface="Comic Sans MS" pitchFamily="66" charset="0"/>
              </a:rPr>
              <a:t>мРНК</a:t>
            </a:r>
            <a:endParaRPr lang="ru-RU" altLang="ru-RU" sz="1800" dirty="0">
              <a:latin typeface="Comic Sans MS" pitchFamily="66" charset="0"/>
            </a:endParaRPr>
          </a:p>
        </p:txBody>
      </p:sp>
      <p:sp>
        <p:nvSpPr>
          <p:cNvPr id="20527" name="Rectangle 46"/>
          <p:cNvSpPr>
            <a:spLocks noChangeArrowheads="1"/>
          </p:cNvSpPr>
          <p:nvPr/>
        </p:nvSpPr>
        <p:spPr bwMode="auto">
          <a:xfrm>
            <a:off x="2590800" y="4800600"/>
            <a:ext cx="3048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28" name="Rectangle 47"/>
          <p:cNvSpPr>
            <a:spLocks noChangeArrowheads="1"/>
          </p:cNvSpPr>
          <p:nvPr/>
        </p:nvSpPr>
        <p:spPr bwMode="auto">
          <a:xfrm>
            <a:off x="2895600" y="4800600"/>
            <a:ext cx="152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29" name="Rectangle 48"/>
          <p:cNvSpPr>
            <a:spLocks noChangeArrowheads="1"/>
          </p:cNvSpPr>
          <p:nvPr/>
        </p:nvSpPr>
        <p:spPr bwMode="auto">
          <a:xfrm>
            <a:off x="3962400" y="4800600"/>
            <a:ext cx="3048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30" name="Rectangle 49"/>
          <p:cNvSpPr>
            <a:spLocks noChangeArrowheads="1"/>
          </p:cNvSpPr>
          <p:nvPr/>
        </p:nvSpPr>
        <p:spPr bwMode="auto">
          <a:xfrm>
            <a:off x="5638800" y="4800600"/>
            <a:ext cx="6096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31" name="Rectangle 50"/>
          <p:cNvSpPr>
            <a:spLocks noChangeArrowheads="1"/>
          </p:cNvSpPr>
          <p:nvPr/>
        </p:nvSpPr>
        <p:spPr bwMode="auto">
          <a:xfrm>
            <a:off x="3733800" y="4800600"/>
            <a:ext cx="2286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32" name="Rectangle 51"/>
          <p:cNvSpPr>
            <a:spLocks noChangeArrowheads="1"/>
          </p:cNvSpPr>
          <p:nvPr/>
        </p:nvSpPr>
        <p:spPr bwMode="auto">
          <a:xfrm>
            <a:off x="4267200" y="4800600"/>
            <a:ext cx="3048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33" name="Rectangle 52"/>
          <p:cNvSpPr>
            <a:spLocks noChangeArrowheads="1"/>
          </p:cNvSpPr>
          <p:nvPr/>
        </p:nvSpPr>
        <p:spPr bwMode="auto">
          <a:xfrm>
            <a:off x="2209800" y="4800600"/>
            <a:ext cx="3810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34" name="Rectangle 53"/>
          <p:cNvSpPr>
            <a:spLocks noChangeArrowheads="1"/>
          </p:cNvSpPr>
          <p:nvPr/>
        </p:nvSpPr>
        <p:spPr bwMode="auto">
          <a:xfrm>
            <a:off x="7391400" y="4800600"/>
            <a:ext cx="2286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35" name="Rectangle 54"/>
          <p:cNvSpPr>
            <a:spLocks noChangeArrowheads="1"/>
          </p:cNvSpPr>
          <p:nvPr/>
        </p:nvSpPr>
        <p:spPr bwMode="auto">
          <a:xfrm>
            <a:off x="6248400" y="4800600"/>
            <a:ext cx="11430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36" name="Rectangle 55"/>
          <p:cNvSpPr>
            <a:spLocks noChangeArrowheads="1"/>
          </p:cNvSpPr>
          <p:nvPr/>
        </p:nvSpPr>
        <p:spPr bwMode="auto">
          <a:xfrm>
            <a:off x="4572000" y="4800600"/>
            <a:ext cx="6096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37" name="Rectangle 56"/>
          <p:cNvSpPr>
            <a:spLocks noChangeArrowheads="1"/>
          </p:cNvSpPr>
          <p:nvPr/>
        </p:nvSpPr>
        <p:spPr bwMode="auto">
          <a:xfrm>
            <a:off x="7620000" y="4800600"/>
            <a:ext cx="3048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38" name="Rectangle 57"/>
          <p:cNvSpPr>
            <a:spLocks noChangeArrowheads="1"/>
          </p:cNvSpPr>
          <p:nvPr/>
        </p:nvSpPr>
        <p:spPr bwMode="auto">
          <a:xfrm>
            <a:off x="5181600" y="4800600"/>
            <a:ext cx="3048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39" name="Rectangle 58"/>
          <p:cNvSpPr>
            <a:spLocks noChangeArrowheads="1"/>
          </p:cNvSpPr>
          <p:nvPr/>
        </p:nvSpPr>
        <p:spPr bwMode="auto">
          <a:xfrm>
            <a:off x="3200400" y="4800600"/>
            <a:ext cx="3810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40" name="Rectangle 59"/>
          <p:cNvSpPr>
            <a:spLocks noChangeArrowheads="1"/>
          </p:cNvSpPr>
          <p:nvPr/>
        </p:nvSpPr>
        <p:spPr bwMode="auto">
          <a:xfrm>
            <a:off x="3048000" y="4800600"/>
            <a:ext cx="1524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41" name="Rectangle 60"/>
          <p:cNvSpPr>
            <a:spLocks noChangeArrowheads="1"/>
          </p:cNvSpPr>
          <p:nvPr/>
        </p:nvSpPr>
        <p:spPr bwMode="auto">
          <a:xfrm>
            <a:off x="2209800" y="4953000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42" name="Rectangle 61"/>
          <p:cNvSpPr>
            <a:spLocks noChangeArrowheads="1"/>
          </p:cNvSpPr>
          <p:nvPr/>
        </p:nvSpPr>
        <p:spPr bwMode="auto">
          <a:xfrm>
            <a:off x="3733800" y="4953000"/>
            <a:ext cx="17526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43" name="Rectangle 62"/>
          <p:cNvSpPr>
            <a:spLocks noChangeArrowheads="1"/>
          </p:cNvSpPr>
          <p:nvPr/>
        </p:nvSpPr>
        <p:spPr bwMode="auto">
          <a:xfrm>
            <a:off x="5638800" y="4953000"/>
            <a:ext cx="22860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44" name="Text Box 63"/>
          <p:cNvSpPr txBox="1">
            <a:spLocks noChangeArrowheads="1"/>
          </p:cNvSpPr>
          <p:nvPr/>
        </p:nvSpPr>
        <p:spPr bwMode="auto">
          <a:xfrm>
            <a:off x="609600" y="4616450"/>
            <a:ext cx="1692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dirty="0">
                <a:latin typeface="Comic Sans MS" pitchFamily="66" charset="0"/>
              </a:rPr>
              <a:t>РНК/ДНК</a:t>
            </a:r>
          </a:p>
          <a:p>
            <a:r>
              <a:rPr lang="ru-RU" altLang="ru-RU" sz="1800" dirty="0">
                <a:latin typeface="Comic Sans MS" pitchFamily="66" charset="0"/>
              </a:rPr>
              <a:t>  </a:t>
            </a:r>
            <a:r>
              <a:rPr lang="ru-RU" altLang="ru-RU" sz="1800" dirty="0" err="1">
                <a:latin typeface="Comic Sans MS" pitchFamily="66" charset="0"/>
              </a:rPr>
              <a:t>гібрид</a:t>
            </a:r>
            <a:endParaRPr lang="ru-RU" altLang="ru-RU" sz="1800" dirty="0">
              <a:latin typeface="Comic Sans MS" pitchFamily="66" charset="0"/>
            </a:endParaRPr>
          </a:p>
        </p:txBody>
      </p:sp>
      <p:sp>
        <p:nvSpPr>
          <p:cNvPr id="20545" name="Text Box 64"/>
          <p:cNvSpPr txBox="1">
            <a:spLocks noChangeArrowheads="1"/>
          </p:cNvSpPr>
          <p:nvPr/>
        </p:nvSpPr>
        <p:spPr bwMode="auto">
          <a:xfrm>
            <a:off x="228600" y="1295400"/>
            <a:ext cx="1173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dirty="0" err="1">
                <a:latin typeface="Comic Sans MS" pitchFamily="66" charset="0"/>
              </a:rPr>
              <a:t>геномна</a:t>
            </a:r>
            <a:r>
              <a:rPr lang="ru-RU" altLang="ru-RU" sz="1800" dirty="0">
                <a:latin typeface="Comic Sans MS" pitchFamily="66" charset="0"/>
              </a:rPr>
              <a:t> </a:t>
            </a:r>
          </a:p>
          <a:p>
            <a:r>
              <a:rPr lang="ru-RU" altLang="ru-RU" sz="1800" dirty="0">
                <a:latin typeface="Comic Sans MS" pitchFamily="66" charset="0"/>
              </a:rPr>
              <a:t>    ДНК</a:t>
            </a:r>
          </a:p>
        </p:txBody>
      </p:sp>
      <p:sp>
        <p:nvSpPr>
          <p:cNvPr id="20546" name="Line 65"/>
          <p:cNvSpPr>
            <a:spLocks noChangeShapeType="1"/>
          </p:cNvSpPr>
          <p:nvPr/>
        </p:nvSpPr>
        <p:spPr bwMode="auto">
          <a:xfrm>
            <a:off x="4495800" y="4267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4495800" y="4267200"/>
            <a:ext cx="3368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зворотня</a:t>
            </a:r>
            <a:r>
              <a:rPr lang="ru-RU" sz="1800" dirty="0"/>
              <a:t> </a:t>
            </a:r>
            <a:r>
              <a:rPr lang="ru-RU" sz="1800" dirty="0" err="1"/>
              <a:t>транскрипція</a:t>
            </a:r>
            <a:endParaRPr lang="ru-RU" sz="1800" dirty="0"/>
          </a:p>
        </p:txBody>
      </p:sp>
      <p:sp>
        <p:nvSpPr>
          <p:cNvPr id="20548" name="Line 67"/>
          <p:cNvSpPr>
            <a:spLocks noChangeShapeType="1"/>
          </p:cNvSpPr>
          <p:nvPr/>
        </p:nvSpPr>
        <p:spPr bwMode="auto">
          <a:xfrm>
            <a:off x="4495800" y="510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9" name="Rectangle 68"/>
          <p:cNvSpPr>
            <a:spLocks noChangeArrowheads="1"/>
          </p:cNvSpPr>
          <p:nvPr/>
        </p:nvSpPr>
        <p:spPr bwMode="auto">
          <a:xfrm>
            <a:off x="2209800" y="6016625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50" name="Rectangle 69"/>
          <p:cNvSpPr>
            <a:spLocks noChangeArrowheads="1"/>
          </p:cNvSpPr>
          <p:nvPr/>
        </p:nvSpPr>
        <p:spPr bwMode="auto">
          <a:xfrm>
            <a:off x="3733800" y="6019800"/>
            <a:ext cx="17526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51" name="Rectangle 70"/>
          <p:cNvSpPr>
            <a:spLocks noChangeArrowheads="1"/>
          </p:cNvSpPr>
          <p:nvPr/>
        </p:nvSpPr>
        <p:spPr bwMode="auto">
          <a:xfrm>
            <a:off x="5638800" y="6019800"/>
            <a:ext cx="22860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52" name="Rectangle 71"/>
          <p:cNvSpPr>
            <a:spLocks noChangeArrowheads="1"/>
          </p:cNvSpPr>
          <p:nvPr/>
        </p:nvSpPr>
        <p:spPr bwMode="auto">
          <a:xfrm>
            <a:off x="2209800" y="6172200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53" name="Rectangle 72"/>
          <p:cNvSpPr>
            <a:spLocks noChangeArrowheads="1"/>
          </p:cNvSpPr>
          <p:nvPr/>
        </p:nvSpPr>
        <p:spPr bwMode="auto">
          <a:xfrm>
            <a:off x="3733800" y="6172200"/>
            <a:ext cx="17526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54" name="Rectangle 73"/>
          <p:cNvSpPr>
            <a:spLocks noChangeArrowheads="1"/>
          </p:cNvSpPr>
          <p:nvPr/>
        </p:nvSpPr>
        <p:spPr bwMode="auto">
          <a:xfrm>
            <a:off x="5638800" y="6172200"/>
            <a:ext cx="22860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0555" name="Text Box 74"/>
          <p:cNvSpPr txBox="1">
            <a:spLocks noChangeArrowheads="1"/>
          </p:cNvSpPr>
          <p:nvPr/>
        </p:nvSpPr>
        <p:spPr bwMode="auto">
          <a:xfrm>
            <a:off x="457200" y="5683250"/>
            <a:ext cx="18293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dirty="0" err="1">
                <a:latin typeface="Comic Sans MS" pitchFamily="66" charset="0"/>
              </a:rPr>
              <a:t>Двуланцюгова</a:t>
            </a:r>
            <a:endParaRPr lang="ru-RU" altLang="ru-RU" sz="1800" dirty="0">
              <a:latin typeface="Comic Sans MS" pitchFamily="66" charset="0"/>
            </a:endParaRPr>
          </a:p>
          <a:p>
            <a:r>
              <a:rPr lang="ru-RU" altLang="ru-RU" sz="1800" dirty="0">
                <a:latin typeface="Comic Sans MS" pitchFamily="66" charset="0"/>
              </a:rPr>
              <a:t> </a:t>
            </a:r>
          </a:p>
          <a:p>
            <a:r>
              <a:rPr lang="ru-RU" altLang="ru-RU" sz="1800" dirty="0">
                <a:latin typeface="Comic Sans MS" pitchFamily="66" charset="0"/>
              </a:rPr>
              <a:t>       </a:t>
            </a:r>
            <a:r>
              <a:rPr lang="ru-RU" altLang="ru-RU" sz="1800" dirty="0" err="1">
                <a:latin typeface="Comic Sans MS" pitchFamily="66" charset="0"/>
              </a:rPr>
              <a:t>кДНК</a:t>
            </a:r>
            <a:endParaRPr lang="ru-RU" altLang="ru-RU" sz="1800" dirty="0">
              <a:latin typeface="Comic Sans MS" pitchFamily="66" charset="0"/>
            </a:endParaRPr>
          </a:p>
        </p:txBody>
      </p:sp>
      <p:sp>
        <p:nvSpPr>
          <p:cNvPr id="20556" name="Line 75"/>
          <p:cNvSpPr>
            <a:spLocks noChangeShapeType="1"/>
          </p:cNvSpPr>
          <p:nvPr/>
        </p:nvSpPr>
        <p:spPr bwMode="auto">
          <a:xfrm>
            <a:off x="44958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7" name="Text Box 76"/>
          <p:cNvSpPr txBox="1">
            <a:spLocks noChangeArrowheads="1"/>
          </p:cNvSpPr>
          <p:nvPr/>
        </p:nvSpPr>
        <p:spPr bwMode="auto">
          <a:xfrm>
            <a:off x="4648200" y="5029200"/>
            <a:ext cx="195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dirty="0" err="1">
                <a:latin typeface="Comic Sans MS" pitchFamily="66" charset="0"/>
              </a:rPr>
              <a:t>деградація</a:t>
            </a:r>
            <a:r>
              <a:rPr lang="ru-RU" altLang="ru-RU" sz="1800" dirty="0">
                <a:latin typeface="Comic Sans MS" pitchFamily="66" charset="0"/>
              </a:rPr>
              <a:t> РНК</a:t>
            </a:r>
          </a:p>
        </p:txBody>
      </p:sp>
      <p:sp>
        <p:nvSpPr>
          <p:cNvPr id="20558" name="Text Box 77"/>
          <p:cNvSpPr txBox="1">
            <a:spLocks noChangeArrowheads="1"/>
          </p:cNvSpPr>
          <p:nvPr/>
        </p:nvSpPr>
        <p:spPr bwMode="auto">
          <a:xfrm>
            <a:off x="4632325" y="5375275"/>
            <a:ext cx="34692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dirty="0">
                <a:latin typeface="Comic Sans MS" pitchFamily="66" charset="0"/>
              </a:rPr>
              <a:t>синтез второго </a:t>
            </a:r>
            <a:r>
              <a:rPr lang="ru-RU" altLang="ru-RU" sz="1800" dirty="0" err="1">
                <a:latin typeface="Comic Sans MS" pitchFamily="66" charset="0"/>
              </a:rPr>
              <a:t>ланцюга</a:t>
            </a:r>
            <a:r>
              <a:rPr lang="ru-RU" altLang="ru-RU" sz="1800" dirty="0">
                <a:latin typeface="Comic Sans MS" pitchFamily="66" charset="0"/>
              </a:rPr>
              <a:t> ДНК</a:t>
            </a:r>
          </a:p>
        </p:txBody>
      </p:sp>
      <p:sp>
        <p:nvSpPr>
          <p:cNvPr id="20559" name="Line 78"/>
          <p:cNvSpPr>
            <a:spLocks noChangeShapeType="1"/>
          </p:cNvSpPr>
          <p:nvPr/>
        </p:nvSpPr>
        <p:spPr bwMode="auto">
          <a:xfrm>
            <a:off x="4495800" y="20256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0" name="Text Box 79"/>
          <p:cNvSpPr txBox="1">
            <a:spLocks noChangeArrowheads="1"/>
          </p:cNvSpPr>
          <p:nvPr/>
        </p:nvSpPr>
        <p:spPr bwMode="auto">
          <a:xfrm>
            <a:off x="4498975" y="2146300"/>
            <a:ext cx="1710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dirty="0" err="1">
                <a:latin typeface="Comic Sans MS" pitchFamily="66" charset="0"/>
              </a:rPr>
              <a:t>транскрипція</a:t>
            </a:r>
            <a:r>
              <a:rPr lang="ru-RU" altLang="ru-RU" sz="1800" dirty="0">
                <a:latin typeface="Comic Sans MS" pitchFamily="66" charset="0"/>
              </a:rPr>
              <a:t> </a:t>
            </a:r>
          </a:p>
          <a:p>
            <a:r>
              <a:rPr lang="ru-RU" altLang="ru-RU" sz="1800" dirty="0" err="1">
                <a:latin typeface="Comic Sans MS" pitchFamily="66" charset="0"/>
              </a:rPr>
              <a:t>сплайсінг</a:t>
            </a:r>
            <a:endParaRPr lang="ru-RU" altLang="ru-RU" sz="1800" dirty="0">
              <a:latin typeface="Comic Sans MS" pitchFamily="66" charset="0"/>
            </a:endParaRPr>
          </a:p>
        </p:txBody>
      </p:sp>
      <p:sp>
        <p:nvSpPr>
          <p:cNvPr id="20561" name="Line 80"/>
          <p:cNvSpPr>
            <a:spLocks noChangeShapeType="1"/>
          </p:cNvSpPr>
          <p:nvPr/>
        </p:nvSpPr>
        <p:spPr bwMode="auto">
          <a:xfrm>
            <a:off x="44958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2" name="Line 81"/>
          <p:cNvSpPr>
            <a:spLocks noChangeShapeType="1"/>
          </p:cNvSpPr>
          <p:nvPr/>
        </p:nvSpPr>
        <p:spPr bwMode="auto">
          <a:xfrm>
            <a:off x="4495800" y="25590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3" name="Text Box 83"/>
          <p:cNvSpPr txBox="1">
            <a:spLocks noChangeArrowheads="1"/>
          </p:cNvSpPr>
          <p:nvPr/>
        </p:nvSpPr>
        <p:spPr bwMode="auto">
          <a:xfrm>
            <a:off x="4511675" y="3124200"/>
            <a:ext cx="2364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dirty="0" err="1">
                <a:latin typeface="Comic Sans MS" pitchFamily="66" charset="0"/>
              </a:rPr>
              <a:t>виділення</a:t>
            </a: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мРНК</a:t>
            </a:r>
            <a:r>
              <a:rPr lang="ru-RU" altLang="ru-RU" sz="1800" dirty="0">
                <a:latin typeface="Comic Sans MS" pitchFamily="66" charset="0"/>
              </a:rPr>
              <a:t> на </a:t>
            </a:r>
          </a:p>
          <a:p>
            <a:r>
              <a:rPr lang="ru-RU" altLang="ru-RU" sz="1800" dirty="0" err="1">
                <a:latin typeface="Comic Sans MS" pitchFamily="66" charset="0"/>
              </a:rPr>
              <a:t>оліго</a:t>
            </a:r>
            <a:r>
              <a:rPr lang="ru-RU" altLang="ru-RU" sz="1800" dirty="0">
                <a:latin typeface="Comic Sans MS" pitchFamily="66" charset="0"/>
              </a:rPr>
              <a:t>-</a:t>
            </a:r>
            <a:r>
              <a:rPr lang="en-US" altLang="ru-RU" sz="1800" dirty="0" err="1">
                <a:latin typeface="Comic Sans MS" pitchFamily="66" charset="0"/>
              </a:rPr>
              <a:t>dT</a:t>
            </a:r>
            <a:r>
              <a:rPr lang="en-US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носії</a:t>
            </a:r>
            <a:endParaRPr lang="ru-RU" altLang="ru-RU" sz="1800" dirty="0">
              <a:latin typeface="Comic Sans MS" pitchFamily="66" charset="0"/>
            </a:endParaRPr>
          </a:p>
        </p:txBody>
      </p:sp>
      <p:sp>
        <p:nvSpPr>
          <p:cNvPr id="20564" name="Text Box 84"/>
          <p:cNvSpPr txBox="1">
            <a:spLocks noChangeArrowheads="1"/>
          </p:cNvSpPr>
          <p:nvPr/>
        </p:nvSpPr>
        <p:spPr bwMode="auto">
          <a:xfrm>
            <a:off x="381000" y="685800"/>
            <a:ext cx="450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dirty="0" err="1">
                <a:latin typeface="Comic Sans MS" pitchFamily="66" charset="0"/>
              </a:rPr>
              <a:t>кДНК</a:t>
            </a:r>
            <a:r>
              <a:rPr lang="ru-RU" altLang="ru-RU" sz="1800" dirty="0">
                <a:latin typeface="Comic Sans MS" pitchFamily="66" charset="0"/>
              </a:rPr>
              <a:t> (</a:t>
            </a:r>
            <a:r>
              <a:rPr lang="en-US" altLang="ru-RU" sz="1800" dirty="0" err="1">
                <a:latin typeface="Comic Sans MS" pitchFamily="66" charset="0"/>
              </a:rPr>
              <a:t>cDNA</a:t>
            </a:r>
            <a:r>
              <a:rPr lang="en-US" altLang="ru-RU" sz="1800" dirty="0">
                <a:latin typeface="Comic Sans MS" pitchFamily="66" charset="0"/>
              </a:rPr>
              <a:t>) – </a:t>
            </a:r>
            <a:r>
              <a:rPr lang="ru-RU" altLang="ru-RU" sz="1800" dirty="0">
                <a:latin typeface="Comic Sans MS" pitchFamily="66" charset="0"/>
              </a:rPr>
              <a:t>комплементарна ДНК </a:t>
            </a:r>
          </a:p>
        </p:txBody>
      </p:sp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696913" y="2638425"/>
            <a:ext cx="9156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000" dirty="0">
                <a:solidFill>
                  <a:schemeClr val="accent2"/>
                </a:solidFill>
                <a:latin typeface="Comic Sans MS" pitchFamily="66" charset="0"/>
              </a:rPr>
              <a:t>В </a:t>
            </a:r>
            <a:r>
              <a:rPr lang="ru-RU" altLang="ru-RU" sz="2000" dirty="0" err="1">
                <a:solidFill>
                  <a:schemeClr val="accent2"/>
                </a:solidFill>
                <a:latin typeface="Comic Sans MS" pitchFamily="66" charset="0"/>
              </a:rPr>
              <a:t>ядрі</a:t>
            </a:r>
            <a:endParaRPr lang="ru-RU" altLang="ru-RU" sz="2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0566" name="Text Box 86"/>
          <p:cNvSpPr txBox="1">
            <a:spLocks noChangeArrowheads="1"/>
          </p:cNvSpPr>
          <p:nvPr/>
        </p:nvSpPr>
        <p:spPr bwMode="auto">
          <a:xfrm>
            <a:off x="669925" y="3109913"/>
            <a:ext cx="110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ru-RU" sz="2000">
                <a:solidFill>
                  <a:schemeClr val="accent2"/>
                </a:solidFill>
                <a:latin typeface="Comic Sans MS" pitchFamily="66" charset="0"/>
              </a:rPr>
              <a:t>In vitro</a:t>
            </a:r>
            <a:endParaRPr lang="ru-RU" altLang="ru-RU" sz="20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4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743200" y="914400"/>
            <a:ext cx="1371600" cy="74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267200" y="917575"/>
            <a:ext cx="17526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172200" y="917575"/>
            <a:ext cx="22860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743200" y="1066800"/>
            <a:ext cx="1371600" cy="76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267200" y="1069975"/>
            <a:ext cx="17526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172200" y="1069975"/>
            <a:ext cx="22860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66725" y="692150"/>
            <a:ext cx="309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 dirty="0" err="1"/>
              <a:t>кДНК</a:t>
            </a:r>
            <a:r>
              <a:rPr lang="en-US" altLang="ru-RU" sz="1800" dirty="0"/>
              <a:t> </a:t>
            </a:r>
            <a:r>
              <a:rPr lang="ru-RU" altLang="ru-RU" sz="1800" dirty="0"/>
              <a:t>с «</a:t>
            </a:r>
            <a:r>
              <a:rPr lang="ru-RU" altLang="ru-RU" sz="1800" dirty="0" err="1"/>
              <a:t>тупими</a:t>
            </a:r>
            <a:r>
              <a:rPr lang="ru-RU" altLang="ru-RU" sz="1800" dirty="0"/>
              <a:t>»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82600" y="914400"/>
            <a:ext cx="10711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dirty="0" err="1">
                <a:latin typeface="Comic Sans MS" pitchFamily="66" charset="0"/>
              </a:rPr>
              <a:t>кінцями</a:t>
            </a:r>
            <a:endParaRPr lang="ru-RU" altLang="ru-RU" sz="1800" dirty="0">
              <a:latin typeface="Comic Sans MS" pitchFamily="66" charset="0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5105400" y="144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334000" y="1317625"/>
            <a:ext cx="3341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ru-RU" altLang="ru-RU" sz="1800" dirty="0" err="1"/>
              <a:t>Приєднання</a:t>
            </a:r>
            <a:r>
              <a:rPr lang="ru-RU" altLang="ru-RU" sz="1800" dirty="0"/>
              <a:t> </a:t>
            </a:r>
            <a:r>
              <a:rPr lang="ru-RU" altLang="ru-RU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«</a:t>
            </a:r>
            <a:r>
              <a:rPr lang="ru-RU" altLang="ru-RU" sz="1800" dirty="0"/>
              <a:t>липких</a:t>
            </a:r>
            <a:r>
              <a:rPr lang="ru-RU" altLang="ru-RU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»</a:t>
            </a:r>
          </a:p>
          <a:p>
            <a:pPr eaLnBrk="1" hangingPunct="1">
              <a:defRPr/>
            </a:pPr>
            <a:r>
              <a:rPr lang="ru-RU" altLang="ru-RU" sz="1800" dirty="0" err="1"/>
              <a:t>кінців</a:t>
            </a:r>
            <a:r>
              <a:rPr lang="ru-RU" altLang="ru-RU" sz="1800" dirty="0"/>
              <a:t> 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828800" y="2057400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3733800" y="2060575"/>
            <a:ext cx="17526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019800" y="2060575"/>
            <a:ext cx="22860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1828800" y="2209800"/>
            <a:ext cx="1371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3733800" y="2212975"/>
            <a:ext cx="1752600" cy="76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6019800" y="2212975"/>
            <a:ext cx="2286000" cy="76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3200400" y="2057400"/>
            <a:ext cx="152400" cy="762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676400" y="2209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3657600" y="2209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5867400" y="2209800"/>
            <a:ext cx="152400" cy="76200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5486400" y="2057400"/>
            <a:ext cx="152400" cy="762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8305800" y="2057400"/>
            <a:ext cx="152400" cy="762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2400"/>
          </a:p>
        </p:txBody>
      </p:sp>
      <p:sp>
        <p:nvSpPr>
          <p:cNvPr id="21528" name="AutoShape 25"/>
          <p:cNvSpPr>
            <a:spLocks noChangeArrowheads="1"/>
          </p:cNvSpPr>
          <p:nvPr/>
        </p:nvSpPr>
        <p:spPr bwMode="auto">
          <a:xfrm>
            <a:off x="2514600" y="4343400"/>
            <a:ext cx="844550" cy="76041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51" y="10800"/>
                </a:moveTo>
                <a:cubicBezTo>
                  <a:pt x="951" y="16239"/>
                  <a:pt x="5361" y="20649"/>
                  <a:pt x="10800" y="20649"/>
                </a:cubicBezTo>
                <a:cubicBezTo>
                  <a:pt x="16239" y="20649"/>
                  <a:pt x="20649" y="16239"/>
                  <a:pt x="20649" y="10800"/>
                </a:cubicBezTo>
                <a:cubicBezTo>
                  <a:pt x="20649" y="5361"/>
                  <a:pt x="16239" y="951"/>
                  <a:pt x="10800" y="951"/>
                </a:cubicBezTo>
                <a:cubicBezTo>
                  <a:pt x="5361" y="951"/>
                  <a:pt x="951" y="5361"/>
                  <a:pt x="951" y="10800"/>
                </a:cubicBez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29" name="AutoShape 27"/>
          <p:cNvSpPr>
            <a:spLocks noChangeArrowheads="1"/>
          </p:cNvSpPr>
          <p:nvPr/>
        </p:nvSpPr>
        <p:spPr bwMode="auto">
          <a:xfrm>
            <a:off x="4800600" y="4191000"/>
            <a:ext cx="10668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92" y="10800"/>
                </a:moveTo>
                <a:cubicBezTo>
                  <a:pt x="592" y="16438"/>
                  <a:pt x="5162" y="21008"/>
                  <a:pt x="10800" y="21008"/>
                </a:cubicBezTo>
                <a:cubicBezTo>
                  <a:pt x="16438" y="21008"/>
                  <a:pt x="21008" y="16438"/>
                  <a:pt x="21008" y="10800"/>
                </a:cubicBezTo>
                <a:cubicBezTo>
                  <a:pt x="21008" y="5162"/>
                  <a:pt x="16438" y="592"/>
                  <a:pt x="10800" y="592"/>
                </a:cubicBezTo>
                <a:cubicBezTo>
                  <a:pt x="5162" y="592"/>
                  <a:pt x="592" y="5162"/>
                  <a:pt x="592" y="10800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0" name="AutoShape 29"/>
          <p:cNvSpPr>
            <a:spLocks noChangeArrowheads="1"/>
          </p:cNvSpPr>
          <p:nvPr/>
        </p:nvSpPr>
        <p:spPr bwMode="auto">
          <a:xfrm>
            <a:off x="7086600" y="3962400"/>
            <a:ext cx="1295400" cy="1219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04" y="10800"/>
                </a:moveTo>
                <a:cubicBezTo>
                  <a:pt x="704" y="16376"/>
                  <a:pt x="5224" y="20896"/>
                  <a:pt x="10800" y="20896"/>
                </a:cubicBezTo>
                <a:cubicBezTo>
                  <a:pt x="16376" y="20896"/>
                  <a:pt x="20896" y="16376"/>
                  <a:pt x="20896" y="10800"/>
                </a:cubicBezTo>
                <a:cubicBezTo>
                  <a:pt x="20896" y="5224"/>
                  <a:pt x="16376" y="704"/>
                  <a:pt x="10800" y="704"/>
                </a:cubicBezTo>
                <a:cubicBezTo>
                  <a:pt x="5224" y="704"/>
                  <a:pt x="704" y="5224"/>
                  <a:pt x="704" y="10800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1" name="Text Box 30"/>
          <p:cNvSpPr txBox="1">
            <a:spLocks noChangeArrowheads="1"/>
          </p:cNvSpPr>
          <p:nvPr/>
        </p:nvSpPr>
        <p:spPr bwMode="auto">
          <a:xfrm>
            <a:off x="5029200" y="2590800"/>
            <a:ext cx="21723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dirty="0" err="1">
                <a:latin typeface="Comic Sans MS" pitchFamily="66" charset="0"/>
              </a:rPr>
              <a:t>лігірування</a:t>
            </a:r>
            <a:r>
              <a:rPr lang="ru-RU" altLang="ru-RU" sz="1800" dirty="0">
                <a:latin typeface="Comic Sans MS" pitchFamily="66" charset="0"/>
              </a:rPr>
              <a:t> в </a:t>
            </a:r>
          </a:p>
          <a:p>
            <a:r>
              <a:rPr lang="ru-RU" altLang="ru-RU" sz="1800" dirty="0" err="1">
                <a:latin typeface="Comic Sans MS" pitchFamily="66" charset="0"/>
              </a:rPr>
              <a:t>розрізаний</a:t>
            </a:r>
            <a:r>
              <a:rPr lang="ru-RU" altLang="ru-RU" sz="1800" dirty="0">
                <a:latin typeface="Comic Sans MS" pitchFamily="66" charset="0"/>
              </a:rPr>
              <a:t> вектор</a:t>
            </a:r>
          </a:p>
        </p:txBody>
      </p:sp>
      <p:sp>
        <p:nvSpPr>
          <p:cNvPr id="21532" name="AutoShape 31"/>
          <p:cNvSpPr>
            <a:spLocks noChangeArrowheads="1"/>
          </p:cNvSpPr>
          <p:nvPr/>
        </p:nvSpPr>
        <p:spPr bwMode="auto">
          <a:xfrm rot="54436">
            <a:off x="2517775" y="4343400"/>
            <a:ext cx="838200" cy="762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665 w 21600"/>
              <a:gd name="T13" fmla="*/ 0 h 21600"/>
              <a:gd name="T14" fmla="*/ 20935 w 21600"/>
              <a:gd name="T15" fmla="*/ 74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703" y="5398"/>
                </a:moveTo>
                <a:cubicBezTo>
                  <a:pt x="4508" y="2692"/>
                  <a:pt x="7546" y="1066"/>
                  <a:pt x="10800" y="1067"/>
                </a:cubicBezTo>
                <a:cubicBezTo>
                  <a:pt x="14053" y="1067"/>
                  <a:pt x="17091" y="2692"/>
                  <a:pt x="18896" y="5398"/>
                </a:cubicBezTo>
                <a:lnTo>
                  <a:pt x="19784" y="4806"/>
                </a:lnTo>
                <a:cubicBezTo>
                  <a:pt x="17780" y="1803"/>
                  <a:pt x="14409" y="-1"/>
                  <a:pt x="10799" y="0"/>
                </a:cubicBezTo>
                <a:cubicBezTo>
                  <a:pt x="7190" y="0"/>
                  <a:pt x="3819" y="1803"/>
                  <a:pt x="1815" y="4806"/>
                </a:cubicBezTo>
                <a:lnTo>
                  <a:pt x="2703" y="539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3" name="AutoShape 32"/>
          <p:cNvSpPr>
            <a:spLocks noChangeArrowheads="1"/>
          </p:cNvSpPr>
          <p:nvPr/>
        </p:nvSpPr>
        <p:spPr bwMode="auto">
          <a:xfrm>
            <a:off x="4800600" y="4191000"/>
            <a:ext cx="1066800" cy="990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40 w 21600"/>
              <a:gd name="T13" fmla="*/ 0 h 21600"/>
              <a:gd name="T14" fmla="*/ 21460 w 21600"/>
              <a:gd name="T15" fmla="*/ 916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67" y="6709"/>
                </a:moveTo>
                <a:cubicBezTo>
                  <a:pt x="3091" y="3003"/>
                  <a:pt x="6754" y="609"/>
                  <a:pt x="10800" y="610"/>
                </a:cubicBezTo>
                <a:cubicBezTo>
                  <a:pt x="14845" y="610"/>
                  <a:pt x="18508" y="3003"/>
                  <a:pt x="20132" y="6709"/>
                </a:cubicBezTo>
                <a:lnTo>
                  <a:pt x="20691" y="6464"/>
                </a:lnTo>
                <a:cubicBezTo>
                  <a:pt x="18969" y="2536"/>
                  <a:pt x="15088" y="-1"/>
                  <a:pt x="10799" y="0"/>
                </a:cubicBezTo>
                <a:cubicBezTo>
                  <a:pt x="6511" y="0"/>
                  <a:pt x="2630" y="2536"/>
                  <a:pt x="908" y="6464"/>
                </a:cubicBezTo>
                <a:lnTo>
                  <a:pt x="1467" y="670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4" name="AutoShape 33"/>
          <p:cNvSpPr>
            <a:spLocks noChangeArrowheads="1"/>
          </p:cNvSpPr>
          <p:nvPr/>
        </p:nvSpPr>
        <p:spPr bwMode="auto">
          <a:xfrm>
            <a:off x="7086600" y="3962400"/>
            <a:ext cx="1295400" cy="11636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3" y="10800"/>
                </a:moveTo>
                <a:cubicBezTo>
                  <a:pt x="743" y="5245"/>
                  <a:pt x="5245" y="743"/>
                  <a:pt x="10800" y="743"/>
                </a:cubicBezTo>
                <a:cubicBezTo>
                  <a:pt x="16354" y="742"/>
                  <a:pt x="20856" y="5245"/>
                  <a:pt x="20857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743" y="108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5" name="AutoShape 34"/>
          <p:cNvSpPr>
            <a:spLocks noChangeArrowheads="1"/>
          </p:cNvSpPr>
          <p:nvPr/>
        </p:nvSpPr>
        <p:spPr bwMode="auto">
          <a:xfrm>
            <a:off x="4114800" y="2667000"/>
            <a:ext cx="6858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23" y="10800"/>
                </a:moveTo>
                <a:cubicBezTo>
                  <a:pt x="1023" y="16200"/>
                  <a:pt x="5400" y="20577"/>
                  <a:pt x="10800" y="20577"/>
                </a:cubicBezTo>
                <a:cubicBezTo>
                  <a:pt x="16200" y="20577"/>
                  <a:pt x="20577" y="16200"/>
                  <a:pt x="20577" y="10800"/>
                </a:cubicBezTo>
                <a:cubicBezTo>
                  <a:pt x="20577" y="5400"/>
                  <a:pt x="16200" y="1023"/>
                  <a:pt x="10800" y="1023"/>
                </a:cubicBezTo>
                <a:cubicBezTo>
                  <a:pt x="5400" y="1023"/>
                  <a:pt x="1023" y="5400"/>
                  <a:pt x="1023" y="1080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6" name="AutoShape 35"/>
          <p:cNvSpPr>
            <a:spLocks noChangeArrowheads="1"/>
          </p:cNvSpPr>
          <p:nvPr/>
        </p:nvSpPr>
        <p:spPr bwMode="auto">
          <a:xfrm>
            <a:off x="3733800" y="2667000"/>
            <a:ext cx="1447800" cy="1143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8561 w 21600"/>
              <a:gd name="T13" fmla="*/ 0 h 21600"/>
              <a:gd name="T14" fmla="*/ 13039 w 21600"/>
              <a:gd name="T15" fmla="*/ 89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208" y="690"/>
                </a:moveTo>
                <a:cubicBezTo>
                  <a:pt x="10405" y="678"/>
                  <a:pt x="10602" y="672"/>
                  <a:pt x="10800" y="673"/>
                </a:cubicBezTo>
                <a:cubicBezTo>
                  <a:pt x="10997" y="673"/>
                  <a:pt x="11194" y="678"/>
                  <a:pt x="11391" y="690"/>
                </a:cubicBezTo>
                <a:lnTo>
                  <a:pt x="11431" y="18"/>
                </a:lnTo>
                <a:cubicBezTo>
                  <a:pt x="11221" y="6"/>
                  <a:pt x="11010" y="-1"/>
                  <a:pt x="10799" y="0"/>
                </a:cubicBezTo>
                <a:cubicBezTo>
                  <a:pt x="10589" y="0"/>
                  <a:pt x="10378" y="6"/>
                  <a:pt x="10168" y="18"/>
                </a:cubicBezTo>
                <a:lnTo>
                  <a:pt x="10208" y="69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05" name="AutoShape 37"/>
          <p:cNvSpPr>
            <a:spLocks noChangeArrowheads="1"/>
          </p:cNvSpPr>
          <p:nvPr/>
        </p:nvSpPr>
        <p:spPr bwMode="auto">
          <a:xfrm>
            <a:off x="7086600" y="5638800"/>
            <a:ext cx="1447800" cy="609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800">
                <a:solidFill>
                  <a:schemeClr val="bg1"/>
                </a:solidFill>
              </a:rPr>
              <a:t>ген 3</a:t>
            </a:r>
          </a:p>
        </p:txBody>
      </p:sp>
      <p:sp>
        <p:nvSpPr>
          <p:cNvPr id="21538" name="Freeform 38"/>
          <p:cNvSpPr>
            <a:spLocks/>
          </p:cNvSpPr>
          <p:nvPr/>
        </p:nvSpPr>
        <p:spPr bwMode="auto">
          <a:xfrm>
            <a:off x="6324600" y="5867400"/>
            <a:ext cx="762000" cy="76200"/>
          </a:xfrm>
          <a:custGeom>
            <a:avLst/>
            <a:gdLst>
              <a:gd name="T0" fmla="*/ 2147483647 w 624"/>
              <a:gd name="T1" fmla="*/ 2147483647 h 48"/>
              <a:gd name="T2" fmla="*/ 2147483647 w 624"/>
              <a:gd name="T3" fmla="*/ 0 h 48"/>
              <a:gd name="T4" fmla="*/ 2147483647 w 624"/>
              <a:gd name="T5" fmla="*/ 2147483647 h 48"/>
              <a:gd name="T6" fmla="*/ 2147483647 w 624"/>
              <a:gd name="T7" fmla="*/ 0 h 48"/>
              <a:gd name="T8" fmla="*/ 2147483647 w 624"/>
              <a:gd name="T9" fmla="*/ 2147483647 h 48"/>
              <a:gd name="T10" fmla="*/ 2147483647 w 624"/>
              <a:gd name="T11" fmla="*/ 0 h 48"/>
              <a:gd name="T12" fmla="*/ 2147483647 w 624"/>
              <a:gd name="T13" fmla="*/ 2147483647 h 48"/>
              <a:gd name="T14" fmla="*/ 2147483647 w 624"/>
              <a:gd name="T15" fmla="*/ 0 h 48"/>
              <a:gd name="T16" fmla="*/ 0 w 624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24"/>
              <a:gd name="T28" fmla="*/ 0 h 48"/>
              <a:gd name="T29" fmla="*/ 624 w 624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24" h="48">
                <a:moveTo>
                  <a:pt x="624" y="48"/>
                </a:moveTo>
                <a:cubicBezTo>
                  <a:pt x="588" y="24"/>
                  <a:pt x="552" y="0"/>
                  <a:pt x="528" y="0"/>
                </a:cubicBezTo>
                <a:cubicBezTo>
                  <a:pt x="504" y="0"/>
                  <a:pt x="504" y="48"/>
                  <a:pt x="480" y="48"/>
                </a:cubicBezTo>
                <a:cubicBezTo>
                  <a:pt x="456" y="48"/>
                  <a:pt x="408" y="0"/>
                  <a:pt x="384" y="0"/>
                </a:cubicBezTo>
                <a:cubicBezTo>
                  <a:pt x="360" y="0"/>
                  <a:pt x="352" y="48"/>
                  <a:pt x="336" y="48"/>
                </a:cubicBezTo>
                <a:cubicBezTo>
                  <a:pt x="320" y="48"/>
                  <a:pt x="312" y="0"/>
                  <a:pt x="288" y="0"/>
                </a:cubicBezTo>
                <a:cubicBezTo>
                  <a:pt x="264" y="0"/>
                  <a:pt x="216" y="48"/>
                  <a:pt x="192" y="48"/>
                </a:cubicBezTo>
                <a:cubicBezTo>
                  <a:pt x="168" y="48"/>
                  <a:pt x="176" y="0"/>
                  <a:pt x="144" y="0"/>
                </a:cubicBezTo>
                <a:cubicBezTo>
                  <a:pt x="112" y="0"/>
                  <a:pt x="56" y="24"/>
                  <a:pt x="0" y="4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7" name="AutoShape 39"/>
          <p:cNvSpPr>
            <a:spLocks noChangeArrowheads="1"/>
          </p:cNvSpPr>
          <p:nvPr/>
        </p:nvSpPr>
        <p:spPr bwMode="auto">
          <a:xfrm>
            <a:off x="4648200" y="5638800"/>
            <a:ext cx="1447800" cy="609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1540" name="Freeform 40"/>
          <p:cNvSpPr>
            <a:spLocks/>
          </p:cNvSpPr>
          <p:nvPr/>
        </p:nvSpPr>
        <p:spPr bwMode="auto">
          <a:xfrm>
            <a:off x="3810000" y="5867400"/>
            <a:ext cx="838200" cy="76200"/>
          </a:xfrm>
          <a:custGeom>
            <a:avLst/>
            <a:gdLst>
              <a:gd name="T0" fmla="*/ 2147483647 w 624"/>
              <a:gd name="T1" fmla="*/ 2147483647 h 48"/>
              <a:gd name="T2" fmla="*/ 2147483647 w 624"/>
              <a:gd name="T3" fmla="*/ 0 h 48"/>
              <a:gd name="T4" fmla="*/ 2147483647 w 624"/>
              <a:gd name="T5" fmla="*/ 2147483647 h 48"/>
              <a:gd name="T6" fmla="*/ 2147483647 w 624"/>
              <a:gd name="T7" fmla="*/ 0 h 48"/>
              <a:gd name="T8" fmla="*/ 2147483647 w 624"/>
              <a:gd name="T9" fmla="*/ 2147483647 h 48"/>
              <a:gd name="T10" fmla="*/ 2147483647 w 624"/>
              <a:gd name="T11" fmla="*/ 0 h 48"/>
              <a:gd name="T12" fmla="*/ 2147483647 w 624"/>
              <a:gd name="T13" fmla="*/ 2147483647 h 48"/>
              <a:gd name="T14" fmla="*/ 2147483647 w 624"/>
              <a:gd name="T15" fmla="*/ 0 h 48"/>
              <a:gd name="T16" fmla="*/ 0 w 624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24"/>
              <a:gd name="T28" fmla="*/ 0 h 48"/>
              <a:gd name="T29" fmla="*/ 624 w 624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24" h="48">
                <a:moveTo>
                  <a:pt x="624" y="48"/>
                </a:moveTo>
                <a:cubicBezTo>
                  <a:pt x="588" y="24"/>
                  <a:pt x="552" y="0"/>
                  <a:pt x="528" y="0"/>
                </a:cubicBezTo>
                <a:cubicBezTo>
                  <a:pt x="504" y="0"/>
                  <a:pt x="504" y="48"/>
                  <a:pt x="480" y="48"/>
                </a:cubicBezTo>
                <a:cubicBezTo>
                  <a:pt x="456" y="48"/>
                  <a:pt x="408" y="0"/>
                  <a:pt x="384" y="0"/>
                </a:cubicBezTo>
                <a:cubicBezTo>
                  <a:pt x="360" y="0"/>
                  <a:pt x="352" y="48"/>
                  <a:pt x="336" y="48"/>
                </a:cubicBezTo>
                <a:cubicBezTo>
                  <a:pt x="320" y="48"/>
                  <a:pt x="312" y="0"/>
                  <a:pt x="288" y="0"/>
                </a:cubicBezTo>
                <a:cubicBezTo>
                  <a:pt x="264" y="0"/>
                  <a:pt x="216" y="48"/>
                  <a:pt x="192" y="48"/>
                </a:cubicBezTo>
                <a:cubicBezTo>
                  <a:pt x="168" y="48"/>
                  <a:pt x="176" y="0"/>
                  <a:pt x="144" y="0"/>
                </a:cubicBezTo>
                <a:cubicBezTo>
                  <a:pt x="112" y="0"/>
                  <a:pt x="56" y="24"/>
                  <a:pt x="0" y="4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9" name="AutoShape 41"/>
          <p:cNvSpPr>
            <a:spLocks noChangeArrowheads="1"/>
          </p:cNvSpPr>
          <p:nvPr/>
        </p:nvSpPr>
        <p:spPr bwMode="auto">
          <a:xfrm>
            <a:off x="2268538" y="5661025"/>
            <a:ext cx="1371600" cy="609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1542" name="Freeform 42"/>
          <p:cNvSpPr>
            <a:spLocks/>
          </p:cNvSpPr>
          <p:nvPr/>
        </p:nvSpPr>
        <p:spPr bwMode="auto">
          <a:xfrm>
            <a:off x="1600200" y="5867400"/>
            <a:ext cx="685800" cy="74613"/>
          </a:xfrm>
          <a:custGeom>
            <a:avLst/>
            <a:gdLst>
              <a:gd name="T0" fmla="*/ 2147483647 w 624"/>
              <a:gd name="T1" fmla="*/ 2147483647 h 48"/>
              <a:gd name="T2" fmla="*/ 2147483647 w 624"/>
              <a:gd name="T3" fmla="*/ 0 h 48"/>
              <a:gd name="T4" fmla="*/ 2147483647 w 624"/>
              <a:gd name="T5" fmla="*/ 2147483647 h 48"/>
              <a:gd name="T6" fmla="*/ 2147483647 w 624"/>
              <a:gd name="T7" fmla="*/ 0 h 48"/>
              <a:gd name="T8" fmla="*/ 2147483647 w 624"/>
              <a:gd name="T9" fmla="*/ 2147483647 h 48"/>
              <a:gd name="T10" fmla="*/ 2147483647 w 624"/>
              <a:gd name="T11" fmla="*/ 0 h 48"/>
              <a:gd name="T12" fmla="*/ 2147483647 w 624"/>
              <a:gd name="T13" fmla="*/ 2147483647 h 48"/>
              <a:gd name="T14" fmla="*/ 2147483647 w 624"/>
              <a:gd name="T15" fmla="*/ 0 h 48"/>
              <a:gd name="T16" fmla="*/ 0 w 624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24"/>
              <a:gd name="T28" fmla="*/ 0 h 48"/>
              <a:gd name="T29" fmla="*/ 624 w 624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24" h="48">
                <a:moveTo>
                  <a:pt x="624" y="48"/>
                </a:moveTo>
                <a:cubicBezTo>
                  <a:pt x="588" y="24"/>
                  <a:pt x="552" y="0"/>
                  <a:pt x="528" y="0"/>
                </a:cubicBezTo>
                <a:cubicBezTo>
                  <a:pt x="504" y="0"/>
                  <a:pt x="504" y="48"/>
                  <a:pt x="480" y="48"/>
                </a:cubicBezTo>
                <a:cubicBezTo>
                  <a:pt x="456" y="48"/>
                  <a:pt x="408" y="0"/>
                  <a:pt x="384" y="0"/>
                </a:cubicBezTo>
                <a:cubicBezTo>
                  <a:pt x="360" y="0"/>
                  <a:pt x="352" y="48"/>
                  <a:pt x="336" y="48"/>
                </a:cubicBezTo>
                <a:cubicBezTo>
                  <a:pt x="320" y="48"/>
                  <a:pt x="312" y="0"/>
                  <a:pt x="288" y="0"/>
                </a:cubicBezTo>
                <a:cubicBezTo>
                  <a:pt x="264" y="0"/>
                  <a:pt x="216" y="48"/>
                  <a:pt x="192" y="48"/>
                </a:cubicBezTo>
                <a:cubicBezTo>
                  <a:pt x="168" y="48"/>
                  <a:pt x="176" y="0"/>
                  <a:pt x="144" y="0"/>
                </a:cubicBezTo>
                <a:cubicBezTo>
                  <a:pt x="112" y="0"/>
                  <a:pt x="56" y="24"/>
                  <a:pt x="0" y="4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3" name="Text Box 43"/>
          <p:cNvSpPr txBox="1">
            <a:spLocks noChangeArrowheads="1"/>
          </p:cNvSpPr>
          <p:nvPr/>
        </p:nvSpPr>
        <p:spPr bwMode="auto">
          <a:xfrm>
            <a:off x="609600" y="5621338"/>
            <a:ext cx="1158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uk-UA" altLang="ru-RU" sz="1800" dirty="0">
                <a:latin typeface="Comic Sans MS" pitchFamily="66" charset="0"/>
              </a:rPr>
              <a:t>суміш</a:t>
            </a:r>
            <a:endParaRPr lang="ru-RU" altLang="ru-RU" sz="1800" dirty="0">
              <a:latin typeface="Comic Sans MS" pitchFamily="66" charset="0"/>
            </a:endParaRPr>
          </a:p>
          <a:p>
            <a:r>
              <a:rPr lang="ru-RU" altLang="ru-RU" sz="1800" dirty="0" err="1">
                <a:latin typeface="Comic Sans MS" pitchFamily="66" charset="0"/>
              </a:rPr>
              <a:t>клонів</a:t>
            </a:r>
            <a:endParaRPr lang="ru-RU" altLang="ru-RU" sz="1800" dirty="0">
              <a:latin typeface="Comic Sans MS" pitchFamily="66" charset="0"/>
            </a:endParaRPr>
          </a:p>
        </p:txBody>
      </p:sp>
      <p:sp>
        <p:nvSpPr>
          <p:cNvPr id="21544" name="Line 44"/>
          <p:cNvSpPr>
            <a:spLocks noChangeShapeType="1"/>
          </p:cNvSpPr>
          <p:nvPr/>
        </p:nvSpPr>
        <p:spPr bwMode="auto">
          <a:xfrm flipH="1">
            <a:off x="3352800" y="3352800"/>
            <a:ext cx="1752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5" name="Line 45"/>
          <p:cNvSpPr>
            <a:spLocks noChangeShapeType="1"/>
          </p:cNvSpPr>
          <p:nvPr/>
        </p:nvSpPr>
        <p:spPr bwMode="auto">
          <a:xfrm>
            <a:off x="5105400" y="33528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6" name="Line 46"/>
          <p:cNvSpPr>
            <a:spLocks noChangeShapeType="1"/>
          </p:cNvSpPr>
          <p:nvPr/>
        </p:nvSpPr>
        <p:spPr bwMode="auto">
          <a:xfrm>
            <a:off x="5105400" y="3352800"/>
            <a:ext cx="2209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47" name="AutoShape 48"/>
          <p:cNvSpPr>
            <a:spLocks noChangeArrowheads="1"/>
          </p:cNvSpPr>
          <p:nvPr/>
        </p:nvSpPr>
        <p:spPr bwMode="auto">
          <a:xfrm rot="4828521">
            <a:off x="3162300" y="4914900"/>
            <a:ext cx="6096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41" y="6815"/>
                </a:moveTo>
                <a:cubicBezTo>
                  <a:pt x="16314" y="4329"/>
                  <a:pt x="13666" y="2796"/>
                  <a:pt x="10800" y="2796"/>
                </a:cubicBezTo>
                <a:cubicBezTo>
                  <a:pt x="6379" y="2796"/>
                  <a:pt x="2796" y="6379"/>
                  <a:pt x="2796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4668" y="0"/>
                  <a:pt x="18240" y="2068"/>
                  <a:pt x="20166" y="5423"/>
                </a:cubicBezTo>
                <a:lnTo>
                  <a:pt x="22508" y="4079"/>
                </a:lnTo>
                <a:lnTo>
                  <a:pt x="20994" y="9674"/>
                </a:lnTo>
                <a:lnTo>
                  <a:pt x="15399" y="8159"/>
                </a:lnTo>
                <a:lnTo>
                  <a:pt x="17741" y="6815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48" name="AutoShape 49"/>
          <p:cNvSpPr>
            <a:spLocks noChangeArrowheads="1"/>
          </p:cNvSpPr>
          <p:nvPr/>
        </p:nvSpPr>
        <p:spPr bwMode="auto">
          <a:xfrm rot="4828521">
            <a:off x="5676900" y="4914900"/>
            <a:ext cx="6096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41" y="6815"/>
                </a:moveTo>
                <a:cubicBezTo>
                  <a:pt x="16314" y="4329"/>
                  <a:pt x="13666" y="2796"/>
                  <a:pt x="10800" y="2796"/>
                </a:cubicBezTo>
                <a:cubicBezTo>
                  <a:pt x="6379" y="2796"/>
                  <a:pt x="2796" y="6379"/>
                  <a:pt x="2796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4668" y="0"/>
                  <a:pt x="18240" y="2068"/>
                  <a:pt x="20166" y="5423"/>
                </a:cubicBezTo>
                <a:lnTo>
                  <a:pt x="22508" y="4079"/>
                </a:lnTo>
                <a:lnTo>
                  <a:pt x="20994" y="9674"/>
                </a:lnTo>
                <a:lnTo>
                  <a:pt x="15399" y="8159"/>
                </a:lnTo>
                <a:lnTo>
                  <a:pt x="17741" y="6815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49" name="AutoShape 50"/>
          <p:cNvSpPr>
            <a:spLocks noChangeArrowheads="1"/>
          </p:cNvSpPr>
          <p:nvPr/>
        </p:nvSpPr>
        <p:spPr bwMode="auto">
          <a:xfrm rot="4828521">
            <a:off x="8115300" y="4991100"/>
            <a:ext cx="6096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41" y="6815"/>
                </a:moveTo>
                <a:cubicBezTo>
                  <a:pt x="16314" y="4329"/>
                  <a:pt x="13666" y="2796"/>
                  <a:pt x="10800" y="2796"/>
                </a:cubicBezTo>
                <a:cubicBezTo>
                  <a:pt x="6379" y="2796"/>
                  <a:pt x="2796" y="6379"/>
                  <a:pt x="2796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4668" y="0"/>
                  <a:pt x="18240" y="2068"/>
                  <a:pt x="20166" y="5423"/>
                </a:cubicBezTo>
                <a:lnTo>
                  <a:pt x="22508" y="4079"/>
                </a:lnTo>
                <a:lnTo>
                  <a:pt x="20994" y="9674"/>
                </a:lnTo>
                <a:lnTo>
                  <a:pt x="15399" y="8159"/>
                </a:lnTo>
                <a:lnTo>
                  <a:pt x="17741" y="6815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50" name="Text Box 51"/>
          <p:cNvSpPr txBox="1">
            <a:spLocks noChangeArrowheads="1"/>
          </p:cNvSpPr>
          <p:nvPr/>
        </p:nvSpPr>
        <p:spPr bwMode="auto">
          <a:xfrm>
            <a:off x="533400" y="2362200"/>
            <a:ext cx="2598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dirty="0" err="1">
                <a:latin typeface="Comic Sans MS" pitchFamily="66" charset="0"/>
              </a:rPr>
              <a:t>кДНК</a:t>
            </a:r>
            <a:r>
              <a:rPr lang="ru-RU" altLang="ru-RU" sz="1800" dirty="0">
                <a:latin typeface="Comic Sans MS" pitchFamily="66" charset="0"/>
              </a:rPr>
              <a:t> с «липкими»</a:t>
            </a:r>
          </a:p>
        </p:txBody>
      </p:sp>
      <p:sp>
        <p:nvSpPr>
          <p:cNvPr id="21551" name="Text Box 52"/>
          <p:cNvSpPr txBox="1">
            <a:spLocks noChangeArrowheads="1"/>
          </p:cNvSpPr>
          <p:nvPr/>
        </p:nvSpPr>
        <p:spPr bwMode="auto">
          <a:xfrm>
            <a:off x="539750" y="263683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dirty="0" err="1">
                <a:latin typeface="Comic Sans MS" pitchFamily="66" charset="0"/>
              </a:rPr>
              <a:t>кінцями</a:t>
            </a:r>
            <a:endParaRPr lang="ru-RU" altLang="ru-RU" sz="1800" dirty="0">
              <a:latin typeface="Comic Sans MS" pitchFamily="66" charset="0"/>
            </a:endParaRPr>
          </a:p>
        </p:txBody>
      </p:sp>
      <p:sp>
        <p:nvSpPr>
          <p:cNvPr id="21552" name="Text Box 53"/>
          <p:cNvSpPr txBox="1">
            <a:spLocks noChangeArrowheads="1"/>
          </p:cNvSpPr>
          <p:nvPr/>
        </p:nvSpPr>
        <p:spPr bwMode="auto">
          <a:xfrm>
            <a:off x="519113" y="4875213"/>
            <a:ext cx="1909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dirty="0" err="1">
                <a:latin typeface="Comic Sans MS" pitchFamily="66" charset="0"/>
              </a:rPr>
              <a:t>трансформація</a:t>
            </a:r>
            <a:endParaRPr lang="ru-RU" altLang="ru-RU" sz="1800" dirty="0">
              <a:latin typeface="Comic Sans MS" pitchFamily="66" charset="0"/>
            </a:endParaRPr>
          </a:p>
          <a:p>
            <a:r>
              <a:rPr lang="ru-RU" altLang="ru-RU" sz="1800" dirty="0">
                <a:latin typeface="Comic Sans MS" pitchFamily="66" charset="0"/>
              </a:rPr>
              <a:t>    </a:t>
            </a:r>
            <a:r>
              <a:rPr lang="ru-RU" altLang="ru-RU" sz="1800" dirty="0" err="1">
                <a:latin typeface="Comic Sans MS" pitchFamily="66" charset="0"/>
              </a:rPr>
              <a:t>бактерій</a:t>
            </a:r>
            <a:endParaRPr lang="ru-RU" altLang="ru-RU" sz="1800" dirty="0">
              <a:latin typeface="Comic Sans MS" pitchFamily="66" charset="0"/>
            </a:endParaRPr>
          </a:p>
        </p:txBody>
      </p:sp>
      <p:sp>
        <p:nvSpPr>
          <p:cNvPr id="21553" name="Text Box 54"/>
          <p:cNvSpPr txBox="1">
            <a:spLocks noChangeArrowheads="1"/>
          </p:cNvSpPr>
          <p:nvPr/>
        </p:nvSpPr>
        <p:spPr bwMode="auto">
          <a:xfrm>
            <a:off x="2498725" y="5832475"/>
            <a:ext cx="71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>
                <a:solidFill>
                  <a:schemeClr val="bg1"/>
                </a:solidFill>
                <a:latin typeface="Comic Sans MS" pitchFamily="66" charset="0"/>
              </a:rPr>
              <a:t>ген 1</a:t>
            </a:r>
          </a:p>
        </p:txBody>
      </p:sp>
      <p:sp>
        <p:nvSpPr>
          <p:cNvPr id="21554" name="Text Box 55"/>
          <p:cNvSpPr txBox="1">
            <a:spLocks noChangeArrowheads="1"/>
          </p:cNvSpPr>
          <p:nvPr/>
        </p:nvSpPr>
        <p:spPr bwMode="auto">
          <a:xfrm>
            <a:off x="4876800" y="5786438"/>
            <a:ext cx="754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>
                <a:solidFill>
                  <a:schemeClr val="bg1"/>
                </a:solidFill>
                <a:latin typeface="Comic Sans MS" pitchFamily="66" charset="0"/>
              </a:rPr>
              <a:t>ген 2</a:t>
            </a:r>
          </a:p>
        </p:txBody>
      </p:sp>
      <p:sp>
        <p:nvSpPr>
          <p:cNvPr id="21555" name="Freeform 56"/>
          <p:cNvSpPr>
            <a:spLocks/>
          </p:cNvSpPr>
          <p:nvPr/>
        </p:nvSpPr>
        <p:spPr bwMode="auto">
          <a:xfrm>
            <a:off x="4495800" y="2686050"/>
            <a:ext cx="79375" cy="19050"/>
          </a:xfrm>
          <a:custGeom>
            <a:avLst/>
            <a:gdLst>
              <a:gd name="T0" fmla="*/ 0 w 50"/>
              <a:gd name="T1" fmla="*/ 0 h 12"/>
              <a:gd name="T2" fmla="*/ 2147483647 w 50"/>
              <a:gd name="T3" fmla="*/ 2147483647 h 12"/>
              <a:gd name="T4" fmla="*/ 0 60000 65536"/>
              <a:gd name="T5" fmla="*/ 0 60000 65536"/>
              <a:gd name="T6" fmla="*/ 0 w 50"/>
              <a:gd name="T7" fmla="*/ 0 h 12"/>
              <a:gd name="T8" fmla="*/ 50 w 50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0" h="12">
                <a:moveTo>
                  <a:pt x="0" y="0"/>
                </a:moveTo>
                <a:cubicBezTo>
                  <a:pt x="27" y="2"/>
                  <a:pt x="29" y="5"/>
                  <a:pt x="50" y="12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56" name="Freeform 58"/>
          <p:cNvSpPr>
            <a:spLocks/>
          </p:cNvSpPr>
          <p:nvPr/>
        </p:nvSpPr>
        <p:spPr bwMode="auto">
          <a:xfrm>
            <a:off x="2579688" y="4518025"/>
            <a:ext cx="33337" cy="44450"/>
          </a:xfrm>
          <a:custGeom>
            <a:avLst/>
            <a:gdLst>
              <a:gd name="T0" fmla="*/ 0 w 21"/>
              <a:gd name="T1" fmla="*/ 2147483647 h 28"/>
              <a:gd name="T2" fmla="*/ 2147483647 w 21"/>
              <a:gd name="T3" fmla="*/ 2147483647 h 28"/>
              <a:gd name="T4" fmla="*/ 2147483647 w 21"/>
              <a:gd name="T5" fmla="*/ 0 h 28"/>
              <a:gd name="T6" fmla="*/ 0 60000 65536"/>
              <a:gd name="T7" fmla="*/ 0 60000 65536"/>
              <a:gd name="T8" fmla="*/ 0 60000 65536"/>
              <a:gd name="T9" fmla="*/ 0 w 21"/>
              <a:gd name="T10" fmla="*/ 0 h 28"/>
              <a:gd name="T11" fmla="*/ 21 w 21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28">
                <a:moveTo>
                  <a:pt x="0" y="28"/>
                </a:moveTo>
                <a:cubicBezTo>
                  <a:pt x="1" y="21"/>
                  <a:pt x="2" y="19"/>
                  <a:pt x="9" y="16"/>
                </a:cubicBezTo>
                <a:cubicBezTo>
                  <a:pt x="12" y="12"/>
                  <a:pt x="16" y="2"/>
                  <a:pt x="21" y="0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57" name="Freeform 59"/>
          <p:cNvSpPr>
            <a:spLocks/>
          </p:cNvSpPr>
          <p:nvPr/>
        </p:nvSpPr>
        <p:spPr bwMode="auto">
          <a:xfrm>
            <a:off x="3270250" y="4524375"/>
            <a:ext cx="30163" cy="52388"/>
          </a:xfrm>
          <a:custGeom>
            <a:avLst/>
            <a:gdLst>
              <a:gd name="T0" fmla="*/ 0 w 19"/>
              <a:gd name="T1" fmla="*/ 0 h 33"/>
              <a:gd name="T2" fmla="*/ 2147483647 w 19"/>
              <a:gd name="T3" fmla="*/ 2147483647 h 33"/>
              <a:gd name="T4" fmla="*/ 2147483647 w 19"/>
              <a:gd name="T5" fmla="*/ 2147483647 h 33"/>
              <a:gd name="T6" fmla="*/ 0 60000 65536"/>
              <a:gd name="T7" fmla="*/ 0 60000 65536"/>
              <a:gd name="T8" fmla="*/ 0 60000 65536"/>
              <a:gd name="T9" fmla="*/ 0 w 19"/>
              <a:gd name="T10" fmla="*/ 0 h 33"/>
              <a:gd name="T11" fmla="*/ 19 w 19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" h="33">
                <a:moveTo>
                  <a:pt x="0" y="0"/>
                </a:moveTo>
                <a:cubicBezTo>
                  <a:pt x="8" y="2"/>
                  <a:pt x="9" y="3"/>
                  <a:pt x="12" y="11"/>
                </a:cubicBezTo>
                <a:cubicBezTo>
                  <a:pt x="14" y="21"/>
                  <a:pt x="19" y="19"/>
                  <a:pt x="19" y="33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58" name="Freeform 60"/>
          <p:cNvSpPr>
            <a:spLocks/>
          </p:cNvSpPr>
          <p:nvPr/>
        </p:nvSpPr>
        <p:spPr bwMode="auto">
          <a:xfrm>
            <a:off x="4838700" y="4491038"/>
            <a:ext cx="19050" cy="52387"/>
          </a:xfrm>
          <a:custGeom>
            <a:avLst/>
            <a:gdLst>
              <a:gd name="T0" fmla="*/ 2147483647 w 12"/>
              <a:gd name="T1" fmla="*/ 0 h 33"/>
              <a:gd name="T2" fmla="*/ 2147483647 w 12"/>
              <a:gd name="T3" fmla="*/ 2147483647 h 33"/>
              <a:gd name="T4" fmla="*/ 0 60000 65536"/>
              <a:gd name="T5" fmla="*/ 0 60000 65536"/>
              <a:gd name="T6" fmla="*/ 0 w 12"/>
              <a:gd name="T7" fmla="*/ 0 h 33"/>
              <a:gd name="T8" fmla="*/ 12 w 12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33">
                <a:moveTo>
                  <a:pt x="12" y="0"/>
                </a:moveTo>
                <a:cubicBezTo>
                  <a:pt x="0" y="9"/>
                  <a:pt x="3" y="18"/>
                  <a:pt x="3" y="33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59" name="Freeform 61"/>
          <p:cNvSpPr>
            <a:spLocks/>
          </p:cNvSpPr>
          <p:nvPr/>
        </p:nvSpPr>
        <p:spPr bwMode="auto">
          <a:xfrm>
            <a:off x="5805488" y="4491038"/>
            <a:ext cx="17462" cy="41275"/>
          </a:xfrm>
          <a:custGeom>
            <a:avLst/>
            <a:gdLst>
              <a:gd name="T0" fmla="*/ 0 w 11"/>
              <a:gd name="T1" fmla="*/ 0 h 26"/>
              <a:gd name="T2" fmla="*/ 2147483647 w 11"/>
              <a:gd name="T3" fmla="*/ 2147483647 h 26"/>
              <a:gd name="T4" fmla="*/ 2147483647 w 11"/>
              <a:gd name="T5" fmla="*/ 2147483647 h 26"/>
              <a:gd name="T6" fmla="*/ 0 60000 65536"/>
              <a:gd name="T7" fmla="*/ 0 60000 65536"/>
              <a:gd name="T8" fmla="*/ 0 60000 65536"/>
              <a:gd name="T9" fmla="*/ 0 w 11"/>
              <a:gd name="T10" fmla="*/ 0 h 26"/>
              <a:gd name="T11" fmla="*/ 11 w 11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6">
                <a:moveTo>
                  <a:pt x="0" y="0"/>
                </a:moveTo>
                <a:cubicBezTo>
                  <a:pt x="7" y="3"/>
                  <a:pt x="6" y="7"/>
                  <a:pt x="8" y="14"/>
                </a:cubicBezTo>
                <a:cubicBezTo>
                  <a:pt x="9" y="25"/>
                  <a:pt x="7" y="22"/>
                  <a:pt x="11" y="26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60" name="Freeform 62"/>
          <p:cNvSpPr>
            <a:spLocks/>
          </p:cNvSpPr>
          <p:nvPr/>
        </p:nvSpPr>
        <p:spPr bwMode="auto">
          <a:xfrm>
            <a:off x="8361363" y="4543425"/>
            <a:ext cx="1587" cy="66675"/>
          </a:xfrm>
          <a:custGeom>
            <a:avLst/>
            <a:gdLst>
              <a:gd name="T0" fmla="*/ 0 w 1"/>
              <a:gd name="T1" fmla="*/ 0 h 42"/>
              <a:gd name="T2" fmla="*/ 0 w 1"/>
              <a:gd name="T3" fmla="*/ 2147483647 h 42"/>
              <a:gd name="T4" fmla="*/ 0 60000 65536"/>
              <a:gd name="T5" fmla="*/ 0 60000 65536"/>
              <a:gd name="T6" fmla="*/ 0 w 1"/>
              <a:gd name="T7" fmla="*/ 0 h 42"/>
              <a:gd name="T8" fmla="*/ 1 w 1"/>
              <a:gd name="T9" fmla="*/ 42 h 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42">
                <a:moveTo>
                  <a:pt x="0" y="0"/>
                </a:moveTo>
                <a:cubicBezTo>
                  <a:pt x="0" y="14"/>
                  <a:pt x="0" y="28"/>
                  <a:pt x="0" y="42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61" name="Freeform 63"/>
          <p:cNvSpPr>
            <a:spLocks/>
          </p:cNvSpPr>
          <p:nvPr/>
        </p:nvSpPr>
        <p:spPr bwMode="auto">
          <a:xfrm>
            <a:off x="7105650" y="4543425"/>
            <a:ext cx="3175" cy="66675"/>
          </a:xfrm>
          <a:custGeom>
            <a:avLst/>
            <a:gdLst>
              <a:gd name="T0" fmla="*/ 2147483647 w 2"/>
              <a:gd name="T1" fmla="*/ 0 h 42"/>
              <a:gd name="T2" fmla="*/ 0 w 2"/>
              <a:gd name="T3" fmla="*/ 2147483647 h 42"/>
              <a:gd name="T4" fmla="*/ 0 60000 65536"/>
              <a:gd name="T5" fmla="*/ 0 60000 65536"/>
              <a:gd name="T6" fmla="*/ 0 w 2"/>
              <a:gd name="T7" fmla="*/ 0 h 42"/>
              <a:gd name="T8" fmla="*/ 2 w 2"/>
              <a:gd name="T9" fmla="*/ 42 h 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42">
                <a:moveTo>
                  <a:pt x="2" y="0"/>
                </a:moveTo>
                <a:cubicBezTo>
                  <a:pt x="0" y="39"/>
                  <a:pt x="0" y="25"/>
                  <a:pt x="0" y="42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5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495800" y="1487488"/>
            <a:ext cx="4495800" cy="4801314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>
              <a:buFontTx/>
              <a:buChar char="-"/>
            </a:pPr>
            <a:r>
              <a:rPr lang="ru-RU" altLang="ru-RU" sz="1800" dirty="0">
                <a:latin typeface="Comic Sans MS" pitchFamily="66" charset="0"/>
              </a:rPr>
              <a:t>не </a:t>
            </a:r>
            <a:r>
              <a:rPr lang="ru-RU" altLang="ru-RU" sz="1800" dirty="0" err="1">
                <a:latin typeface="Comic Sans MS" pitchFamily="66" charset="0"/>
              </a:rPr>
              <a:t>байдуже</a:t>
            </a:r>
            <a:r>
              <a:rPr lang="ru-RU" altLang="ru-RU" sz="1800" dirty="0">
                <a:latin typeface="Comic Sans MS" pitchFamily="66" charset="0"/>
              </a:rPr>
              <a:t> з </a:t>
            </a:r>
            <a:r>
              <a:rPr lang="ru-RU" altLang="ru-RU" sz="1800" dirty="0" err="1">
                <a:latin typeface="Comic Sans MS" pitchFamily="66" charset="0"/>
              </a:rPr>
              <a:t>яких</a:t>
            </a: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клітин</a:t>
            </a:r>
            <a:r>
              <a:rPr lang="ru-RU" altLang="ru-RU" sz="1800" dirty="0">
                <a:latin typeface="Comic Sans MS" pitchFamily="66" charset="0"/>
              </a:rPr>
              <a:t> і в </a:t>
            </a:r>
            <a:r>
              <a:rPr lang="ru-RU" altLang="ru-RU" sz="1800" dirty="0" err="1">
                <a:latin typeface="Comic Sans MS" pitchFamily="66" charset="0"/>
              </a:rPr>
              <a:t>якому</a:t>
            </a: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стані</a:t>
            </a: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виділена</a:t>
            </a: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мРНК</a:t>
            </a:r>
            <a:r>
              <a:rPr lang="ru-RU" altLang="ru-RU" sz="1800" dirty="0">
                <a:latin typeface="Comic Sans MS" pitchFamily="66" charset="0"/>
              </a:rPr>
              <a:t>, тому </a:t>
            </a:r>
            <a:r>
              <a:rPr lang="ru-RU" altLang="ru-RU" sz="1800" dirty="0" err="1">
                <a:latin typeface="Comic Sans MS" pitchFamily="66" charset="0"/>
              </a:rPr>
              <a:t>важливо</a:t>
            </a: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підібрати</a:t>
            </a: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потрібне</a:t>
            </a: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джерело</a:t>
            </a:r>
            <a:r>
              <a:rPr lang="ru-RU" altLang="ru-RU" sz="1800" dirty="0">
                <a:latin typeface="Comic Sans MS" pitchFamily="66" charset="0"/>
              </a:rPr>
              <a:t> і </a:t>
            </a:r>
            <a:r>
              <a:rPr lang="ru-RU" altLang="ru-RU" sz="1800" dirty="0" err="1">
                <a:latin typeface="Comic Sans MS" pitchFamily="66" charset="0"/>
              </a:rPr>
              <a:t>контролювати</a:t>
            </a: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умови</a:t>
            </a:r>
            <a:r>
              <a:rPr lang="ru-RU" altLang="ru-RU" sz="1800" dirty="0">
                <a:latin typeface="Comic Sans MS" pitchFamily="66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ru-RU" altLang="ru-RU" sz="1800" dirty="0">
              <a:latin typeface="Comic Sans MS" pitchFamily="66" charset="0"/>
            </a:endParaRPr>
          </a:p>
          <a:p>
            <a:pPr algn="just">
              <a:buFontTx/>
              <a:buChar char="-"/>
            </a:pP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представництво</a:t>
            </a: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даного</a:t>
            </a:r>
            <a:r>
              <a:rPr lang="ru-RU" altLang="ru-RU" sz="1800" dirty="0">
                <a:latin typeface="Comic Sans MS" pitchFamily="66" charset="0"/>
              </a:rPr>
              <a:t> гена </a:t>
            </a:r>
            <a:r>
              <a:rPr lang="ru-RU" altLang="ru-RU" sz="1800" dirty="0" err="1">
                <a:latin typeface="Comic Sans MS" pitchFamily="66" charset="0"/>
              </a:rPr>
              <a:t>залежить</a:t>
            </a: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від</a:t>
            </a: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рівня</a:t>
            </a: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його</a:t>
            </a: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експресії</a:t>
            </a:r>
            <a:r>
              <a:rPr lang="ru-RU" altLang="ru-RU" sz="1800" dirty="0">
                <a:latin typeface="Comic Sans MS" pitchFamily="66" charset="0"/>
              </a:rPr>
              <a:t> </a:t>
            </a:r>
          </a:p>
          <a:p>
            <a:pPr>
              <a:buFontTx/>
              <a:buChar char="-"/>
            </a:pPr>
            <a:endParaRPr lang="ru-RU" altLang="ru-RU" sz="1800" dirty="0">
              <a:latin typeface="Comic Sans MS" pitchFamily="66" charset="0"/>
            </a:endParaRPr>
          </a:p>
          <a:p>
            <a:pPr>
              <a:buFontTx/>
              <a:buChar char="-"/>
            </a:pPr>
            <a:endParaRPr lang="ru-RU" altLang="ru-RU" sz="1800" dirty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всі</a:t>
            </a: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молекули</a:t>
            </a:r>
            <a:r>
              <a:rPr lang="ru-RU" altLang="ru-RU" sz="1800" dirty="0">
                <a:latin typeface="Comic Sans MS" pitchFamily="66" charset="0"/>
              </a:rPr>
              <a:t> в </a:t>
            </a:r>
            <a:r>
              <a:rPr lang="ru-RU" altLang="ru-RU" sz="1800" dirty="0" err="1">
                <a:latin typeface="Comic Sans MS" pitchFamily="66" charset="0"/>
              </a:rPr>
              <a:t>бібліотеці</a:t>
            </a: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кодують</a:t>
            </a: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білки</a:t>
            </a:r>
            <a:endParaRPr lang="ru-RU" altLang="ru-RU" sz="1800" dirty="0">
              <a:latin typeface="Comic Sans MS" pitchFamily="66" charset="0"/>
            </a:endParaRPr>
          </a:p>
          <a:p>
            <a:pPr>
              <a:buFontTx/>
              <a:buChar char="-"/>
            </a:pPr>
            <a:endParaRPr lang="ru-RU" altLang="ru-RU" sz="1800" dirty="0">
              <a:latin typeface="Comic Sans MS" pitchFamily="66" charset="0"/>
            </a:endParaRPr>
          </a:p>
          <a:p>
            <a:pPr>
              <a:buFontTx/>
              <a:buChar char="-"/>
            </a:pPr>
            <a:endParaRPr lang="ru-RU" altLang="ru-RU" sz="1800" dirty="0">
              <a:latin typeface="Comic Sans MS" pitchFamily="66" charset="0"/>
            </a:endParaRPr>
          </a:p>
          <a:p>
            <a:pPr>
              <a:buFontTx/>
              <a:buChar char="-"/>
            </a:pPr>
            <a:endParaRPr lang="ru-RU" altLang="ru-RU" sz="1800" dirty="0">
              <a:latin typeface="Comic Sans MS" pitchFamily="66" charset="0"/>
            </a:endParaRPr>
          </a:p>
          <a:p>
            <a:pPr algn="just">
              <a:buFontTx/>
              <a:buChar char="-"/>
            </a:pP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виділена</a:t>
            </a:r>
            <a:r>
              <a:rPr lang="ru-RU" altLang="ru-RU" sz="1800" dirty="0">
                <a:latin typeface="Comic Sans MS" pitchFamily="66" charset="0"/>
              </a:rPr>
              <a:t> ДНК буде </a:t>
            </a:r>
            <a:r>
              <a:rPr lang="ru-RU" altLang="ru-RU" sz="1800" dirty="0" err="1">
                <a:latin typeface="Comic Sans MS" pitchFamily="66" charset="0"/>
              </a:rPr>
              <a:t>містити</a:t>
            </a: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безперервну</a:t>
            </a: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послідовність</a:t>
            </a:r>
            <a:r>
              <a:rPr lang="ru-RU" altLang="ru-RU" sz="1800" dirty="0">
                <a:latin typeface="Comic Sans MS" pitchFamily="66" charset="0"/>
              </a:rPr>
              <a:t>, </a:t>
            </a:r>
            <a:r>
              <a:rPr lang="ru-RU" altLang="ru-RU" sz="1800" dirty="0" err="1">
                <a:latin typeface="Comic Sans MS" pitchFamily="66" charset="0"/>
              </a:rPr>
              <a:t>що</a:t>
            </a:r>
            <a:r>
              <a:rPr lang="ru-RU" altLang="ru-RU" sz="1800" dirty="0">
                <a:latin typeface="Comic Sans MS" pitchFamily="66" charset="0"/>
              </a:rPr>
              <a:t> </a:t>
            </a:r>
            <a:r>
              <a:rPr lang="ru-RU" altLang="ru-RU" sz="1800" dirty="0" err="1">
                <a:latin typeface="Comic Sans MS" pitchFamily="66" charset="0"/>
              </a:rPr>
              <a:t>кодує</a:t>
            </a:r>
            <a:r>
              <a:rPr lang="ru-RU" altLang="ru-RU" sz="1800" dirty="0">
                <a:latin typeface="Comic Sans MS" pitchFamily="66" charset="0"/>
              </a:rPr>
              <a:t> - </a:t>
            </a:r>
            <a:r>
              <a:rPr lang="ru-RU" altLang="ru-RU" sz="1800" dirty="0" err="1">
                <a:latin typeface="Comic Sans MS" pitchFamily="66" charset="0"/>
              </a:rPr>
              <a:t>відкриту</a:t>
            </a:r>
            <a:r>
              <a:rPr lang="ru-RU" altLang="ru-RU" sz="1800" dirty="0">
                <a:latin typeface="Comic Sans MS" pitchFamily="66" charset="0"/>
              </a:rPr>
              <a:t> рамку </a:t>
            </a:r>
            <a:r>
              <a:rPr lang="ru-RU" altLang="ru-RU" sz="1800" dirty="0" err="1">
                <a:latin typeface="Comic Sans MS" pitchFamily="66" charset="0"/>
              </a:rPr>
              <a:t>зчитування</a:t>
            </a:r>
            <a:endParaRPr lang="ru-RU" altLang="ru-RU" sz="1800" dirty="0">
              <a:latin typeface="Comic Sans MS" pitchFamily="66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584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400" dirty="0" err="1">
                <a:latin typeface="Comic Sans MS" pitchFamily="66" charset="0"/>
              </a:rPr>
              <a:t>Порівняння</a:t>
            </a:r>
            <a:r>
              <a:rPr lang="ru-RU" altLang="ru-RU" sz="2400" dirty="0">
                <a:latin typeface="Comic Sans MS" pitchFamily="66" charset="0"/>
              </a:rPr>
              <a:t> </a:t>
            </a:r>
            <a:r>
              <a:rPr lang="ru-RU" altLang="ru-RU" sz="2400" dirty="0" err="1">
                <a:latin typeface="Comic Sans MS" pitchFamily="66" charset="0"/>
              </a:rPr>
              <a:t>геномної</a:t>
            </a:r>
            <a:r>
              <a:rPr lang="ru-RU" altLang="ru-RU" sz="2400" dirty="0">
                <a:latin typeface="Comic Sans MS" pitchFamily="66" charset="0"/>
              </a:rPr>
              <a:t> та </a:t>
            </a:r>
            <a:r>
              <a:rPr lang="ru-RU" altLang="ru-RU" sz="2400" dirty="0" err="1">
                <a:latin typeface="Comic Sans MS" pitchFamily="66" charset="0"/>
              </a:rPr>
              <a:t>експресіонної</a:t>
            </a:r>
            <a:r>
              <a:rPr lang="ru-RU" altLang="ru-RU" sz="2400" dirty="0">
                <a:latin typeface="Comic Sans MS" pitchFamily="66" charset="0"/>
              </a:rPr>
              <a:t> </a:t>
            </a:r>
            <a:r>
              <a:rPr lang="ru-RU" altLang="ru-RU" sz="2400" dirty="0" err="1">
                <a:latin typeface="Comic Sans MS" pitchFamily="66" charset="0"/>
              </a:rPr>
              <a:t>бібліотек</a:t>
            </a:r>
            <a:r>
              <a:rPr lang="ru-RU" altLang="ru-RU" sz="2400" dirty="0">
                <a:latin typeface="Comic Sans MS" pitchFamily="66" charset="0"/>
              </a:rPr>
              <a:t>: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2400" y="4403725"/>
            <a:ext cx="5724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800" b="1" i="1">
                <a:solidFill>
                  <a:schemeClr val="bg1"/>
                </a:solidFill>
                <a:latin typeface="Bookman Old Style" pitchFamily="18" charset="0"/>
              </a:rPr>
              <a:t>   </a:t>
            </a:r>
            <a:endParaRPr lang="ru-RU" altLang="ru-RU" sz="1600" b="1" i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4865688"/>
            <a:ext cx="8785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1600" b="1" i="1">
                <a:solidFill>
                  <a:schemeClr val="bg1"/>
                </a:solidFill>
                <a:latin typeface="Bookman Old Style" pitchFamily="18" charset="0"/>
              </a:rPr>
              <a:t>      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04800" y="1487488"/>
            <a:ext cx="4114800" cy="4801314"/>
          </a:xfrm>
          <a:prstGeom prst="rect">
            <a:avLst/>
          </a:prstGeom>
          <a:gradFill rotWithShape="0">
            <a:gsLst>
              <a:gs pos="0">
                <a:srgbClr val="B2B2B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altLang="ru-RU" sz="1800" dirty="0"/>
              <a:t> все одно з </a:t>
            </a:r>
            <a:r>
              <a:rPr lang="ru-RU" altLang="ru-RU" sz="1800" dirty="0" err="1"/>
              <a:t>якої</a:t>
            </a:r>
            <a:r>
              <a:rPr lang="ru-RU" altLang="ru-RU" sz="1800" dirty="0"/>
              <a:t> </a:t>
            </a:r>
            <a:r>
              <a:rPr lang="ru-RU" altLang="ru-RU" sz="1800" dirty="0" err="1"/>
              <a:t>тканини</a:t>
            </a:r>
            <a:r>
              <a:rPr lang="ru-RU" altLang="ru-RU" sz="1800" dirty="0"/>
              <a:t> </a:t>
            </a:r>
            <a:r>
              <a:rPr lang="ru-RU" altLang="ru-RU" sz="1800" dirty="0" err="1"/>
              <a:t>виділена</a:t>
            </a:r>
            <a:r>
              <a:rPr lang="ru-RU" altLang="ru-RU" sz="1800" dirty="0"/>
              <a:t> ДНК</a:t>
            </a:r>
          </a:p>
          <a:p>
            <a:pPr>
              <a:buFontTx/>
              <a:buChar char="-"/>
            </a:pPr>
            <a:endParaRPr lang="ru-RU" altLang="ru-RU" sz="1800" dirty="0"/>
          </a:p>
          <a:p>
            <a:pPr>
              <a:buFontTx/>
              <a:buChar char="-"/>
            </a:pPr>
            <a:endParaRPr lang="ru-RU" altLang="ru-RU" sz="1800" dirty="0"/>
          </a:p>
          <a:p>
            <a:endParaRPr lang="ru-RU" altLang="ru-RU" sz="1800" dirty="0"/>
          </a:p>
          <a:p>
            <a:endParaRPr lang="ru-RU" altLang="ru-RU" sz="1800" dirty="0"/>
          </a:p>
          <a:p>
            <a:pPr algn="just">
              <a:buFontTx/>
              <a:buChar char="-"/>
            </a:pPr>
            <a:r>
              <a:rPr lang="ru-RU" altLang="ru-RU" sz="1800" dirty="0"/>
              <a:t> </a:t>
            </a:r>
            <a:r>
              <a:rPr lang="ru-RU" altLang="ru-RU" dirty="0" err="1"/>
              <a:t>представництво</a:t>
            </a:r>
            <a:r>
              <a:rPr lang="ru-RU" altLang="ru-RU" dirty="0"/>
              <a:t> </a:t>
            </a:r>
            <a:r>
              <a:rPr lang="ru-RU" altLang="ru-RU" dirty="0" err="1"/>
              <a:t>даного</a:t>
            </a:r>
            <a:r>
              <a:rPr lang="ru-RU" altLang="ru-RU" dirty="0"/>
              <a:t> гена </a:t>
            </a:r>
            <a:r>
              <a:rPr lang="ru-RU" altLang="ru-RU" dirty="0" err="1"/>
              <a:t>залежить</a:t>
            </a:r>
            <a:r>
              <a:rPr lang="ru-RU" altLang="ru-RU" dirty="0"/>
              <a:t> </a:t>
            </a:r>
            <a:r>
              <a:rPr lang="ru-RU" altLang="ru-RU" dirty="0" err="1"/>
              <a:t>від</a:t>
            </a:r>
            <a:r>
              <a:rPr lang="ru-RU" altLang="ru-RU" dirty="0"/>
              <a:t> числа </a:t>
            </a:r>
            <a:r>
              <a:rPr lang="ru-RU" altLang="ru-RU" dirty="0" err="1"/>
              <a:t>його</a:t>
            </a:r>
            <a:r>
              <a:rPr lang="ru-RU" altLang="ru-RU" dirty="0"/>
              <a:t> </a:t>
            </a:r>
            <a:r>
              <a:rPr lang="ru-RU" altLang="ru-RU" dirty="0" err="1"/>
              <a:t>копій</a:t>
            </a:r>
            <a:r>
              <a:rPr lang="ru-RU" altLang="ru-RU" dirty="0"/>
              <a:t> в </a:t>
            </a:r>
            <a:r>
              <a:rPr lang="ru-RU" altLang="ru-RU" dirty="0" err="1"/>
              <a:t>геномі</a:t>
            </a:r>
            <a:r>
              <a:rPr lang="ru-RU" altLang="ru-RU" dirty="0"/>
              <a:t> </a:t>
            </a:r>
          </a:p>
          <a:p>
            <a:pPr>
              <a:buFontTx/>
              <a:buChar char="-"/>
            </a:pPr>
            <a:endParaRPr lang="ru-RU" altLang="ru-RU" dirty="0"/>
          </a:p>
          <a:p>
            <a:pPr>
              <a:buFontTx/>
              <a:buChar char="-"/>
            </a:pPr>
            <a:endParaRPr lang="ru-RU" altLang="ru-RU" dirty="0"/>
          </a:p>
          <a:p>
            <a:pPr>
              <a:buFontTx/>
              <a:buChar char="-"/>
            </a:pPr>
            <a:r>
              <a:rPr lang="ru-RU" altLang="ru-RU" dirty="0" err="1"/>
              <a:t>тільки</a:t>
            </a:r>
            <a:r>
              <a:rPr lang="ru-RU" altLang="ru-RU" dirty="0"/>
              <a:t> мала </a:t>
            </a:r>
            <a:r>
              <a:rPr lang="ru-RU" altLang="ru-RU" dirty="0" err="1"/>
              <a:t>частина</a:t>
            </a:r>
            <a:r>
              <a:rPr lang="ru-RU" altLang="ru-RU" dirty="0"/>
              <a:t> генома </a:t>
            </a:r>
            <a:r>
              <a:rPr lang="ru-RU" altLang="ru-RU" dirty="0" err="1"/>
              <a:t>еукаріотів</a:t>
            </a:r>
            <a:r>
              <a:rPr lang="ru-RU" altLang="ru-RU" dirty="0"/>
              <a:t> </a:t>
            </a:r>
            <a:r>
              <a:rPr lang="ru-RU" altLang="ru-RU" dirty="0" err="1"/>
              <a:t>кодує</a:t>
            </a:r>
            <a:r>
              <a:rPr lang="ru-RU" altLang="ru-RU" dirty="0"/>
              <a:t> </a:t>
            </a:r>
            <a:r>
              <a:rPr lang="ru-RU" altLang="ru-RU" dirty="0" err="1"/>
              <a:t>білки</a:t>
            </a:r>
            <a:r>
              <a:rPr lang="ru-RU" altLang="ru-RU" dirty="0"/>
              <a:t> (1,5% геному </a:t>
            </a:r>
            <a:r>
              <a:rPr lang="ru-RU" altLang="ru-RU" dirty="0" err="1"/>
              <a:t>людини</a:t>
            </a:r>
            <a:r>
              <a:rPr lang="ru-RU" altLang="ru-RU" dirty="0"/>
              <a:t>) </a:t>
            </a:r>
          </a:p>
          <a:p>
            <a:pPr>
              <a:buFontTx/>
              <a:buChar char="-"/>
            </a:pPr>
            <a:endParaRPr lang="ru-RU" altLang="ru-RU" dirty="0"/>
          </a:p>
          <a:p>
            <a:pPr>
              <a:buFontTx/>
              <a:buChar char="-"/>
            </a:pPr>
            <a:endParaRPr lang="ru-RU" altLang="ru-RU" dirty="0"/>
          </a:p>
          <a:p>
            <a:pPr>
              <a:buFontTx/>
              <a:buChar char="-"/>
            </a:pPr>
            <a:endParaRPr lang="ru-RU" altLang="ru-RU" dirty="0"/>
          </a:p>
          <a:p>
            <a:pPr algn="just">
              <a:buFontTx/>
              <a:buChar char="-"/>
            </a:pPr>
            <a:r>
              <a:rPr lang="ru-RU" altLang="ru-RU" dirty="0" err="1"/>
              <a:t>інтрони</a:t>
            </a:r>
            <a:r>
              <a:rPr lang="ru-RU" altLang="ru-RU" dirty="0"/>
              <a:t> сильно </a:t>
            </a:r>
            <a:r>
              <a:rPr lang="ru-RU" altLang="ru-RU" dirty="0" err="1"/>
              <a:t>збільшують</a:t>
            </a:r>
            <a:r>
              <a:rPr lang="ru-RU" altLang="ru-RU" dirty="0"/>
              <a:t> </a:t>
            </a:r>
            <a:r>
              <a:rPr lang="ru-RU" altLang="ru-RU" dirty="0" err="1"/>
              <a:t>розмір</a:t>
            </a:r>
            <a:r>
              <a:rPr lang="ru-RU" altLang="ru-RU" dirty="0"/>
              <a:t> вставок: </a:t>
            </a:r>
            <a:r>
              <a:rPr lang="ru-RU" altLang="ru-RU" dirty="0" err="1"/>
              <a:t>ні</a:t>
            </a:r>
            <a:r>
              <a:rPr lang="ru-RU" altLang="ru-RU" dirty="0"/>
              <a:t> </a:t>
            </a:r>
            <a:r>
              <a:rPr lang="ru-RU" altLang="ru-RU" dirty="0" err="1"/>
              <a:t>бактерії</a:t>
            </a:r>
            <a:r>
              <a:rPr lang="ru-RU" altLang="ru-RU" dirty="0"/>
              <a:t>, </a:t>
            </a:r>
            <a:r>
              <a:rPr lang="ru-RU" altLang="ru-RU" dirty="0" err="1"/>
              <a:t>ні</a:t>
            </a:r>
            <a:r>
              <a:rPr lang="ru-RU" altLang="ru-RU" dirty="0"/>
              <a:t> </a:t>
            </a:r>
            <a:r>
              <a:rPr lang="ru-RU" altLang="ru-RU" dirty="0" err="1"/>
              <a:t>дріжджі</a:t>
            </a:r>
            <a:r>
              <a:rPr lang="ru-RU" altLang="ru-RU" dirty="0"/>
              <a:t> не </a:t>
            </a:r>
            <a:r>
              <a:rPr lang="ru-RU" altLang="ru-RU" dirty="0" err="1"/>
              <a:t>зможуть</a:t>
            </a:r>
            <a:r>
              <a:rPr lang="ru-RU" altLang="ru-RU" dirty="0"/>
              <a:t> </a:t>
            </a:r>
            <a:r>
              <a:rPr lang="ru-RU" altLang="ru-RU" dirty="0" err="1"/>
              <a:t>здійснити</a:t>
            </a:r>
            <a:r>
              <a:rPr lang="ru-RU" altLang="ru-RU" dirty="0"/>
              <a:t> </a:t>
            </a:r>
            <a:r>
              <a:rPr lang="ru-RU" altLang="ru-RU" dirty="0" err="1"/>
              <a:t>сплайсинг</a:t>
            </a:r>
            <a:endParaRPr lang="ru-RU" altLang="ru-RU" sz="1800" dirty="0"/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>
            <a:off x="2971800" y="838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>
            <a:off x="5867400" y="8382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7" name="Line 11"/>
          <p:cNvSpPr>
            <a:spLocks noChangeShapeType="1"/>
          </p:cNvSpPr>
          <p:nvPr/>
        </p:nvSpPr>
        <p:spPr bwMode="auto">
          <a:xfrm>
            <a:off x="2400300" y="2924944"/>
            <a:ext cx="8686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8" name="Line 12"/>
          <p:cNvSpPr>
            <a:spLocks noChangeShapeType="1"/>
          </p:cNvSpPr>
          <p:nvPr/>
        </p:nvSpPr>
        <p:spPr bwMode="auto">
          <a:xfrm>
            <a:off x="304800" y="3886200"/>
            <a:ext cx="8686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9" name="Line 13"/>
          <p:cNvSpPr>
            <a:spLocks noChangeShapeType="1"/>
          </p:cNvSpPr>
          <p:nvPr/>
        </p:nvSpPr>
        <p:spPr bwMode="auto">
          <a:xfrm>
            <a:off x="304800" y="5029200"/>
            <a:ext cx="8686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0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98072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100" b="1" dirty="0" err="1">
                <a:solidFill>
                  <a:srgbClr val="C00000"/>
                </a:solidFill>
              </a:rPr>
              <a:t>Денатурація</a:t>
            </a:r>
            <a:r>
              <a:rPr lang="ru-RU" sz="3100" b="1" dirty="0">
                <a:solidFill>
                  <a:srgbClr val="C00000"/>
                </a:solidFill>
              </a:rPr>
              <a:t> ДНК, </a:t>
            </a:r>
            <a:r>
              <a:rPr lang="ru-RU" sz="3100" b="1" dirty="0" err="1">
                <a:solidFill>
                  <a:srgbClr val="C00000"/>
                </a:solidFill>
              </a:rPr>
              <a:t>гібридизація</a:t>
            </a:r>
            <a:r>
              <a:rPr lang="ru-RU" sz="3100" b="1" dirty="0">
                <a:solidFill>
                  <a:srgbClr val="C00000"/>
                </a:solidFill>
              </a:rPr>
              <a:t>, ДНК-</a:t>
            </a:r>
            <a:r>
              <a:rPr lang="ru-RU" sz="3100" b="1" dirty="0" err="1">
                <a:solidFill>
                  <a:srgbClr val="C00000"/>
                </a:solidFill>
              </a:rPr>
              <a:t>зонди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853135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>
                <a:latin typeface="Verdana" pitchFamily="34" charset="0"/>
              </a:rPr>
              <a:t>Якщо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водний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розчин</a:t>
            </a:r>
            <a:r>
              <a:rPr lang="ru-RU" dirty="0">
                <a:latin typeface="Verdana" pitchFamily="34" charset="0"/>
              </a:rPr>
              <a:t> ДНК </a:t>
            </a:r>
            <a:r>
              <a:rPr lang="ru-RU" dirty="0" err="1">
                <a:latin typeface="Verdana" pitchFamily="34" charset="0"/>
              </a:rPr>
              <a:t>нагріти</a:t>
            </a:r>
            <a:r>
              <a:rPr lang="ru-RU" dirty="0">
                <a:latin typeface="Verdana" pitchFamily="34" charset="0"/>
              </a:rPr>
              <a:t> до 100</a:t>
            </a:r>
            <a:r>
              <a:rPr lang="en-US" dirty="0">
                <a:latin typeface="Verdana" pitchFamily="34" charset="0"/>
              </a:rPr>
              <a:t>°</a:t>
            </a:r>
            <a:r>
              <a:rPr lang="ru-RU" dirty="0">
                <a:latin typeface="Verdana" pitchFamily="34" charset="0"/>
              </a:rPr>
              <a:t>С </a:t>
            </a:r>
            <a:r>
              <a:rPr lang="ru-RU" dirty="0" err="1">
                <a:latin typeface="Verdana" pitchFamily="34" charset="0"/>
              </a:rPr>
              <a:t>або</a:t>
            </a:r>
            <a:r>
              <a:rPr lang="ru-RU" dirty="0">
                <a:latin typeface="Verdana" pitchFamily="34" charset="0"/>
              </a:rPr>
              <a:t>  рН до 13, то ДНК </a:t>
            </a:r>
            <a:r>
              <a:rPr lang="ru-RU" dirty="0" err="1">
                <a:latin typeface="Verdana" pitchFamily="34" charset="0"/>
              </a:rPr>
              <a:t>дисоцію</a:t>
            </a:r>
            <a:r>
              <a:rPr lang="ru-RU" dirty="0">
                <a:latin typeface="Verdana" pitchFamily="34" charset="0"/>
              </a:rPr>
              <a:t> є на 2 </a:t>
            </a:r>
            <a:r>
              <a:rPr lang="ru-RU" dirty="0" err="1">
                <a:latin typeface="Verdana" pitchFamily="34" charset="0"/>
              </a:rPr>
              <a:t>ланцюги</a:t>
            </a:r>
            <a:r>
              <a:rPr lang="ru-RU" dirty="0">
                <a:latin typeface="Verdana" pitchFamily="34" charset="0"/>
              </a:rPr>
              <a:t> (</a:t>
            </a:r>
            <a:r>
              <a:rPr lang="ru-RU" b="1" dirty="0" err="1">
                <a:latin typeface="Verdana" pitchFamily="34" charset="0"/>
              </a:rPr>
              <a:t>денатурує</a:t>
            </a:r>
            <a:r>
              <a:rPr lang="ru-RU" b="1" dirty="0">
                <a:latin typeface="Verdana" pitchFamily="34" charset="0"/>
              </a:rPr>
              <a:t>).</a:t>
            </a:r>
          </a:p>
          <a:p>
            <a:pPr marL="0" indent="0">
              <a:buNone/>
            </a:pPr>
            <a:endParaRPr lang="ru-RU" b="1" dirty="0">
              <a:latin typeface="Verdana" pitchFamily="34" charset="0"/>
            </a:endParaRPr>
          </a:p>
          <a:p>
            <a:pPr algn="just"/>
            <a:r>
              <a:rPr lang="ru-RU" dirty="0" err="1">
                <a:latin typeface="Verdana" pitchFamily="34" charset="0"/>
              </a:rPr>
              <a:t>Цей</a:t>
            </a:r>
            <a:r>
              <a:rPr lang="ru-RU" dirty="0">
                <a:latin typeface="Verdana" pitchFamily="34" charset="0"/>
              </a:rPr>
              <a:t>  </a:t>
            </a:r>
            <a:r>
              <a:rPr lang="ru-RU" dirty="0" err="1">
                <a:latin typeface="Verdana" pitchFamily="34" charset="0"/>
              </a:rPr>
              <a:t>процес</a:t>
            </a:r>
            <a:r>
              <a:rPr lang="ru-RU" dirty="0">
                <a:latin typeface="Verdana" pitchFamily="34" charset="0"/>
              </a:rPr>
              <a:t> є </a:t>
            </a:r>
            <a:r>
              <a:rPr lang="ru-RU" dirty="0" err="1">
                <a:latin typeface="Verdana" pitchFamily="34" charset="0"/>
              </a:rPr>
              <a:t>зворотнім</a:t>
            </a:r>
            <a:r>
              <a:rPr lang="ru-RU" dirty="0">
                <a:latin typeface="Verdana" pitchFamily="34" charset="0"/>
              </a:rPr>
              <a:t>: </a:t>
            </a:r>
            <a:r>
              <a:rPr lang="ru-RU" dirty="0" err="1">
                <a:latin typeface="Verdana" pitchFamily="34" charset="0"/>
              </a:rPr>
              <a:t>витримка</a:t>
            </a:r>
            <a:r>
              <a:rPr lang="ru-RU" dirty="0">
                <a:latin typeface="Verdana" pitchFamily="34" charset="0"/>
              </a:rPr>
              <a:t> ДНК при 65</a:t>
            </a:r>
            <a:r>
              <a:rPr lang="en-US" dirty="0">
                <a:latin typeface="Verdana" pitchFamily="34" charset="0"/>
              </a:rPr>
              <a:t>°</a:t>
            </a:r>
            <a:r>
              <a:rPr lang="ru-RU" dirty="0">
                <a:latin typeface="Verdana" pitchFamily="34" charset="0"/>
              </a:rPr>
              <a:t>С </a:t>
            </a:r>
            <a:r>
              <a:rPr lang="ru-RU" dirty="0" err="1">
                <a:latin typeface="Verdana" pitchFamily="34" charset="0"/>
              </a:rPr>
              <a:t>відновлює</a:t>
            </a:r>
            <a:r>
              <a:rPr lang="ru-RU" dirty="0">
                <a:latin typeface="Verdana" pitchFamily="34" charset="0"/>
              </a:rPr>
              <a:t> структуру </a:t>
            </a:r>
            <a:r>
              <a:rPr lang="ru-RU" dirty="0" err="1">
                <a:latin typeface="Verdana" pitchFamily="34" charset="0"/>
              </a:rPr>
              <a:t>подвійної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спіралі</a:t>
            </a:r>
            <a:r>
              <a:rPr lang="ru-RU" dirty="0">
                <a:latin typeface="Verdana" pitchFamily="34" charset="0"/>
              </a:rPr>
              <a:t>. </a:t>
            </a:r>
            <a:r>
              <a:rPr lang="ru-RU" dirty="0" err="1">
                <a:latin typeface="Verdana" pitchFamily="34" charset="0"/>
              </a:rPr>
              <a:t>Це</a:t>
            </a:r>
            <a:r>
              <a:rPr lang="ru-RU" dirty="0">
                <a:latin typeface="Verdana" pitchFamily="34" charset="0"/>
              </a:rPr>
              <a:t>  </a:t>
            </a:r>
            <a:r>
              <a:rPr lang="ru-RU" b="1" dirty="0" err="1">
                <a:latin typeface="Verdana" pitchFamily="34" charset="0"/>
              </a:rPr>
              <a:t>ренатурація</a:t>
            </a:r>
            <a:r>
              <a:rPr lang="ru-RU" b="1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або</a:t>
            </a:r>
            <a:r>
              <a:rPr lang="ru-RU" b="1" dirty="0">
                <a:latin typeface="Verdana" pitchFamily="34" charset="0"/>
              </a:rPr>
              <a:t> </a:t>
            </a:r>
            <a:r>
              <a:rPr lang="ru-RU" b="1" dirty="0" err="1">
                <a:latin typeface="Verdana" pitchFamily="34" charset="0"/>
              </a:rPr>
              <a:t>гібридизація</a:t>
            </a:r>
            <a:r>
              <a:rPr lang="ru-RU" dirty="0">
                <a:latin typeface="Verdana" pitchFamily="34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Verdana" pitchFamily="34" charset="0"/>
            </a:endParaRPr>
          </a:p>
          <a:p>
            <a:pPr algn="just"/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Процеси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гібридизації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відбуваються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між</a:t>
            </a:r>
            <a:r>
              <a:rPr lang="ru-RU" dirty="0">
                <a:latin typeface="Verdana" pitchFamily="34" charset="0"/>
              </a:rPr>
              <a:t> будь-</a:t>
            </a:r>
            <a:r>
              <a:rPr lang="ru-RU" dirty="0" err="1">
                <a:latin typeface="Verdana" pitchFamily="34" charset="0"/>
              </a:rPr>
              <a:t>якими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одинарними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ланцюгами</a:t>
            </a:r>
            <a:r>
              <a:rPr lang="ru-RU" dirty="0">
                <a:latin typeface="Verdana" pitchFamily="34" charset="0"/>
              </a:rPr>
              <a:t>, </a:t>
            </a:r>
            <a:r>
              <a:rPr lang="ru-RU" dirty="0" err="1">
                <a:latin typeface="Verdana" pitchFamily="34" charset="0"/>
              </a:rPr>
              <a:t>якщо</a:t>
            </a:r>
            <a:r>
              <a:rPr lang="ru-RU" dirty="0">
                <a:latin typeface="Verdana" pitchFamily="34" charset="0"/>
              </a:rPr>
              <a:t> вони </a:t>
            </a:r>
            <a:r>
              <a:rPr lang="ru-RU" dirty="0" err="1">
                <a:latin typeface="Verdana" pitchFamily="34" charset="0"/>
              </a:rPr>
              <a:t>комплементарні</a:t>
            </a:r>
            <a:r>
              <a:rPr lang="ru-RU" dirty="0">
                <a:latin typeface="Verdana" pitchFamily="34" charset="0"/>
              </a:rPr>
              <a:t>: </a:t>
            </a:r>
            <a:r>
              <a:rPr lang="ru-RU" b="1" dirty="0">
                <a:latin typeface="Verdana" pitchFamily="34" charset="0"/>
              </a:rPr>
              <a:t>ДНК - ДНК, РНК - РНК, ДНК - РНК</a:t>
            </a:r>
            <a:r>
              <a:rPr lang="ru-RU" dirty="0">
                <a:latin typeface="Verdana" pitchFamily="34" charset="0"/>
              </a:rPr>
              <a:t>.</a:t>
            </a:r>
          </a:p>
          <a:p>
            <a:endParaRPr lang="ru-RU" dirty="0">
              <a:latin typeface="Verdana" pitchFamily="34" charset="0"/>
            </a:endParaRPr>
          </a:p>
          <a:p>
            <a:endParaRPr lang="ru-RU" dirty="0">
              <a:latin typeface="Verdana" pitchFamily="34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Verdana" pitchFamily="34" charset="0"/>
              </a:rPr>
              <a:t> ДНК-зонд - </a:t>
            </a:r>
            <a:r>
              <a:rPr lang="ru-RU" dirty="0" err="1">
                <a:latin typeface="Verdana" pitchFamily="34" charset="0"/>
              </a:rPr>
              <a:t>одноланцюговий</a:t>
            </a:r>
            <a:r>
              <a:rPr lang="ru-RU" dirty="0">
                <a:latin typeface="Verdana" pitchFamily="34" charset="0"/>
              </a:rPr>
              <a:t> фрагмент ДНК, </a:t>
            </a:r>
            <a:r>
              <a:rPr lang="ru-RU" dirty="0" err="1">
                <a:latin typeface="Verdana" pitchFamily="34" charset="0"/>
              </a:rPr>
              <a:t>комплементарний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тій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послідовності</a:t>
            </a:r>
            <a:r>
              <a:rPr lang="ru-RU" dirty="0">
                <a:latin typeface="Verdana" pitchFamily="34" charset="0"/>
              </a:rPr>
              <a:t>, яку </a:t>
            </a:r>
            <a:r>
              <a:rPr lang="ru-RU" dirty="0" err="1">
                <a:latin typeface="Verdana" pitchFamily="34" charset="0"/>
              </a:rPr>
              <a:t>необхідно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виявити</a:t>
            </a:r>
            <a:r>
              <a:rPr lang="ru-RU" dirty="0">
                <a:latin typeface="Verdana" pitchFamily="34" charset="0"/>
              </a:rPr>
              <a:t> (</a:t>
            </a:r>
            <a:r>
              <a:rPr lang="ru-RU" dirty="0" err="1">
                <a:latin typeface="Verdana" pitchFamily="34" charset="0"/>
              </a:rPr>
              <a:t>індикатор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її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наявності</a:t>
            </a:r>
            <a:r>
              <a:rPr lang="ru-RU" dirty="0">
                <a:latin typeface="Verdana" pitchFamily="34" charset="0"/>
              </a:rPr>
              <a:t>). </a:t>
            </a:r>
          </a:p>
          <a:p>
            <a:pPr marL="0" indent="0" algn="just">
              <a:buNone/>
            </a:pPr>
            <a:r>
              <a:rPr lang="ru-RU" dirty="0" err="1">
                <a:latin typeface="Verdana" pitchFamily="34" charset="0"/>
              </a:rPr>
              <a:t>Отримують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або</a:t>
            </a:r>
            <a:r>
              <a:rPr lang="ru-RU" dirty="0">
                <a:latin typeface="Verdana" pitchFamily="34" charset="0"/>
              </a:rPr>
              <a:t> </a:t>
            </a:r>
            <a:r>
              <a:rPr lang="ru-RU" dirty="0" err="1">
                <a:latin typeface="Verdana" pitchFamily="34" charset="0"/>
              </a:rPr>
              <a:t>клонуванням</a:t>
            </a:r>
            <a:r>
              <a:rPr lang="ru-RU" dirty="0">
                <a:latin typeface="Verdana" pitchFamily="34" charset="0"/>
              </a:rPr>
              <a:t> (на мРНК), </a:t>
            </a:r>
            <a:r>
              <a:rPr lang="ru-RU" dirty="0" err="1">
                <a:latin typeface="Verdana" pitchFamily="34" charset="0"/>
              </a:rPr>
              <a:t>або</a:t>
            </a:r>
            <a:r>
              <a:rPr lang="ru-RU" dirty="0">
                <a:latin typeface="Verdana" pitchFamily="34" charset="0"/>
              </a:rPr>
              <a:t> шляхом </a:t>
            </a:r>
            <a:r>
              <a:rPr lang="ru-RU" dirty="0" err="1">
                <a:latin typeface="Verdana" pitchFamily="34" charset="0"/>
              </a:rPr>
              <a:t>хімічного</a:t>
            </a:r>
            <a:r>
              <a:rPr lang="ru-RU" dirty="0">
                <a:latin typeface="Verdana" pitchFamily="34" charset="0"/>
              </a:rPr>
              <a:t> синтезу.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F659703-EC59-4D0E-AB43-4D8FCCC3A6CE}"/>
              </a:ext>
            </a:extLst>
          </p:cNvPr>
          <p:cNvSpPr/>
          <p:nvPr/>
        </p:nvSpPr>
        <p:spPr>
          <a:xfrm>
            <a:off x="341844" y="142250"/>
            <a:ext cx="8229600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Скринінг бібліотеки (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розшук клону (клонів), які містять необхідну послідовність ДНК.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10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2375"/>
            <a:ext cx="8229600" cy="715071"/>
          </a:xfrm>
        </p:spPr>
        <p:txBody>
          <a:bodyPr>
            <a:normAutofit/>
          </a:bodyPr>
          <a:lstStyle/>
          <a:p>
            <a:r>
              <a:rPr lang="uk-UA" sz="2800" b="1" dirty="0"/>
              <a:t>Маркування </a:t>
            </a:r>
            <a:r>
              <a:rPr lang="uk-UA" sz="2800" b="1" dirty="0" err="1"/>
              <a:t>ДНК-зонда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104" y="635658"/>
            <a:ext cx="8531000" cy="603370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uk-UA" sz="49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4900" b="1" spc="-5" dirty="0">
                <a:latin typeface="Times New Roman" panose="02020603050405020304" pitchFamily="18" charset="0"/>
                <a:cs typeface="Times New Roman" pitchFamily="18" charset="0"/>
              </a:rPr>
              <a:t>РАДІОАКТИВНЕ</a:t>
            </a:r>
          </a:p>
          <a:p>
            <a:pPr fontAlgn="t"/>
            <a:r>
              <a:rPr lang="uk-UA" sz="4900" b="1" dirty="0">
                <a:latin typeface="Times New Roman" panose="02020603050405020304" pitchFamily="18" charset="0"/>
                <a:cs typeface="Times New Roman" pitchFamily="18" charset="0"/>
              </a:rPr>
              <a:t>Радіоізотоп </a:t>
            </a:r>
            <a:r>
              <a:rPr lang="ru-RU" sz="4900" b="1" baseline="30000" dirty="0">
                <a:latin typeface="Times New Roman" panose="02020603050405020304" pitchFamily="18" charset="0"/>
                <a:cs typeface="Times New Roman" pitchFamily="18" charset="0"/>
              </a:rPr>
              <a:t>32</a:t>
            </a:r>
            <a:r>
              <a:rPr lang="ru-RU" sz="4900" b="1" dirty="0">
                <a:latin typeface="Times New Roman" panose="02020603050405020304" pitchFamily="18" charset="0"/>
                <a:cs typeface="Times New Roman" pitchFamily="18" charset="0"/>
              </a:rPr>
              <a:t>P</a:t>
            </a:r>
            <a:r>
              <a:rPr lang="ru-RU" sz="49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4900" baseline="30000" dirty="0">
                <a:latin typeface="Times New Roman" panose="02020603050405020304" pitchFamily="18" charset="0"/>
                <a:cs typeface="Times New Roman" pitchFamily="18" charset="0"/>
              </a:rPr>
              <a:t>35</a:t>
            </a:r>
            <a:r>
              <a:rPr lang="ru-RU" sz="4900" dirty="0">
                <a:latin typeface="Times New Roman" panose="02020603050405020304" pitchFamily="18" charset="0"/>
                <a:cs typeface="Times New Roman" pitchFamily="18" charset="0"/>
              </a:rPr>
              <a:t>S </a:t>
            </a:r>
            <a:r>
              <a:rPr lang="ru-RU" sz="4900" b="1" baseline="30000" dirty="0"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ru-RU" sz="4900" b="1" dirty="0">
                <a:latin typeface="Times New Roman" panose="02020603050405020304" pitchFamily="18" charset="0"/>
                <a:cs typeface="Times New Roman" pitchFamily="18" charset="0"/>
              </a:rPr>
              <a:t>H</a:t>
            </a:r>
            <a:r>
              <a:rPr lang="ru-RU" sz="49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4900" baseline="30000" dirty="0">
                <a:latin typeface="Times New Roman" panose="02020603050405020304" pitchFamily="18" charset="0"/>
                <a:cs typeface="Times New Roman" pitchFamily="18" charset="0"/>
              </a:rPr>
              <a:t>14</a:t>
            </a:r>
            <a:r>
              <a:rPr lang="ru-RU" sz="4900" dirty="0">
                <a:latin typeface="Times New Roman" panose="02020603050405020304" pitchFamily="18" charset="0"/>
                <a:cs typeface="Times New Roman" pitchFamily="18" charset="0"/>
              </a:rPr>
              <a:t>C </a:t>
            </a:r>
            <a:r>
              <a:rPr lang="ru-RU" sz="4900" baseline="30000" dirty="0">
                <a:latin typeface="Times New Roman" panose="02020603050405020304" pitchFamily="18" charset="0"/>
                <a:cs typeface="Times New Roman" pitchFamily="18" charset="0"/>
              </a:rPr>
              <a:t>131</a:t>
            </a:r>
            <a:r>
              <a:rPr lang="ru-RU" sz="4900" dirty="0">
                <a:latin typeface="Times New Roman" panose="02020603050405020304" pitchFamily="18" charset="0"/>
                <a:cs typeface="Times New Roman" pitchFamily="18" charset="0"/>
              </a:rPr>
              <a:t>I</a:t>
            </a:r>
          </a:p>
          <a:p>
            <a:pPr fontAlgn="t"/>
            <a:endParaRPr lang="ru-RU" sz="49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fontAlgn="t">
              <a:buNone/>
            </a:pPr>
            <a:r>
              <a:rPr lang="ru-RU" sz="4900" spc="-5" dirty="0"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uk-UA" sz="4900" b="1" spc="-5" dirty="0">
                <a:latin typeface="Times New Roman" panose="02020603050405020304" pitchFamily="18" charset="0"/>
                <a:cs typeface="Times New Roman" pitchFamily="18" charset="0"/>
              </a:rPr>
              <a:t>НЕРАДІОАКТИВНЕ - </a:t>
            </a:r>
            <a:r>
              <a:rPr lang="uk-UA" sz="4900" dirty="0">
                <a:latin typeface="Times New Roman" panose="02020603050405020304" pitchFamily="18" charset="0"/>
                <a:cs typeface="Times New Roman" pitchFamily="18" charset="0"/>
              </a:rPr>
              <a:t>система виявлення на основі флюоресценції).</a:t>
            </a:r>
          </a:p>
          <a:p>
            <a:pPr marL="0" indent="0" algn="just" fontAlgn="t">
              <a:buNone/>
            </a:pPr>
            <a:r>
              <a:rPr lang="uk-UA" sz="49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4500" dirty="0">
                <a:latin typeface="Times New Roman" panose="02020603050405020304" pitchFamily="18" charset="0"/>
                <a:cs typeface="Times New Roman" pitchFamily="18" charset="0"/>
              </a:rPr>
              <a:t>а) пряме (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ДНК-зондов входят 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Нуклеози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нуклеозид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мічені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Флюорофо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флюорофорами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sz="4500" dirty="0" err="1">
                <a:latin typeface="Times New Roman" panose="02020603050405020304" pitchFamily="18" charset="0"/>
                <a:cs typeface="Times New Roman" pitchFamily="18" charset="0"/>
              </a:rPr>
              <a:t>родамін</a:t>
            </a:r>
            <a:r>
              <a:rPr lang="uk-UA" sz="4500" dirty="0">
                <a:latin typeface="Times New Roman" panose="02020603050405020304" pitchFamily="18" charset="0"/>
                <a:cs typeface="Times New Roman" pitchFamily="18" charset="0"/>
              </a:rPr>
              <a:t>, флуоресцеїн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 fontAlgn="t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непряме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 кон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югатами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Биоти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біотин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 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Дигоксигенин (страница отсутствует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дигоксигенін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).  </a:t>
            </a:r>
          </a:p>
          <a:p>
            <a:pPr marL="0" indent="0" algn="just" fontAlgn="t"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buNone/>
            </a:pP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гібридизації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біотин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флуоресцентно-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міченого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Авиди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авідина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стрептавідина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(2), а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дигоксигенін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за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флюоресцентно-мічених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5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Антител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антитіл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(2’</a:t>
            </a:r>
            <a:r>
              <a:rPr lang="uk-UA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Або використовується ще система фермент -субстрат. </a:t>
            </a:r>
            <a:r>
              <a:rPr lang="uk-UA" dirty="0">
                <a:solidFill>
                  <a:srgbClr val="FF0000"/>
                </a:solidFill>
              </a:rPr>
              <a:t>Сигнал при цьому посилюється.</a:t>
            </a:r>
            <a:endParaRPr lang="uk-UA" sz="4900" b="1" spc="-5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fontAlgn="t">
              <a:buNone/>
            </a:pPr>
            <a:endParaRPr lang="ru-RU" sz="49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170815" indent="-158115">
              <a:spcBef>
                <a:spcPts val="105"/>
              </a:spcBef>
              <a:tabLst>
                <a:tab pos="171450" algn="l"/>
              </a:tabLst>
            </a:pPr>
            <a:r>
              <a:rPr lang="uk-UA" sz="4900" dirty="0">
                <a:latin typeface="Times New Roman" pitchFamily="18" charset="0"/>
                <a:cs typeface="Times New Roman" pitchFamily="18" charset="0"/>
              </a:rPr>
              <a:t>біотин - антитіло - фермент - субстрат</a:t>
            </a:r>
          </a:p>
          <a:p>
            <a:pPr marL="170815" indent="-158115">
              <a:spcBef>
                <a:spcPts val="105"/>
              </a:spcBef>
              <a:tabLst>
                <a:tab pos="171450" algn="l"/>
              </a:tabLst>
            </a:pPr>
            <a:r>
              <a:rPr lang="uk-UA" sz="4900" dirty="0">
                <a:latin typeface="Times New Roman" pitchFamily="18" charset="0"/>
                <a:cs typeface="Times New Roman" pitchFamily="18" charset="0"/>
              </a:rPr>
              <a:t>біотин - </a:t>
            </a:r>
            <a:r>
              <a:rPr lang="uk-UA" sz="4900" dirty="0" err="1">
                <a:latin typeface="Times New Roman" panose="02020603050405020304" pitchFamily="18" charset="0"/>
                <a:cs typeface="Times New Roman" pitchFamily="18" charset="0"/>
              </a:rPr>
              <a:t>стрептавідин</a:t>
            </a:r>
            <a:r>
              <a:rPr lang="uk-UA" sz="4900" dirty="0">
                <a:latin typeface="Times New Roman" panose="02020603050405020304" pitchFamily="18" charset="0"/>
                <a:cs typeface="Times New Roman" pitchFamily="18" charset="0"/>
              </a:rPr>
              <a:t> - фермент - субстрат</a:t>
            </a:r>
          </a:p>
          <a:p>
            <a:pPr marL="170815" indent="-158115">
              <a:spcBef>
                <a:spcPts val="105"/>
              </a:spcBef>
              <a:tabLst>
                <a:tab pos="171450" algn="l"/>
              </a:tabLst>
            </a:pPr>
            <a:r>
              <a:rPr lang="uk-UA" sz="4900" dirty="0" err="1">
                <a:latin typeface="Times New Roman" panose="02020603050405020304" pitchFamily="18" charset="0"/>
                <a:cs typeface="Times New Roman" pitchFamily="18" charset="0"/>
              </a:rPr>
              <a:t>дігоксигенін</a:t>
            </a:r>
            <a:r>
              <a:rPr lang="uk-UA" sz="4900" dirty="0">
                <a:latin typeface="Times New Roman" panose="02020603050405020304" pitchFamily="18" charset="0"/>
                <a:cs typeface="Times New Roman" pitchFamily="18" charset="0"/>
              </a:rPr>
              <a:t> - антитіло - фермент – субстрат</a:t>
            </a:r>
          </a:p>
          <a:p>
            <a:pPr marL="170815" indent="-158115">
              <a:spcBef>
                <a:spcPts val="105"/>
              </a:spcBef>
              <a:tabLst>
                <a:tab pos="171450" algn="l"/>
              </a:tabLst>
            </a:pPr>
            <a:endParaRPr lang="uk-UA" sz="49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170815" indent="-158115">
              <a:spcBef>
                <a:spcPts val="105"/>
              </a:spcBef>
              <a:tabLst>
                <a:tab pos="171450" algn="l"/>
              </a:tabLst>
            </a:pPr>
            <a:endParaRPr lang="uk-UA" sz="49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12700" indent="0" algn="just">
              <a:spcBef>
                <a:spcPts val="105"/>
              </a:spcBef>
              <a:buNone/>
              <a:tabLst>
                <a:tab pos="171450" algn="l"/>
              </a:tabLst>
            </a:pPr>
            <a:r>
              <a:rPr lang="uk-UA" sz="4900" dirty="0">
                <a:latin typeface="Times New Roman" panose="02020603050405020304" pitchFamily="18" charset="0"/>
                <a:cs typeface="Times New Roman" pitchFamily="18" charset="0"/>
              </a:rPr>
              <a:t>Фермент, </a:t>
            </a:r>
            <a:r>
              <a:rPr lang="uk-UA" sz="4900" dirty="0" err="1">
                <a:latin typeface="Times New Roman" panose="02020603050405020304" pitchFamily="18" charset="0"/>
                <a:cs typeface="Times New Roman" pitchFamily="18" charset="0"/>
              </a:rPr>
              <a:t>кон'югований</a:t>
            </a:r>
            <a:r>
              <a:rPr lang="uk-UA" sz="4900" dirty="0">
                <a:latin typeface="Times New Roman" panose="02020603050405020304" pitchFamily="18" charset="0"/>
                <a:cs typeface="Times New Roman" pitchFamily="18" charset="0"/>
              </a:rPr>
              <a:t> антитілом або </a:t>
            </a:r>
            <a:r>
              <a:rPr lang="uk-UA" sz="4900" dirty="0" err="1">
                <a:latin typeface="Times New Roman" panose="02020603050405020304" pitchFamily="18" charset="0"/>
                <a:cs typeface="Times New Roman" pitchFamily="18" charset="0"/>
              </a:rPr>
              <a:t>стрептавідином</a:t>
            </a:r>
            <a:r>
              <a:rPr lang="uk-UA" sz="4900" dirty="0">
                <a:latin typeface="Times New Roman" panose="02020603050405020304" pitchFamily="18" charset="0"/>
                <a:cs typeface="Times New Roman" pitchFamily="18" charset="0"/>
              </a:rPr>
              <a:t> -  лужна фосфатаза, </a:t>
            </a:r>
            <a:r>
              <a:rPr lang="uk-UA" sz="4900" dirty="0" err="1">
                <a:latin typeface="Times New Roman" panose="02020603050405020304" pitchFamily="18" charset="0"/>
                <a:cs typeface="Times New Roman" pitchFamily="18" charset="0"/>
              </a:rPr>
              <a:t>пероксидаза</a:t>
            </a:r>
            <a:r>
              <a:rPr lang="uk-UA" sz="49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uk-UA" sz="4900" dirty="0" err="1">
                <a:latin typeface="Times New Roman" panose="02020603050405020304" pitchFamily="18" charset="0"/>
                <a:cs typeface="Times New Roman" pitchFamily="18" charset="0"/>
              </a:rPr>
              <a:t>глюкозидаза</a:t>
            </a:r>
            <a:r>
              <a:rPr lang="uk-UA" sz="49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uk-UA" sz="4900" dirty="0" err="1">
                <a:latin typeface="Times New Roman" panose="02020603050405020304" pitchFamily="18" charset="0"/>
                <a:cs typeface="Times New Roman" pitchFamily="18" charset="0"/>
              </a:rPr>
              <a:t>галактозидаза</a:t>
            </a:r>
            <a:r>
              <a:rPr lang="uk-UA" sz="49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marL="12700" indent="0" algn="just">
              <a:spcBef>
                <a:spcPts val="105"/>
              </a:spcBef>
              <a:buNone/>
              <a:tabLst>
                <a:tab pos="171450" algn="l"/>
              </a:tabLst>
            </a:pPr>
            <a:endParaRPr lang="uk-UA" sz="49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Хромогенний, хемілюмінесцентний, флуоресцентний субстрат.</a:t>
            </a:r>
          </a:p>
          <a:p>
            <a:endParaRPr lang="uk-UA" sz="4500" spc="-5" dirty="0"/>
          </a:p>
        </p:txBody>
      </p:sp>
      <p:pic>
        <p:nvPicPr>
          <p:cNvPr id="18438" name="Picture 6" descr="Молекулярно-цитогенетические методы">
            <a:extLst>
              <a:ext uri="{FF2B5EF4-FFF2-40B4-BE49-F238E27FC236}">
                <a16:creationId xmlns:a16="http://schemas.microsoft.com/office/drawing/2014/main" id="{207D7AB6-BFB6-44EB-BE95-8FDAAA32C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6290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473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4252</TotalTime>
  <Words>817</Words>
  <Application>Microsoft Office PowerPoint</Application>
  <PresentationFormat>Экран (4:3)</PresentationFormat>
  <Paragraphs>144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Arial</vt:lpstr>
      <vt:lpstr>Bookman Old Style</vt:lpstr>
      <vt:lpstr>Calibri</vt:lpstr>
      <vt:lpstr>Comic Sans MS</vt:lpstr>
      <vt:lpstr>Symbol</vt:lpstr>
      <vt:lpstr>Times New Roman</vt:lpstr>
      <vt:lpstr>Verdana</vt:lpstr>
      <vt:lpstr>Тема Office</vt:lpstr>
      <vt:lpstr>Генні банки, ДНК-зонди, гібридизація ДНК </vt:lpstr>
      <vt:lpstr> I. Генні банки або  генні бібліотеки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Денатурація ДНК, гібридизація, ДНК-зонди </vt:lpstr>
      <vt:lpstr>Маркування ДНК-зонда</vt:lpstr>
      <vt:lpstr>Маркування ДНК-зонда</vt:lpstr>
      <vt:lpstr>Презентация PowerPoint</vt:lpstr>
      <vt:lpstr> FISH- гібридизація (Fluorescence in situ Hybridization)  – багатокьолоровий бендінг хромосом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Вивчення ДНК (поліморфізм, секвенування, гібридизація)</dc:title>
  <dc:creator>Елена</dc:creator>
  <cp:lastModifiedBy>helenVoit@gmail.com</cp:lastModifiedBy>
  <cp:revision>172</cp:revision>
  <dcterms:created xsi:type="dcterms:W3CDTF">2018-02-26T23:02:03Z</dcterms:created>
  <dcterms:modified xsi:type="dcterms:W3CDTF">2022-11-10T07:31:31Z</dcterms:modified>
</cp:coreProperties>
</file>