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80" r:id="rId4"/>
    <p:sldId id="284" r:id="rId5"/>
    <p:sldId id="285" r:id="rId6"/>
    <p:sldId id="292" r:id="rId7"/>
    <p:sldId id="287" r:id="rId8"/>
    <p:sldId id="290" r:id="rId9"/>
    <p:sldId id="291" r:id="rId10"/>
    <p:sldId id="289" r:id="rId11"/>
    <p:sldId id="28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4590" autoAdjust="0"/>
  </p:normalViewPr>
  <p:slideViewPr>
    <p:cSldViewPr>
      <p:cViewPr varScale="1">
        <p:scale>
          <a:sx n="69" d="100"/>
          <a:sy n="69" d="100"/>
        </p:scale>
        <p:origin x="71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1A5DED0-90F1-4D17-804F-6956429E9FDC}" type="datetimeFigureOut">
              <a:rPr lang="ru-RU" smtClean="0"/>
              <a:pPr/>
              <a:t>21.12.2023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21.12.2023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21.12.2023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21.12.2023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1A5DED0-90F1-4D17-804F-6956429E9FDC}" type="datetimeFigureOut">
              <a:rPr lang="ru-RU" smtClean="0"/>
              <a:pPr/>
              <a:t>21.12.2023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21.12.2023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21.12.2023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21.12.2023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21.12.2023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21.12.2023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21.12.2023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A5DED0-90F1-4D17-804F-6956429E9FDC}" type="datetimeFigureOut">
              <a:rPr lang="ru-RU" smtClean="0"/>
              <a:pPr/>
              <a:t>21.12.2023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ibgen.is/search.php?req=The+Behavioral+and+Brain+Sciences,++pp.457&amp;column=series" TargetMode="External"/><Relationship Id="rId2" Type="http://schemas.openxmlformats.org/officeDocument/2006/relationships/hyperlink" Target="https://libgen.is/book/index.php?md5=CB2E9F0357944B89410E80A3920115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LWiM-LuRe6w" TargetMode="External"/><Relationship Id="rId5" Type="http://schemas.openxmlformats.org/officeDocument/2006/relationships/hyperlink" Target="https://www.youtube.com/watch?v=cgYpMYMhzXI" TargetMode="External"/><Relationship Id="rId4" Type="http://schemas.openxmlformats.org/officeDocument/2006/relationships/hyperlink" Target="http://library.lol/main/46DA736D7CBE939309473595B5916A54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86%D0%BD%D1%82%D0%B5%D0%BD%D1%86%D1%96%D0%BE%D0%BD%D0%B0%D0%BB%D1%8C%D0%BD%D1%96%D1%81%D1%82%D1%8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36815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3100" b="1" dirty="0" smtClean="0"/>
              <a:t>Штучний інтелект</a:t>
            </a:r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Лекція 7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435280" cy="504056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Концепція штучного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Критерії наявності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Етико-філософські виміри проблеми штучного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</a:p>
          <a:p>
            <a:pPr marL="0" indent="0" algn="ctr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Харарі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Ю.Н.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Homo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Deus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лаштунками майбутнього / пер. з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О. Дем’янчука; 2-ге вид. Київ : Форс Україна, 2019. 512 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Turing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M. (1950)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Computing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Machinery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Intelligence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49: 433-460;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Searle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Minds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Brains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and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Programs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//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The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Behavioral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and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Brain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Sciences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, (1980) 3,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pp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 417-457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Bostrom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(2013)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Superintelligence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: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the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coming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machine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intelligence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revolution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Oxford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2013;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is transforming the creative industries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uk-UA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https://www.youtube.com/watch?v=cgYpMYMhzXI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future of humanity | Yuval Noah Harari at the Frontiers Forum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https://www.youtube.com/watch?v=LWiM-LuRe6w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175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Особливості наукової свідомості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форма суспільної свідомості;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ґрунтується на наукових знаннях;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ритерій існування – здатність адекватно відображати дійсність;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сукупність поглядів, настанов, ідей, теорій, в якій роль поняття інтегратора відіграє категорія «істина»;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ередумова та результат наукового пізнання;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абезпечує соціально-практичну реалізацію потенціалу науки </a:t>
            </a: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629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600" dirty="0" smtClean="0"/>
              <a:t>Дякую за увагу!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61446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Штучний інтелект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i="1" dirty="0"/>
              <a:t>«метафорична назва одного з пріоритетних наукових напрямів, </a:t>
            </a:r>
            <a:endParaRPr lang="uk-UA" i="1" dirty="0" smtClean="0"/>
          </a:p>
          <a:p>
            <a:r>
              <a:rPr lang="uk-UA" i="1" dirty="0" smtClean="0"/>
              <a:t>що </a:t>
            </a:r>
            <a:r>
              <a:rPr lang="uk-UA" i="1" dirty="0"/>
              <a:t>склався у загальному комплексі кібернетичних досліджень </a:t>
            </a:r>
            <a:endParaRPr lang="uk-UA" i="1" dirty="0" smtClean="0"/>
          </a:p>
          <a:p>
            <a:r>
              <a:rPr lang="uk-UA" i="1" dirty="0" smtClean="0"/>
              <a:t>із </a:t>
            </a:r>
            <a:r>
              <a:rPr lang="uk-UA" i="1" dirty="0"/>
              <a:t>проблем моделювання процесів мислення, інтенсифікації інтелектуальної діяльності через комп’ютеризацію її видів</a:t>
            </a:r>
            <a:r>
              <a:rPr lang="uk-UA" i="1" dirty="0" smtClean="0"/>
              <a:t>»</a:t>
            </a:r>
          </a:p>
          <a:p>
            <a:pPr marL="0" indent="0" algn="ctr">
              <a:buNone/>
            </a:pPr>
            <a:r>
              <a:rPr lang="uk-UA" dirty="0" smtClean="0"/>
              <a:t>Дві метафори</a:t>
            </a:r>
            <a:endParaRPr lang="ru-RU" dirty="0"/>
          </a:p>
          <a:p>
            <a:r>
              <a:rPr lang="uk-UA" dirty="0" smtClean="0"/>
              <a:t>головний </a:t>
            </a:r>
            <a:r>
              <a:rPr lang="uk-UA" dirty="0"/>
              <a:t>мозок за структурною організацією та діяльністю уподібнюється </a:t>
            </a:r>
            <a:r>
              <a:rPr lang="uk-UA" dirty="0" err="1"/>
              <a:t>комп</a:t>
            </a:r>
            <a:r>
              <a:rPr lang="ru-RU" dirty="0"/>
              <a:t>’</a:t>
            </a:r>
            <a:r>
              <a:rPr lang="uk-UA" dirty="0" err="1"/>
              <a:t>ютеру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 err="1" smtClean="0"/>
              <a:t>комп</a:t>
            </a:r>
            <a:r>
              <a:rPr lang="ru-RU" dirty="0"/>
              <a:t>’</a:t>
            </a:r>
            <a:r>
              <a:rPr lang="uk-UA" dirty="0" err="1"/>
              <a:t>ютер</a:t>
            </a:r>
            <a:r>
              <a:rPr lang="uk-UA" dirty="0"/>
              <a:t> наділяється </a:t>
            </a:r>
            <a:r>
              <a:rPr lang="uk-UA" dirty="0" err="1"/>
              <a:t>мозкоподібними</a:t>
            </a:r>
            <a:r>
              <a:rPr lang="uk-UA" dirty="0"/>
              <a:t> структурами та функціями.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 </a:t>
            </a:r>
            <a:endParaRPr lang="ru-RU" dirty="0"/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195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Основна теза теорії штучного інтелекту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Будь-яка функція мислення, описана </a:t>
            </a:r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однозначно (з допомогою скінченного числа слів мовою з чіткою семантикою) у принципі може бути реалізована формально нейронною сіткою, а отже, і універсальною машиною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Тьюрінга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(тобто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ютером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)» 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машин А.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Тьюрінга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теорія формальних нейронних сіток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Маккаллока-Піттса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нтитеза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Будь-яка система математичних аксіом, починаючи з певного рівня складності, або внутрішньо суперечлива або неповна»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(теорема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Геделя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неповноту,1930, «парадокс критянина» та ін.)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губить свою силу, коли інтелектуальна система неперервно взаємодіє з актуально нескінченною інформаційною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базою (А.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Тьюрінг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В. Глушков)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750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i="1" dirty="0" smtClean="0"/>
              <a:t>Гіпотези (</a:t>
            </a:r>
            <a:r>
              <a:rPr lang="uk-UA" i="1" dirty="0" err="1" smtClean="0"/>
              <a:t>Дж</a:t>
            </a:r>
            <a:r>
              <a:rPr lang="uk-UA" i="1" dirty="0" smtClean="0"/>
              <a:t>. </a:t>
            </a:r>
            <a:r>
              <a:rPr lang="uk-UA" i="1" dirty="0" err="1" smtClean="0"/>
              <a:t>Сьорль</a:t>
            </a:r>
            <a:r>
              <a:rPr lang="uk-UA" i="1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«сильний штучний інтелект»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ідмінність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 людським розумом та штучним інтелектом – кількісна, тобто комп’ютер здатний мислити так ж як і людина, наприклад, розуміти як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«слабкий штучний інтелект»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ідмінність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 людським розумом та штучним інтелектом – якісна, тобто комп’ютер здатний рахувати, обчислювати, але не здатний мислити,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928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Китайська кімната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uk-UA" sz="2400" dirty="0" smtClean="0"/>
          </a:p>
          <a:p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мисленневий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експеримент </a:t>
            </a:r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Дж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Сьорля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ютер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програму розробників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Інтенціональність"/>
              </a:rPr>
              <a:t>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 tooltip="Інтенціональність"/>
              </a:rPr>
              <a:t>інтенціональності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Інтенціональність"/>
              </a:rPr>
              <a:t>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іж актами обчислення та розуміння якісна прірва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сильного штучного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помилкова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31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/>
              <a:t>Критерії наявності інтелекту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приймати рішення в умовах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навчатися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планувати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спілкуватися на природній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сила волі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відчувати, сприймати навколишній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усвідомлювати себе як окрему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розуміти, співпереживати, любити, ненавидіти та ін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всіх цих здатності заради досягнення певної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874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Тест Алана </a:t>
            </a:r>
            <a:r>
              <a:rPr lang="uk-UA" dirty="0" err="1" smtClean="0"/>
              <a:t>Тьюрінга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algn="just"/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«Чи можуть машини думати» слід замінити питанням «Чи можуть машини робити те, що робимо ми як мислячі істоти» («Обчислювальні машини та розум», 1950 р.)</a:t>
            </a:r>
          </a:p>
          <a:p>
            <a:pPr algn="just"/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 взаємодіє з 1 </a:t>
            </a:r>
            <a:r>
              <a:rPr lang="uk-UA" sz="23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</a:t>
            </a:r>
            <a:r>
              <a:rPr lang="ru-RU" sz="2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3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ютером</a:t>
            </a:r>
            <a:r>
              <a:rPr lang="uk-UA" sz="2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1 людиною. На підставі відповідей на питання вона повинна визначити, з ким вона розмовляє: з людиною чи </a:t>
            </a:r>
            <a:r>
              <a:rPr lang="uk-UA" sz="23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</a:t>
            </a:r>
            <a:r>
              <a:rPr lang="ru-RU" sz="2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3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ютерною</a:t>
            </a:r>
            <a:r>
              <a:rPr lang="uk-UA" sz="2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програмою. Завдання </a:t>
            </a:r>
            <a:r>
              <a:rPr lang="uk-UA" sz="23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</a:t>
            </a:r>
            <a:r>
              <a:rPr lang="ru-RU" sz="2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3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ютерної</a:t>
            </a:r>
            <a:r>
              <a:rPr lang="uk-UA" sz="2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програми ввести людину в оману, змусивши зробити невірний вибір</a:t>
            </a: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випробування вважається успішним, якщо вдалося обдурити хоча би 30% суддів </a:t>
            </a:r>
          </a:p>
          <a:p>
            <a:pPr marL="0" indent="0" algn="ctr">
              <a:buNone/>
            </a:pP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успішне випробування пройшли</a:t>
            </a:r>
          </a:p>
          <a:p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чат-бот програма «Женя </a:t>
            </a:r>
            <a:r>
              <a:rPr lang="uk-UA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Густман</a:t>
            </a:r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(2014)</a:t>
            </a:r>
          </a:p>
          <a:p>
            <a:r>
              <a:rPr lang="uk-UA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чат-бот програма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GPT-4 (</a:t>
            </a:r>
            <a:r>
              <a:rPr lang="ru-RU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грудень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2022)</a:t>
            </a:r>
            <a:endParaRPr lang="uk-UA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629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Роль ШІ для людства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2000" dirty="0" smtClean="0"/>
          </a:p>
          <a:p>
            <a:pPr lvl="0"/>
            <a:endParaRPr lang="uk-UA" sz="2000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330396"/>
              </p:ext>
            </p:extLst>
          </p:nvPr>
        </p:nvGraphicFramePr>
        <p:xfrm>
          <a:off x="0" y="980729"/>
          <a:ext cx="9324528" cy="6429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2264">
                  <a:extLst>
                    <a:ext uri="{9D8B030D-6E8A-4147-A177-3AD203B41FA5}">
                      <a16:colId xmlns:a16="http://schemas.microsoft.com/office/drawing/2014/main" val="3668146694"/>
                    </a:ext>
                  </a:extLst>
                </a:gridCol>
                <a:gridCol w="4662264">
                  <a:extLst>
                    <a:ext uri="{9D8B030D-6E8A-4147-A177-3AD203B41FA5}">
                      <a16:colId xmlns:a16="http://schemas.microsoft.com/office/drawing/2014/main" val="2540310495"/>
                    </a:ext>
                  </a:extLst>
                </a:gridCol>
              </a:tblGrid>
              <a:tr h="937164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Просвітницьки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 оптимізм</a:t>
                      </a:r>
                    </a:p>
                    <a:p>
                      <a:r>
                        <a:rPr lang="uk-UA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постгуманістів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Бостром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Н., Пірс Д. та ін.)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Алармістський песимізм (Ю. Н. </a:t>
                      </a:r>
                      <a:r>
                        <a:rPr lang="uk-UA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Харарі</a:t>
                      </a:r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Шпітцер</a:t>
                      </a:r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М. та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ін.</a:t>
                      </a:r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963220"/>
                  </a:ext>
                </a:extLst>
              </a:tr>
              <a:tr h="669348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зростання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продуктивності праці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збільшення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безробіття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819694"/>
                  </a:ext>
                </a:extLst>
              </a:tr>
              <a:tr h="687652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звільнення людини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монотонної праці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витіснення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людини з творчих професій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770785"/>
                  </a:ext>
                </a:extLst>
              </a:tr>
              <a:tr h="687652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гарантування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народовладдя («електронна демократія»)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створення знарядь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тотального контролю поведінки суспільства; « втрата здатності відрізнити людину від ШІ – кінець демократії» (Ю.Н. </a:t>
                      </a:r>
                      <a:r>
                        <a:rPr lang="uk-UA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Харарі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55770"/>
                  </a:ext>
                </a:extLst>
              </a:tr>
              <a:tr h="1277070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поліпшення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природи людини (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штучні «розумні» органи; </a:t>
                      </a:r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нейрокомп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’</a:t>
                      </a:r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ютерний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інтерфейс; збереження та завантаження свідомості  та ін.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посилення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кіберзалежності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людини, виникнення загрози цифрової деменції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072794"/>
                  </a:ext>
                </a:extLst>
              </a:tr>
              <a:tr h="687652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нова еволюційна перспектива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розвитку людства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нова еволюційна загроза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збереженню людства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36999"/>
                  </a:ext>
                </a:extLst>
              </a:tr>
              <a:tr h="982361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рушій </a:t>
                      </a:r>
                      <a:r>
                        <a:rPr lang="uk-UA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загальносоціального</a:t>
                      </a:r>
                      <a:r>
                        <a:rPr lang="uk-UA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поступу та згуртування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суспільства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рушій нового поділу суспільства на «</a:t>
                      </a:r>
                      <a:r>
                        <a:rPr lang="uk-UA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постлюдську</a:t>
                      </a:r>
                      <a:r>
                        <a:rPr lang="uk-UA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правлячу еліту та підпорядковану більшість 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617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08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Практичне завдання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правильне твердження-оцінку значення штучного інтелекту для людства. Для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обгрунтування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відповіді сформулюйте не менше 3-х аргументів.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*Аргумент – це  спосіб обґрунтування певного висновку за допомогою логічних умовиводів.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708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1462</TotalTime>
  <Words>690</Words>
  <Application>Microsoft Office PowerPoint</Application>
  <PresentationFormat>Экран (4:3)</PresentationFormat>
  <Paragraphs>89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Штучний інтелект Лекція 7 </vt:lpstr>
      <vt:lpstr>Штучний інтелект</vt:lpstr>
      <vt:lpstr>Основна теза теорії штучного інтелекту</vt:lpstr>
      <vt:lpstr>Гіпотези (Дж. Сьорль)</vt:lpstr>
      <vt:lpstr>Китайська кімната</vt:lpstr>
      <vt:lpstr>Критерії наявності інтелекту</vt:lpstr>
      <vt:lpstr>Тест Алана Тьюрінга</vt:lpstr>
      <vt:lpstr>Роль ШІ для людства</vt:lpstr>
      <vt:lpstr>Практичне завдання</vt:lpstr>
      <vt:lpstr>Особливості наукової свідомості </vt:lpstr>
      <vt:lpstr>Дякую за увагу!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Соціально-управлінські технології запобігання та протидії корупції</dc:title>
  <dc:creator>userznu</dc:creator>
  <cp:lastModifiedBy>user</cp:lastModifiedBy>
  <cp:revision>147</cp:revision>
  <dcterms:created xsi:type="dcterms:W3CDTF">2017-10-25T11:02:45Z</dcterms:created>
  <dcterms:modified xsi:type="dcterms:W3CDTF">2023-12-21T16:53:44Z</dcterms:modified>
</cp:coreProperties>
</file>