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8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667" autoAdjust="0"/>
  </p:normalViewPr>
  <p:slideViewPr>
    <p:cSldViewPr snapToGrid="0" showGuides="1">
      <p:cViewPr varScale="1">
        <p:scale>
          <a:sx n="69" d="100"/>
          <a:sy n="69" d="100"/>
        </p:scale>
        <p:origin x="1134" y="72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 УКРАЇНСЬКА МОВА(МОРФОЛОГІЯ:ІМЕННИК, ПРИКМЕТНИК, ЧИСЛІВНИК, ЗАЙМЕННИК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Нормативна дисципліна  освітньої програми  «Українська мова та література»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наук, </a:t>
            </a:r>
            <a:r>
              <a:rPr lang="uk-UA" sz="2400" dirty="0" smtClean="0"/>
              <a:t>доцент</a:t>
            </a:r>
          </a:p>
          <a:p>
            <a:pPr algn="ctr"/>
            <a:r>
              <a:rPr lang="uk-UA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С.В.Сабліна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другого курсу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-15135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Мета курсу </a:t>
            </a:r>
            <a:r>
              <a:rPr lang="uk-UA" sz="1600" dirty="0"/>
              <a:t>– </a:t>
            </a:r>
            <a:r>
              <a:rPr lang="uk-UA" sz="1600" dirty="0" smtClean="0"/>
              <a:t> вивчення </a:t>
            </a:r>
            <a:r>
              <a:rPr lang="uk-UA" sz="1600" dirty="0"/>
              <a:t>граматичної природи слів, їх граматичних категорій і систем формотворення та </a:t>
            </a:r>
            <a:r>
              <a:rPr lang="uk-UA" sz="1600" dirty="0" smtClean="0"/>
              <a:t>словозміни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8" y="1932862"/>
            <a:ext cx="692333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</a:t>
            </a:r>
            <a:r>
              <a:rPr lang="uk-UA" b="1" dirty="0" smtClean="0"/>
              <a:t>НАВЧАННЯ</a:t>
            </a:r>
            <a:endParaRPr lang="uk-UA" dirty="0" smtClean="0"/>
          </a:p>
          <a:p>
            <a:r>
              <a:rPr lang="uk-UA" b="1" dirty="0" smtClean="0"/>
              <a:t>У </a:t>
            </a:r>
            <a:r>
              <a:rPr lang="uk-UA" b="1" dirty="0"/>
              <a:t>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 smtClean="0"/>
              <a:t>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визначати іменні частини мови та характеризувати їх;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визначати граматичні категорії та граматичні значення слів;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утворювати форми співвідносної та безвідносної міри якості прикметників;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відмінювати іменники, прикметники, числівники і займенники;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uk-UA" dirty="0"/>
              <a:t>давати оцінку явищам граматичної транспозиції;</a:t>
            </a:r>
            <a:endParaRPr lang="ru-RU" dirty="0"/>
          </a:p>
          <a:p>
            <a:pPr marL="285750" lvl="0" indent="-285750" fontAlgn="base">
              <a:buFont typeface="Wingdings" pitchFamily="2" charset="2"/>
              <a:buChar char="ü"/>
            </a:pPr>
            <a:r>
              <a:rPr lang="uk-UA" dirty="0"/>
              <a:t>виконувати повний морфологічний аналіз слів іменних частин мови.</a:t>
            </a:r>
            <a:endParaRPr lang="ru-RU" dirty="0"/>
          </a:p>
          <a:p>
            <a:endParaRPr lang="uk-UA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2066" y="274703"/>
            <a:ext cx="72797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>
                <a:cs typeface="Arial" panose="020B0604020202020204" pitchFamily="34" charset="0"/>
              </a:rPr>
              <a:t>СУЧАСНА УКРАЇНСЬКА МОВА (МОРФОЛОГІЯ: ІМЕННИК, ПРИКМЕТНИК, ЧИСЛІВНИК, ЗАЙМЕННИК)</a:t>
            </a:r>
          </a:p>
          <a:p>
            <a:pPr algn="just"/>
            <a:endParaRPr lang="uk-UA" b="1" dirty="0" smtClean="0">
              <a:cs typeface="Arial" panose="020B0604020202020204" pitchFamily="34" charset="0"/>
            </a:endParaRPr>
          </a:p>
          <a:p>
            <a:pPr algn="just"/>
            <a:endParaRPr lang="uk-UA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24400" y="4779261"/>
            <a:ext cx="740993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 smtClean="0"/>
              <a:t>Обсяг курсу</a:t>
            </a:r>
            <a:r>
              <a:rPr lang="uk-UA" sz="2100" dirty="0" smtClean="0"/>
              <a:t> – 90 год., із них: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лекції – </a:t>
            </a:r>
            <a:r>
              <a:rPr lang="uk-UA" sz="2100" dirty="0" smtClean="0"/>
              <a:t>16 </a:t>
            </a:r>
            <a:r>
              <a:rPr lang="uk-UA" sz="2100" dirty="0" smtClean="0"/>
              <a:t>год.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практичні заняття – </a:t>
            </a:r>
            <a:r>
              <a:rPr lang="uk-UA" sz="2100" dirty="0" smtClean="0"/>
              <a:t>16 </a:t>
            </a:r>
            <a:r>
              <a:rPr lang="uk-UA" sz="2100" dirty="0" smtClean="0"/>
              <a:t>год.</a:t>
            </a:r>
          </a:p>
          <a:p>
            <a:pPr>
              <a:lnSpc>
                <a:spcPct val="80000"/>
              </a:lnSpc>
            </a:pPr>
            <a:r>
              <a:rPr lang="uk-UA" sz="2100" dirty="0" smtClean="0"/>
              <a:t>                                 самостійна робота – </a:t>
            </a:r>
            <a:r>
              <a:rPr lang="uk-UA" sz="2100" dirty="0" smtClean="0"/>
              <a:t>58 </a:t>
            </a:r>
            <a:r>
              <a:rPr lang="uk-UA" sz="2100" smtClean="0"/>
              <a:t>год</a:t>
            </a:r>
            <a:r>
              <a:rPr lang="uk-UA" sz="2100" smtClean="0"/>
              <a:t>.</a:t>
            </a:r>
          </a:p>
          <a:p>
            <a:pPr>
              <a:lnSpc>
                <a:spcPct val="80000"/>
              </a:lnSpc>
            </a:pPr>
            <a:endParaRPr lang="uk-UA" sz="2100" dirty="0" smtClean="0"/>
          </a:p>
          <a:p>
            <a:pPr>
              <a:lnSpc>
                <a:spcPct val="80000"/>
              </a:lnSpc>
            </a:pPr>
            <a:r>
              <a:rPr lang="uk-UA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Форма семестрового контролю</a:t>
            </a:r>
            <a:r>
              <a:rPr lang="uk-UA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залік</a:t>
            </a:r>
            <a:r>
              <a:rPr lang="uk-UA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714273" y="4348717"/>
            <a:ext cx="4247207" cy="1626782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угольник 49"/>
          <p:cNvSpPr/>
          <p:nvPr/>
        </p:nvSpPr>
        <p:spPr>
          <a:xfrm>
            <a:off x="4945184" y="3217844"/>
            <a:ext cx="708075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151585"/>
            <a:ext cx="6924033" cy="1708341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1104901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54912" y="158011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Граматика як розділ мовознавства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pPr algn="just"/>
            <a:r>
              <a:rPr lang="uk-U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раматика як розділ мовознавчої науки</a:t>
            </a: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</a:p>
          <a:p>
            <a:r>
              <a:rPr lang="uk-UA" b="1" dirty="0"/>
              <a:t>. </a:t>
            </a:r>
            <a:r>
              <a:rPr lang="uk-UA" b="1" dirty="0">
                <a:solidFill>
                  <a:schemeClr val="bg1"/>
                </a:solidFill>
              </a:rPr>
              <a:t>Іменник як центральна частина мови</a:t>
            </a:r>
            <a:endParaRPr lang="ru-RU" dirty="0">
              <a:solidFill>
                <a:schemeClr val="bg1"/>
              </a:solidFill>
            </a:endParaRPr>
          </a:p>
          <a:p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Частини мови. Принципи їх класифікації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uk-UA" b="1" i="1" dirty="0"/>
              <a:t> </a:t>
            </a:r>
            <a:r>
              <a:rPr lang="uk-UA" b="1" dirty="0"/>
              <a:t>Іменник</a:t>
            </a:r>
            <a:r>
              <a:rPr lang="uk-UA" dirty="0"/>
              <a:t> </a:t>
            </a:r>
            <a:r>
              <a:rPr lang="uk-UA" b="1" dirty="0"/>
              <a:t>як частина мови. Лексико-граматичні розряди </a:t>
            </a:r>
            <a:r>
              <a:rPr lang="uk-UA" b="1" dirty="0" smtClean="0"/>
              <a:t>іменників</a:t>
            </a:r>
          </a:p>
          <a:p>
            <a:pPr algn="just"/>
            <a:endParaRPr lang="ru-RU" dirty="0"/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5.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Принципи поділу іменників на відміни і групи. Відмінювання іменників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Морфологічні категорії іменника </a:t>
            </a: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8" y="4679206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171977" y="4770659"/>
            <a:ext cx="6853960" cy="1477328"/>
          </a:xfrm>
          <a:prstGeom prst="rect">
            <a:avLst/>
          </a:prstGeom>
          <a:solidFill>
            <a:schemeClr val="bg1">
              <a:lumMod val="65000"/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6. </a:t>
            </a:r>
            <a:r>
              <a:rPr lang="uk-UA" b="1" dirty="0"/>
              <a:t>Прикметник: семантичні, морфологічні та синтаксичні ознаки</a:t>
            </a:r>
            <a:endParaRPr lang="ru-RU" dirty="0"/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Тема 7. </a:t>
            </a:r>
            <a:r>
              <a:rPr lang="uk-UA" b="1" dirty="0"/>
              <a:t>Значеннєво-граматичні розряди прикметників. Відмінювання прикметників</a:t>
            </a:r>
            <a:endParaRPr lang="ru-RU" dirty="0"/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746" y="4657060"/>
            <a:ext cx="4263656" cy="1305391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4912" y="4678326"/>
            <a:ext cx="41679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Змістовий модуль 3</a:t>
            </a: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Прикметник як периферійна частина мови</a:t>
            </a: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20619" y="30480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76173" y="9334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/>
          <p:cNvSpPr/>
          <p:nvPr/>
        </p:nvSpPr>
        <p:spPr>
          <a:xfrm>
            <a:off x="4915542" y="1152524"/>
            <a:ext cx="6924033" cy="1476375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9. Займенник у системі частин мови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cs typeface="Arial" panose="020B0604020202020204" pitchFamily="34" charset="0"/>
              </a:rPr>
              <a:t>СУЧАСНА УКРАЇНСЬКА МОВА (МОРФЕМІКА ТА СЛОВОТВІР)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2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9" y="1363434"/>
            <a:ext cx="4238366" cy="13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635379" y="1316860"/>
            <a:ext cx="4269636" cy="1349645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6502" y="1576184"/>
            <a:ext cx="41864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4</a:t>
            </a:r>
          </a:p>
          <a:p>
            <a:pPr algn="just"/>
            <a:r>
              <a:rPr lang="uk-UA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Числівник і займенник у системі частин мови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147743" y="1426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8. Числівник як периферійна частина мови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313</Words>
  <Application>Microsoft Office PowerPoint</Application>
  <PresentationFormat>Широкоэкранный</PresentationFormat>
  <Paragraphs>54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admin</cp:lastModifiedBy>
  <cp:revision>111</cp:revision>
  <cp:lastPrinted>2017-10-19T16:56:15Z</cp:lastPrinted>
  <dcterms:created xsi:type="dcterms:W3CDTF">2017-10-19T11:54:45Z</dcterms:created>
  <dcterms:modified xsi:type="dcterms:W3CDTF">2025-01-30T10:23:21Z</dcterms:modified>
</cp:coreProperties>
</file>